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6"/>
  </p:handoutMasterIdLst>
  <p:sldIdLst>
    <p:sldId id="279" r:id="rId3"/>
    <p:sldId id="258" r:id="rId4"/>
    <p:sldId id="259" r:id="rId5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8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4373160-E4DA-4240-8EF2-013140CE0B5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11CAF7-A299-429C-8439-200565E48B0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0047D4F3-F55F-4447-A8B4-A241A15BA868}" type="datetimeFigureOut">
              <a:rPr lang="zh-CN" altLang="en-US"/>
            </a:fld>
            <a:endParaRPr lang="en-US" altLang="zh-CN"/>
          </a:p>
        </p:txBody>
      </p:sp>
      <p:sp>
        <p:nvSpPr>
          <p:cNvPr id="297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78F688F-0BCC-44F9-A1FC-5495B8699CE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F688F-0BCC-44F9-A1FC-5495B8699CE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AD5A694C-5E0D-43AE-AFE1-4B6BB4D0A7B3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66.png"/><Relationship Id="rId15" Type="http://schemas.openxmlformats.org/officeDocument/2006/relationships/image" Target="../media/image65.png"/><Relationship Id="rId14" Type="http://schemas.openxmlformats.org/officeDocument/2006/relationships/image" Target="../media/image64.png"/><Relationship Id="rId13" Type="http://schemas.openxmlformats.org/officeDocument/2006/relationships/image" Target="../media/image63.png"/><Relationship Id="rId12" Type="http://schemas.openxmlformats.org/officeDocument/2006/relationships/image" Target="../media/image62.png"/><Relationship Id="rId11" Type="http://schemas.openxmlformats.org/officeDocument/2006/relationships/image" Target="../media/image61.png"/><Relationship Id="rId10" Type="http://schemas.openxmlformats.org/officeDocument/2006/relationships/image" Target="../media/image60.png"/><Relationship Id="rId1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2.wmf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8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726530" y="2708920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07504" y="2708920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认 识 分 数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27000" y="1340768"/>
            <a:ext cx="58467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</a:t>
            </a:r>
            <a:r>
              <a:rPr lang="zh-CN" altLang="en-US" sz="35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分数的初步认识</a:t>
            </a:r>
            <a:endParaRPr lang="zh-CN" altLang="en-US" sz="35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512763" y="647700"/>
            <a:ext cx="56943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）把一个圆平均分成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份。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56513" y="5191125"/>
            <a:ext cx="889000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云形标注 9"/>
          <p:cNvSpPr>
            <a:spLocks noChangeArrowheads="1"/>
          </p:cNvSpPr>
          <p:nvPr/>
        </p:nvSpPr>
        <p:spPr bwMode="auto">
          <a:xfrm>
            <a:off x="4765675" y="4229100"/>
            <a:ext cx="3292475" cy="1311275"/>
          </a:xfrm>
          <a:prstGeom prst="cloudCallout">
            <a:avLst>
              <a:gd name="adj1" fmla="val 33801"/>
              <a:gd name="adj2" fmla="val 6398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E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份是这个圆的三分之二。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4581" name="云形标注 22"/>
          <p:cNvSpPr>
            <a:spLocks noChangeArrowheads="1"/>
          </p:cNvSpPr>
          <p:nvPr/>
        </p:nvSpPr>
        <p:spPr bwMode="auto">
          <a:xfrm>
            <a:off x="3294063" y="1401763"/>
            <a:ext cx="3190875" cy="1643062"/>
          </a:xfrm>
          <a:prstGeom prst="cloudCallout">
            <a:avLst>
              <a:gd name="adj1" fmla="val 64296"/>
              <a:gd name="adj2" fmla="val 2435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份是这个圆的二分之一。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3" name="组合 27"/>
          <p:cNvGrpSpPr/>
          <p:nvPr/>
        </p:nvGrpSpPr>
        <p:grpSpPr bwMode="auto">
          <a:xfrm>
            <a:off x="1587500" y="1822450"/>
            <a:ext cx="1349375" cy="1443038"/>
            <a:chOff x="3149311" y="1045512"/>
            <a:chExt cx="1800000" cy="1925676"/>
          </a:xfrm>
        </p:grpSpPr>
        <p:sp>
          <p:nvSpPr>
            <p:cNvPr id="2" name="椭圆 1"/>
            <p:cNvSpPr/>
            <p:nvPr/>
          </p:nvSpPr>
          <p:spPr>
            <a:xfrm>
              <a:off x="3149311" y="1049749"/>
              <a:ext cx="1800000" cy="1800687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cxnSp>
          <p:nvCxnSpPr>
            <p:cNvPr id="12" name="直接连接符 11"/>
            <p:cNvCxnSpPr>
              <a:stCxn id="2" idx="2"/>
              <a:endCxn id="2" idx="6"/>
            </p:cNvCxnSpPr>
            <p:nvPr/>
          </p:nvCxnSpPr>
          <p:spPr>
            <a:xfrm>
              <a:off x="3149311" y="1950093"/>
              <a:ext cx="1800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饼形 21"/>
            <p:cNvSpPr/>
            <p:nvPr/>
          </p:nvSpPr>
          <p:spPr>
            <a:xfrm>
              <a:off x="3149311" y="1045512"/>
              <a:ext cx="1800000" cy="1800687"/>
            </a:xfrm>
            <a:prstGeom prst="pie">
              <a:avLst>
                <a:gd name="adj1" fmla="val 0"/>
                <a:gd name="adj2" fmla="val 1074647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586" name="文本框 3"/>
            <p:cNvSpPr txBox="1">
              <a:spLocks noChangeArrowheads="1"/>
            </p:cNvSpPr>
            <p:nvPr/>
          </p:nvSpPr>
          <p:spPr bwMode="auto">
            <a:xfrm>
              <a:off x="3887717" y="1876991"/>
              <a:ext cx="335464" cy="698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587" name="文本框 3"/>
            <p:cNvSpPr txBox="1">
              <a:spLocks noChangeArrowheads="1"/>
            </p:cNvSpPr>
            <p:nvPr/>
          </p:nvSpPr>
          <p:spPr bwMode="auto">
            <a:xfrm>
              <a:off x="3877161" y="2273093"/>
              <a:ext cx="328208" cy="698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7" name="直接连接符 26"/>
            <p:cNvCxnSpPr>
              <a:stCxn id="2" idx="2"/>
              <a:endCxn id="2" idx="6"/>
            </p:cNvCxnSpPr>
            <p:nvPr/>
          </p:nvCxnSpPr>
          <p:spPr bwMode="auto">
            <a:xfrm>
              <a:off x="3911664" y="2369547"/>
              <a:ext cx="328236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2066"/>
          <p:cNvGrpSpPr/>
          <p:nvPr/>
        </p:nvGrpSpPr>
        <p:grpSpPr bwMode="auto">
          <a:xfrm>
            <a:off x="1220788" y="4391025"/>
            <a:ext cx="1350962" cy="2119313"/>
            <a:chOff x="486124" y="4208544"/>
            <a:chExt cx="1800000" cy="2825536"/>
          </a:xfrm>
        </p:grpSpPr>
        <p:sp>
          <p:nvSpPr>
            <p:cNvPr id="24590" name="文本框 3"/>
            <p:cNvSpPr txBox="1">
              <a:spLocks noChangeArrowheads="1"/>
            </p:cNvSpPr>
            <p:nvPr/>
          </p:nvSpPr>
          <p:spPr bwMode="auto">
            <a:xfrm>
              <a:off x="1218226" y="5940383"/>
              <a:ext cx="335465" cy="697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591" name="文本框 3"/>
            <p:cNvSpPr txBox="1">
              <a:spLocks noChangeArrowheads="1"/>
            </p:cNvSpPr>
            <p:nvPr/>
          </p:nvSpPr>
          <p:spPr bwMode="auto">
            <a:xfrm>
              <a:off x="1207670" y="6336485"/>
              <a:ext cx="328208" cy="697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0" name="直接连接符 49"/>
            <p:cNvCxnSpPr>
              <a:stCxn id="2" idx="2"/>
              <a:endCxn id="2" idx="6"/>
            </p:cNvCxnSpPr>
            <p:nvPr/>
          </p:nvCxnSpPr>
          <p:spPr bwMode="auto">
            <a:xfrm>
              <a:off x="1262387" y="6488021"/>
              <a:ext cx="327850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593" name="组合 2062"/>
            <p:cNvGrpSpPr/>
            <p:nvPr/>
          </p:nvGrpSpPr>
          <p:grpSpPr bwMode="auto">
            <a:xfrm>
              <a:off x="486124" y="4208544"/>
              <a:ext cx="1800000" cy="1804905"/>
              <a:chOff x="749017" y="1574656"/>
              <a:chExt cx="1800000" cy="180490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749017" y="1578889"/>
                <a:ext cx="1800000" cy="1801147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2053" name="直接连接符 2052"/>
              <p:cNvCxnSpPr>
                <a:stCxn id="2" idx="2"/>
                <a:endCxn id="2" idx="6"/>
              </p:cNvCxnSpPr>
              <p:nvPr/>
            </p:nvCxnSpPr>
            <p:spPr>
              <a:xfrm>
                <a:off x="829393" y="2148230"/>
                <a:ext cx="820682" cy="332291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5" name="直接连接符 2054"/>
              <p:cNvCxnSpPr>
                <a:stCxn id="2" idx="2"/>
                <a:endCxn id="2" idx="6"/>
              </p:cNvCxnSpPr>
              <p:nvPr/>
            </p:nvCxnSpPr>
            <p:spPr>
              <a:xfrm flipH="1">
                <a:off x="1650075" y="2148230"/>
                <a:ext cx="818566" cy="332291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饼形 39"/>
              <p:cNvSpPr/>
              <p:nvPr/>
            </p:nvSpPr>
            <p:spPr>
              <a:xfrm>
                <a:off x="749017" y="1574656"/>
                <a:ext cx="1800000" cy="1801147"/>
              </a:xfrm>
              <a:prstGeom prst="pie">
                <a:avLst>
                  <a:gd name="adj1" fmla="val 20281695"/>
                  <a:gd name="adj2" fmla="val 5406621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2057" name="直接连接符 2056"/>
              <p:cNvCxnSpPr>
                <a:stCxn id="30" idx="4"/>
                <a:endCxn id="2" idx="6"/>
              </p:cNvCxnSpPr>
              <p:nvPr/>
            </p:nvCxnSpPr>
            <p:spPr>
              <a:xfrm flipH="1" flipV="1">
                <a:off x="1650075" y="2461472"/>
                <a:ext cx="0" cy="918563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599" name="文本框 3"/>
              <p:cNvSpPr txBox="1">
                <a:spLocks noChangeArrowheads="1"/>
              </p:cNvSpPr>
              <p:nvPr/>
            </p:nvSpPr>
            <p:spPr bwMode="auto">
              <a:xfrm>
                <a:off x="1893886" y="2276950"/>
                <a:ext cx="335465" cy="69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00" name="文本框 3"/>
              <p:cNvSpPr txBox="1">
                <a:spLocks noChangeArrowheads="1"/>
              </p:cNvSpPr>
              <p:nvPr/>
            </p:nvSpPr>
            <p:spPr bwMode="auto">
              <a:xfrm>
                <a:off x="1883330" y="2673053"/>
                <a:ext cx="328208" cy="69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直接连接符 52"/>
              <p:cNvCxnSpPr>
                <a:stCxn id="30" idx="4"/>
                <a:endCxn id="2" idx="6"/>
              </p:cNvCxnSpPr>
              <p:nvPr/>
            </p:nvCxnSpPr>
            <p:spPr bwMode="auto">
              <a:xfrm>
                <a:off x="1937737" y="2823394"/>
                <a:ext cx="327849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65" name="图片 20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9788" y="2162175"/>
            <a:ext cx="955675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2065"/>
          <p:cNvGrpSpPr/>
          <p:nvPr/>
        </p:nvGrpSpPr>
        <p:grpSpPr bwMode="auto">
          <a:xfrm>
            <a:off x="833438" y="3303588"/>
            <a:ext cx="5780087" cy="1104900"/>
            <a:chOff x="143502" y="2938607"/>
            <a:chExt cx="7707402" cy="1473457"/>
          </a:xfrm>
        </p:grpSpPr>
        <p:sp>
          <p:nvSpPr>
            <p:cNvPr id="24604" name="文本框 3"/>
            <p:cNvSpPr txBox="1">
              <a:spLocks noChangeArrowheads="1"/>
            </p:cNvSpPr>
            <p:nvPr/>
          </p:nvSpPr>
          <p:spPr bwMode="auto">
            <a:xfrm>
              <a:off x="143502" y="2938607"/>
              <a:ext cx="7707402" cy="1260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）把一个圆平均分成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份，其中的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份是这个圆的       。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05" name="文本框 3"/>
            <p:cNvSpPr txBox="1">
              <a:spLocks noChangeArrowheads="1"/>
            </p:cNvSpPr>
            <p:nvPr/>
          </p:nvSpPr>
          <p:spPr bwMode="auto">
            <a:xfrm>
              <a:off x="4158735" y="3266689"/>
              <a:ext cx="335465" cy="69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06" name="文本框 3"/>
            <p:cNvSpPr txBox="1">
              <a:spLocks noChangeArrowheads="1"/>
            </p:cNvSpPr>
            <p:nvPr/>
          </p:nvSpPr>
          <p:spPr bwMode="auto">
            <a:xfrm>
              <a:off x="4162363" y="3714142"/>
              <a:ext cx="328208" cy="69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5" name="直接连接符 74"/>
            <p:cNvCxnSpPr>
              <a:stCxn id="30" idx="4"/>
              <a:endCxn id="2" idx="6"/>
            </p:cNvCxnSpPr>
            <p:nvPr/>
          </p:nvCxnSpPr>
          <p:spPr bwMode="auto">
            <a:xfrm>
              <a:off x="4197244" y="3827762"/>
              <a:ext cx="330227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2067"/>
          <p:cNvGrpSpPr/>
          <p:nvPr/>
        </p:nvGrpSpPr>
        <p:grpSpPr bwMode="auto">
          <a:xfrm>
            <a:off x="3179763" y="4395788"/>
            <a:ext cx="1349375" cy="2114550"/>
            <a:chOff x="3098213" y="4213306"/>
            <a:chExt cx="1800000" cy="2820774"/>
          </a:xfrm>
        </p:grpSpPr>
        <p:grpSp>
          <p:nvGrpSpPr>
            <p:cNvPr id="24609" name="组合 2063"/>
            <p:cNvGrpSpPr/>
            <p:nvPr/>
          </p:nvGrpSpPr>
          <p:grpSpPr bwMode="auto">
            <a:xfrm>
              <a:off x="3098213" y="4213306"/>
              <a:ext cx="1800000" cy="1859451"/>
              <a:chOff x="5153089" y="2079759"/>
              <a:chExt cx="1800000" cy="1859451"/>
            </a:xfrm>
          </p:grpSpPr>
          <p:grpSp>
            <p:nvGrpSpPr>
              <p:cNvPr id="24610" name="组合 54"/>
              <p:cNvGrpSpPr/>
              <p:nvPr/>
            </p:nvGrpSpPr>
            <p:grpSpPr bwMode="auto">
              <a:xfrm>
                <a:off x="5153089" y="2079759"/>
                <a:ext cx="1800000" cy="1804905"/>
                <a:chOff x="749017" y="1574656"/>
                <a:chExt cx="1800000" cy="1804905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749017" y="1578891"/>
                  <a:ext cx="1800000" cy="1800044"/>
                </a:xfrm>
                <a:prstGeom prst="ellipse">
                  <a:avLst/>
                </a:prstGeom>
                <a:noFill/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57" name="直接连接符 56"/>
                <p:cNvCxnSpPr>
                  <a:stCxn id="30" idx="4"/>
                  <a:endCxn id="2" idx="6"/>
                </p:cNvCxnSpPr>
                <p:nvPr/>
              </p:nvCxnSpPr>
              <p:spPr>
                <a:xfrm>
                  <a:off x="827369" y="2148552"/>
                  <a:ext cx="821647" cy="330361"/>
                </a:xfrm>
                <a:prstGeom prst="line">
                  <a:avLst/>
                </a:prstGeom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>
                  <a:stCxn id="30" idx="4"/>
                  <a:endCxn id="2" idx="6"/>
                </p:cNvCxnSpPr>
                <p:nvPr/>
              </p:nvCxnSpPr>
              <p:spPr>
                <a:xfrm flipH="1">
                  <a:off x="1649016" y="2148552"/>
                  <a:ext cx="821647" cy="330361"/>
                </a:xfrm>
                <a:prstGeom prst="line">
                  <a:avLst/>
                </a:prstGeom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饼形 58"/>
                <p:cNvSpPr/>
                <p:nvPr/>
              </p:nvSpPr>
              <p:spPr>
                <a:xfrm>
                  <a:off x="749017" y="1574656"/>
                  <a:ext cx="1800000" cy="1800044"/>
                </a:xfrm>
                <a:prstGeom prst="pie">
                  <a:avLst>
                    <a:gd name="adj1" fmla="val 20281695"/>
                    <a:gd name="adj2" fmla="val 12075083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60" name="直接连接符 59"/>
                <p:cNvCxnSpPr>
                  <a:stCxn id="56" idx="4"/>
                  <a:endCxn id="2" idx="6"/>
                </p:cNvCxnSpPr>
                <p:nvPr/>
              </p:nvCxnSpPr>
              <p:spPr>
                <a:xfrm flipH="1" flipV="1">
                  <a:off x="1649016" y="2461971"/>
                  <a:ext cx="0" cy="916964"/>
                </a:xfrm>
                <a:prstGeom prst="line">
                  <a:avLst/>
                </a:prstGeom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616" name="文本框 3"/>
                <p:cNvSpPr txBox="1">
                  <a:spLocks noChangeArrowheads="1"/>
                </p:cNvSpPr>
                <p:nvPr/>
              </p:nvSpPr>
              <p:spPr bwMode="auto">
                <a:xfrm>
                  <a:off x="1893886" y="2276950"/>
                  <a:ext cx="335465" cy="69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617" name="文本框 3"/>
                <p:cNvSpPr txBox="1">
                  <a:spLocks noChangeArrowheads="1"/>
                </p:cNvSpPr>
                <p:nvPr/>
              </p:nvSpPr>
              <p:spPr bwMode="auto">
                <a:xfrm>
                  <a:off x="1883330" y="2673053"/>
                  <a:ext cx="328208" cy="69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3" name="直接连接符 62"/>
                <p:cNvCxnSpPr>
                  <a:stCxn id="56" idx="4"/>
                  <a:endCxn id="2" idx="6"/>
                </p:cNvCxnSpPr>
                <p:nvPr/>
              </p:nvCxnSpPr>
              <p:spPr bwMode="auto">
                <a:xfrm>
                  <a:off x="1937016" y="2821980"/>
                  <a:ext cx="328236" cy="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619" name="文本框 3"/>
              <p:cNvSpPr txBox="1">
                <a:spLocks noChangeArrowheads="1"/>
              </p:cNvSpPr>
              <p:nvPr/>
            </p:nvSpPr>
            <p:spPr bwMode="auto">
              <a:xfrm>
                <a:off x="5464289" y="2845512"/>
                <a:ext cx="335465" cy="69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20" name="文本框 3"/>
              <p:cNvSpPr txBox="1">
                <a:spLocks noChangeArrowheads="1"/>
              </p:cNvSpPr>
              <p:nvPr/>
            </p:nvSpPr>
            <p:spPr bwMode="auto">
              <a:xfrm>
                <a:off x="5453733" y="3241615"/>
                <a:ext cx="328208" cy="69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9" name="直接连接符 68"/>
              <p:cNvCxnSpPr>
                <a:stCxn id="56" idx="4"/>
                <a:endCxn id="2" idx="6"/>
              </p:cNvCxnSpPr>
              <p:nvPr/>
            </p:nvCxnSpPr>
            <p:spPr bwMode="auto">
              <a:xfrm>
                <a:off x="5523677" y="3409673"/>
                <a:ext cx="328236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622" name="文本框 3"/>
            <p:cNvSpPr txBox="1">
              <a:spLocks noChangeArrowheads="1"/>
            </p:cNvSpPr>
            <p:nvPr/>
          </p:nvSpPr>
          <p:spPr bwMode="auto">
            <a:xfrm>
              <a:off x="3844500" y="5940382"/>
              <a:ext cx="335465" cy="697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23" name="文本框 3"/>
            <p:cNvSpPr txBox="1">
              <a:spLocks noChangeArrowheads="1"/>
            </p:cNvSpPr>
            <p:nvPr/>
          </p:nvSpPr>
          <p:spPr bwMode="auto">
            <a:xfrm>
              <a:off x="3833944" y="6336485"/>
              <a:ext cx="328208" cy="697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9" name="直接连接符 78"/>
            <p:cNvCxnSpPr>
              <a:stCxn id="56" idx="4"/>
              <a:endCxn id="2" idx="6"/>
            </p:cNvCxnSpPr>
            <p:nvPr/>
          </p:nvCxnSpPr>
          <p:spPr bwMode="auto">
            <a:xfrm>
              <a:off x="3869037" y="6432654"/>
              <a:ext cx="328235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  <p:bldP spid="2458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3"/>
          <p:cNvGrpSpPr/>
          <p:nvPr/>
        </p:nvGrpSpPr>
        <p:grpSpPr bwMode="auto">
          <a:xfrm>
            <a:off x="5311775" y="1822450"/>
            <a:ext cx="1520825" cy="2195513"/>
            <a:chOff x="5390971" y="2139207"/>
            <a:chExt cx="1800000" cy="2928140"/>
          </a:xfrm>
        </p:grpSpPr>
        <p:sp>
          <p:nvSpPr>
            <p:cNvPr id="158" name="饼形 157"/>
            <p:cNvSpPr/>
            <p:nvPr/>
          </p:nvSpPr>
          <p:spPr>
            <a:xfrm>
              <a:off x="5390971" y="2160379"/>
              <a:ext cx="1800000" cy="1797535"/>
            </a:xfrm>
            <a:prstGeom prst="pie">
              <a:avLst>
                <a:gd name="adj1" fmla="val 16200462"/>
                <a:gd name="adj2" fmla="val 1074750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5390971" y="2160379"/>
              <a:ext cx="1800000" cy="1797535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cxnSp>
          <p:nvCxnSpPr>
            <p:cNvPr id="156" name="直接连接符 155"/>
            <p:cNvCxnSpPr>
              <a:stCxn id="155" idx="2"/>
              <a:endCxn id="155" idx="6"/>
            </p:cNvCxnSpPr>
            <p:nvPr/>
          </p:nvCxnSpPr>
          <p:spPr>
            <a:xfrm>
              <a:off x="5390971" y="3060206"/>
              <a:ext cx="1800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>
              <a:stCxn id="155" idx="0"/>
              <a:endCxn id="155" idx="4"/>
            </p:cNvCxnSpPr>
            <p:nvPr/>
          </p:nvCxnSpPr>
          <p:spPr>
            <a:xfrm>
              <a:off x="6290972" y="2160379"/>
              <a:ext cx="0" cy="1797535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07" name="文本框 3"/>
            <p:cNvSpPr txBox="1">
              <a:spLocks noChangeArrowheads="1"/>
            </p:cNvSpPr>
            <p:nvPr/>
          </p:nvSpPr>
          <p:spPr bwMode="auto">
            <a:xfrm>
              <a:off x="6427895" y="2951500"/>
              <a:ext cx="335465" cy="69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08" name="文本框 3"/>
            <p:cNvSpPr txBox="1">
              <a:spLocks noChangeArrowheads="1"/>
            </p:cNvSpPr>
            <p:nvPr/>
          </p:nvSpPr>
          <p:spPr bwMode="auto">
            <a:xfrm>
              <a:off x="6417339" y="3347603"/>
              <a:ext cx="328208" cy="69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1" name="直接连接符 160"/>
            <p:cNvCxnSpPr>
              <a:stCxn id="155" idx="0"/>
              <a:endCxn id="155" idx="4"/>
            </p:cNvCxnSpPr>
            <p:nvPr/>
          </p:nvCxnSpPr>
          <p:spPr bwMode="auto">
            <a:xfrm>
              <a:off x="6452558" y="3443425"/>
              <a:ext cx="328809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10" name="文本框 3"/>
            <p:cNvSpPr txBox="1">
              <a:spLocks noChangeArrowheads="1"/>
            </p:cNvSpPr>
            <p:nvPr/>
          </p:nvSpPr>
          <p:spPr bwMode="auto">
            <a:xfrm>
              <a:off x="5819772" y="2943819"/>
              <a:ext cx="335465" cy="69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11" name="文本框 3"/>
            <p:cNvSpPr txBox="1">
              <a:spLocks noChangeArrowheads="1"/>
            </p:cNvSpPr>
            <p:nvPr/>
          </p:nvSpPr>
          <p:spPr bwMode="auto">
            <a:xfrm>
              <a:off x="5809216" y="3339921"/>
              <a:ext cx="328208" cy="69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4" name="直接连接符 163"/>
            <p:cNvCxnSpPr>
              <a:stCxn id="155" idx="0"/>
              <a:endCxn id="155" idx="4"/>
            </p:cNvCxnSpPr>
            <p:nvPr/>
          </p:nvCxnSpPr>
          <p:spPr bwMode="auto">
            <a:xfrm>
              <a:off x="5843790" y="3437074"/>
              <a:ext cx="328809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13" name="文本框 3"/>
            <p:cNvSpPr txBox="1">
              <a:spLocks noChangeArrowheads="1"/>
            </p:cNvSpPr>
            <p:nvPr/>
          </p:nvSpPr>
          <p:spPr bwMode="auto">
            <a:xfrm>
              <a:off x="6414414" y="2139207"/>
              <a:ext cx="335465" cy="69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14" name="文本框 3"/>
            <p:cNvSpPr txBox="1">
              <a:spLocks noChangeArrowheads="1"/>
            </p:cNvSpPr>
            <p:nvPr/>
          </p:nvSpPr>
          <p:spPr bwMode="auto">
            <a:xfrm>
              <a:off x="6403858" y="2535311"/>
              <a:ext cx="328208" cy="69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7" name="直接连接符 166"/>
            <p:cNvCxnSpPr>
              <a:stCxn id="155" idx="0"/>
              <a:endCxn id="155" idx="4"/>
            </p:cNvCxnSpPr>
            <p:nvPr/>
          </p:nvCxnSpPr>
          <p:spPr bwMode="auto">
            <a:xfrm>
              <a:off x="6439405" y="2630406"/>
              <a:ext cx="32693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16" name="文本框 3"/>
            <p:cNvSpPr txBox="1">
              <a:spLocks noChangeArrowheads="1"/>
            </p:cNvSpPr>
            <p:nvPr/>
          </p:nvSpPr>
          <p:spPr bwMode="auto">
            <a:xfrm>
              <a:off x="6123634" y="3901594"/>
              <a:ext cx="335465" cy="69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17" name="文本框 3"/>
            <p:cNvSpPr txBox="1">
              <a:spLocks noChangeArrowheads="1"/>
            </p:cNvSpPr>
            <p:nvPr/>
          </p:nvSpPr>
          <p:spPr bwMode="auto">
            <a:xfrm>
              <a:off x="6114992" y="4369552"/>
              <a:ext cx="328208" cy="69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0" name="直接连接符 169"/>
            <p:cNvCxnSpPr>
              <a:stCxn id="155" idx="0"/>
              <a:endCxn id="155" idx="4"/>
            </p:cNvCxnSpPr>
            <p:nvPr/>
          </p:nvCxnSpPr>
          <p:spPr bwMode="auto">
            <a:xfrm>
              <a:off x="6150052" y="4466052"/>
              <a:ext cx="32881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19" name="组合 33"/>
          <p:cNvGrpSpPr/>
          <p:nvPr/>
        </p:nvGrpSpPr>
        <p:grpSpPr bwMode="auto">
          <a:xfrm>
            <a:off x="596900" y="862013"/>
            <a:ext cx="7315200" cy="1112837"/>
            <a:chOff x="0" y="677863"/>
            <a:chExt cx="8666163" cy="1483125"/>
          </a:xfrm>
        </p:grpSpPr>
        <p:sp>
          <p:nvSpPr>
            <p:cNvPr id="25620" name="文本框 3"/>
            <p:cNvSpPr txBox="1">
              <a:spLocks noChangeArrowheads="1"/>
            </p:cNvSpPr>
            <p:nvPr/>
          </p:nvSpPr>
          <p:spPr bwMode="auto">
            <a:xfrm>
              <a:off x="0" y="677863"/>
              <a:ext cx="8666163" cy="1271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）把一个圆平均分成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份，其中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份是这个圆的     ，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份、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份呢？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21" name="文本框 3"/>
            <p:cNvSpPr txBox="1">
              <a:spLocks noChangeArrowheads="1"/>
            </p:cNvSpPr>
            <p:nvPr/>
          </p:nvSpPr>
          <p:spPr bwMode="auto">
            <a:xfrm>
              <a:off x="1061853" y="1070732"/>
              <a:ext cx="335465" cy="697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22" name="文本框 3"/>
            <p:cNvSpPr txBox="1">
              <a:spLocks noChangeArrowheads="1"/>
            </p:cNvSpPr>
            <p:nvPr/>
          </p:nvSpPr>
          <p:spPr bwMode="auto">
            <a:xfrm>
              <a:off x="1053606" y="1463601"/>
              <a:ext cx="328208" cy="697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8" name="直接连接符 37"/>
            <p:cNvCxnSpPr>
              <a:stCxn id="155" idx="0"/>
              <a:endCxn id="155" idx="4"/>
            </p:cNvCxnSpPr>
            <p:nvPr/>
          </p:nvCxnSpPr>
          <p:spPr bwMode="auto">
            <a:xfrm>
              <a:off x="1117123" y="1600321"/>
              <a:ext cx="329119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28"/>
          <p:cNvGrpSpPr/>
          <p:nvPr/>
        </p:nvGrpSpPr>
        <p:grpSpPr bwMode="auto">
          <a:xfrm>
            <a:off x="1978025" y="1838325"/>
            <a:ext cx="1519238" cy="2181225"/>
            <a:chOff x="945155" y="2159545"/>
            <a:chExt cx="1800000" cy="2908784"/>
          </a:xfrm>
        </p:grpSpPr>
        <p:sp>
          <p:nvSpPr>
            <p:cNvPr id="130" name="椭圆 129"/>
            <p:cNvSpPr/>
            <p:nvPr/>
          </p:nvSpPr>
          <p:spPr>
            <a:xfrm>
              <a:off x="945155" y="2159545"/>
              <a:ext cx="1800000" cy="1799466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cxnSp>
          <p:nvCxnSpPr>
            <p:cNvPr id="131" name="直接连接符 130"/>
            <p:cNvCxnSpPr>
              <a:stCxn id="130" idx="2"/>
              <a:endCxn id="130" idx="6"/>
            </p:cNvCxnSpPr>
            <p:nvPr/>
          </p:nvCxnSpPr>
          <p:spPr>
            <a:xfrm>
              <a:off x="945155" y="3059279"/>
              <a:ext cx="1800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>
              <a:stCxn id="130" idx="0"/>
              <a:endCxn id="130" idx="4"/>
            </p:cNvCxnSpPr>
            <p:nvPr/>
          </p:nvCxnSpPr>
          <p:spPr>
            <a:xfrm>
              <a:off x="1846096" y="2159545"/>
              <a:ext cx="0" cy="1799466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饼形 132"/>
            <p:cNvSpPr/>
            <p:nvPr/>
          </p:nvSpPr>
          <p:spPr>
            <a:xfrm>
              <a:off x="945155" y="2159545"/>
              <a:ext cx="1800000" cy="1799466"/>
            </a:xfrm>
            <a:prstGeom prst="pie">
              <a:avLst>
                <a:gd name="adj1" fmla="val 0"/>
                <a:gd name="adj2" fmla="val 54000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29" name="文本框 3"/>
            <p:cNvSpPr txBox="1">
              <a:spLocks noChangeArrowheads="1"/>
            </p:cNvSpPr>
            <p:nvPr/>
          </p:nvSpPr>
          <p:spPr bwMode="auto">
            <a:xfrm>
              <a:off x="1968598" y="2978471"/>
              <a:ext cx="335465" cy="697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30" name="文本框 3"/>
            <p:cNvSpPr txBox="1">
              <a:spLocks noChangeArrowheads="1"/>
            </p:cNvSpPr>
            <p:nvPr/>
          </p:nvSpPr>
          <p:spPr bwMode="auto">
            <a:xfrm>
              <a:off x="1958042" y="3374573"/>
              <a:ext cx="328208" cy="697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6" name="直接连接符 135"/>
            <p:cNvCxnSpPr>
              <a:stCxn id="130" idx="0"/>
              <a:endCxn id="130" idx="4"/>
            </p:cNvCxnSpPr>
            <p:nvPr/>
          </p:nvCxnSpPr>
          <p:spPr bwMode="auto">
            <a:xfrm>
              <a:off x="1992804" y="3469980"/>
              <a:ext cx="329153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32" name="文本框 3"/>
            <p:cNvSpPr txBox="1">
              <a:spLocks noChangeArrowheads="1"/>
            </p:cNvSpPr>
            <p:nvPr/>
          </p:nvSpPr>
          <p:spPr bwMode="auto">
            <a:xfrm>
              <a:off x="1651332" y="3974492"/>
              <a:ext cx="335465" cy="697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33" name="文本框 3"/>
            <p:cNvSpPr txBox="1">
              <a:spLocks noChangeArrowheads="1"/>
            </p:cNvSpPr>
            <p:nvPr/>
          </p:nvSpPr>
          <p:spPr bwMode="auto">
            <a:xfrm>
              <a:off x="1640776" y="4370594"/>
              <a:ext cx="328208" cy="697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9" name="直接连接符 138"/>
            <p:cNvCxnSpPr>
              <a:stCxn id="130" idx="0"/>
              <a:endCxn id="130" idx="4"/>
            </p:cNvCxnSpPr>
            <p:nvPr/>
          </p:nvCxnSpPr>
          <p:spPr bwMode="auto">
            <a:xfrm>
              <a:off x="1674935" y="4467096"/>
              <a:ext cx="32915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139"/>
          <p:cNvGrpSpPr/>
          <p:nvPr/>
        </p:nvGrpSpPr>
        <p:grpSpPr bwMode="auto">
          <a:xfrm>
            <a:off x="3644900" y="1838325"/>
            <a:ext cx="1519238" cy="2178050"/>
            <a:chOff x="3168063" y="2159545"/>
            <a:chExt cx="1800000" cy="2905731"/>
          </a:xfrm>
        </p:grpSpPr>
        <p:sp>
          <p:nvSpPr>
            <p:cNvPr id="144" name="饼形 143"/>
            <p:cNvSpPr/>
            <p:nvPr/>
          </p:nvSpPr>
          <p:spPr>
            <a:xfrm>
              <a:off x="3168063" y="2159545"/>
              <a:ext cx="1800000" cy="1800198"/>
            </a:xfrm>
            <a:prstGeom prst="pie">
              <a:avLst>
                <a:gd name="adj1" fmla="val 0"/>
                <a:gd name="adj2" fmla="val 1074750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68063" y="2159545"/>
              <a:ext cx="1800000" cy="1800198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cxnSp>
          <p:nvCxnSpPr>
            <p:cNvPr id="142" name="直接连接符 141"/>
            <p:cNvCxnSpPr>
              <a:stCxn id="141" idx="2"/>
              <a:endCxn id="141" idx="6"/>
            </p:cNvCxnSpPr>
            <p:nvPr/>
          </p:nvCxnSpPr>
          <p:spPr>
            <a:xfrm>
              <a:off x="3168063" y="3059645"/>
              <a:ext cx="180000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>
              <a:stCxn id="141" idx="0"/>
              <a:endCxn id="141" idx="4"/>
            </p:cNvCxnSpPr>
            <p:nvPr/>
          </p:nvCxnSpPr>
          <p:spPr>
            <a:xfrm>
              <a:off x="4069004" y="2159545"/>
              <a:ext cx="0" cy="1800198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40" name="文本框 3"/>
            <p:cNvSpPr txBox="1">
              <a:spLocks noChangeArrowheads="1"/>
            </p:cNvSpPr>
            <p:nvPr/>
          </p:nvSpPr>
          <p:spPr bwMode="auto">
            <a:xfrm>
              <a:off x="4218339" y="2943818"/>
              <a:ext cx="335464" cy="697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41" name="文本框 3"/>
            <p:cNvSpPr txBox="1">
              <a:spLocks noChangeArrowheads="1"/>
            </p:cNvSpPr>
            <p:nvPr/>
          </p:nvSpPr>
          <p:spPr bwMode="auto">
            <a:xfrm>
              <a:off x="4207781" y="3339921"/>
              <a:ext cx="328208" cy="697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7" name="直接连接符 146"/>
            <p:cNvCxnSpPr>
              <a:stCxn id="141" idx="0"/>
              <a:endCxn id="141" idx="4"/>
            </p:cNvCxnSpPr>
            <p:nvPr/>
          </p:nvCxnSpPr>
          <p:spPr bwMode="auto">
            <a:xfrm>
              <a:off x="4242044" y="3436627"/>
              <a:ext cx="329153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43" name="文本框 3"/>
            <p:cNvSpPr txBox="1">
              <a:spLocks noChangeArrowheads="1"/>
            </p:cNvSpPr>
            <p:nvPr/>
          </p:nvSpPr>
          <p:spPr bwMode="auto">
            <a:xfrm>
              <a:off x="3572123" y="2949854"/>
              <a:ext cx="335464" cy="697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44" name="文本框 3"/>
            <p:cNvSpPr txBox="1">
              <a:spLocks noChangeArrowheads="1"/>
            </p:cNvSpPr>
            <p:nvPr/>
          </p:nvSpPr>
          <p:spPr bwMode="auto">
            <a:xfrm>
              <a:off x="3561567" y="3345957"/>
              <a:ext cx="328208" cy="697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0" name="直接连接符 149"/>
            <p:cNvCxnSpPr>
              <a:stCxn id="141" idx="0"/>
              <a:endCxn id="141" idx="4"/>
            </p:cNvCxnSpPr>
            <p:nvPr/>
          </p:nvCxnSpPr>
          <p:spPr bwMode="auto">
            <a:xfrm>
              <a:off x="3596903" y="3442980"/>
              <a:ext cx="327273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46" name="文本框 3"/>
            <p:cNvSpPr txBox="1">
              <a:spLocks noChangeArrowheads="1"/>
            </p:cNvSpPr>
            <p:nvPr/>
          </p:nvSpPr>
          <p:spPr bwMode="auto">
            <a:xfrm>
              <a:off x="3889775" y="3971413"/>
              <a:ext cx="335464" cy="697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47" name="文本框 3"/>
            <p:cNvSpPr txBox="1">
              <a:spLocks noChangeArrowheads="1"/>
            </p:cNvSpPr>
            <p:nvPr/>
          </p:nvSpPr>
          <p:spPr bwMode="auto">
            <a:xfrm>
              <a:off x="3879220" y="4367517"/>
              <a:ext cx="328208" cy="697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3" name="直接连接符 152"/>
            <p:cNvCxnSpPr>
              <a:stCxn id="141" idx="0"/>
              <a:endCxn id="141" idx="4"/>
            </p:cNvCxnSpPr>
            <p:nvPr/>
          </p:nvCxnSpPr>
          <p:spPr bwMode="auto">
            <a:xfrm>
              <a:off x="3914772" y="4463798"/>
              <a:ext cx="327273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170"/>
          <p:cNvGrpSpPr/>
          <p:nvPr/>
        </p:nvGrpSpPr>
        <p:grpSpPr bwMode="auto">
          <a:xfrm>
            <a:off x="766763" y="3687763"/>
            <a:ext cx="7331075" cy="942975"/>
            <a:chOff x="298410" y="5287087"/>
            <a:chExt cx="8685933" cy="1259141"/>
          </a:xfrm>
        </p:grpSpPr>
        <p:sp>
          <p:nvSpPr>
            <p:cNvPr id="25650" name="文本框 3"/>
            <p:cNvSpPr txBox="1">
              <a:spLocks noChangeArrowheads="1"/>
            </p:cNvSpPr>
            <p:nvPr/>
          </p:nvSpPr>
          <p:spPr bwMode="auto">
            <a:xfrm>
              <a:off x="298410" y="5546626"/>
              <a:ext cx="8685933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像    、    、    、    、    这样的数，都叫做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分数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51" name="文本框 3"/>
            <p:cNvSpPr txBox="1">
              <a:spLocks noChangeArrowheads="1"/>
            </p:cNvSpPr>
            <p:nvPr/>
          </p:nvSpPr>
          <p:spPr bwMode="auto">
            <a:xfrm>
              <a:off x="773796" y="5317867"/>
              <a:ext cx="335465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52" name="文本框 3"/>
            <p:cNvSpPr txBox="1">
              <a:spLocks noChangeArrowheads="1"/>
            </p:cNvSpPr>
            <p:nvPr/>
          </p:nvSpPr>
          <p:spPr bwMode="auto">
            <a:xfrm>
              <a:off x="781051" y="5838913"/>
              <a:ext cx="328209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5" name="直接连接符 174"/>
            <p:cNvCxnSpPr>
              <a:stCxn id="141" idx="0"/>
              <a:endCxn id="141" idx="4"/>
            </p:cNvCxnSpPr>
            <p:nvPr/>
          </p:nvCxnSpPr>
          <p:spPr bwMode="auto">
            <a:xfrm>
              <a:off x="815653" y="5935735"/>
              <a:ext cx="329156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54" name="文本框 3"/>
            <p:cNvSpPr txBox="1">
              <a:spLocks noChangeArrowheads="1"/>
            </p:cNvSpPr>
            <p:nvPr/>
          </p:nvSpPr>
          <p:spPr bwMode="auto">
            <a:xfrm>
              <a:off x="1611719" y="5329297"/>
              <a:ext cx="335465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55" name="文本框 3"/>
            <p:cNvSpPr txBox="1">
              <a:spLocks noChangeArrowheads="1"/>
            </p:cNvSpPr>
            <p:nvPr/>
          </p:nvSpPr>
          <p:spPr bwMode="auto">
            <a:xfrm>
              <a:off x="1584329" y="5838913"/>
              <a:ext cx="328209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8" name="直接连接符 177"/>
            <p:cNvCxnSpPr>
              <a:stCxn id="141" idx="0"/>
              <a:endCxn id="141" idx="4"/>
            </p:cNvCxnSpPr>
            <p:nvPr/>
          </p:nvCxnSpPr>
          <p:spPr bwMode="auto">
            <a:xfrm>
              <a:off x="1618792" y="5935735"/>
              <a:ext cx="329155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57" name="文本框 3"/>
            <p:cNvSpPr txBox="1">
              <a:spLocks noChangeArrowheads="1"/>
            </p:cNvSpPr>
            <p:nvPr/>
          </p:nvSpPr>
          <p:spPr bwMode="auto">
            <a:xfrm>
              <a:off x="2426671" y="5403317"/>
              <a:ext cx="335465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58" name="文本框 3"/>
            <p:cNvSpPr txBox="1">
              <a:spLocks noChangeArrowheads="1"/>
            </p:cNvSpPr>
            <p:nvPr/>
          </p:nvSpPr>
          <p:spPr bwMode="auto">
            <a:xfrm>
              <a:off x="2416947" y="5838913"/>
              <a:ext cx="328209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1" name="直接连接符 180"/>
            <p:cNvCxnSpPr>
              <a:stCxn id="141" idx="0"/>
              <a:endCxn id="141" idx="4"/>
            </p:cNvCxnSpPr>
            <p:nvPr/>
          </p:nvCxnSpPr>
          <p:spPr bwMode="auto">
            <a:xfrm>
              <a:off x="2452024" y="5935735"/>
              <a:ext cx="32727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60" name="文本框 3"/>
            <p:cNvSpPr txBox="1">
              <a:spLocks noChangeArrowheads="1"/>
            </p:cNvSpPr>
            <p:nvPr/>
          </p:nvSpPr>
          <p:spPr bwMode="auto">
            <a:xfrm>
              <a:off x="3241226" y="5299501"/>
              <a:ext cx="335465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61" name="文本框 3"/>
            <p:cNvSpPr txBox="1">
              <a:spLocks noChangeArrowheads="1"/>
            </p:cNvSpPr>
            <p:nvPr/>
          </p:nvSpPr>
          <p:spPr bwMode="auto">
            <a:xfrm>
              <a:off x="3214272" y="5838913"/>
              <a:ext cx="328209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连接符 183"/>
            <p:cNvCxnSpPr>
              <a:stCxn id="141" idx="0"/>
              <a:endCxn id="141" idx="4"/>
            </p:cNvCxnSpPr>
            <p:nvPr/>
          </p:nvCxnSpPr>
          <p:spPr bwMode="auto">
            <a:xfrm>
              <a:off x="3249520" y="5935735"/>
              <a:ext cx="329156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63" name="文本框 3"/>
            <p:cNvSpPr txBox="1">
              <a:spLocks noChangeArrowheads="1"/>
            </p:cNvSpPr>
            <p:nvPr/>
          </p:nvSpPr>
          <p:spPr bwMode="auto">
            <a:xfrm>
              <a:off x="4025056" y="5287087"/>
              <a:ext cx="335465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64" name="文本框 3"/>
            <p:cNvSpPr txBox="1">
              <a:spLocks noChangeArrowheads="1"/>
            </p:cNvSpPr>
            <p:nvPr/>
          </p:nvSpPr>
          <p:spPr bwMode="auto">
            <a:xfrm>
              <a:off x="3981535" y="5847877"/>
              <a:ext cx="328209" cy="6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7" name="直接连接符 186"/>
            <p:cNvCxnSpPr>
              <a:stCxn id="141" idx="0"/>
              <a:endCxn id="141" idx="4"/>
            </p:cNvCxnSpPr>
            <p:nvPr/>
          </p:nvCxnSpPr>
          <p:spPr bwMode="auto">
            <a:xfrm>
              <a:off x="4016922" y="5944214"/>
              <a:ext cx="329156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1"/>
          <p:cNvGrpSpPr/>
          <p:nvPr/>
        </p:nvGrpSpPr>
        <p:grpSpPr bwMode="auto">
          <a:xfrm>
            <a:off x="2708275" y="4564063"/>
            <a:ext cx="514350" cy="1443037"/>
            <a:chOff x="1770854" y="4927639"/>
            <a:chExt cx="609600" cy="1923913"/>
          </a:xfrm>
        </p:grpSpPr>
        <p:sp>
          <p:nvSpPr>
            <p:cNvPr id="25667" name="文本框 187"/>
            <p:cNvSpPr txBox="1">
              <a:spLocks noChangeArrowheads="1"/>
            </p:cNvSpPr>
            <p:nvPr/>
          </p:nvSpPr>
          <p:spPr bwMode="auto">
            <a:xfrm>
              <a:off x="1867905" y="4927639"/>
              <a:ext cx="431470" cy="697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68" name="文本框 188"/>
            <p:cNvSpPr txBox="1">
              <a:spLocks noChangeArrowheads="1"/>
            </p:cNvSpPr>
            <p:nvPr/>
          </p:nvSpPr>
          <p:spPr bwMode="auto">
            <a:xfrm>
              <a:off x="1867905" y="6154097"/>
              <a:ext cx="431470" cy="697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0" name="直接连接符 189"/>
            <p:cNvCxnSpPr>
              <a:stCxn id="141" idx="0"/>
              <a:endCxn id="141" idx="4"/>
            </p:cNvCxnSpPr>
            <p:nvPr/>
          </p:nvCxnSpPr>
          <p:spPr>
            <a:xfrm flipV="1">
              <a:off x="1770854" y="5863139"/>
              <a:ext cx="609600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670" name="文本框 190"/>
          <p:cNvSpPr txBox="1">
            <a:spLocks noChangeArrowheads="1"/>
          </p:cNvSpPr>
          <p:nvPr/>
        </p:nvSpPr>
        <p:spPr bwMode="auto">
          <a:xfrm>
            <a:off x="2836863" y="4999038"/>
            <a:ext cx="23383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分数线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71" name="文本框 191"/>
          <p:cNvSpPr txBox="1">
            <a:spLocks noChangeArrowheads="1"/>
          </p:cNvSpPr>
          <p:nvPr/>
        </p:nvSpPr>
        <p:spPr bwMode="auto">
          <a:xfrm>
            <a:off x="2625725" y="5935663"/>
            <a:ext cx="3048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读作：四分之三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72" name="文本框 192"/>
          <p:cNvSpPr txBox="1">
            <a:spLocks noChangeArrowheads="1"/>
          </p:cNvSpPr>
          <p:nvPr/>
        </p:nvSpPr>
        <p:spPr bwMode="auto">
          <a:xfrm>
            <a:off x="2933700" y="4564063"/>
            <a:ext cx="2732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    子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73" name="文本框 193"/>
          <p:cNvSpPr txBox="1">
            <a:spLocks noChangeArrowheads="1"/>
          </p:cNvSpPr>
          <p:nvPr/>
        </p:nvSpPr>
        <p:spPr bwMode="auto">
          <a:xfrm>
            <a:off x="2933700" y="5413375"/>
            <a:ext cx="2616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    母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70" grpId="0"/>
      <p:bldP spid="25671" grpId="0"/>
      <p:bldP spid="25672" grpId="0"/>
      <p:bldP spid="256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723900" y="819150"/>
            <a:ext cx="3073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练一练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93925" y="2303463"/>
            <a:ext cx="303213" cy="809625"/>
          </a:xfrm>
          <a:prstGeom prst="rect">
            <a:avLst/>
          </a:prstGeom>
          <a:blipFill rotWithShape="0">
            <a:blip r:embed="rId1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935288" y="2303463"/>
            <a:ext cx="304800" cy="817562"/>
          </a:xfrm>
          <a:prstGeom prst="rect">
            <a:avLst/>
          </a:prstGeom>
          <a:blipFill rotWithShape="0">
            <a:blip r:embed="rId2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29038" y="2298700"/>
            <a:ext cx="304800" cy="808038"/>
          </a:xfrm>
          <a:prstGeom prst="rect">
            <a:avLst/>
          </a:prstGeom>
          <a:blipFill rotWithShape="0">
            <a:blip r:embed="rId3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0" y="2298700"/>
            <a:ext cx="304800" cy="809625"/>
          </a:xfrm>
          <a:prstGeom prst="rect">
            <a:avLst/>
          </a:prstGeom>
          <a:blipFill rotWithShape="0">
            <a:blip r:embed="rId4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456238" y="2298700"/>
            <a:ext cx="303212" cy="808038"/>
          </a:xfrm>
          <a:prstGeom prst="rect">
            <a:avLst/>
          </a:prstGeom>
          <a:blipFill rotWithShape="0">
            <a:blip r:embed="rId5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42038" y="2298700"/>
            <a:ext cx="519112" cy="809625"/>
          </a:xfrm>
          <a:prstGeom prst="rect">
            <a:avLst/>
          </a:prstGeom>
          <a:blipFill rotWithShape="0">
            <a:blip r:embed="rId6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文本框 8"/>
          <p:cNvSpPr txBox="1">
            <a:spLocks noChangeArrowheads="1"/>
          </p:cNvSpPr>
          <p:nvPr/>
        </p:nvSpPr>
        <p:spPr bwMode="auto">
          <a:xfrm>
            <a:off x="1455738" y="3952875"/>
            <a:ext cx="635793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解答：五分之二    六分之五    七分之三     九分之八    九分之四    十分之三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4" name="文本框 1"/>
          <p:cNvSpPr txBox="1">
            <a:spLocks noChangeArrowheads="1"/>
          </p:cNvSpPr>
          <p:nvPr/>
        </p:nvSpPr>
        <p:spPr bwMode="auto">
          <a:xfrm>
            <a:off x="819150" y="1528763"/>
            <a:ext cx="51260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读出下面的分数。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957263" y="1651000"/>
            <a:ext cx="51181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用分数表示各图中的涂色部分。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27651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1213" y="2473325"/>
            <a:ext cx="73231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文本框 3"/>
          <p:cNvSpPr txBox="1">
            <a:spLocks noChangeArrowheads="1"/>
          </p:cNvSpPr>
          <p:nvPr/>
        </p:nvSpPr>
        <p:spPr bwMode="auto">
          <a:xfrm>
            <a:off x="957263" y="4281488"/>
            <a:ext cx="7666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（　　）　（　　）　（　　）　（　　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00200" y="4114800"/>
            <a:ext cx="304800" cy="809625"/>
          </a:xfrm>
          <a:prstGeom prst="rect">
            <a:avLst/>
          </a:prstGeom>
          <a:blipFill rotWithShape="0">
            <a:blip r:embed="rId2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97250" y="4114800"/>
            <a:ext cx="304800" cy="808038"/>
          </a:xfrm>
          <a:prstGeom prst="rect">
            <a:avLst/>
          </a:prstGeom>
          <a:blipFill rotWithShape="0">
            <a:blip r:embed="rId3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05413" y="4116388"/>
            <a:ext cx="304800" cy="806450"/>
          </a:xfrm>
          <a:prstGeom prst="rect">
            <a:avLst/>
          </a:prstGeom>
          <a:blipFill rotWithShape="0">
            <a:blip r:embed="rId4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81825" y="4114800"/>
            <a:ext cx="304800" cy="808038"/>
          </a:xfrm>
          <a:prstGeom prst="rect">
            <a:avLst/>
          </a:prstGeom>
          <a:blipFill rotWithShape="0">
            <a:blip r:embed="rId5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899591" y="787400"/>
            <a:ext cx="6742633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盒子里有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个大小相同、颜色不同的小球，其中红色小球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个，蓝色小球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个，剩下的都是白色小球，白色小球占总数的几分之几？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圆角矩形 2"/>
          <p:cNvSpPr>
            <a:spLocks noChangeArrowheads="1"/>
          </p:cNvSpPr>
          <p:nvPr/>
        </p:nvSpPr>
        <p:spPr bwMode="auto">
          <a:xfrm>
            <a:off x="782638" y="2603500"/>
            <a:ext cx="3351212" cy="31083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9C9C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方法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：（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）求出白色小球的个数：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（个）所以白色小球占总数的         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组合 34"/>
          <p:cNvGrpSpPr/>
          <p:nvPr/>
        </p:nvGrpSpPr>
        <p:grpSpPr bwMode="auto">
          <a:xfrm>
            <a:off x="4275138" y="2841625"/>
            <a:ext cx="3722687" cy="3011488"/>
            <a:chOff x="5372472" y="3165695"/>
            <a:chExt cx="4271304" cy="3230201"/>
          </a:xfrm>
        </p:grpSpPr>
        <p:sp>
          <p:nvSpPr>
            <p:cNvPr id="9" name="圆角矩形 8"/>
            <p:cNvSpPr/>
            <p:nvPr/>
          </p:nvSpPr>
          <p:spPr>
            <a:xfrm>
              <a:off x="5418008" y="3165695"/>
              <a:ext cx="3817763" cy="309738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78" name="文本框 9"/>
            <p:cNvSpPr txBox="1">
              <a:spLocks noChangeArrowheads="1"/>
            </p:cNvSpPr>
            <p:nvPr/>
          </p:nvSpPr>
          <p:spPr bwMode="auto">
            <a:xfrm>
              <a:off x="5508830" y="4921719"/>
              <a:ext cx="3456383" cy="56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所以白色小球占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79" name="文本框 10"/>
            <p:cNvSpPr txBox="1">
              <a:spLocks noChangeArrowheads="1"/>
            </p:cNvSpPr>
            <p:nvPr/>
          </p:nvSpPr>
          <p:spPr bwMode="auto">
            <a:xfrm>
              <a:off x="5534253" y="4177266"/>
              <a:ext cx="3456383" cy="56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蓝色小球占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8680" name="组合 27"/>
            <p:cNvGrpSpPr/>
            <p:nvPr/>
          </p:nvGrpSpPr>
          <p:grpSpPr bwMode="auto">
            <a:xfrm>
              <a:off x="8338684" y="4031497"/>
              <a:ext cx="1167385" cy="1022667"/>
              <a:chOff x="2841682" y="3264308"/>
              <a:chExt cx="1010120" cy="1022963"/>
            </a:xfrm>
          </p:grpSpPr>
          <p:sp>
            <p:nvSpPr>
              <p:cNvPr id="28681" name="文本框 12"/>
              <p:cNvSpPr txBox="1">
                <a:spLocks noChangeArrowheads="1"/>
              </p:cNvSpPr>
              <p:nvPr/>
            </p:nvSpPr>
            <p:spPr bwMode="auto">
              <a:xfrm>
                <a:off x="2915816" y="3264308"/>
                <a:ext cx="935986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2" name="文本框 12"/>
              <p:cNvSpPr txBox="1">
                <a:spLocks noChangeArrowheads="1"/>
              </p:cNvSpPr>
              <p:nvPr/>
            </p:nvSpPr>
            <p:spPr bwMode="auto">
              <a:xfrm>
                <a:off x="2841682" y="3725748"/>
                <a:ext cx="1006949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2913413" y="3725116"/>
                <a:ext cx="288421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8684" name="组合 27"/>
            <p:cNvGrpSpPr/>
            <p:nvPr/>
          </p:nvGrpSpPr>
          <p:grpSpPr bwMode="auto">
            <a:xfrm>
              <a:off x="8476391" y="3279052"/>
              <a:ext cx="1167385" cy="1022667"/>
              <a:chOff x="2841682" y="3264308"/>
              <a:chExt cx="1010120" cy="1022963"/>
            </a:xfrm>
          </p:grpSpPr>
          <p:sp>
            <p:nvSpPr>
              <p:cNvPr id="28685" name="文本框 16"/>
              <p:cNvSpPr txBox="1">
                <a:spLocks noChangeArrowheads="1"/>
              </p:cNvSpPr>
              <p:nvPr/>
            </p:nvSpPr>
            <p:spPr bwMode="auto">
              <a:xfrm>
                <a:off x="2915816" y="3264308"/>
                <a:ext cx="935986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6" name="文本框 12"/>
              <p:cNvSpPr txBox="1">
                <a:spLocks noChangeArrowheads="1"/>
              </p:cNvSpPr>
              <p:nvPr/>
            </p:nvSpPr>
            <p:spPr bwMode="auto">
              <a:xfrm>
                <a:off x="2841682" y="3725748"/>
                <a:ext cx="1006949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2914038" y="3726629"/>
                <a:ext cx="288421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688" name="文本框 20"/>
            <p:cNvSpPr txBox="1">
              <a:spLocks noChangeArrowheads="1"/>
            </p:cNvSpPr>
            <p:nvPr/>
          </p:nvSpPr>
          <p:spPr bwMode="auto">
            <a:xfrm>
              <a:off x="5372472" y="3581401"/>
              <a:ext cx="3456383" cy="56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（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）红色小球占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89" name="文本框 21"/>
            <p:cNvSpPr txBox="1">
              <a:spLocks noChangeArrowheads="1"/>
            </p:cNvSpPr>
            <p:nvPr/>
          </p:nvSpPr>
          <p:spPr bwMode="auto">
            <a:xfrm>
              <a:off x="5515379" y="5506494"/>
              <a:ext cx="3333712" cy="56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690" name="组合 27"/>
            <p:cNvGrpSpPr/>
            <p:nvPr/>
          </p:nvGrpSpPr>
          <p:grpSpPr bwMode="auto">
            <a:xfrm>
              <a:off x="6229915" y="5341663"/>
              <a:ext cx="1167384" cy="1022667"/>
              <a:chOff x="2718565" y="3264308"/>
              <a:chExt cx="1010119" cy="1022963"/>
            </a:xfrm>
          </p:grpSpPr>
          <p:sp>
            <p:nvSpPr>
              <p:cNvPr id="28691" name="文本框 23"/>
              <p:cNvSpPr txBox="1">
                <a:spLocks noChangeArrowheads="1"/>
              </p:cNvSpPr>
              <p:nvPr/>
            </p:nvSpPr>
            <p:spPr bwMode="auto">
              <a:xfrm>
                <a:off x="2792698" y="3264308"/>
                <a:ext cx="935986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92" name="文本框 12"/>
              <p:cNvSpPr txBox="1">
                <a:spLocks noChangeArrowheads="1"/>
              </p:cNvSpPr>
              <p:nvPr/>
            </p:nvSpPr>
            <p:spPr bwMode="auto">
              <a:xfrm>
                <a:off x="2718565" y="3725748"/>
                <a:ext cx="1006949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2791463" y="3726102"/>
                <a:ext cx="288422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8694" name="组合 27"/>
            <p:cNvGrpSpPr/>
            <p:nvPr/>
          </p:nvGrpSpPr>
          <p:grpSpPr bwMode="auto">
            <a:xfrm>
              <a:off x="7085852" y="5357390"/>
              <a:ext cx="1167385" cy="1022667"/>
              <a:chOff x="2841682" y="3264308"/>
              <a:chExt cx="1010120" cy="1022963"/>
            </a:xfrm>
          </p:grpSpPr>
          <p:sp>
            <p:nvSpPr>
              <p:cNvPr id="28695" name="文本框 27"/>
              <p:cNvSpPr txBox="1">
                <a:spLocks noChangeArrowheads="1"/>
              </p:cNvSpPr>
              <p:nvPr/>
            </p:nvSpPr>
            <p:spPr bwMode="auto">
              <a:xfrm>
                <a:off x="2915816" y="3264308"/>
                <a:ext cx="935986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96" name="文本框 12"/>
              <p:cNvSpPr txBox="1">
                <a:spLocks noChangeArrowheads="1"/>
              </p:cNvSpPr>
              <p:nvPr/>
            </p:nvSpPr>
            <p:spPr bwMode="auto">
              <a:xfrm>
                <a:off x="2841682" y="3725748"/>
                <a:ext cx="1006949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914706" y="3727404"/>
                <a:ext cx="288422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8698" name="组合 27"/>
            <p:cNvGrpSpPr/>
            <p:nvPr/>
          </p:nvGrpSpPr>
          <p:grpSpPr bwMode="auto">
            <a:xfrm>
              <a:off x="7887163" y="5373229"/>
              <a:ext cx="1167385" cy="1022667"/>
              <a:chOff x="2841682" y="3264308"/>
              <a:chExt cx="1010120" cy="1022963"/>
            </a:xfrm>
          </p:grpSpPr>
          <p:sp>
            <p:nvSpPr>
              <p:cNvPr id="28699" name="文本框 31"/>
              <p:cNvSpPr txBox="1">
                <a:spLocks noChangeArrowheads="1"/>
              </p:cNvSpPr>
              <p:nvPr/>
            </p:nvSpPr>
            <p:spPr bwMode="auto">
              <a:xfrm>
                <a:off x="2915816" y="3264308"/>
                <a:ext cx="935986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700" name="文本框 12"/>
              <p:cNvSpPr txBox="1">
                <a:spLocks noChangeArrowheads="1"/>
              </p:cNvSpPr>
              <p:nvPr/>
            </p:nvSpPr>
            <p:spPr bwMode="auto">
              <a:xfrm>
                <a:off x="2841682" y="3725748"/>
                <a:ext cx="1006949" cy="561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914816" y="3726889"/>
                <a:ext cx="289998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文本框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98638" y="4756150"/>
            <a:ext cx="519112" cy="809625"/>
          </a:xfrm>
          <a:prstGeom prst="rect">
            <a:avLst/>
          </a:prstGeom>
          <a:blipFill rotWithShape="0">
            <a:blip r:embed="rId1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703" name="文本框 5"/>
          <p:cNvSpPr txBox="1">
            <a:spLocks noChangeArrowheads="1"/>
          </p:cNvSpPr>
          <p:nvPr/>
        </p:nvSpPr>
        <p:spPr bwMode="auto">
          <a:xfrm>
            <a:off x="4448175" y="2801938"/>
            <a:ext cx="1190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方法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/>
      <p:bldP spid="287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"/>
          <p:cNvSpPr txBox="1">
            <a:spLocks noChangeArrowheads="1"/>
          </p:cNvSpPr>
          <p:nvPr/>
        </p:nvSpPr>
        <p:spPr bwMode="auto">
          <a:xfrm>
            <a:off x="608013" y="1133475"/>
            <a:ext cx="403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涂一涂，比一比。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747" name="组合 8"/>
          <p:cNvGrpSpPr/>
          <p:nvPr/>
        </p:nvGrpSpPr>
        <p:grpSpPr bwMode="auto">
          <a:xfrm rot="5400000">
            <a:off x="1000126" y="3362325"/>
            <a:ext cx="1346200" cy="1349375"/>
            <a:chOff x="632111" y="1710817"/>
            <a:chExt cx="1798638" cy="1798636"/>
          </a:xfrm>
        </p:grpSpPr>
        <p:sp>
          <p:nvSpPr>
            <p:cNvPr id="2" name="椭圆 1"/>
            <p:cNvSpPr/>
            <p:nvPr/>
          </p:nvSpPr>
          <p:spPr bwMode="auto">
            <a:xfrm>
              <a:off x="632111" y="1710817"/>
              <a:ext cx="1798638" cy="1798636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/>
            </a:p>
          </p:txBody>
        </p:sp>
        <p:cxnSp>
          <p:nvCxnSpPr>
            <p:cNvPr id="12" name="直接连接符 11"/>
            <p:cNvCxnSpPr>
              <a:stCxn id="2" idx="2"/>
              <a:endCxn id="2" idx="6"/>
            </p:cNvCxnSpPr>
            <p:nvPr/>
          </p:nvCxnSpPr>
          <p:spPr bwMode="auto">
            <a:xfrm>
              <a:off x="632112" y="2603788"/>
              <a:ext cx="1798638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50" name="文本框 3"/>
          <p:cNvSpPr txBox="1">
            <a:spLocks noChangeArrowheads="1"/>
          </p:cNvSpPr>
          <p:nvPr/>
        </p:nvSpPr>
        <p:spPr bwMode="auto">
          <a:xfrm>
            <a:off x="2674938" y="4819650"/>
            <a:ext cx="252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51" name="文本框 3"/>
          <p:cNvSpPr txBox="1">
            <a:spLocks noChangeArrowheads="1"/>
          </p:cNvSpPr>
          <p:nvPr/>
        </p:nvSpPr>
        <p:spPr bwMode="auto">
          <a:xfrm>
            <a:off x="2667000" y="5118100"/>
            <a:ext cx="246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直接连接符 49"/>
          <p:cNvCxnSpPr>
            <a:stCxn id="2" idx="2"/>
            <a:endCxn id="2" idx="6"/>
          </p:cNvCxnSpPr>
          <p:nvPr/>
        </p:nvCxnSpPr>
        <p:spPr bwMode="auto">
          <a:xfrm>
            <a:off x="2693988" y="5187950"/>
            <a:ext cx="246062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53" name="组合 2062"/>
          <p:cNvGrpSpPr/>
          <p:nvPr/>
        </p:nvGrpSpPr>
        <p:grpSpPr bwMode="auto">
          <a:xfrm>
            <a:off x="2608263" y="3336925"/>
            <a:ext cx="1349375" cy="1350963"/>
            <a:chOff x="749017" y="1579418"/>
            <a:chExt cx="1800000" cy="1800143"/>
          </a:xfrm>
        </p:grpSpPr>
        <p:sp>
          <p:nvSpPr>
            <p:cNvPr id="30" name="椭圆 29"/>
            <p:cNvSpPr/>
            <p:nvPr/>
          </p:nvSpPr>
          <p:spPr>
            <a:xfrm>
              <a:off x="749017" y="1579418"/>
              <a:ext cx="1800000" cy="1800143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/>
            </a:p>
          </p:txBody>
        </p:sp>
        <p:cxnSp>
          <p:nvCxnSpPr>
            <p:cNvPr id="3" name="直接连接符 2052"/>
            <p:cNvCxnSpPr>
              <a:stCxn id="30" idx="4"/>
              <a:endCxn id="2" idx="6"/>
            </p:cNvCxnSpPr>
            <p:nvPr/>
          </p:nvCxnSpPr>
          <p:spPr>
            <a:xfrm>
              <a:off x="827369" y="2148441"/>
              <a:ext cx="821647" cy="329991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054"/>
            <p:cNvCxnSpPr>
              <a:stCxn id="30" idx="4"/>
              <a:endCxn id="2" idx="6"/>
            </p:cNvCxnSpPr>
            <p:nvPr/>
          </p:nvCxnSpPr>
          <p:spPr>
            <a:xfrm flipH="1">
              <a:off x="1649016" y="2148441"/>
              <a:ext cx="821647" cy="329991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2056"/>
            <p:cNvCxnSpPr>
              <a:stCxn id="30" idx="4"/>
              <a:endCxn id="2" idx="6"/>
            </p:cNvCxnSpPr>
            <p:nvPr/>
          </p:nvCxnSpPr>
          <p:spPr>
            <a:xfrm flipH="1" flipV="1">
              <a:off x="1649016" y="2461510"/>
              <a:ext cx="0" cy="918051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58" name="组合 7"/>
          <p:cNvGrpSpPr/>
          <p:nvPr/>
        </p:nvGrpSpPr>
        <p:grpSpPr bwMode="auto">
          <a:xfrm>
            <a:off x="396875" y="2101850"/>
            <a:ext cx="4473575" cy="1063625"/>
            <a:chOff x="-293095" y="542711"/>
            <a:chExt cx="5966161" cy="1414875"/>
          </a:xfrm>
        </p:grpSpPr>
        <p:sp>
          <p:nvSpPr>
            <p:cNvPr id="31759" name="文本框 3"/>
            <p:cNvSpPr txBox="1">
              <a:spLocks noChangeArrowheads="1"/>
            </p:cNvSpPr>
            <p:nvPr/>
          </p:nvSpPr>
          <p:spPr bwMode="auto">
            <a:xfrm>
              <a:off x="-293095" y="699919"/>
              <a:ext cx="5966161" cy="1257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）    和    比，哪个大？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60" name="文本框 3"/>
            <p:cNvSpPr txBox="1">
              <a:spLocks noChangeArrowheads="1"/>
            </p:cNvSpPr>
            <p:nvPr/>
          </p:nvSpPr>
          <p:spPr bwMode="auto">
            <a:xfrm>
              <a:off x="1088212" y="542711"/>
              <a:ext cx="245461" cy="697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61" name="文本框 3"/>
            <p:cNvSpPr txBox="1">
              <a:spLocks noChangeArrowheads="1"/>
            </p:cNvSpPr>
            <p:nvPr/>
          </p:nvSpPr>
          <p:spPr bwMode="auto">
            <a:xfrm>
              <a:off x="1077664" y="938549"/>
              <a:ext cx="240151" cy="697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5" name="直接连接符 54"/>
            <p:cNvCxnSpPr>
              <a:stCxn id="30" idx="4"/>
              <a:endCxn id="2" idx="6"/>
            </p:cNvCxnSpPr>
            <p:nvPr/>
          </p:nvCxnSpPr>
          <p:spPr bwMode="auto">
            <a:xfrm>
              <a:off x="1186802" y="1051644"/>
              <a:ext cx="239239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763" name="文本框 3"/>
            <p:cNvSpPr txBox="1">
              <a:spLocks noChangeArrowheads="1"/>
            </p:cNvSpPr>
            <p:nvPr/>
          </p:nvSpPr>
          <p:spPr bwMode="auto">
            <a:xfrm>
              <a:off x="1966348" y="542711"/>
              <a:ext cx="245461" cy="697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64" name="文本框 3"/>
            <p:cNvSpPr txBox="1">
              <a:spLocks noChangeArrowheads="1"/>
            </p:cNvSpPr>
            <p:nvPr/>
          </p:nvSpPr>
          <p:spPr bwMode="auto">
            <a:xfrm>
              <a:off x="1955800" y="938549"/>
              <a:ext cx="240151" cy="697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4" name="直接连接符 63"/>
            <p:cNvCxnSpPr>
              <a:stCxn id="30" idx="4"/>
              <a:endCxn id="2" idx="6"/>
            </p:cNvCxnSpPr>
            <p:nvPr/>
          </p:nvCxnSpPr>
          <p:spPr bwMode="auto">
            <a:xfrm>
              <a:off x="2063306" y="1051644"/>
              <a:ext cx="239239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66" name="文本框 3"/>
          <p:cNvSpPr txBox="1">
            <a:spLocks noChangeArrowheads="1"/>
          </p:cNvSpPr>
          <p:nvPr/>
        </p:nvSpPr>
        <p:spPr bwMode="auto">
          <a:xfrm>
            <a:off x="1946275" y="4819650"/>
            <a:ext cx="250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67" name="文本框 3"/>
          <p:cNvSpPr txBox="1">
            <a:spLocks noChangeArrowheads="1"/>
          </p:cNvSpPr>
          <p:nvPr/>
        </p:nvSpPr>
        <p:spPr bwMode="auto">
          <a:xfrm>
            <a:off x="1936750" y="5118100"/>
            <a:ext cx="246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1" name="直接连接符 70"/>
          <p:cNvCxnSpPr>
            <a:stCxn id="30" idx="4"/>
            <a:endCxn id="2" idx="6"/>
          </p:cNvCxnSpPr>
          <p:nvPr/>
        </p:nvCxnSpPr>
        <p:spPr bwMode="auto">
          <a:xfrm>
            <a:off x="1963738" y="5187950"/>
            <a:ext cx="246062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9" name="椭圆 10"/>
          <p:cNvSpPr>
            <a:spLocks noChangeArrowheads="1"/>
          </p:cNvSpPr>
          <p:nvPr/>
        </p:nvSpPr>
        <p:spPr bwMode="auto">
          <a:xfrm>
            <a:off x="2284413" y="4997450"/>
            <a:ext cx="366712" cy="381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31770" name="组合 14"/>
          <p:cNvGrpSpPr/>
          <p:nvPr/>
        </p:nvGrpSpPr>
        <p:grpSpPr bwMode="auto">
          <a:xfrm>
            <a:off x="4556125" y="2046288"/>
            <a:ext cx="4268788" cy="819150"/>
            <a:chOff x="3254592" y="5543868"/>
            <a:chExt cx="5690508" cy="1094126"/>
          </a:xfrm>
        </p:grpSpPr>
        <p:sp>
          <p:nvSpPr>
            <p:cNvPr id="31771" name="文本框 3"/>
            <p:cNvSpPr txBox="1">
              <a:spLocks noChangeArrowheads="1"/>
            </p:cNvSpPr>
            <p:nvPr/>
          </p:nvSpPr>
          <p:spPr bwMode="auto">
            <a:xfrm>
              <a:off x="3254592" y="5797468"/>
              <a:ext cx="5690508" cy="69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  和    比，哪个大？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72" name="文本框 3"/>
            <p:cNvSpPr txBox="1">
              <a:spLocks noChangeArrowheads="1"/>
            </p:cNvSpPr>
            <p:nvPr/>
          </p:nvSpPr>
          <p:spPr bwMode="auto">
            <a:xfrm>
              <a:off x="4448218" y="5543868"/>
              <a:ext cx="335211" cy="69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73" name="文本框 3"/>
            <p:cNvSpPr txBox="1">
              <a:spLocks noChangeArrowheads="1"/>
            </p:cNvSpPr>
            <p:nvPr/>
          </p:nvSpPr>
          <p:spPr bwMode="auto">
            <a:xfrm>
              <a:off x="4437670" y="5939705"/>
              <a:ext cx="327960" cy="69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5" name="直接连接符 84"/>
            <p:cNvCxnSpPr>
              <a:stCxn id="30" idx="4"/>
              <a:endCxn id="2" idx="6"/>
            </p:cNvCxnSpPr>
            <p:nvPr/>
          </p:nvCxnSpPr>
          <p:spPr bwMode="auto">
            <a:xfrm>
              <a:off x="4509509" y="6071847"/>
              <a:ext cx="328013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775" name="文本框 3"/>
            <p:cNvSpPr txBox="1">
              <a:spLocks noChangeArrowheads="1"/>
            </p:cNvSpPr>
            <p:nvPr/>
          </p:nvSpPr>
          <p:spPr bwMode="auto">
            <a:xfrm>
              <a:off x="5317982" y="5543868"/>
              <a:ext cx="335211" cy="69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76" name="文本框 3"/>
            <p:cNvSpPr txBox="1">
              <a:spLocks noChangeArrowheads="1"/>
            </p:cNvSpPr>
            <p:nvPr/>
          </p:nvSpPr>
          <p:spPr bwMode="auto">
            <a:xfrm>
              <a:off x="5307433" y="5939704"/>
              <a:ext cx="327960" cy="69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8" name="直接连接符 87"/>
            <p:cNvCxnSpPr>
              <a:stCxn id="30" idx="4"/>
              <a:endCxn id="2" idx="6"/>
            </p:cNvCxnSpPr>
            <p:nvPr/>
          </p:nvCxnSpPr>
          <p:spPr bwMode="auto">
            <a:xfrm>
              <a:off x="5360229" y="6107894"/>
              <a:ext cx="328013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78" name="文本框 3"/>
          <p:cNvSpPr txBox="1">
            <a:spLocks noChangeArrowheads="1"/>
          </p:cNvSpPr>
          <p:nvPr/>
        </p:nvSpPr>
        <p:spPr bwMode="auto">
          <a:xfrm>
            <a:off x="6834188" y="4857750"/>
            <a:ext cx="250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79" name="文本框 3"/>
          <p:cNvSpPr txBox="1">
            <a:spLocks noChangeArrowheads="1"/>
          </p:cNvSpPr>
          <p:nvPr/>
        </p:nvSpPr>
        <p:spPr bwMode="auto">
          <a:xfrm>
            <a:off x="6824663" y="5156200"/>
            <a:ext cx="246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1" name="直接连接符 90"/>
          <p:cNvCxnSpPr>
            <a:stCxn id="30" idx="4"/>
            <a:endCxn id="2" idx="6"/>
          </p:cNvCxnSpPr>
          <p:nvPr/>
        </p:nvCxnSpPr>
        <p:spPr bwMode="auto">
          <a:xfrm>
            <a:off x="6853238" y="5226050"/>
            <a:ext cx="246062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81" name="文本框 3"/>
          <p:cNvSpPr txBox="1">
            <a:spLocks noChangeArrowheads="1"/>
          </p:cNvSpPr>
          <p:nvPr/>
        </p:nvSpPr>
        <p:spPr bwMode="auto">
          <a:xfrm>
            <a:off x="6105525" y="4857750"/>
            <a:ext cx="250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82" name="文本框 3"/>
          <p:cNvSpPr txBox="1">
            <a:spLocks noChangeArrowheads="1"/>
          </p:cNvSpPr>
          <p:nvPr/>
        </p:nvSpPr>
        <p:spPr bwMode="auto">
          <a:xfrm>
            <a:off x="6096000" y="5156200"/>
            <a:ext cx="2476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4" name="直接连接符 93"/>
          <p:cNvCxnSpPr>
            <a:stCxn id="30" idx="4"/>
            <a:endCxn id="2" idx="6"/>
          </p:cNvCxnSpPr>
          <p:nvPr/>
        </p:nvCxnSpPr>
        <p:spPr bwMode="auto">
          <a:xfrm>
            <a:off x="6122988" y="5226050"/>
            <a:ext cx="246062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84" name="椭圆 94"/>
          <p:cNvSpPr>
            <a:spLocks noChangeArrowheads="1"/>
          </p:cNvSpPr>
          <p:nvPr/>
        </p:nvSpPr>
        <p:spPr bwMode="auto">
          <a:xfrm>
            <a:off x="6443663" y="5035550"/>
            <a:ext cx="366712" cy="381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31785" name="组合 15"/>
          <p:cNvGrpSpPr/>
          <p:nvPr/>
        </p:nvGrpSpPr>
        <p:grpSpPr bwMode="auto">
          <a:xfrm>
            <a:off x="6742113" y="3403600"/>
            <a:ext cx="1349375" cy="1433513"/>
            <a:chOff x="7343775" y="1665802"/>
            <a:chExt cx="1800225" cy="1912466"/>
          </a:xfrm>
        </p:grpSpPr>
        <p:sp>
          <p:nvSpPr>
            <p:cNvPr id="97" name="椭圆 96"/>
            <p:cNvSpPr/>
            <p:nvPr/>
          </p:nvSpPr>
          <p:spPr bwMode="auto">
            <a:xfrm>
              <a:off x="7343775" y="1665802"/>
              <a:ext cx="1800225" cy="1800217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/>
            </a:p>
          </p:txBody>
        </p:sp>
        <p:cxnSp>
          <p:nvCxnSpPr>
            <p:cNvPr id="98" name="直接连接符 97"/>
            <p:cNvCxnSpPr>
              <a:stCxn id="97" idx="2"/>
              <a:endCxn id="97" idx="6"/>
            </p:cNvCxnSpPr>
            <p:nvPr/>
          </p:nvCxnSpPr>
          <p:spPr bwMode="auto">
            <a:xfrm>
              <a:off x="7343775" y="2565911"/>
              <a:ext cx="1800225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>
              <a:stCxn id="97" idx="0"/>
              <a:endCxn id="97" idx="4"/>
            </p:cNvCxnSpPr>
            <p:nvPr/>
          </p:nvCxnSpPr>
          <p:spPr bwMode="auto">
            <a:xfrm>
              <a:off x="8243887" y="1665802"/>
              <a:ext cx="0" cy="1800217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789" name="文本框 3"/>
            <p:cNvSpPr txBox="1">
              <a:spLocks noChangeArrowheads="1"/>
            </p:cNvSpPr>
            <p:nvPr/>
          </p:nvSpPr>
          <p:spPr bwMode="auto">
            <a:xfrm>
              <a:off x="8356788" y="2880641"/>
              <a:ext cx="328249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790" name="组合 2062"/>
          <p:cNvGrpSpPr/>
          <p:nvPr/>
        </p:nvGrpSpPr>
        <p:grpSpPr bwMode="auto">
          <a:xfrm>
            <a:off x="5140325" y="3398838"/>
            <a:ext cx="1350963" cy="1349375"/>
            <a:chOff x="749017" y="1579418"/>
            <a:chExt cx="1800000" cy="1800143"/>
          </a:xfrm>
        </p:grpSpPr>
        <p:sp>
          <p:nvSpPr>
            <p:cNvPr id="108" name="椭圆 107"/>
            <p:cNvSpPr/>
            <p:nvPr/>
          </p:nvSpPr>
          <p:spPr>
            <a:xfrm>
              <a:off x="749017" y="1579418"/>
              <a:ext cx="1800000" cy="1800143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/>
            </a:p>
          </p:txBody>
        </p:sp>
        <p:cxnSp>
          <p:nvCxnSpPr>
            <p:cNvPr id="109" name="直接连接符 108"/>
            <p:cNvCxnSpPr>
              <a:stCxn id="97" idx="0"/>
              <a:endCxn id="97" idx="4"/>
            </p:cNvCxnSpPr>
            <p:nvPr/>
          </p:nvCxnSpPr>
          <p:spPr>
            <a:xfrm>
              <a:off x="882273" y="1966978"/>
              <a:ext cx="1541949" cy="1003844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stCxn id="97" idx="0"/>
              <a:endCxn id="97" idx="4"/>
            </p:cNvCxnSpPr>
            <p:nvPr/>
          </p:nvCxnSpPr>
          <p:spPr>
            <a:xfrm flipH="1">
              <a:off x="882273" y="1966978"/>
              <a:ext cx="1541949" cy="1022905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108" idx="4"/>
              <a:endCxn id="108" idx="0"/>
            </p:cNvCxnSpPr>
            <p:nvPr/>
          </p:nvCxnSpPr>
          <p:spPr>
            <a:xfrm flipV="1">
              <a:off x="1650074" y="1579418"/>
              <a:ext cx="0" cy="1800143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95" name="文本框 4"/>
          <p:cNvSpPr txBox="1">
            <a:spLocks noChangeArrowheads="1"/>
          </p:cNvSpPr>
          <p:nvPr/>
        </p:nvSpPr>
        <p:spPr bwMode="auto">
          <a:xfrm>
            <a:off x="2255838" y="4992688"/>
            <a:ext cx="5445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1796" name="文本框 61"/>
          <p:cNvSpPr txBox="1">
            <a:spLocks noChangeArrowheads="1"/>
          </p:cNvSpPr>
          <p:nvPr/>
        </p:nvSpPr>
        <p:spPr bwMode="auto">
          <a:xfrm>
            <a:off x="6375400" y="4997450"/>
            <a:ext cx="546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饼形 6"/>
          <p:cNvSpPr/>
          <p:nvPr/>
        </p:nvSpPr>
        <p:spPr>
          <a:xfrm>
            <a:off x="1006475" y="3365500"/>
            <a:ext cx="1349375" cy="1349375"/>
          </a:xfrm>
          <a:prstGeom prst="pie">
            <a:avLst>
              <a:gd name="adj1" fmla="val 5415421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54" name="饼形 53"/>
          <p:cNvSpPr/>
          <p:nvPr/>
        </p:nvSpPr>
        <p:spPr>
          <a:xfrm>
            <a:off x="2606675" y="3328988"/>
            <a:ext cx="1349375" cy="1350962"/>
          </a:xfrm>
          <a:prstGeom prst="pie">
            <a:avLst>
              <a:gd name="adj1" fmla="val 5415421"/>
              <a:gd name="adj2" fmla="val 121012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56" name="饼形 55"/>
          <p:cNvSpPr/>
          <p:nvPr/>
        </p:nvSpPr>
        <p:spPr>
          <a:xfrm>
            <a:off x="5129213" y="3389313"/>
            <a:ext cx="1349375" cy="1349375"/>
          </a:xfrm>
          <a:prstGeom prst="pie">
            <a:avLst>
              <a:gd name="adj1" fmla="val 5415421"/>
              <a:gd name="adj2" fmla="val 87154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57" name="饼形 56"/>
          <p:cNvSpPr/>
          <p:nvPr/>
        </p:nvSpPr>
        <p:spPr>
          <a:xfrm>
            <a:off x="6740525" y="3389313"/>
            <a:ext cx="1350963" cy="1349375"/>
          </a:xfrm>
          <a:prstGeom prst="pie">
            <a:avLst>
              <a:gd name="adj1" fmla="val 5415421"/>
              <a:gd name="adj2" fmla="val 106847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95" grpId="0"/>
      <p:bldP spid="317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0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82838" y="2886075"/>
            <a:ext cx="3959225" cy="258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云形标注 74"/>
          <p:cNvSpPr>
            <a:spLocks noChangeArrowheads="1"/>
          </p:cNvSpPr>
          <p:nvPr/>
        </p:nvSpPr>
        <p:spPr bwMode="auto">
          <a:xfrm>
            <a:off x="4325938" y="1428750"/>
            <a:ext cx="3794125" cy="1249363"/>
          </a:xfrm>
          <a:prstGeom prst="cloudCallout">
            <a:avLst>
              <a:gd name="adj1" fmla="val -36269"/>
              <a:gd name="adj2" fmla="val 9631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分的份数越多，每份</a:t>
            </a:r>
            <a:r>
              <a:rPr lang="en-US" altLang="zh-CN" sz="2800" b="1">
                <a:latin typeface="Times New Roman" panose="02020603050405020304" pitchFamily="18" charset="0"/>
              </a:rPr>
              <a:t>……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1066800" y="1728788"/>
            <a:ext cx="2816225" cy="908050"/>
            <a:chOff x="4948238" y="3570315"/>
            <a:chExt cx="2917825" cy="933054"/>
          </a:xfrm>
        </p:grpSpPr>
        <p:sp>
          <p:nvSpPr>
            <p:cNvPr id="77" name="云形标注 76"/>
            <p:cNvSpPr/>
            <p:nvPr/>
          </p:nvSpPr>
          <p:spPr>
            <a:xfrm>
              <a:off x="4948238" y="3722017"/>
              <a:ext cx="2917825" cy="709578"/>
            </a:xfrm>
            <a:prstGeom prst="cloudCallout">
              <a:avLst>
                <a:gd name="adj1" fmla="val 45197"/>
                <a:gd name="adj2" fmla="val 49680"/>
              </a:avLst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比    大。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74" name="文本框 3"/>
            <p:cNvSpPr txBox="1">
              <a:spLocks noChangeArrowheads="1"/>
            </p:cNvSpPr>
            <p:nvPr/>
          </p:nvSpPr>
          <p:spPr bwMode="auto">
            <a:xfrm>
              <a:off x="5370327" y="3570315"/>
              <a:ext cx="335211" cy="53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75" name="文本框 3"/>
            <p:cNvSpPr txBox="1">
              <a:spLocks noChangeArrowheads="1"/>
            </p:cNvSpPr>
            <p:nvPr/>
          </p:nvSpPr>
          <p:spPr bwMode="auto">
            <a:xfrm>
              <a:off x="5359779" y="3966152"/>
              <a:ext cx="327960" cy="53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 bwMode="auto">
            <a:xfrm>
              <a:off x="5393972" y="4061310"/>
              <a:ext cx="32895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777" name="文本框 3"/>
            <p:cNvSpPr txBox="1">
              <a:spLocks noChangeArrowheads="1"/>
            </p:cNvSpPr>
            <p:nvPr/>
          </p:nvSpPr>
          <p:spPr bwMode="auto">
            <a:xfrm>
              <a:off x="6157067" y="3570315"/>
              <a:ext cx="335211" cy="53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78" name="文本框 3"/>
            <p:cNvSpPr txBox="1">
              <a:spLocks noChangeArrowheads="1"/>
            </p:cNvSpPr>
            <p:nvPr/>
          </p:nvSpPr>
          <p:spPr bwMode="auto">
            <a:xfrm>
              <a:off x="6146519" y="3966152"/>
              <a:ext cx="327960" cy="53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 bwMode="auto">
            <a:xfrm>
              <a:off x="6181817" y="4061310"/>
              <a:ext cx="32895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"/>
          <p:cNvSpPr txBox="1">
            <a:spLocks noChangeArrowheads="1"/>
          </p:cNvSpPr>
          <p:nvPr/>
        </p:nvSpPr>
        <p:spPr bwMode="auto">
          <a:xfrm>
            <a:off x="536575" y="1185863"/>
            <a:ext cx="4038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看一看，比一比。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795" name="组合 7"/>
          <p:cNvGrpSpPr/>
          <p:nvPr/>
        </p:nvGrpSpPr>
        <p:grpSpPr bwMode="auto">
          <a:xfrm>
            <a:off x="304800" y="2003425"/>
            <a:ext cx="4483100" cy="1063625"/>
            <a:chOff x="-246935" y="542711"/>
            <a:chExt cx="5976648" cy="1414874"/>
          </a:xfrm>
        </p:grpSpPr>
        <p:sp>
          <p:nvSpPr>
            <p:cNvPr id="33796" name="文本框 3"/>
            <p:cNvSpPr txBox="1">
              <a:spLocks noChangeArrowheads="1"/>
            </p:cNvSpPr>
            <p:nvPr/>
          </p:nvSpPr>
          <p:spPr bwMode="auto">
            <a:xfrm>
              <a:off x="-246935" y="699919"/>
              <a:ext cx="5976648" cy="1257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    和    比，哪个大？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797" name="文本框 3"/>
            <p:cNvSpPr txBox="1">
              <a:spLocks noChangeArrowheads="1"/>
            </p:cNvSpPr>
            <p:nvPr/>
          </p:nvSpPr>
          <p:spPr bwMode="auto">
            <a:xfrm>
              <a:off x="1088212" y="542711"/>
              <a:ext cx="245461" cy="697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798" name="文本框 3"/>
            <p:cNvSpPr txBox="1">
              <a:spLocks noChangeArrowheads="1"/>
            </p:cNvSpPr>
            <p:nvPr/>
          </p:nvSpPr>
          <p:spPr bwMode="auto">
            <a:xfrm>
              <a:off x="1077664" y="938549"/>
              <a:ext cx="240151" cy="697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 bwMode="auto">
            <a:xfrm>
              <a:off x="1183736" y="1070649"/>
              <a:ext cx="243384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00" name="文本框 3"/>
            <p:cNvSpPr txBox="1">
              <a:spLocks noChangeArrowheads="1"/>
            </p:cNvSpPr>
            <p:nvPr/>
          </p:nvSpPr>
          <p:spPr bwMode="auto">
            <a:xfrm>
              <a:off x="1966348" y="542711"/>
              <a:ext cx="245461" cy="697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01" name="文本框 3"/>
            <p:cNvSpPr txBox="1">
              <a:spLocks noChangeArrowheads="1"/>
            </p:cNvSpPr>
            <p:nvPr/>
          </p:nvSpPr>
          <p:spPr bwMode="auto">
            <a:xfrm>
              <a:off x="1955800" y="938549"/>
              <a:ext cx="240151" cy="697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 bwMode="auto">
            <a:xfrm>
              <a:off x="2064148" y="1089655"/>
              <a:ext cx="23915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803" name="组合 14"/>
          <p:cNvGrpSpPr/>
          <p:nvPr/>
        </p:nvGrpSpPr>
        <p:grpSpPr bwMode="auto">
          <a:xfrm>
            <a:off x="4330700" y="1925638"/>
            <a:ext cx="4284663" cy="819150"/>
            <a:chOff x="3203483" y="5543865"/>
            <a:chExt cx="5712871" cy="1094126"/>
          </a:xfrm>
        </p:grpSpPr>
        <p:sp>
          <p:nvSpPr>
            <p:cNvPr id="33804" name="文本框 3"/>
            <p:cNvSpPr txBox="1">
              <a:spLocks noChangeArrowheads="1"/>
            </p:cNvSpPr>
            <p:nvPr/>
          </p:nvSpPr>
          <p:spPr bwMode="auto">
            <a:xfrm>
              <a:off x="3203483" y="5797465"/>
              <a:ext cx="5712871" cy="69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  和    比，哪个小？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05" name="文本框 3"/>
            <p:cNvSpPr txBox="1">
              <a:spLocks noChangeArrowheads="1"/>
            </p:cNvSpPr>
            <p:nvPr/>
          </p:nvSpPr>
          <p:spPr bwMode="auto">
            <a:xfrm>
              <a:off x="4448218" y="5543865"/>
              <a:ext cx="335211" cy="69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06" name="文本框 3"/>
            <p:cNvSpPr txBox="1">
              <a:spLocks noChangeArrowheads="1"/>
            </p:cNvSpPr>
            <p:nvPr/>
          </p:nvSpPr>
          <p:spPr bwMode="auto">
            <a:xfrm>
              <a:off x="4437670" y="5939702"/>
              <a:ext cx="327960" cy="69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 bwMode="auto">
            <a:xfrm>
              <a:off x="4473480" y="6107891"/>
              <a:ext cx="328083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08" name="文本框 3"/>
            <p:cNvSpPr txBox="1">
              <a:spLocks noChangeArrowheads="1"/>
            </p:cNvSpPr>
            <p:nvPr/>
          </p:nvSpPr>
          <p:spPr bwMode="auto">
            <a:xfrm>
              <a:off x="5317982" y="5543865"/>
              <a:ext cx="335211" cy="69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09" name="文本框 3"/>
            <p:cNvSpPr txBox="1">
              <a:spLocks noChangeArrowheads="1"/>
            </p:cNvSpPr>
            <p:nvPr/>
          </p:nvSpPr>
          <p:spPr bwMode="auto">
            <a:xfrm>
              <a:off x="5307433" y="5939702"/>
              <a:ext cx="327960" cy="69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 bwMode="auto">
            <a:xfrm>
              <a:off x="5343429" y="6088807"/>
              <a:ext cx="328082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811" name="文本框 4"/>
          <p:cNvSpPr txBox="1">
            <a:spLocks noChangeArrowheads="1"/>
          </p:cNvSpPr>
          <p:nvPr/>
        </p:nvSpPr>
        <p:spPr bwMode="auto">
          <a:xfrm>
            <a:off x="2084388" y="454660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3812" name="组合 24"/>
          <p:cNvGrpSpPr/>
          <p:nvPr/>
        </p:nvGrpSpPr>
        <p:grpSpPr bwMode="auto">
          <a:xfrm>
            <a:off x="774700" y="2936875"/>
            <a:ext cx="3089275" cy="2281238"/>
            <a:chOff x="189885" y="2541814"/>
            <a:chExt cx="4119492" cy="3042083"/>
          </a:xfrm>
        </p:grpSpPr>
        <p:sp>
          <p:nvSpPr>
            <p:cNvPr id="33813" name="文本框 3"/>
            <p:cNvSpPr txBox="1">
              <a:spLocks noChangeArrowheads="1"/>
            </p:cNvSpPr>
            <p:nvPr/>
          </p:nvSpPr>
          <p:spPr bwMode="auto">
            <a:xfrm>
              <a:off x="2549525" y="4489450"/>
              <a:ext cx="336550" cy="69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14" name="文本框 3"/>
            <p:cNvSpPr txBox="1">
              <a:spLocks noChangeArrowheads="1"/>
            </p:cNvSpPr>
            <p:nvPr/>
          </p:nvSpPr>
          <p:spPr bwMode="auto">
            <a:xfrm>
              <a:off x="2539999" y="4886324"/>
              <a:ext cx="327025" cy="69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 bwMode="auto">
            <a:xfrm>
              <a:off x="2611621" y="5054655"/>
              <a:ext cx="32812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16" name="文本框 3"/>
            <p:cNvSpPr txBox="1">
              <a:spLocks noChangeArrowheads="1"/>
            </p:cNvSpPr>
            <p:nvPr/>
          </p:nvSpPr>
          <p:spPr bwMode="auto">
            <a:xfrm>
              <a:off x="1577975" y="4489450"/>
              <a:ext cx="334964" cy="69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17" name="文本框 3"/>
            <p:cNvSpPr txBox="1">
              <a:spLocks noChangeArrowheads="1"/>
            </p:cNvSpPr>
            <p:nvPr/>
          </p:nvSpPr>
          <p:spPr bwMode="auto">
            <a:xfrm>
              <a:off x="1566863" y="4886324"/>
              <a:ext cx="328612" cy="69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 bwMode="auto">
            <a:xfrm>
              <a:off x="1637846" y="5035602"/>
              <a:ext cx="32812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2029474" y="4728642"/>
              <a:ext cx="489004" cy="505955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grpSp>
          <p:nvGrpSpPr>
            <p:cNvPr id="33820" name="组合 15"/>
            <p:cNvGrpSpPr/>
            <p:nvPr/>
          </p:nvGrpSpPr>
          <p:grpSpPr bwMode="auto">
            <a:xfrm>
              <a:off x="189885" y="2541814"/>
              <a:ext cx="4119492" cy="1812130"/>
              <a:chOff x="2339933" y="2474883"/>
              <a:chExt cx="4119492" cy="181213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2342051" y="2483351"/>
                <a:ext cx="1803601" cy="89971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352634" y="2483351"/>
                <a:ext cx="1799367" cy="179942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9" name="直接连接符 8"/>
              <p:cNvCxnSpPr>
                <a:stCxn id="7" idx="1"/>
                <a:endCxn id="7" idx="3"/>
              </p:cNvCxnSpPr>
              <p:nvPr/>
            </p:nvCxnSpPr>
            <p:spPr>
              <a:xfrm>
                <a:off x="2352634" y="3383063"/>
                <a:ext cx="1799367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stCxn id="7" idx="0"/>
                <a:endCxn id="7" idx="2"/>
              </p:cNvCxnSpPr>
              <p:nvPr/>
            </p:nvCxnSpPr>
            <p:spPr>
              <a:xfrm>
                <a:off x="3252319" y="2483351"/>
                <a:ext cx="0" cy="179942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矩形 57"/>
              <p:cNvSpPr/>
              <p:nvPr/>
            </p:nvSpPr>
            <p:spPr>
              <a:xfrm>
                <a:off x="4660058" y="2487585"/>
                <a:ext cx="1799367" cy="179942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59" name="直接连接符 58"/>
              <p:cNvCxnSpPr>
                <a:stCxn id="58" idx="1"/>
                <a:endCxn id="58" idx="3"/>
              </p:cNvCxnSpPr>
              <p:nvPr/>
            </p:nvCxnSpPr>
            <p:spPr>
              <a:xfrm>
                <a:off x="4660058" y="3387297"/>
                <a:ext cx="1799367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>
                <a:stCxn id="58" idx="0"/>
                <a:endCxn id="58" idx="2"/>
              </p:cNvCxnSpPr>
              <p:nvPr/>
            </p:nvCxnSpPr>
            <p:spPr>
              <a:xfrm>
                <a:off x="5559742" y="2487585"/>
                <a:ext cx="0" cy="179942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>
                <a:off x="2339933" y="3383063"/>
                <a:ext cx="912386" cy="899711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653708" y="2474883"/>
                <a:ext cx="895449" cy="91664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3830" name="文本框 61"/>
          <p:cNvSpPr txBox="1">
            <a:spLocks noChangeArrowheads="1"/>
          </p:cNvSpPr>
          <p:nvPr/>
        </p:nvSpPr>
        <p:spPr bwMode="auto">
          <a:xfrm>
            <a:off x="6181725" y="455930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3831" name="组合 25"/>
          <p:cNvGrpSpPr/>
          <p:nvPr/>
        </p:nvGrpSpPr>
        <p:grpSpPr bwMode="auto">
          <a:xfrm>
            <a:off x="4833938" y="2990850"/>
            <a:ext cx="3122612" cy="2276475"/>
            <a:chOff x="4777012" y="2509524"/>
            <a:chExt cx="4162160" cy="3036403"/>
          </a:xfrm>
        </p:grpSpPr>
        <p:sp>
          <p:nvSpPr>
            <p:cNvPr id="33832" name="文本框 3"/>
            <p:cNvSpPr txBox="1">
              <a:spLocks noChangeArrowheads="1"/>
            </p:cNvSpPr>
            <p:nvPr/>
          </p:nvSpPr>
          <p:spPr bwMode="auto">
            <a:xfrm>
              <a:off x="7204075" y="4451351"/>
              <a:ext cx="334963" cy="697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33" name="文本框 3"/>
            <p:cNvSpPr txBox="1">
              <a:spLocks noChangeArrowheads="1"/>
            </p:cNvSpPr>
            <p:nvPr/>
          </p:nvSpPr>
          <p:spPr bwMode="auto">
            <a:xfrm>
              <a:off x="7192963" y="4848225"/>
              <a:ext cx="328612" cy="697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1" name="直接连接符 90"/>
            <p:cNvCxnSpPr>
              <a:stCxn id="58" idx="0"/>
              <a:endCxn id="58" idx="2"/>
            </p:cNvCxnSpPr>
            <p:nvPr/>
          </p:nvCxnSpPr>
          <p:spPr bwMode="auto">
            <a:xfrm>
              <a:off x="7229449" y="4997512"/>
              <a:ext cx="327980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35" name="文本框 3"/>
            <p:cNvSpPr txBox="1">
              <a:spLocks noChangeArrowheads="1"/>
            </p:cNvSpPr>
            <p:nvPr/>
          </p:nvSpPr>
          <p:spPr bwMode="auto">
            <a:xfrm>
              <a:off x="6232525" y="4451350"/>
              <a:ext cx="334963" cy="697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36" name="文本框 3"/>
            <p:cNvSpPr txBox="1">
              <a:spLocks noChangeArrowheads="1"/>
            </p:cNvSpPr>
            <p:nvPr/>
          </p:nvSpPr>
          <p:spPr bwMode="auto">
            <a:xfrm>
              <a:off x="6221413" y="4848225"/>
              <a:ext cx="328612" cy="697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4" name="直接连接符 93"/>
            <p:cNvCxnSpPr>
              <a:stCxn id="58" idx="0"/>
              <a:endCxn id="58" idx="2"/>
            </p:cNvCxnSpPr>
            <p:nvPr/>
          </p:nvCxnSpPr>
          <p:spPr bwMode="auto">
            <a:xfrm>
              <a:off x="6256091" y="4997512"/>
              <a:ext cx="327980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椭圆 94"/>
            <p:cNvSpPr/>
            <p:nvPr/>
          </p:nvSpPr>
          <p:spPr>
            <a:xfrm>
              <a:off x="6685639" y="4688366"/>
              <a:ext cx="488794" cy="508185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grpSp>
          <p:nvGrpSpPr>
            <p:cNvPr id="33839" name="组合 21"/>
            <p:cNvGrpSpPr/>
            <p:nvPr/>
          </p:nvGrpSpPr>
          <p:grpSpPr bwMode="auto">
            <a:xfrm>
              <a:off x="4777012" y="2509524"/>
              <a:ext cx="4162160" cy="1844287"/>
              <a:chOff x="4777012" y="2509524"/>
              <a:chExt cx="4162160" cy="1844287"/>
            </a:xfrm>
          </p:grpSpPr>
          <p:grpSp>
            <p:nvGrpSpPr>
              <p:cNvPr id="33840" name="组合 64"/>
              <p:cNvGrpSpPr/>
              <p:nvPr/>
            </p:nvGrpSpPr>
            <p:grpSpPr bwMode="auto">
              <a:xfrm>
                <a:off x="4806636" y="2541287"/>
                <a:ext cx="4107143" cy="1812524"/>
                <a:chOff x="2352284" y="2474356"/>
                <a:chExt cx="4107143" cy="1812524"/>
              </a:xfrm>
            </p:grpSpPr>
            <p:sp>
              <p:nvSpPr>
                <p:cNvPr id="75" name="矩形 74"/>
                <p:cNvSpPr/>
                <p:nvPr/>
              </p:nvSpPr>
              <p:spPr>
                <a:xfrm>
                  <a:off x="4652369" y="2474355"/>
                  <a:ext cx="1807059" cy="908379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>
                  <a:off x="2352284" y="2482824"/>
                  <a:ext cx="1798595" cy="1799821"/>
                </a:xfrm>
                <a:prstGeom prst="rect">
                  <a:avLst/>
                </a:prstGeom>
                <a:noFill/>
                <a:ln w="190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68" name="直接连接符 67"/>
                <p:cNvCxnSpPr>
                  <a:stCxn id="67" idx="1"/>
                  <a:endCxn id="67" idx="3"/>
                </p:cNvCxnSpPr>
                <p:nvPr/>
              </p:nvCxnSpPr>
              <p:spPr>
                <a:xfrm>
                  <a:off x="2352284" y="3382734"/>
                  <a:ext cx="1798595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>
                  <a:stCxn id="67" idx="0"/>
                  <a:endCxn id="67" idx="2"/>
                </p:cNvCxnSpPr>
                <p:nvPr/>
              </p:nvCxnSpPr>
              <p:spPr>
                <a:xfrm>
                  <a:off x="3253698" y="2482824"/>
                  <a:ext cx="0" cy="1799821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" name="矩形 69"/>
                <p:cNvSpPr/>
                <p:nvPr/>
              </p:nvSpPr>
              <p:spPr>
                <a:xfrm>
                  <a:off x="4658718" y="2487059"/>
                  <a:ext cx="1800711" cy="1799821"/>
                </a:xfrm>
                <a:prstGeom prst="rect">
                  <a:avLst/>
                </a:prstGeom>
                <a:noFill/>
                <a:ln w="190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b="1">
                    <a:latin typeface="Times New Roman" panose="02020603050405020304" pitchFamily="18" charset="0"/>
                  </a:endParaRPr>
                </a:p>
              </p:txBody>
            </p:sp>
            <p:cxnSp>
              <p:nvCxnSpPr>
                <p:cNvPr id="72" name="直接连接符 71"/>
                <p:cNvCxnSpPr>
                  <a:stCxn id="70" idx="1"/>
                  <a:endCxn id="70" idx="3"/>
                </p:cNvCxnSpPr>
                <p:nvPr/>
              </p:nvCxnSpPr>
              <p:spPr>
                <a:xfrm>
                  <a:off x="4658718" y="3386969"/>
                  <a:ext cx="1800711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>
                  <a:stCxn id="70" idx="0"/>
                  <a:endCxn id="70" idx="2"/>
                </p:cNvCxnSpPr>
                <p:nvPr/>
              </p:nvCxnSpPr>
              <p:spPr>
                <a:xfrm>
                  <a:off x="5560131" y="2487059"/>
                  <a:ext cx="0" cy="1799821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矩形 73"/>
                <p:cNvSpPr/>
                <p:nvPr/>
              </p:nvSpPr>
              <p:spPr>
                <a:xfrm>
                  <a:off x="2377676" y="2497646"/>
                  <a:ext cx="854862" cy="874502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800" b="1">
                    <a:latin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8" name="直接连接符 17"/>
              <p:cNvCxnSpPr>
                <a:stCxn id="70" idx="0"/>
                <a:endCxn id="70" idx="2"/>
              </p:cNvCxnSpPr>
              <p:nvPr/>
            </p:nvCxnSpPr>
            <p:spPr>
              <a:xfrm flipH="1">
                <a:off x="4783359" y="2541286"/>
                <a:ext cx="1821872" cy="180829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stCxn id="70" idx="0"/>
                <a:endCxn id="70" idx="2"/>
              </p:cNvCxnSpPr>
              <p:nvPr/>
            </p:nvCxnSpPr>
            <p:spPr>
              <a:xfrm rot="5400000" flipH="1">
                <a:off x="4768986" y="2534490"/>
                <a:ext cx="1823113" cy="1807059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>
                <a:stCxn id="70" idx="0"/>
                <a:endCxn id="70" idx="2"/>
              </p:cNvCxnSpPr>
              <p:nvPr/>
            </p:nvCxnSpPr>
            <p:spPr>
              <a:xfrm flipH="1">
                <a:off x="7115185" y="2524347"/>
                <a:ext cx="1823987" cy="180829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0" idx="0"/>
                <a:endCxn id="70" idx="2"/>
              </p:cNvCxnSpPr>
              <p:nvPr/>
            </p:nvCxnSpPr>
            <p:spPr>
              <a:xfrm rot="5400000" flipH="1">
                <a:off x="7102927" y="2517550"/>
                <a:ext cx="1823113" cy="1807059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等腰三角形 80"/>
              <p:cNvSpPr/>
              <p:nvPr/>
            </p:nvSpPr>
            <p:spPr>
              <a:xfrm rot="10800000">
                <a:off x="5684773" y="2564577"/>
                <a:ext cx="931037" cy="887206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7106721" y="3458135"/>
                <a:ext cx="882370" cy="87450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1" grpId="0"/>
      <p:bldP spid="338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25513" y="2987675"/>
            <a:ext cx="804862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7975" y="4291013"/>
            <a:ext cx="1176338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6238" y="1754188"/>
            <a:ext cx="755650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云形标注 14"/>
          <p:cNvSpPr>
            <a:spLocks noChangeArrowheads="1"/>
          </p:cNvSpPr>
          <p:nvPr/>
        </p:nvSpPr>
        <p:spPr bwMode="auto">
          <a:xfrm>
            <a:off x="3321050" y="647700"/>
            <a:ext cx="3097213" cy="1357313"/>
          </a:xfrm>
          <a:prstGeom prst="cloudCallout">
            <a:avLst>
              <a:gd name="adj1" fmla="val 62843"/>
              <a:gd name="adj2" fmla="val 2402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E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说一说你是怎么想的。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4" name="组合 5"/>
          <p:cNvGrpSpPr/>
          <p:nvPr/>
        </p:nvGrpSpPr>
        <p:grpSpPr bwMode="auto">
          <a:xfrm>
            <a:off x="2795588" y="3505200"/>
            <a:ext cx="3722687" cy="1473200"/>
            <a:chOff x="3181350" y="2569690"/>
            <a:chExt cx="3575050" cy="1475816"/>
          </a:xfrm>
        </p:grpSpPr>
        <p:sp>
          <p:nvSpPr>
            <p:cNvPr id="75" name="云形标注 74"/>
            <p:cNvSpPr/>
            <p:nvPr/>
          </p:nvSpPr>
          <p:spPr>
            <a:xfrm>
              <a:off x="3181350" y="2590365"/>
              <a:ext cx="3575050" cy="1455141"/>
            </a:xfrm>
            <a:prstGeom prst="cloudCallout">
              <a:avLst>
                <a:gd name="adj1" fmla="val 67018"/>
                <a:gd name="adj2" fmla="val 53325"/>
              </a:avLst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里面有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 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824" name="文本框 3"/>
            <p:cNvSpPr txBox="1">
              <a:spLocks noChangeArrowheads="1"/>
            </p:cNvSpPr>
            <p:nvPr/>
          </p:nvSpPr>
          <p:spPr bwMode="auto">
            <a:xfrm>
              <a:off x="4046294" y="2569690"/>
              <a:ext cx="334963" cy="524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825" name="文本框 3"/>
            <p:cNvSpPr txBox="1">
              <a:spLocks noChangeArrowheads="1"/>
            </p:cNvSpPr>
            <p:nvPr/>
          </p:nvSpPr>
          <p:spPr bwMode="auto">
            <a:xfrm>
              <a:off x="4068787" y="2859463"/>
              <a:ext cx="328612" cy="519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 bwMode="auto">
            <a:xfrm>
              <a:off x="4093026" y="3019751"/>
              <a:ext cx="32930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827" name="文本框 3"/>
            <p:cNvSpPr txBox="1">
              <a:spLocks noChangeArrowheads="1"/>
            </p:cNvSpPr>
            <p:nvPr/>
          </p:nvSpPr>
          <p:spPr bwMode="auto">
            <a:xfrm>
              <a:off x="4454472" y="3116707"/>
              <a:ext cx="336551" cy="524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828" name="文本框 3"/>
            <p:cNvSpPr txBox="1">
              <a:spLocks noChangeArrowheads="1"/>
            </p:cNvSpPr>
            <p:nvPr/>
          </p:nvSpPr>
          <p:spPr bwMode="auto">
            <a:xfrm>
              <a:off x="4444947" y="3465958"/>
              <a:ext cx="301625" cy="524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 bwMode="auto">
            <a:xfrm>
              <a:off x="4480260" y="3560459"/>
              <a:ext cx="303383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6"/>
          <p:cNvGrpSpPr/>
          <p:nvPr/>
        </p:nvGrpSpPr>
        <p:grpSpPr bwMode="auto">
          <a:xfrm>
            <a:off x="1581150" y="2144713"/>
            <a:ext cx="3497263" cy="1055687"/>
            <a:chOff x="938659" y="1708218"/>
            <a:chExt cx="4662488" cy="1408426"/>
          </a:xfrm>
        </p:grpSpPr>
        <p:sp>
          <p:nvSpPr>
            <p:cNvPr id="77" name="云形标注 76"/>
            <p:cNvSpPr/>
            <p:nvPr/>
          </p:nvSpPr>
          <p:spPr bwMode="auto">
            <a:xfrm>
              <a:off x="938659" y="1958134"/>
              <a:ext cx="4662488" cy="1158510"/>
            </a:xfrm>
            <a:prstGeom prst="cloudCallout">
              <a:avLst>
                <a:gd name="adj1" fmla="val -37949"/>
                <a:gd name="adj2" fmla="val 82542"/>
              </a:avLst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比    的面积大 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4832" name="文本框 3"/>
            <p:cNvSpPr txBox="1">
              <a:spLocks noChangeArrowheads="1"/>
            </p:cNvSpPr>
            <p:nvPr/>
          </p:nvSpPr>
          <p:spPr bwMode="auto">
            <a:xfrm>
              <a:off x="2848081" y="1708218"/>
              <a:ext cx="334963" cy="69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833" name="文本框 3"/>
            <p:cNvSpPr txBox="1">
              <a:spLocks noChangeArrowheads="1"/>
            </p:cNvSpPr>
            <p:nvPr/>
          </p:nvSpPr>
          <p:spPr bwMode="auto">
            <a:xfrm>
              <a:off x="2846157" y="2103135"/>
              <a:ext cx="328612" cy="69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 bwMode="auto">
            <a:xfrm>
              <a:off x="2930217" y="2316065"/>
              <a:ext cx="330163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835" name="文本框 3"/>
            <p:cNvSpPr txBox="1">
              <a:spLocks noChangeArrowheads="1"/>
            </p:cNvSpPr>
            <p:nvPr/>
          </p:nvSpPr>
          <p:spPr bwMode="auto">
            <a:xfrm>
              <a:off x="2017034" y="1739113"/>
              <a:ext cx="334963" cy="69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836" name="文本框 3"/>
            <p:cNvSpPr txBox="1">
              <a:spLocks noChangeArrowheads="1"/>
            </p:cNvSpPr>
            <p:nvPr/>
          </p:nvSpPr>
          <p:spPr bwMode="auto">
            <a:xfrm>
              <a:off x="1998990" y="2103135"/>
              <a:ext cx="328612" cy="69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 bwMode="auto">
            <a:xfrm>
              <a:off x="2075181" y="2320301"/>
              <a:ext cx="328045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882650" y="1252538"/>
            <a:ext cx="5240338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练一练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在圈里填上＞或＜。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481138" y="2608263"/>
            <a:ext cx="3305175" cy="301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86313" y="2371725"/>
            <a:ext cx="0" cy="2365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133850" y="2363788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35275" y="2386013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76375" y="2408238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151063" y="2398713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502025" y="2387600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850" name="左大括号 15"/>
          <p:cNvSpPr/>
          <p:nvPr/>
        </p:nvSpPr>
        <p:spPr bwMode="auto">
          <a:xfrm rot="-5400000">
            <a:off x="2016125" y="2241550"/>
            <a:ext cx="320675" cy="1400175"/>
          </a:xfrm>
          <a:prstGeom prst="leftBrace">
            <a:avLst>
              <a:gd name="adj1" fmla="val 8328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68580" tIns="34290" rIns="68580" bIns="3429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54225" y="3111500"/>
            <a:ext cx="304800" cy="809625"/>
          </a:xfrm>
          <a:prstGeom prst="rect">
            <a:avLst/>
          </a:prstGeom>
          <a:blipFill rotWithShape="0">
            <a:blip r:embed="rId1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492250" y="4083050"/>
            <a:ext cx="3306763" cy="317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87488" y="3873500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960563" y="3865563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797425" y="3846513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901950" y="3868738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375025" y="3868738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836988" y="3867150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319588" y="3852863"/>
            <a:ext cx="0" cy="2365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462213" y="3873500"/>
            <a:ext cx="0" cy="234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861" name="左大括号 26"/>
          <p:cNvSpPr/>
          <p:nvPr/>
        </p:nvSpPr>
        <p:spPr bwMode="auto">
          <a:xfrm rot="-5400000">
            <a:off x="2038350" y="3584575"/>
            <a:ext cx="320675" cy="1400175"/>
          </a:xfrm>
          <a:prstGeom prst="leftBrace">
            <a:avLst>
              <a:gd name="adj1" fmla="val 8328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68580" tIns="34290" rIns="68580" bIns="3429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8" name="文本框 2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1063" y="4576763"/>
            <a:ext cx="304800" cy="808037"/>
          </a:xfrm>
          <a:prstGeom prst="rect">
            <a:avLst/>
          </a:prstGeom>
          <a:blipFill rotWithShape="0">
            <a:blip r:embed="rId2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70600" y="3354388"/>
            <a:ext cx="304800" cy="809625"/>
          </a:xfrm>
          <a:prstGeom prst="rect">
            <a:avLst/>
          </a:prstGeom>
          <a:blipFill rotWithShape="0">
            <a:blip r:embed="rId3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004050" y="3354388"/>
            <a:ext cx="304800" cy="808037"/>
          </a:xfrm>
          <a:prstGeom prst="rect">
            <a:avLst/>
          </a:prstGeom>
          <a:blipFill rotWithShape="0">
            <a:blip r:embed="rId4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865" name="椭圆 32"/>
          <p:cNvSpPr>
            <a:spLocks noChangeArrowheads="1"/>
          </p:cNvSpPr>
          <p:nvPr/>
        </p:nvSpPr>
        <p:spPr bwMode="auto">
          <a:xfrm>
            <a:off x="6486525" y="3500438"/>
            <a:ext cx="398463" cy="4175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66" name="文本框 33"/>
          <p:cNvSpPr txBox="1">
            <a:spLocks noChangeArrowheads="1"/>
          </p:cNvSpPr>
          <p:nvPr/>
        </p:nvSpPr>
        <p:spPr bwMode="auto">
          <a:xfrm>
            <a:off x="6432550" y="3473450"/>
            <a:ext cx="3984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pingguo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70338" y="1430338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 descr="87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4888" y="2070100"/>
            <a:ext cx="7318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 descr="pingguo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70338" y="245745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文本框 4"/>
          <p:cNvSpPr txBox="1">
            <a:spLocks noChangeArrowheads="1"/>
          </p:cNvSpPr>
          <p:nvPr/>
        </p:nvSpPr>
        <p:spPr bwMode="auto">
          <a:xfrm>
            <a:off x="615950" y="4102100"/>
            <a:ext cx="77787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将一个苹果掰开，分成相等的两半，一半也可以说是二分之一。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1"/>
          <p:cNvSpPr txBox="1">
            <a:spLocks noChangeArrowheads="1"/>
          </p:cNvSpPr>
          <p:nvPr/>
        </p:nvSpPr>
        <p:spPr bwMode="auto">
          <a:xfrm>
            <a:off x="611188" y="1471613"/>
            <a:ext cx="49514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在圈里填上＞或＜。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76288" y="2587625"/>
            <a:ext cx="303212" cy="806450"/>
          </a:xfrm>
          <a:prstGeom prst="rect">
            <a:avLst/>
          </a:prstGeom>
          <a:blipFill rotWithShape="0">
            <a:blip r:embed="rId1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11300" y="2605088"/>
            <a:ext cx="304800" cy="808037"/>
          </a:xfrm>
          <a:prstGeom prst="rect">
            <a:avLst/>
          </a:prstGeom>
          <a:blipFill rotWithShape="0">
            <a:blip r:embed="rId2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9588" y="2587625"/>
            <a:ext cx="304800" cy="809625"/>
          </a:xfrm>
          <a:prstGeom prst="rect">
            <a:avLst/>
          </a:prstGeom>
          <a:blipFill rotWithShape="0">
            <a:blip r:embed="rId3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35388" y="2587625"/>
            <a:ext cx="304800" cy="817563"/>
          </a:xfrm>
          <a:prstGeom prst="rect">
            <a:avLst/>
          </a:prstGeom>
          <a:blipFill rotWithShape="0">
            <a:blip r:embed="rId4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87963" y="2587625"/>
            <a:ext cx="304800" cy="809625"/>
          </a:xfrm>
          <a:prstGeom prst="rect">
            <a:avLst/>
          </a:prstGeom>
          <a:blipFill rotWithShape="0">
            <a:blip r:embed="rId5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972175" y="2592388"/>
            <a:ext cx="303213" cy="809625"/>
          </a:xfrm>
          <a:prstGeom prst="rect">
            <a:avLst/>
          </a:prstGeom>
          <a:blipFill rotWithShape="0">
            <a:blip r:embed="rId6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065963" y="2586038"/>
            <a:ext cx="519112" cy="806450"/>
          </a:xfrm>
          <a:prstGeom prst="rect">
            <a:avLst/>
          </a:prstGeom>
          <a:blipFill rotWithShape="0">
            <a:blip r:embed="rId7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961313" y="2603500"/>
            <a:ext cx="519112" cy="809625"/>
          </a:xfrm>
          <a:prstGeom prst="rect">
            <a:avLst/>
          </a:prstGeom>
          <a:blipFill rotWithShape="0">
            <a:blip r:embed="rId8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76288" y="3613150"/>
            <a:ext cx="303212" cy="806450"/>
          </a:xfrm>
          <a:prstGeom prst="rect">
            <a:avLst/>
          </a:prstGeom>
          <a:blipFill rotWithShape="0">
            <a:blip r:embed="rId9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39863" y="3570288"/>
            <a:ext cx="488950" cy="898525"/>
          </a:xfrm>
          <a:prstGeom prst="rect">
            <a:avLst/>
          </a:prstGeom>
          <a:blipFill rotWithShape="0">
            <a:blip r:embed="rId10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9588" y="3649663"/>
            <a:ext cx="304800" cy="809625"/>
          </a:xfrm>
          <a:prstGeom prst="rect">
            <a:avLst/>
          </a:prstGeom>
          <a:blipFill rotWithShape="0">
            <a:blip r:embed="rId11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65550" y="3652838"/>
            <a:ext cx="304800" cy="806450"/>
          </a:xfrm>
          <a:prstGeom prst="rect">
            <a:avLst/>
          </a:prstGeom>
          <a:blipFill rotWithShape="0">
            <a:blip r:embed="rId12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02338" y="3722688"/>
            <a:ext cx="304800" cy="809625"/>
          </a:xfrm>
          <a:prstGeom prst="rect">
            <a:avLst/>
          </a:prstGeom>
          <a:blipFill rotWithShape="0">
            <a:blip r:embed="rId13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86375" y="3722688"/>
            <a:ext cx="304800" cy="808037"/>
          </a:xfrm>
          <a:prstGeom prst="rect">
            <a:avLst/>
          </a:prstGeom>
          <a:blipFill rotWithShape="0">
            <a:blip r:embed="rId14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961313" y="3748088"/>
            <a:ext cx="304800" cy="806450"/>
          </a:xfrm>
          <a:prstGeom prst="rect">
            <a:avLst/>
          </a:prstGeom>
          <a:blipFill rotWithShape="0">
            <a:blip r:embed="rId15" cstate="print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172325" y="3748088"/>
            <a:ext cx="304800" cy="809625"/>
          </a:xfrm>
          <a:prstGeom prst="rect">
            <a:avLst/>
          </a:prstGeom>
          <a:blipFill rotWithShape="0">
            <a:blip r:embed="rId16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83" name="椭圆 19"/>
          <p:cNvSpPr>
            <a:spLocks noChangeArrowheads="1"/>
          </p:cNvSpPr>
          <p:nvPr/>
        </p:nvSpPr>
        <p:spPr bwMode="auto">
          <a:xfrm>
            <a:off x="1106488" y="2876550"/>
            <a:ext cx="395287" cy="39528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84" name="椭圆 20"/>
          <p:cNvSpPr>
            <a:spLocks noChangeArrowheads="1"/>
          </p:cNvSpPr>
          <p:nvPr/>
        </p:nvSpPr>
        <p:spPr bwMode="auto">
          <a:xfrm>
            <a:off x="1050925" y="3789363"/>
            <a:ext cx="395288" cy="39528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85" name="椭圆 21"/>
          <p:cNvSpPr>
            <a:spLocks noChangeArrowheads="1"/>
          </p:cNvSpPr>
          <p:nvPr/>
        </p:nvSpPr>
        <p:spPr bwMode="auto">
          <a:xfrm>
            <a:off x="3371850" y="3908425"/>
            <a:ext cx="395288" cy="3968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86" name="椭圆 22"/>
          <p:cNvSpPr>
            <a:spLocks noChangeArrowheads="1"/>
          </p:cNvSpPr>
          <p:nvPr/>
        </p:nvSpPr>
        <p:spPr bwMode="auto">
          <a:xfrm>
            <a:off x="3321050" y="2886075"/>
            <a:ext cx="395288" cy="3968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87" name="椭圆 23"/>
          <p:cNvSpPr>
            <a:spLocks noChangeArrowheads="1"/>
          </p:cNvSpPr>
          <p:nvPr/>
        </p:nvSpPr>
        <p:spPr bwMode="auto">
          <a:xfrm>
            <a:off x="5591175" y="4010025"/>
            <a:ext cx="395288" cy="39528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88" name="椭圆 24"/>
          <p:cNvSpPr>
            <a:spLocks noChangeArrowheads="1"/>
          </p:cNvSpPr>
          <p:nvPr/>
        </p:nvSpPr>
        <p:spPr bwMode="auto">
          <a:xfrm>
            <a:off x="5608638" y="2908300"/>
            <a:ext cx="395287" cy="39528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89" name="椭圆 25"/>
          <p:cNvSpPr>
            <a:spLocks noChangeArrowheads="1"/>
          </p:cNvSpPr>
          <p:nvPr/>
        </p:nvSpPr>
        <p:spPr bwMode="auto">
          <a:xfrm>
            <a:off x="7550150" y="2930525"/>
            <a:ext cx="395288" cy="3968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90" name="椭圆 26"/>
          <p:cNvSpPr>
            <a:spLocks noChangeArrowheads="1"/>
          </p:cNvSpPr>
          <p:nvPr/>
        </p:nvSpPr>
        <p:spPr bwMode="auto">
          <a:xfrm>
            <a:off x="7550150" y="4054475"/>
            <a:ext cx="395288" cy="39528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91" name="文本框 29"/>
          <p:cNvSpPr txBox="1">
            <a:spLocks noChangeArrowheads="1"/>
          </p:cNvSpPr>
          <p:nvPr/>
        </p:nvSpPr>
        <p:spPr bwMode="auto">
          <a:xfrm>
            <a:off x="1079500" y="2822575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92" name="文本框 30"/>
          <p:cNvSpPr txBox="1">
            <a:spLocks noChangeArrowheads="1"/>
          </p:cNvSpPr>
          <p:nvPr/>
        </p:nvSpPr>
        <p:spPr bwMode="auto">
          <a:xfrm>
            <a:off x="3309938" y="3883025"/>
            <a:ext cx="4302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93" name="文本框 31"/>
          <p:cNvSpPr txBox="1">
            <a:spLocks noChangeArrowheads="1"/>
          </p:cNvSpPr>
          <p:nvPr/>
        </p:nvSpPr>
        <p:spPr bwMode="auto">
          <a:xfrm>
            <a:off x="5562600" y="3954463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94" name="文本框 32"/>
          <p:cNvSpPr txBox="1">
            <a:spLocks noChangeArrowheads="1"/>
          </p:cNvSpPr>
          <p:nvPr/>
        </p:nvSpPr>
        <p:spPr bwMode="auto">
          <a:xfrm>
            <a:off x="3225800" y="2806700"/>
            <a:ext cx="395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95" name="文本框 33"/>
          <p:cNvSpPr txBox="1">
            <a:spLocks noChangeArrowheads="1"/>
          </p:cNvSpPr>
          <p:nvPr/>
        </p:nvSpPr>
        <p:spPr bwMode="auto">
          <a:xfrm>
            <a:off x="5507038" y="2879725"/>
            <a:ext cx="395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96" name="文本框 34"/>
          <p:cNvSpPr txBox="1">
            <a:spLocks noChangeArrowheads="1"/>
          </p:cNvSpPr>
          <p:nvPr/>
        </p:nvSpPr>
        <p:spPr bwMode="auto">
          <a:xfrm>
            <a:off x="7475538" y="2894013"/>
            <a:ext cx="395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97" name="文本框 35"/>
          <p:cNvSpPr txBox="1">
            <a:spLocks noChangeArrowheads="1"/>
          </p:cNvSpPr>
          <p:nvPr/>
        </p:nvSpPr>
        <p:spPr bwMode="auto">
          <a:xfrm>
            <a:off x="960438" y="3733800"/>
            <a:ext cx="395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98" name="文本框 36"/>
          <p:cNvSpPr txBox="1">
            <a:spLocks noChangeArrowheads="1"/>
          </p:cNvSpPr>
          <p:nvPr/>
        </p:nvSpPr>
        <p:spPr bwMode="auto">
          <a:xfrm>
            <a:off x="7475538" y="3995738"/>
            <a:ext cx="395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1" grpId="0"/>
      <p:bldP spid="36892" grpId="0"/>
      <p:bldP spid="36893" grpId="0"/>
      <p:bldP spid="36894" grpId="0"/>
      <p:bldP spid="36895" grpId="0"/>
      <p:bldP spid="36896" grpId="0"/>
      <p:bldP spid="36897" grpId="0"/>
      <p:bldP spid="368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0"/>
          <p:cNvSpPr txBox="1">
            <a:spLocks noChangeArrowheads="1"/>
          </p:cNvSpPr>
          <p:nvPr/>
        </p:nvSpPr>
        <p:spPr bwMode="auto">
          <a:xfrm>
            <a:off x="473075" y="1311275"/>
            <a:ext cx="82089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在下图中涂一组分母相同的分数，并按大小排一排。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762000" y="2513013"/>
          <a:ext cx="1606551" cy="1455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517"/>
                <a:gridCol w="535517"/>
                <a:gridCol w="535517"/>
              </a:tblGrid>
              <a:tr h="48524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67" marR="9136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367" marR="9136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367" marR="9136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246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367" marR="9136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367" marR="9136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367" marR="9136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246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367" marR="9136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367" marR="9136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67" marR="9136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705100" y="2528888"/>
          <a:ext cx="1608138" cy="1455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092"/>
                <a:gridCol w="536046"/>
              </a:tblGrid>
              <a:tr h="48524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24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24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649788" y="2528888"/>
          <a:ext cx="1608137" cy="1455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8137"/>
              </a:tblGrid>
              <a:tr h="48524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24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24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642100" y="2528888"/>
          <a:ext cx="1608138" cy="1455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046"/>
                <a:gridCol w="536046"/>
                <a:gridCol w="536046"/>
              </a:tblGrid>
              <a:tr h="48524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246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246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57" marR="91457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" name="组合 35"/>
          <p:cNvGrpSpPr/>
          <p:nvPr/>
        </p:nvGrpSpPr>
        <p:grpSpPr bwMode="auto">
          <a:xfrm>
            <a:off x="762000" y="2528888"/>
            <a:ext cx="1079500" cy="503237"/>
            <a:chOff x="683568" y="1412776"/>
            <a:chExt cx="1080120" cy="504056"/>
          </a:xfrm>
        </p:grpSpPr>
        <p:sp>
          <p:nvSpPr>
            <p:cNvPr id="26" name="矩形 25"/>
            <p:cNvSpPr/>
            <p:nvPr/>
          </p:nvSpPr>
          <p:spPr>
            <a:xfrm>
              <a:off x="683568" y="1412776"/>
              <a:ext cx="576594" cy="50405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87095" y="1412776"/>
              <a:ext cx="576593" cy="50405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29"/>
          <p:cNvGrpSpPr/>
          <p:nvPr/>
        </p:nvGrpSpPr>
        <p:grpSpPr bwMode="auto">
          <a:xfrm>
            <a:off x="2705100" y="2528888"/>
            <a:ext cx="1584325" cy="1008062"/>
            <a:chOff x="2627784" y="1412776"/>
            <a:chExt cx="1584176" cy="1008112"/>
          </a:xfrm>
        </p:grpSpPr>
        <p:sp>
          <p:nvSpPr>
            <p:cNvPr id="28" name="矩形 27"/>
            <p:cNvSpPr/>
            <p:nvPr/>
          </p:nvSpPr>
          <p:spPr>
            <a:xfrm>
              <a:off x="2627784" y="1412776"/>
              <a:ext cx="1584176" cy="50485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07182" y="1773156"/>
              <a:ext cx="504778" cy="64773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37957" name="矩形 30"/>
          <p:cNvSpPr>
            <a:spLocks noChangeArrowheads="1"/>
          </p:cNvSpPr>
          <p:nvPr/>
        </p:nvSpPr>
        <p:spPr bwMode="auto">
          <a:xfrm>
            <a:off x="4649788" y="2528888"/>
            <a:ext cx="15843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组合 34"/>
          <p:cNvGrpSpPr/>
          <p:nvPr/>
        </p:nvGrpSpPr>
        <p:grpSpPr bwMode="auto">
          <a:xfrm>
            <a:off x="6665913" y="2528888"/>
            <a:ext cx="1584325" cy="1439862"/>
            <a:chOff x="6588224" y="1412776"/>
            <a:chExt cx="1584176" cy="1440160"/>
          </a:xfrm>
        </p:grpSpPr>
        <p:sp>
          <p:nvSpPr>
            <p:cNvPr id="32" name="矩形 31"/>
            <p:cNvSpPr/>
            <p:nvPr/>
          </p:nvSpPr>
          <p:spPr>
            <a:xfrm>
              <a:off x="6588224" y="1412776"/>
              <a:ext cx="1584176" cy="100827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588224" y="2421047"/>
              <a:ext cx="576208" cy="43188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37961" name="椭圆 36"/>
          <p:cNvSpPr>
            <a:spLocks noChangeArrowheads="1"/>
          </p:cNvSpPr>
          <p:nvPr/>
        </p:nvSpPr>
        <p:spPr bwMode="auto">
          <a:xfrm>
            <a:off x="2301875" y="4329113"/>
            <a:ext cx="720725" cy="7207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B0F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962" name="TextBox 37"/>
          <p:cNvSpPr txBox="1">
            <a:spLocks noChangeArrowheads="1"/>
          </p:cNvSpPr>
          <p:nvPr/>
        </p:nvSpPr>
        <p:spPr bwMode="auto">
          <a:xfrm>
            <a:off x="1666875" y="4265613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63" name="TextBox 38"/>
          <p:cNvSpPr txBox="1">
            <a:spLocks noChangeArrowheads="1"/>
          </p:cNvSpPr>
          <p:nvPr/>
        </p:nvSpPr>
        <p:spPr bwMode="auto">
          <a:xfrm>
            <a:off x="1657350" y="4741863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554163" y="4741863"/>
            <a:ext cx="5032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65" name="TextBox 40"/>
          <p:cNvSpPr txBox="1">
            <a:spLocks noChangeArrowheads="1"/>
          </p:cNvSpPr>
          <p:nvPr/>
        </p:nvSpPr>
        <p:spPr bwMode="auto">
          <a:xfrm>
            <a:off x="3248025" y="4184650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66" name="TextBox 41"/>
          <p:cNvSpPr txBox="1">
            <a:spLocks noChangeArrowheads="1"/>
          </p:cNvSpPr>
          <p:nvPr/>
        </p:nvSpPr>
        <p:spPr bwMode="auto">
          <a:xfrm>
            <a:off x="3238500" y="4660900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67063" y="4689475"/>
            <a:ext cx="5032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68" name="TextBox 43"/>
          <p:cNvSpPr txBox="1">
            <a:spLocks noChangeArrowheads="1"/>
          </p:cNvSpPr>
          <p:nvPr/>
        </p:nvSpPr>
        <p:spPr bwMode="auto">
          <a:xfrm>
            <a:off x="2409825" y="4454525"/>
            <a:ext cx="684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69" name="椭圆 44"/>
          <p:cNvSpPr>
            <a:spLocks noChangeArrowheads="1"/>
          </p:cNvSpPr>
          <p:nvPr/>
        </p:nvSpPr>
        <p:spPr bwMode="auto">
          <a:xfrm>
            <a:off x="3929063" y="4408488"/>
            <a:ext cx="720725" cy="7207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B0F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970" name="TextBox 48"/>
          <p:cNvSpPr txBox="1">
            <a:spLocks noChangeArrowheads="1"/>
          </p:cNvSpPr>
          <p:nvPr/>
        </p:nvSpPr>
        <p:spPr bwMode="auto">
          <a:xfrm>
            <a:off x="4875213" y="4265613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71" name="TextBox 49"/>
          <p:cNvSpPr txBox="1">
            <a:spLocks noChangeArrowheads="1"/>
          </p:cNvSpPr>
          <p:nvPr/>
        </p:nvSpPr>
        <p:spPr bwMode="auto">
          <a:xfrm>
            <a:off x="4865688" y="4741863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794250" y="4768850"/>
            <a:ext cx="5032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73" name="TextBox 51"/>
          <p:cNvSpPr txBox="1">
            <a:spLocks noChangeArrowheads="1"/>
          </p:cNvSpPr>
          <p:nvPr/>
        </p:nvSpPr>
        <p:spPr bwMode="auto">
          <a:xfrm>
            <a:off x="4037013" y="4533900"/>
            <a:ext cx="684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74" name="椭圆 52"/>
          <p:cNvSpPr>
            <a:spLocks noChangeArrowheads="1"/>
          </p:cNvSpPr>
          <p:nvPr/>
        </p:nvSpPr>
        <p:spPr bwMode="auto">
          <a:xfrm>
            <a:off x="5370513" y="4400550"/>
            <a:ext cx="719137" cy="7207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B0F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975" name="TextBox 53"/>
          <p:cNvSpPr txBox="1">
            <a:spLocks noChangeArrowheads="1"/>
          </p:cNvSpPr>
          <p:nvPr/>
        </p:nvSpPr>
        <p:spPr bwMode="auto">
          <a:xfrm>
            <a:off x="6315075" y="4257675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76" name="TextBox 54"/>
          <p:cNvSpPr txBox="1">
            <a:spLocks noChangeArrowheads="1"/>
          </p:cNvSpPr>
          <p:nvPr/>
        </p:nvSpPr>
        <p:spPr bwMode="auto">
          <a:xfrm>
            <a:off x="6305550" y="4733925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234113" y="4760913"/>
            <a:ext cx="5032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78" name="TextBox 56"/>
          <p:cNvSpPr txBox="1">
            <a:spLocks noChangeArrowheads="1"/>
          </p:cNvSpPr>
          <p:nvPr/>
        </p:nvSpPr>
        <p:spPr bwMode="auto">
          <a:xfrm>
            <a:off x="5476875" y="4525963"/>
            <a:ext cx="685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7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7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7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7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57" grpId="0" bldLvl="0"/>
      <p:bldP spid="37968" grpId="0"/>
      <p:bldP spid="37973" grpId="0"/>
      <p:bldP spid="379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5363" y="2655888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59863" y="292736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657225" y="811213"/>
            <a:ext cx="73628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把盘中的三种食品平均分给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个人，每个人分到多少？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云形标注 20"/>
          <p:cNvSpPr>
            <a:spLocks noChangeArrowheads="1"/>
          </p:cNvSpPr>
          <p:nvPr/>
        </p:nvSpPr>
        <p:spPr bwMode="auto">
          <a:xfrm>
            <a:off x="1281113" y="2089150"/>
            <a:ext cx="4227512" cy="2159000"/>
          </a:xfrm>
          <a:prstGeom prst="cloudCallout">
            <a:avLst>
              <a:gd name="adj1" fmla="val -34537"/>
              <a:gd name="adj2" fmla="val 7133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每人分到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个橘子、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盒牛奶和二分之一块月饼。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8188" y="3957638"/>
            <a:ext cx="1058862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0825" y="4427538"/>
            <a:ext cx="17081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78488" y="3021013"/>
            <a:ext cx="151923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3113" y="4427538"/>
            <a:ext cx="17081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箭头连接符 5"/>
          <p:cNvCxnSpPr/>
          <p:nvPr/>
        </p:nvCxnSpPr>
        <p:spPr>
          <a:xfrm flipH="1">
            <a:off x="6038850" y="4087813"/>
            <a:ext cx="233363" cy="36671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6778625" y="4116388"/>
            <a:ext cx="241300" cy="31115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/>
          <p:cNvSpPr txBox="1">
            <a:spLocks noChangeArrowheads="1"/>
          </p:cNvSpPr>
          <p:nvPr/>
        </p:nvSpPr>
        <p:spPr bwMode="auto">
          <a:xfrm>
            <a:off x="642938" y="825500"/>
            <a:ext cx="218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做一做。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云形标注 20"/>
          <p:cNvSpPr>
            <a:spLocks noChangeArrowheads="1"/>
          </p:cNvSpPr>
          <p:nvPr/>
        </p:nvSpPr>
        <p:spPr bwMode="auto">
          <a:xfrm>
            <a:off x="971550" y="3597275"/>
            <a:ext cx="2305050" cy="914400"/>
          </a:xfrm>
          <a:prstGeom prst="cloudCallout">
            <a:avLst>
              <a:gd name="adj1" fmla="val -25463"/>
              <a:gd name="adj2" fmla="val 13980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我是这样做的。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38638" y="4233863"/>
            <a:ext cx="75088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文本框 3"/>
          <p:cNvSpPr txBox="1">
            <a:spLocks noChangeArrowheads="1"/>
          </p:cNvSpPr>
          <p:nvPr/>
        </p:nvSpPr>
        <p:spPr bwMode="auto">
          <a:xfrm>
            <a:off x="908050" y="1333500"/>
            <a:ext cx="64992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）拿一张长方形的纸，把它平均分成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份，并把其中的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份涂色。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8" name="矩形 3"/>
          <p:cNvSpPr>
            <a:spLocks noChangeArrowheads="1"/>
          </p:cNvSpPr>
          <p:nvPr/>
        </p:nvSpPr>
        <p:spPr bwMode="auto">
          <a:xfrm>
            <a:off x="3127375" y="2624138"/>
            <a:ext cx="176053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35875" y="4133850"/>
            <a:ext cx="7556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云形标注 9"/>
          <p:cNvSpPr>
            <a:spLocks noChangeArrowheads="1"/>
          </p:cNvSpPr>
          <p:nvPr/>
        </p:nvSpPr>
        <p:spPr bwMode="auto">
          <a:xfrm>
            <a:off x="5329238" y="2119313"/>
            <a:ext cx="2962275" cy="1477962"/>
          </a:xfrm>
          <a:prstGeom prst="cloudCallout">
            <a:avLst>
              <a:gd name="adj1" fmla="val 17556"/>
              <a:gd name="adj2" fmla="val 10390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E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把你的做法展示一下。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1888" y="4398963"/>
            <a:ext cx="808037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8"/>
          <p:cNvGrpSpPr/>
          <p:nvPr/>
        </p:nvGrpSpPr>
        <p:grpSpPr bwMode="auto">
          <a:xfrm>
            <a:off x="5041900" y="4959350"/>
            <a:ext cx="1760538" cy="808038"/>
            <a:chOff x="1318445" y="4373257"/>
            <a:chExt cx="2348346" cy="1076686"/>
          </a:xfrm>
        </p:grpSpPr>
        <p:sp>
          <p:nvSpPr>
            <p:cNvPr id="13" name="矩形 12"/>
            <p:cNvSpPr/>
            <p:nvPr/>
          </p:nvSpPr>
          <p:spPr>
            <a:xfrm>
              <a:off x="1318445" y="4373257"/>
              <a:ext cx="2348346" cy="1076686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cxnSp>
          <p:nvCxnSpPr>
            <p:cNvPr id="9" name="直接连接符 8"/>
            <p:cNvCxnSpPr>
              <a:stCxn id="13" idx="0"/>
              <a:endCxn id="13" idx="2"/>
            </p:cNvCxnSpPr>
            <p:nvPr/>
          </p:nvCxnSpPr>
          <p:spPr>
            <a:xfrm>
              <a:off x="2493677" y="4373257"/>
              <a:ext cx="0" cy="1076686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1318445" y="4373257"/>
              <a:ext cx="1175232" cy="10766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组合 17"/>
          <p:cNvGrpSpPr/>
          <p:nvPr/>
        </p:nvGrpSpPr>
        <p:grpSpPr bwMode="auto">
          <a:xfrm>
            <a:off x="1979613" y="4965700"/>
            <a:ext cx="1760537" cy="808038"/>
            <a:chOff x="3735956" y="3477169"/>
            <a:chExt cx="2348345" cy="1076686"/>
          </a:xfrm>
        </p:grpSpPr>
        <p:sp>
          <p:nvSpPr>
            <p:cNvPr id="17" name="矩形 16"/>
            <p:cNvSpPr/>
            <p:nvPr/>
          </p:nvSpPr>
          <p:spPr>
            <a:xfrm>
              <a:off x="3735956" y="3477169"/>
              <a:ext cx="2348345" cy="1076686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cxnSp>
          <p:nvCxnSpPr>
            <p:cNvPr id="15" name="直接连接符 14"/>
            <p:cNvCxnSpPr>
              <a:stCxn id="17" idx="1"/>
              <a:endCxn id="17" idx="3"/>
            </p:cNvCxnSpPr>
            <p:nvPr/>
          </p:nvCxnSpPr>
          <p:spPr>
            <a:xfrm>
              <a:off x="3735956" y="4016570"/>
              <a:ext cx="2348345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3735956" y="4016570"/>
              <a:ext cx="2348345" cy="53305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8450" name="云形标注 22"/>
          <p:cNvSpPr>
            <a:spLocks noChangeArrowheads="1"/>
          </p:cNvSpPr>
          <p:nvPr/>
        </p:nvSpPr>
        <p:spPr bwMode="auto">
          <a:xfrm>
            <a:off x="4811713" y="3597275"/>
            <a:ext cx="2178050" cy="846138"/>
          </a:xfrm>
          <a:prstGeom prst="cloudCallout">
            <a:avLst>
              <a:gd name="adj1" fmla="val -35551"/>
              <a:gd name="adj2" fmla="val 10965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这是我做的。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/>
      <p:bldP spid="18438" grpId="0" bldLvl="0"/>
      <p:bldP spid="18440" grpId="0" bldLvl="0"/>
      <p:bldP spid="18450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云形标注 3"/>
          <p:cNvSpPr>
            <a:spLocks noChangeArrowheads="1"/>
          </p:cNvSpPr>
          <p:nvPr/>
        </p:nvSpPr>
        <p:spPr bwMode="auto">
          <a:xfrm>
            <a:off x="2289175" y="565150"/>
            <a:ext cx="3995738" cy="1087438"/>
          </a:xfrm>
          <a:prstGeom prst="cloudCallout">
            <a:avLst>
              <a:gd name="adj1" fmla="val 49148"/>
              <a:gd name="adj2" fmla="val 6191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我跟他们做的不同。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19459" name="组合 4"/>
          <p:cNvGrpSpPr/>
          <p:nvPr/>
        </p:nvGrpSpPr>
        <p:grpSpPr bwMode="auto">
          <a:xfrm>
            <a:off x="3679825" y="1860550"/>
            <a:ext cx="1760538" cy="808038"/>
            <a:chOff x="5801015" y="4141827"/>
            <a:chExt cx="2348345" cy="1076686"/>
          </a:xfrm>
        </p:grpSpPr>
        <p:sp>
          <p:nvSpPr>
            <p:cNvPr id="6" name="矩形 5"/>
            <p:cNvSpPr/>
            <p:nvPr/>
          </p:nvSpPr>
          <p:spPr>
            <a:xfrm>
              <a:off x="5801015" y="4141827"/>
              <a:ext cx="2348345" cy="1076686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5801015" y="4141827"/>
              <a:ext cx="2348345" cy="1076686"/>
            </a:xfrm>
            <a:prstGeom prst="triangle">
              <a:avLst>
                <a:gd name="adj" fmla="val 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</p:grpSp>
      <p:pic>
        <p:nvPicPr>
          <p:cNvPr id="19462" name="图片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57938" y="1571625"/>
            <a:ext cx="808037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14"/>
          <p:cNvGrpSpPr/>
          <p:nvPr/>
        </p:nvGrpSpPr>
        <p:grpSpPr bwMode="auto">
          <a:xfrm>
            <a:off x="569913" y="2519363"/>
            <a:ext cx="6518275" cy="820737"/>
            <a:chOff x="-1014820" y="2068229"/>
            <a:chExt cx="8691970" cy="1093361"/>
          </a:xfrm>
        </p:grpSpPr>
        <p:sp>
          <p:nvSpPr>
            <p:cNvPr id="19464" name="文本框 3"/>
            <p:cNvSpPr txBox="1">
              <a:spLocks noChangeArrowheads="1"/>
            </p:cNvSpPr>
            <p:nvPr/>
          </p:nvSpPr>
          <p:spPr bwMode="auto">
            <a:xfrm>
              <a:off x="-1014820" y="2362584"/>
              <a:ext cx="8691970" cy="697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涂色部分是这张纸的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二分之一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，记作    。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9465" name="组合 13"/>
            <p:cNvGrpSpPr/>
            <p:nvPr/>
          </p:nvGrpSpPr>
          <p:grpSpPr bwMode="auto">
            <a:xfrm>
              <a:off x="6772275" y="2068229"/>
              <a:ext cx="399913" cy="1093361"/>
              <a:chOff x="952500" y="4021230"/>
              <a:chExt cx="399913" cy="1093361"/>
            </a:xfrm>
          </p:grpSpPr>
          <p:sp>
            <p:nvSpPr>
              <p:cNvPr id="19466" name="文本框 3"/>
              <p:cNvSpPr txBox="1">
                <a:spLocks noChangeArrowheads="1"/>
              </p:cNvSpPr>
              <p:nvPr/>
            </p:nvSpPr>
            <p:spPr bwMode="auto">
              <a:xfrm>
                <a:off x="963056" y="4021230"/>
                <a:ext cx="335479" cy="697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67" name="文本框 3"/>
              <p:cNvSpPr txBox="1">
                <a:spLocks noChangeArrowheads="1"/>
              </p:cNvSpPr>
              <p:nvPr/>
            </p:nvSpPr>
            <p:spPr bwMode="auto">
              <a:xfrm>
                <a:off x="952500" y="4417200"/>
                <a:ext cx="328221" cy="697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1025435" y="4566853"/>
                <a:ext cx="326002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469" name="文本框 3"/>
          <p:cNvSpPr txBox="1">
            <a:spLocks noChangeArrowheads="1"/>
          </p:cNvSpPr>
          <p:nvPr/>
        </p:nvSpPr>
        <p:spPr bwMode="auto">
          <a:xfrm>
            <a:off x="1471613" y="3165475"/>
            <a:ext cx="64992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）把一张长方形的纸平均分成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份，并把其中的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份涂色。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42"/>
          <p:cNvGrpSpPr/>
          <p:nvPr/>
        </p:nvGrpSpPr>
        <p:grpSpPr bwMode="auto">
          <a:xfrm>
            <a:off x="2733675" y="4065588"/>
            <a:ext cx="1760538" cy="1562100"/>
            <a:chOff x="1846571" y="4204149"/>
            <a:chExt cx="2348345" cy="2081352"/>
          </a:xfrm>
        </p:grpSpPr>
        <p:grpSp>
          <p:nvGrpSpPr>
            <p:cNvPr id="19471" name="组合 26"/>
            <p:cNvGrpSpPr/>
            <p:nvPr/>
          </p:nvGrpSpPr>
          <p:grpSpPr bwMode="auto">
            <a:xfrm>
              <a:off x="1846571" y="4204149"/>
              <a:ext cx="2348345" cy="1076686"/>
              <a:chOff x="1189346" y="4313618"/>
              <a:chExt cx="2348345" cy="107668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89346" y="4313618"/>
                <a:ext cx="2348345" cy="1076634"/>
              </a:xfrm>
              <a:prstGeom prst="rect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972833" y="4313618"/>
                <a:ext cx="781370" cy="107663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9474" name="文本框 3"/>
            <p:cNvSpPr txBox="1">
              <a:spLocks noChangeArrowheads="1"/>
            </p:cNvSpPr>
            <p:nvPr/>
          </p:nvSpPr>
          <p:spPr bwMode="auto">
            <a:xfrm>
              <a:off x="2841584" y="5192319"/>
              <a:ext cx="335478" cy="69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75" name="文本框 3"/>
            <p:cNvSpPr txBox="1">
              <a:spLocks noChangeArrowheads="1"/>
            </p:cNvSpPr>
            <p:nvPr/>
          </p:nvSpPr>
          <p:spPr bwMode="auto">
            <a:xfrm>
              <a:off x="2831029" y="5588289"/>
              <a:ext cx="328221" cy="69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903221" y="5756702"/>
              <a:ext cx="328217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44"/>
          <p:cNvGrpSpPr/>
          <p:nvPr/>
        </p:nvGrpSpPr>
        <p:grpSpPr bwMode="auto">
          <a:xfrm>
            <a:off x="5276850" y="3962400"/>
            <a:ext cx="1760538" cy="1562100"/>
            <a:chOff x="4589317" y="4204149"/>
            <a:chExt cx="2348346" cy="2081352"/>
          </a:xfrm>
        </p:grpSpPr>
        <p:grpSp>
          <p:nvGrpSpPr>
            <p:cNvPr id="19478" name="组合 35"/>
            <p:cNvGrpSpPr/>
            <p:nvPr/>
          </p:nvGrpSpPr>
          <p:grpSpPr bwMode="auto">
            <a:xfrm>
              <a:off x="4589317" y="4204149"/>
              <a:ext cx="2348346" cy="1076686"/>
              <a:chOff x="3932092" y="4313618"/>
              <a:chExt cx="2348346" cy="1076686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3932092" y="4313618"/>
                <a:ext cx="2348346" cy="1076635"/>
              </a:xfrm>
              <a:prstGeom prst="rect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32092" y="4668971"/>
                <a:ext cx="2348346" cy="37227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9481" name="文本框 3"/>
            <p:cNvSpPr txBox="1">
              <a:spLocks noChangeArrowheads="1"/>
            </p:cNvSpPr>
            <p:nvPr/>
          </p:nvSpPr>
          <p:spPr bwMode="auto">
            <a:xfrm>
              <a:off x="5660984" y="5192319"/>
              <a:ext cx="335478" cy="69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82" name="文本框 3"/>
            <p:cNvSpPr txBox="1">
              <a:spLocks noChangeArrowheads="1"/>
            </p:cNvSpPr>
            <p:nvPr/>
          </p:nvSpPr>
          <p:spPr bwMode="auto">
            <a:xfrm>
              <a:off x="5650428" y="5588289"/>
              <a:ext cx="328221" cy="69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722198" y="5756702"/>
              <a:ext cx="328217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45"/>
          <p:cNvGrpSpPr/>
          <p:nvPr/>
        </p:nvGrpSpPr>
        <p:grpSpPr bwMode="auto">
          <a:xfrm>
            <a:off x="896938" y="5430838"/>
            <a:ext cx="6624637" cy="892175"/>
            <a:chOff x="-578073" y="1970661"/>
            <a:chExt cx="8737705" cy="1190945"/>
          </a:xfrm>
        </p:grpSpPr>
        <p:sp>
          <p:nvSpPr>
            <p:cNvPr id="19485" name="文本框 3"/>
            <p:cNvSpPr txBox="1">
              <a:spLocks noChangeArrowheads="1"/>
            </p:cNvSpPr>
            <p:nvPr/>
          </p:nvSpPr>
          <p:spPr bwMode="auto">
            <a:xfrm>
              <a:off x="-578073" y="2258418"/>
              <a:ext cx="8737705" cy="69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涂色部分是这张纸的     ，读作三分之一。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9486" name="组合 47"/>
            <p:cNvGrpSpPr/>
            <p:nvPr/>
          </p:nvGrpSpPr>
          <p:grpSpPr bwMode="auto">
            <a:xfrm>
              <a:off x="3972339" y="1970661"/>
              <a:ext cx="364622" cy="1190945"/>
              <a:chOff x="-1847436" y="3923662"/>
              <a:chExt cx="364622" cy="1190945"/>
            </a:xfrm>
          </p:grpSpPr>
          <p:sp>
            <p:nvSpPr>
              <p:cNvPr id="19487" name="文本框 3"/>
              <p:cNvSpPr txBox="1">
                <a:spLocks noChangeArrowheads="1"/>
              </p:cNvSpPr>
              <p:nvPr/>
            </p:nvSpPr>
            <p:spPr bwMode="auto">
              <a:xfrm>
                <a:off x="-1836880" y="3923662"/>
                <a:ext cx="335479" cy="697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88" name="文本框 3"/>
              <p:cNvSpPr txBox="1">
                <a:spLocks noChangeArrowheads="1"/>
              </p:cNvSpPr>
              <p:nvPr/>
            </p:nvSpPr>
            <p:spPr bwMode="auto">
              <a:xfrm>
                <a:off x="-1847436" y="4417216"/>
                <a:ext cx="328222" cy="697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-1812280" y="4512777"/>
                <a:ext cx="328737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1143000" y="1365250"/>
            <a:ext cx="64992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）把一张长方形的纸平均分成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份，并把其中的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份涂色。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47"/>
          <p:cNvGrpSpPr/>
          <p:nvPr/>
        </p:nvGrpSpPr>
        <p:grpSpPr bwMode="auto">
          <a:xfrm>
            <a:off x="1747838" y="2749550"/>
            <a:ext cx="1762125" cy="1620838"/>
            <a:chOff x="888010" y="1584382"/>
            <a:chExt cx="2348345" cy="2161562"/>
          </a:xfrm>
        </p:grpSpPr>
        <p:grpSp>
          <p:nvGrpSpPr>
            <p:cNvPr id="20484" name="组合 15"/>
            <p:cNvGrpSpPr/>
            <p:nvPr/>
          </p:nvGrpSpPr>
          <p:grpSpPr bwMode="auto">
            <a:xfrm>
              <a:off x="888010" y="1584382"/>
              <a:ext cx="2348345" cy="1076686"/>
              <a:chOff x="888010" y="1584382"/>
              <a:chExt cx="2348345" cy="1076686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888010" y="1584382"/>
                <a:ext cx="2348345" cy="1077606"/>
              </a:xfrm>
              <a:prstGeom prst="rect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0" name="直接连接符 9"/>
              <p:cNvCxnSpPr>
                <a:stCxn id="6" idx="1"/>
                <a:endCxn id="6" idx="3"/>
              </p:cNvCxnSpPr>
              <p:nvPr/>
            </p:nvCxnSpPr>
            <p:spPr>
              <a:xfrm>
                <a:off x="888010" y="2122126"/>
                <a:ext cx="2348345" cy="0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stCxn id="6" idx="1"/>
                <a:endCxn id="6" idx="3"/>
              </p:cNvCxnSpPr>
              <p:nvPr/>
            </p:nvCxnSpPr>
            <p:spPr>
              <a:xfrm>
                <a:off x="888010" y="1859605"/>
                <a:ext cx="2348345" cy="0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6" idx="1"/>
                <a:endCxn id="6" idx="3"/>
              </p:cNvCxnSpPr>
              <p:nvPr/>
            </p:nvCxnSpPr>
            <p:spPr>
              <a:xfrm>
                <a:off x="888010" y="2388881"/>
                <a:ext cx="2348345" cy="0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>
                <a:off x="888010" y="2388881"/>
                <a:ext cx="2348345" cy="27310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0490" name="文本框 3"/>
            <p:cNvSpPr txBox="1">
              <a:spLocks noChangeArrowheads="1"/>
            </p:cNvSpPr>
            <p:nvPr/>
          </p:nvSpPr>
          <p:spPr bwMode="auto">
            <a:xfrm>
              <a:off x="1805957" y="2652538"/>
              <a:ext cx="335478" cy="69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1" name="文本框 3"/>
            <p:cNvSpPr txBox="1">
              <a:spLocks noChangeArrowheads="1"/>
            </p:cNvSpPr>
            <p:nvPr/>
          </p:nvSpPr>
          <p:spPr bwMode="auto">
            <a:xfrm>
              <a:off x="1795401" y="3048508"/>
              <a:ext cx="328221" cy="69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8" name="直接连接符 37"/>
            <p:cNvCxnSpPr>
              <a:stCxn id="6" idx="1"/>
              <a:endCxn id="6" idx="3"/>
            </p:cNvCxnSpPr>
            <p:nvPr/>
          </p:nvCxnSpPr>
          <p:spPr>
            <a:xfrm>
              <a:off x="1848504" y="3216668"/>
              <a:ext cx="330038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48"/>
          <p:cNvGrpSpPr/>
          <p:nvPr/>
        </p:nvGrpSpPr>
        <p:grpSpPr bwMode="auto">
          <a:xfrm>
            <a:off x="3676650" y="2749550"/>
            <a:ext cx="1760538" cy="1620838"/>
            <a:chOff x="3460173" y="1584382"/>
            <a:chExt cx="2348345" cy="2161562"/>
          </a:xfrm>
        </p:grpSpPr>
        <p:grpSp>
          <p:nvGrpSpPr>
            <p:cNvPr id="20494" name="组合 23"/>
            <p:cNvGrpSpPr/>
            <p:nvPr/>
          </p:nvGrpSpPr>
          <p:grpSpPr bwMode="auto">
            <a:xfrm>
              <a:off x="3460173" y="1584382"/>
              <a:ext cx="2348345" cy="1076686"/>
              <a:chOff x="4831773" y="1584382"/>
              <a:chExt cx="2348345" cy="107668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831773" y="1584382"/>
                <a:ext cx="2348345" cy="1077606"/>
              </a:xfrm>
              <a:prstGeom prst="rect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20" name="直接连接符 19"/>
              <p:cNvCxnSpPr>
                <a:stCxn id="18" idx="0"/>
                <a:endCxn id="18" idx="2"/>
              </p:cNvCxnSpPr>
              <p:nvPr/>
            </p:nvCxnSpPr>
            <p:spPr>
              <a:xfrm>
                <a:off x="6007005" y="1584382"/>
                <a:ext cx="0" cy="1077606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18" idx="0"/>
                <a:endCxn id="18" idx="2"/>
              </p:cNvCxnSpPr>
              <p:nvPr/>
            </p:nvCxnSpPr>
            <p:spPr>
              <a:xfrm>
                <a:off x="6606266" y="1584382"/>
                <a:ext cx="0" cy="1077606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stCxn id="18" idx="0"/>
                <a:endCxn id="18" idx="2"/>
              </p:cNvCxnSpPr>
              <p:nvPr/>
            </p:nvCxnSpPr>
            <p:spPr>
              <a:xfrm>
                <a:off x="5431036" y="1584382"/>
                <a:ext cx="0" cy="1077606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5431036" y="1584382"/>
                <a:ext cx="573851" cy="107760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0500" name="文本框 3"/>
            <p:cNvSpPr txBox="1">
              <a:spLocks noChangeArrowheads="1"/>
            </p:cNvSpPr>
            <p:nvPr/>
          </p:nvSpPr>
          <p:spPr bwMode="auto">
            <a:xfrm>
              <a:off x="4484008" y="2652538"/>
              <a:ext cx="335478" cy="69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1" name="文本框 3"/>
            <p:cNvSpPr txBox="1">
              <a:spLocks noChangeArrowheads="1"/>
            </p:cNvSpPr>
            <p:nvPr/>
          </p:nvSpPr>
          <p:spPr bwMode="auto">
            <a:xfrm>
              <a:off x="4473452" y="3048508"/>
              <a:ext cx="328221" cy="69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4" name="直接连接符 43"/>
            <p:cNvCxnSpPr>
              <a:stCxn id="18" idx="0"/>
              <a:endCxn id="18" idx="2"/>
            </p:cNvCxnSpPr>
            <p:nvPr/>
          </p:nvCxnSpPr>
          <p:spPr>
            <a:xfrm>
              <a:off x="4546468" y="3216668"/>
              <a:ext cx="326100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49"/>
          <p:cNvGrpSpPr/>
          <p:nvPr/>
        </p:nvGrpSpPr>
        <p:grpSpPr bwMode="auto">
          <a:xfrm>
            <a:off x="5605463" y="2749550"/>
            <a:ext cx="1762125" cy="1620838"/>
            <a:chOff x="6032336" y="1584382"/>
            <a:chExt cx="2348345" cy="2161562"/>
          </a:xfrm>
        </p:grpSpPr>
        <p:grpSp>
          <p:nvGrpSpPr>
            <p:cNvPr id="20504" name="组合 34"/>
            <p:cNvGrpSpPr/>
            <p:nvPr/>
          </p:nvGrpSpPr>
          <p:grpSpPr bwMode="auto">
            <a:xfrm>
              <a:off x="6032336" y="1584382"/>
              <a:ext cx="2348345" cy="1076686"/>
              <a:chOff x="2961409" y="3275244"/>
              <a:chExt cx="2348345" cy="107668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961409" y="3275244"/>
                <a:ext cx="2348345" cy="1077606"/>
              </a:xfrm>
              <a:prstGeom prst="rect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27" name="直接连接符 26"/>
              <p:cNvCxnSpPr>
                <a:stCxn id="25" idx="0"/>
                <a:endCxn id="18" idx="2"/>
              </p:cNvCxnSpPr>
              <p:nvPr/>
            </p:nvCxnSpPr>
            <p:spPr>
              <a:xfrm flipH="1">
                <a:off x="2971986" y="3275244"/>
                <a:ext cx="1163594" cy="1069138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>
                <a:stCxn id="25" idx="0"/>
                <a:endCxn id="18" idx="2"/>
              </p:cNvCxnSpPr>
              <p:nvPr/>
            </p:nvCxnSpPr>
            <p:spPr>
              <a:xfrm flipH="1" flipV="1">
                <a:off x="4135581" y="3275244"/>
                <a:ext cx="1174173" cy="1069138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25" idx="0"/>
                <a:endCxn id="18" idx="2"/>
              </p:cNvCxnSpPr>
              <p:nvPr/>
            </p:nvCxnSpPr>
            <p:spPr>
              <a:xfrm>
                <a:off x="4135581" y="3275244"/>
                <a:ext cx="0" cy="1077606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等腰三角形 33"/>
              <p:cNvSpPr/>
              <p:nvPr/>
            </p:nvSpPr>
            <p:spPr>
              <a:xfrm>
                <a:off x="4135581" y="3275244"/>
                <a:ext cx="1174173" cy="1069138"/>
              </a:xfrm>
              <a:prstGeom prst="triangle">
                <a:avLst>
                  <a:gd name="adj" fmla="val 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0510" name="文本框 3"/>
            <p:cNvSpPr txBox="1">
              <a:spLocks noChangeArrowheads="1"/>
            </p:cNvSpPr>
            <p:nvPr/>
          </p:nvSpPr>
          <p:spPr bwMode="auto">
            <a:xfrm>
              <a:off x="7063057" y="2652538"/>
              <a:ext cx="335478" cy="69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11" name="文本框 3"/>
            <p:cNvSpPr txBox="1">
              <a:spLocks noChangeArrowheads="1"/>
            </p:cNvSpPr>
            <p:nvPr/>
          </p:nvSpPr>
          <p:spPr bwMode="auto">
            <a:xfrm>
              <a:off x="7052501" y="3048508"/>
              <a:ext cx="328221" cy="69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7" name="直接连接符 46"/>
            <p:cNvCxnSpPr>
              <a:stCxn id="25" idx="0"/>
              <a:endCxn id="18" idx="2"/>
            </p:cNvCxnSpPr>
            <p:nvPr/>
          </p:nvCxnSpPr>
          <p:spPr>
            <a:xfrm>
              <a:off x="7123999" y="3216668"/>
              <a:ext cx="330038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51"/>
          <p:cNvGrpSpPr/>
          <p:nvPr/>
        </p:nvGrpSpPr>
        <p:grpSpPr bwMode="auto">
          <a:xfrm>
            <a:off x="1446213" y="4503738"/>
            <a:ext cx="6565900" cy="841375"/>
            <a:chOff x="187037" y="1993776"/>
            <a:chExt cx="8754480" cy="1120770"/>
          </a:xfrm>
        </p:grpSpPr>
        <p:sp>
          <p:nvSpPr>
            <p:cNvPr id="20514" name="文本框 3"/>
            <p:cNvSpPr txBox="1">
              <a:spLocks noChangeArrowheads="1"/>
            </p:cNvSpPr>
            <p:nvPr/>
          </p:nvSpPr>
          <p:spPr bwMode="auto">
            <a:xfrm>
              <a:off x="187037" y="2266223"/>
              <a:ext cx="8754480" cy="690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涂色部分是这张纸的     ，读作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四分之一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515" name="组合 53"/>
            <p:cNvGrpSpPr/>
            <p:nvPr/>
          </p:nvGrpSpPr>
          <p:grpSpPr bwMode="auto">
            <a:xfrm>
              <a:off x="4567443" y="1993776"/>
              <a:ext cx="460998" cy="1120770"/>
              <a:chOff x="-1252332" y="3946777"/>
              <a:chExt cx="460998" cy="1120770"/>
            </a:xfrm>
          </p:grpSpPr>
          <p:sp>
            <p:nvSpPr>
              <p:cNvPr id="20516" name="文本框 3"/>
              <p:cNvSpPr txBox="1">
                <a:spLocks noChangeArrowheads="1"/>
              </p:cNvSpPr>
              <p:nvPr/>
            </p:nvSpPr>
            <p:spPr bwMode="auto">
              <a:xfrm>
                <a:off x="-1236607" y="3946777"/>
                <a:ext cx="335478" cy="697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7" name="文本框 3"/>
              <p:cNvSpPr txBox="1">
                <a:spLocks noChangeArrowheads="1"/>
              </p:cNvSpPr>
              <p:nvPr/>
            </p:nvSpPr>
            <p:spPr bwMode="auto">
              <a:xfrm>
                <a:off x="-1252332" y="4370156"/>
                <a:ext cx="328222" cy="697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7" name="直接连接符 56"/>
              <p:cNvCxnSpPr>
                <a:stCxn id="25" idx="0"/>
                <a:endCxn id="18" idx="2"/>
              </p:cNvCxnSpPr>
              <p:nvPr/>
            </p:nvCxnSpPr>
            <p:spPr>
              <a:xfrm>
                <a:off x="-1120033" y="4513506"/>
                <a:ext cx="328080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871538" y="941388"/>
            <a:ext cx="42179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练一练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．读一读。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1507" name="文本框 9"/>
          <p:cNvSpPr txBox="1">
            <a:spLocks noChangeArrowheads="1"/>
          </p:cNvSpPr>
          <p:nvPr/>
        </p:nvSpPr>
        <p:spPr bwMode="auto">
          <a:xfrm>
            <a:off x="798513" y="3698875"/>
            <a:ext cx="782955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解答：三分之一　八分之一　十五分之一　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七分之一　六分之一　　　十分之一　九分之一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1508" name="对象 1"/>
          <p:cNvGraphicFramePr>
            <a:graphicFrameLocks noChangeAspect="1"/>
          </p:cNvGraphicFramePr>
          <p:nvPr/>
        </p:nvGraphicFramePr>
        <p:xfrm>
          <a:off x="1169988" y="2681288"/>
          <a:ext cx="33178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" r:id="rId1" imgW="152400" imgH="393065" progId="Equation.DSMT4">
                  <p:embed/>
                </p:oleObj>
              </mc:Choice>
              <mc:Fallback>
                <p:oleObj name="" r:id="rId1" imgW="152400" imgH="393065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988" y="2681288"/>
                        <a:ext cx="331787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对象 11"/>
          <p:cNvGraphicFramePr>
            <a:graphicFrameLocks noChangeAspect="1"/>
          </p:cNvGraphicFramePr>
          <p:nvPr/>
        </p:nvGraphicFramePr>
        <p:xfrm>
          <a:off x="1778000" y="2711450"/>
          <a:ext cx="3032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" r:id="rId3" imgW="139700" imgH="393700" progId="Equation.DSMT4">
                  <p:embed/>
                </p:oleObj>
              </mc:Choice>
              <mc:Fallback>
                <p:oleObj name="" r:id="rId3" imgW="139700" imgH="393700" progId="Equation.DSMT4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2711450"/>
                        <a:ext cx="3032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0" name="对象 12"/>
          <p:cNvGraphicFramePr>
            <a:graphicFrameLocks noChangeAspect="1"/>
          </p:cNvGraphicFramePr>
          <p:nvPr/>
        </p:nvGraphicFramePr>
        <p:xfrm>
          <a:off x="4235450" y="2749550"/>
          <a:ext cx="4683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" r:id="rId5" imgW="215900" imgH="393065" progId="Equation.DSMT4">
                  <p:embed/>
                </p:oleObj>
              </mc:Choice>
              <mc:Fallback>
                <p:oleObj name="" r:id="rId5" imgW="215900" imgH="393065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5450" y="2749550"/>
                        <a:ext cx="4683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对象 13"/>
          <p:cNvGraphicFramePr>
            <a:graphicFrameLocks noChangeAspect="1"/>
          </p:cNvGraphicFramePr>
          <p:nvPr/>
        </p:nvGraphicFramePr>
        <p:xfrm>
          <a:off x="3000375" y="2727325"/>
          <a:ext cx="3159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" r:id="rId7" imgW="152400" imgH="393065" progId="Equation.DSMT4">
                  <p:embed/>
                </p:oleObj>
              </mc:Choice>
              <mc:Fallback>
                <p:oleObj name="" r:id="rId7" imgW="152400" imgH="393065" progId="Equation.DSMT4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2727325"/>
                        <a:ext cx="3159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对象 14"/>
          <p:cNvGraphicFramePr>
            <a:graphicFrameLocks noChangeAspect="1"/>
          </p:cNvGraphicFramePr>
          <p:nvPr/>
        </p:nvGraphicFramePr>
        <p:xfrm>
          <a:off x="3597275" y="2719388"/>
          <a:ext cx="3016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" r:id="rId9" imgW="139700" imgH="393700" progId="Equation.DSMT4">
                  <p:embed/>
                </p:oleObj>
              </mc:Choice>
              <mc:Fallback>
                <p:oleObj name="" r:id="rId9" imgW="139700" imgH="393700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7275" y="2719388"/>
                        <a:ext cx="301625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3" name="对象 15"/>
          <p:cNvGraphicFramePr>
            <a:graphicFrameLocks noChangeAspect="1"/>
          </p:cNvGraphicFramePr>
          <p:nvPr/>
        </p:nvGraphicFramePr>
        <p:xfrm>
          <a:off x="2292350" y="2711450"/>
          <a:ext cx="4683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" name="" r:id="rId11" imgW="215900" imgH="393065" progId="Equation.DSMT4">
                  <p:embed/>
                </p:oleObj>
              </mc:Choice>
              <mc:Fallback>
                <p:oleObj name="" r:id="rId11" imgW="215900" imgH="393065" progId="Equation.DSMT4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2350" y="2711450"/>
                        <a:ext cx="4683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4" name="对象 16"/>
          <p:cNvGraphicFramePr>
            <a:graphicFrameLocks noChangeAspect="1"/>
          </p:cNvGraphicFramePr>
          <p:nvPr/>
        </p:nvGraphicFramePr>
        <p:xfrm>
          <a:off x="5122863" y="2755900"/>
          <a:ext cx="30321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name="" r:id="rId13" imgW="139700" imgH="393700" progId="Equation.DSMT4">
                  <p:embed/>
                </p:oleObj>
              </mc:Choice>
              <mc:Fallback>
                <p:oleObj name="" r:id="rId13" imgW="139700" imgH="393700" progId="Equation.DSMT4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2863" y="2755900"/>
                        <a:ext cx="303212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587375" y="971550"/>
            <a:ext cx="68056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．在括号里填上合适的数表示各图中的涂色部分。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22531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7375" y="2393950"/>
            <a:ext cx="1431925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1000" y="2305050"/>
            <a:ext cx="2062163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3275" y="2905125"/>
            <a:ext cx="2820988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文本框 5"/>
          <p:cNvSpPr txBox="1">
            <a:spLocks noChangeArrowheads="1"/>
          </p:cNvSpPr>
          <p:nvPr/>
        </p:nvSpPr>
        <p:spPr bwMode="auto">
          <a:xfrm>
            <a:off x="404813" y="4840288"/>
            <a:ext cx="7707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（　　　）　   （　　　　）　（　　　　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09638" y="4681538"/>
            <a:ext cx="830262" cy="898525"/>
          </a:xfrm>
          <a:prstGeom prst="rect">
            <a:avLst/>
          </a:prstGeom>
          <a:blipFill rotWithShape="0">
            <a:blip r:embed="rId4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81400" y="4699000"/>
            <a:ext cx="828675" cy="901700"/>
          </a:xfrm>
          <a:prstGeom prst="rect">
            <a:avLst/>
          </a:prstGeom>
          <a:blipFill rotWithShape="0">
            <a:blip r:embed="rId5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15038" y="4699000"/>
            <a:ext cx="828675" cy="898525"/>
          </a:xfrm>
          <a:prstGeom prst="rect">
            <a:avLst/>
          </a:prstGeom>
          <a:blipFill rotWithShape="0">
            <a:blip r:embed="rId6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1052513" y="711200"/>
            <a:ext cx="6897687" cy="518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填空。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）把一张正方形纸平均分成</a:t>
            </a:r>
            <a:r>
              <a:rPr lang="en-US" altLang="zh-CN" sz="2800" b="1" dirty="0"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</a:rPr>
              <a:t>份，每份是它的（      	）。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）一张长方形彩纸沿对角线剪开，每份是这张彩纸的（	     ）。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）把一个月饼平均分成</a:t>
            </a: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份，妈妈吃了一份，妈妈吃了月饼的（	     ）。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）十分之一写作（   	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）。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105150" y="1981200"/>
            <a:ext cx="304800" cy="809625"/>
          </a:xfrm>
          <a:prstGeom prst="rect">
            <a:avLst/>
          </a:prstGeom>
          <a:blipFill rotWithShape="0">
            <a:blip r:embed="rId1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68725" y="3155950"/>
            <a:ext cx="304800" cy="806450"/>
          </a:xfrm>
          <a:prstGeom prst="rect">
            <a:avLst/>
          </a:prstGeom>
          <a:blipFill rotWithShape="0">
            <a:blip r:embed="rId2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562600" y="4437063"/>
            <a:ext cx="304800" cy="808037"/>
          </a:xfrm>
          <a:prstGeom prst="rect">
            <a:avLst/>
          </a:prstGeom>
          <a:blipFill rotWithShape="0">
            <a:blip r:embed="rId3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816475" y="5067300"/>
            <a:ext cx="519113" cy="809625"/>
          </a:xfrm>
          <a:prstGeom prst="rect">
            <a:avLst/>
          </a:prstGeom>
          <a:blipFill rotWithShape="0">
            <a:blip r:embed="rId4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f9bcb29e-7ce9-4c0b-87f2-960fdc23ae2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2156</Words>
  <Application>WPS 演示</Application>
  <PresentationFormat>全屏显示(4:3)</PresentationFormat>
  <Paragraphs>491</Paragraphs>
  <Slides>22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 Unicode MS</vt:lpstr>
      <vt:lpstr>Arial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2023-02-05T09:12:52Z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45C9DECDD2104F5E87107F4F54C36513</vt:lpwstr>
  </property>
  <property fmtid="{D5CDD505-2E9C-101B-9397-08002B2CF9AE}" pid="3" name="KSOProductBuildVer">
    <vt:lpwstr>2052-11.1.0.13703</vt:lpwstr>
  </property>
</Properties>
</file>