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271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E9B0CBB-C4D6-4C8A-87F1-4BAD2B61DFA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48F0C8A-10D7-49FC-A4A5-D657C93AFC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487C40-D794-4B66-8A6C-C03236B354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C8E79-2D5A-4C36-ABAC-1BA5E2552D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C8E79-2D5A-4C36-ABAC-1BA5E2552D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40.png"/><Relationship Id="rId15" Type="http://schemas.openxmlformats.org/officeDocument/2006/relationships/image" Target="../media/image39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869976" y="2938661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27000" y="1340768"/>
            <a:ext cx="58467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</a:t>
            </a:r>
            <a:r>
              <a:rPr lang="zh-CN" altLang="en-US" sz="35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分数的初步认识</a:t>
            </a:r>
            <a:endParaRPr lang="zh-CN" altLang="en-US" sz="35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27000" y="2924944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简 单 分 数 加 减 法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 bwMode="auto">
          <a:xfrm>
            <a:off x="1052513" y="2393950"/>
            <a:ext cx="3736975" cy="1047750"/>
            <a:chOff x="2028056" y="5363071"/>
            <a:chExt cx="3737676" cy="1048794"/>
          </a:xfrm>
        </p:grpSpPr>
        <p:grpSp>
          <p:nvGrpSpPr>
            <p:cNvPr id="24579" name="组合 7"/>
            <p:cNvGrpSpPr/>
            <p:nvPr/>
          </p:nvGrpSpPr>
          <p:grpSpPr bwMode="auto">
            <a:xfrm>
              <a:off x="2028056" y="5370355"/>
              <a:ext cx="401155" cy="1010227"/>
              <a:chOff x="6172201" y="2759097"/>
              <a:chExt cx="401220" cy="1010981"/>
            </a:xfrm>
          </p:grpSpPr>
          <p:sp>
            <p:nvSpPr>
              <p:cNvPr id="24580" name="文本框 4"/>
              <p:cNvSpPr txBox="1">
                <a:spLocks noChangeArrowheads="1"/>
              </p:cNvSpPr>
              <p:nvPr/>
            </p:nvSpPr>
            <p:spPr bwMode="auto">
              <a:xfrm>
                <a:off x="6183508" y="2759097"/>
                <a:ext cx="389913" cy="585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581" name="文本框 8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6172201" y="3300450"/>
                <a:ext cx="390661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583" name="文本框 21"/>
            <p:cNvSpPr txBox="1">
              <a:spLocks noChangeArrowheads="1"/>
            </p:cNvSpPr>
            <p:nvPr/>
          </p:nvSpPr>
          <p:spPr bwMode="auto">
            <a:xfrm>
              <a:off x="2381598" y="5625100"/>
              <a:ext cx="5966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4584" name="组合 7"/>
            <p:cNvGrpSpPr/>
            <p:nvPr/>
          </p:nvGrpSpPr>
          <p:grpSpPr bwMode="auto">
            <a:xfrm>
              <a:off x="2935645" y="5392474"/>
              <a:ext cx="391985" cy="988108"/>
              <a:chOff x="6170741" y="2781233"/>
              <a:chExt cx="392048" cy="988845"/>
            </a:xfrm>
          </p:grpSpPr>
          <p:sp>
            <p:nvSpPr>
              <p:cNvPr id="24585" name="文本框 4"/>
              <p:cNvSpPr txBox="1">
                <a:spLocks noChangeArrowheads="1"/>
              </p:cNvSpPr>
              <p:nvPr/>
            </p:nvSpPr>
            <p:spPr bwMode="auto">
              <a:xfrm>
                <a:off x="6170741" y="2781233"/>
                <a:ext cx="389913" cy="585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586" name="文本框 8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6172960" y="3300451"/>
                <a:ext cx="389074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588" name="组合 9"/>
            <p:cNvGrpSpPr/>
            <p:nvPr/>
          </p:nvGrpSpPr>
          <p:grpSpPr bwMode="auto">
            <a:xfrm>
              <a:off x="3829169" y="5392474"/>
              <a:ext cx="1016222" cy="1019391"/>
              <a:chOff x="3856612" y="5566781"/>
              <a:chExt cx="1016222" cy="101939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3954505" y="5642257"/>
                <a:ext cx="835182" cy="4290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24590" name="组合 7"/>
              <p:cNvGrpSpPr/>
              <p:nvPr/>
            </p:nvGrpSpPr>
            <p:grpSpPr bwMode="auto">
              <a:xfrm>
                <a:off x="3856612" y="5566781"/>
                <a:ext cx="1016222" cy="1019391"/>
                <a:chOff x="6162985" y="2751003"/>
                <a:chExt cx="1016385" cy="1020152"/>
              </a:xfrm>
            </p:grpSpPr>
            <p:sp>
              <p:nvSpPr>
                <p:cNvPr id="24591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6162985" y="2751003"/>
                  <a:ext cx="1007169" cy="585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r>
                    <a:rPr lang="zh-CN" altLang="en-US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－</a:t>
                  </a: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592" name="文本框 8"/>
                <p:cNvSpPr txBox="1">
                  <a:spLocks noChangeArrowheads="1"/>
                </p:cNvSpPr>
                <p:nvPr/>
              </p:nvSpPr>
              <p:spPr bwMode="auto">
                <a:xfrm>
                  <a:off x="6471613" y="3185943"/>
                  <a:ext cx="389913" cy="585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 flipV="1">
                  <a:off x="6171963" y="3295665"/>
                  <a:ext cx="1006826" cy="6361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4594" name="组合 7"/>
            <p:cNvGrpSpPr/>
            <p:nvPr/>
          </p:nvGrpSpPr>
          <p:grpSpPr bwMode="auto">
            <a:xfrm>
              <a:off x="5373747" y="5363071"/>
              <a:ext cx="391985" cy="988108"/>
              <a:chOff x="6170741" y="2781233"/>
              <a:chExt cx="392048" cy="988845"/>
            </a:xfrm>
          </p:grpSpPr>
          <p:sp>
            <p:nvSpPr>
              <p:cNvPr id="24595" name="文本框 4"/>
              <p:cNvSpPr txBox="1">
                <a:spLocks noChangeArrowheads="1"/>
              </p:cNvSpPr>
              <p:nvPr/>
            </p:nvSpPr>
            <p:spPr bwMode="auto">
              <a:xfrm>
                <a:off x="6170741" y="2781233"/>
                <a:ext cx="389913" cy="585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596" name="文本框 8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6172127" y="3301251"/>
                <a:ext cx="390662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598" name="文本框 21"/>
            <p:cNvSpPr txBox="1">
              <a:spLocks noChangeArrowheads="1"/>
            </p:cNvSpPr>
            <p:nvPr/>
          </p:nvSpPr>
          <p:spPr bwMode="auto">
            <a:xfrm>
              <a:off x="3296692" y="5643519"/>
              <a:ext cx="5966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599" name="文本框 21"/>
            <p:cNvSpPr txBox="1">
              <a:spLocks noChangeArrowheads="1"/>
            </p:cNvSpPr>
            <p:nvPr/>
          </p:nvSpPr>
          <p:spPr bwMode="auto">
            <a:xfrm>
              <a:off x="4834571" y="5643520"/>
              <a:ext cx="5966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4600" name="图片 2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2325" y="677863"/>
            <a:ext cx="3943350" cy="161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8700" y="2089150"/>
            <a:ext cx="1071563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54"/>
          <p:cNvGrpSpPr/>
          <p:nvPr/>
        </p:nvGrpSpPr>
        <p:grpSpPr bwMode="auto">
          <a:xfrm>
            <a:off x="4851400" y="604838"/>
            <a:ext cx="3917950" cy="1281112"/>
            <a:chOff x="3500736" y="5106757"/>
            <a:chExt cx="3918761" cy="1280708"/>
          </a:xfrm>
        </p:grpSpPr>
        <p:sp>
          <p:nvSpPr>
            <p:cNvPr id="45" name="云形标注 44"/>
            <p:cNvSpPr/>
            <p:nvPr/>
          </p:nvSpPr>
          <p:spPr>
            <a:xfrm>
              <a:off x="3500736" y="5184519"/>
              <a:ext cx="3918761" cy="1142640"/>
            </a:xfrm>
            <a:prstGeom prst="cloudCallout">
              <a:avLst>
                <a:gd name="adj1" fmla="val 13317"/>
                <a:gd name="adj2" fmla="val 117615"/>
              </a:avLst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减去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，剩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04" name="文本框 4"/>
            <p:cNvSpPr txBox="1">
              <a:spLocks noChangeArrowheads="1"/>
            </p:cNvSpPr>
            <p:nvPr/>
          </p:nvSpPr>
          <p:spPr bwMode="auto">
            <a:xfrm>
              <a:off x="4811332" y="5106757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05" name="文本框 8"/>
            <p:cNvSpPr txBox="1">
              <a:spLocks noChangeArrowheads="1"/>
            </p:cNvSpPr>
            <p:nvPr/>
          </p:nvSpPr>
          <p:spPr bwMode="auto">
            <a:xfrm>
              <a:off x="4804953" y="5432473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 bwMode="auto">
            <a:xfrm>
              <a:off x="4790053" y="5536833"/>
              <a:ext cx="390606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607" name="文本框 4"/>
            <p:cNvSpPr txBox="1">
              <a:spLocks noChangeArrowheads="1"/>
            </p:cNvSpPr>
            <p:nvPr/>
          </p:nvSpPr>
          <p:spPr bwMode="auto">
            <a:xfrm>
              <a:off x="4326161" y="5538529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08" name="文本框 8"/>
            <p:cNvSpPr txBox="1">
              <a:spLocks noChangeArrowheads="1"/>
            </p:cNvSpPr>
            <p:nvPr/>
          </p:nvSpPr>
          <p:spPr bwMode="auto">
            <a:xfrm>
              <a:off x="4319782" y="5864245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 bwMode="auto">
            <a:xfrm>
              <a:off x="4305766" y="5968497"/>
              <a:ext cx="390606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610" name="文本框 4"/>
            <p:cNvSpPr txBox="1">
              <a:spLocks noChangeArrowheads="1"/>
            </p:cNvSpPr>
            <p:nvPr/>
          </p:nvSpPr>
          <p:spPr bwMode="auto">
            <a:xfrm>
              <a:off x="5936503" y="5538529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11" name="文本框 8"/>
            <p:cNvSpPr txBox="1">
              <a:spLocks noChangeArrowheads="1"/>
            </p:cNvSpPr>
            <p:nvPr/>
          </p:nvSpPr>
          <p:spPr bwMode="auto">
            <a:xfrm>
              <a:off x="5930124" y="5864245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 bwMode="auto">
            <a:xfrm>
              <a:off x="5915824" y="5968497"/>
              <a:ext cx="390606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613" name="文本框 3"/>
          <p:cNvSpPr txBox="1">
            <a:spLocks noChangeArrowheads="1"/>
          </p:cNvSpPr>
          <p:nvPr/>
        </p:nvSpPr>
        <p:spPr bwMode="auto">
          <a:xfrm>
            <a:off x="-58738" y="3686175"/>
            <a:ext cx="91805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）妈妈和爸爸吃的蛋糕比剩下的多几分之几？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14" name="云形标注 56"/>
          <p:cNvSpPr>
            <a:spLocks noChangeArrowheads="1"/>
          </p:cNvSpPr>
          <p:nvPr/>
        </p:nvSpPr>
        <p:spPr bwMode="auto">
          <a:xfrm>
            <a:off x="3498850" y="5259388"/>
            <a:ext cx="3757613" cy="950912"/>
          </a:xfrm>
          <a:prstGeom prst="cloudCallout">
            <a:avLst>
              <a:gd name="adj1" fmla="val 60722"/>
              <a:gd name="adj2" fmla="val 5980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E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你还能提出什么数学问题？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9" name="组合 57"/>
          <p:cNvGrpSpPr/>
          <p:nvPr/>
        </p:nvGrpSpPr>
        <p:grpSpPr bwMode="auto">
          <a:xfrm>
            <a:off x="2406650" y="4254500"/>
            <a:ext cx="2816225" cy="1041400"/>
            <a:chOff x="2028056" y="5370355"/>
            <a:chExt cx="2817332" cy="1041507"/>
          </a:xfrm>
        </p:grpSpPr>
        <p:grpSp>
          <p:nvGrpSpPr>
            <p:cNvPr id="24616" name="组合 7"/>
            <p:cNvGrpSpPr/>
            <p:nvPr/>
          </p:nvGrpSpPr>
          <p:grpSpPr bwMode="auto">
            <a:xfrm>
              <a:off x="2028056" y="5370355"/>
              <a:ext cx="401155" cy="1010227"/>
              <a:chOff x="6172201" y="2759097"/>
              <a:chExt cx="401220" cy="1010981"/>
            </a:xfrm>
          </p:grpSpPr>
          <p:sp>
            <p:nvSpPr>
              <p:cNvPr id="24617" name="文本框 4"/>
              <p:cNvSpPr txBox="1">
                <a:spLocks noChangeArrowheads="1"/>
              </p:cNvSpPr>
              <p:nvPr/>
            </p:nvSpPr>
            <p:spPr bwMode="auto">
              <a:xfrm>
                <a:off x="6183508" y="2759097"/>
                <a:ext cx="389913" cy="585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18" name="文本框 8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172201" y="3300895"/>
                <a:ext cx="390742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620" name="文本框 21"/>
            <p:cNvSpPr txBox="1">
              <a:spLocks noChangeArrowheads="1"/>
            </p:cNvSpPr>
            <p:nvPr/>
          </p:nvSpPr>
          <p:spPr bwMode="auto">
            <a:xfrm>
              <a:off x="2381598" y="5625100"/>
              <a:ext cx="5966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4621" name="组合 7"/>
            <p:cNvGrpSpPr/>
            <p:nvPr/>
          </p:nvGrpSpPr>
          <p:grpSpPr bwMode="auto">
            <a:xfrm>
              <a:off x="2935645" y="5392474"/>
              <a:ext cx="391985" cy="988108"/>
              <a:chOff x="6170741" y="2781233"/>
              <a:chExt cx="392048" cy="988845"/>
            </a:xfrm>
          </p:grpSpPr>
          <p:sp>
            <p:nvSpPr>
              <p:cNvPr id="24622" name="文本框 4"/>
              <p:cNvSpPr txBox="1">
                <a:spLocks noChangeArrowheads="1"/>
              </p:cNvSpPr>
              <p:nvPr/>
            </p:nvSpPr>
            <p:spPr bwMode="auto">
              <a:xfrm>
                <a:off x="6170741" y="2781233"/>
                <a:ext cx="389913" cy="585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23" name="文本框 8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6171559" y="3300895"/>
                <a:ext cx="390741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25" name="组合 7"/>
            <p:cNvGrpSpPr/>
            <p:nvPr/>
          </p:nvGrpSpPr>
          <p:grpSpPr bwMode="auto">
            <a:xfrm>
              <a:off x="3838381" y="5827087"/>
              <a:ext cx="1007007" cy="584775"/>
              <a:chOff x="6172201" y="3185943"/>
              <a:chExt cx="1007169" cy="585212"/>
            </a:xfrm>
          </p:grpSpPr>
          <p:sp>
            <p:nvSpPr>
              <p:cNvPr id="24626" name="文本框 8"/>
              <p:cNvSpPr txBox="1">
                <a:spLocks noChangeArrowheads="1"/>
              </p:cNvSpPr>
              <p:nvPr/>
            </p:nvSpPr>
            <p:spPr bwMode="auto">
              <a:xfrm>
                <a:off x="6471613" y="3185943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 flipV="1">
                <a:off x="6172337" y="3294500"/>
                <a:ext cx="1007033" cy="6355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628" name="文本框 21"/>
            <p:cNvSpPr txBox="1">
              <a:spLocks noChangeArrowheads="1"/>
            </p:cNvSpPr>
            <p:nvPr/>
          </p:nvSpPr>
          <p:spPr bwMode="auto">
            <a:xfrm>
              <a:off x="3296692" y="5643519"/>
              <a:ext cx="5966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629" name="文本框 71"/>
          <p:cNvSpPr txBox="1">
            <a:spLocks noChangeArrowheads="1"/>
          </p:cNvSpPr>
          <p:nvPr/>
        </p:nvSpPr>
        <p:spPr bwMode="auto">
          <a:xfrm>
            <a:off x="3905250" y="4351338"/>
            <a:ext cx="166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（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4630" name="文本框 72"/>
          <p:cNvSpPr txBox="1">
            <a:spLocks noChangeArrowheads="1"/>
          </p:cNvSpPr>
          <p:nvPr/>
        </p:nvSpPr>
        <p:spPr bwMode="auto">
          <a:xfrm>
            <a:off x="4524375" y="427355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4" name="图片 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3625" y="5021263"/>
            <a:ext cx="13811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13" grpId="0"/>
      <p:bldP spid="24614" grpId="0" bldLvl="0"/>
      <p:bldP spid="24629" grpId="0"/>
      <p:bldP spid="246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436563" y="1487488"/>
            <a:ext cx="1874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练一练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80275" y="2316107"/>
            <a:ext cx="996286" cy="714682"/>
          </a:xfrm>
          <a:prstGeom prst="rect">
            <a:avLst/>
          </a:prstGeom>
          <a:blipFill rotWithShape="0">
            <a:blip r:embed="rId1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31731" y="2264324"/>
            <a:ext cx="996287" cy="714683"/>
          </a:xfrm>
          <a:prstGeom prst="rect">
            <a:avLst/>
          </a:prstGeom>
          <a:blipFill rotWithShape="0">
            <a:blip r:embed="rId2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67272" y="2264324"/>
            <a:ext cx="996286" cy="714683"/>
          </a:xfrm>
          <a:prstGeom prst="rect">
            <a:avLst/>
          </a:prstGeom>
          <a:blipFill rotWithShape="0">
            <a:blip r:embed="rId3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738474" y="2291445"/>
            <a:ext cx="996287" cy="714812"/>
          </a:xfrm>
          <a:prstGeom prst="rect">
            <a:avLst/>
          </a:prstGeom>
          <a:blipFill rotWithShape="0">
            <a:blip r:embed="rId4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96191" y="3563138"/>
            <a:ext cx="996287" cy="712629"/>
          </a:xfrm>
          <a:prstGeom prst="rect">
            <a:avLst/>
          </a:prstGeom>
          <a:blipFill rotWithShape="0">
            <a:blip r:embed="rId5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31730" y="3576782"/>
            <a:ext cx="996287" cy="719366"/>
          </a:xfrm>
          <a:prstGeom prst="rect">
            <a:avLst/>
          </a:prstGeom>
          <a:blipFill rotWithShape="0">
            <a:blip r:embed="rId6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67271" y="3583514"/>
            <a:ext cx="996286" cy="714684"/>
          </a:xfrm>
          <a:prstGeom prst="rect">
            <a:avLst/>
          </a:prstGeom>
          <a:blipFill rotWithShape="0">
            <a:blip r:embed="rId7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655460" y="3562240"/>
            <a:ext cx="1619535" cy="714682"/>
          </a:xfrm>
          <a:prstGeom prst="rect">
            <a:avLst/>
          </a:prstGeom>
          <a:blipFill rotWithShape="0">
            <a:blip r:embed="rId8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76386" y="2290690"/>
            <a:ext cx="791572" cy="712633"/>
          </a:xfrm>
          <a:prstGeom prst="rect">
            <a:avLst/>
          </a:prstGeom>
          <a:blipFill rotWithShape="0">
            <a:blip r:embed="rId9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70984" y="2302462"/>
            <a:ext cx="791569" cy="741805"/>
          </a:xfrm>
          <a:prstGeom prst="rect">
            <a:avLst/>
          </a:prstGeom>
          <a:blipFill rotWithShape="0">
            <a:blip r:embed="rId10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08781" y="2288641"/>
            <a:ext cx="1735539" cy="714683"/>
          </a:xfrm>
          <a:prstGeom prst="rect">
            <a:avLst/>
          </a:prstGeom>
          <a:blipFill rotWithShape="0">
            <a:blip r:embed="rId11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05114" y="2264323"/>
            <a:ext cx="791570" cy="741934"/>
          </a:xfrm>
          <a:prstGeom prst="rect">
            <a:avLst/>
          </a:prstGeom>
          <a:blipFill rotWithShape="0">
            <a:blip r:embed="rId12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76385" y="3590429"/>
            <a:ext cx="791572" cy="739754"/>
          </a:xfrm>
          <a:prstGeom prst="rect">
            <a:avLst/>
          </a:prstGeom>
          <a:blipFill rotWithShape="0">
            <a:blip r:embed="rId13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70983" y="3569869"/>
            <a:ext cx="791569" cy="740139"/>
          </a:xfrm>
          <a:prstGeom prst="rect">
            <a:avLst/>
          </a:prstGeom>
          <a:blipFill rotWithShape="0">
            <a:blip r:embed="rId14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06521" y="3590429"/>
            <a:ext cx="791571" cy="741805"/>
          </a:xfrm>
          <a:prstGeom prst="rect">
            <a:avLst/>
          </a:prstGeom>
          <a:blipFill rotWithShape="0">
            <a:blip r:embed="rId15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702922" y="3562240"/>
            <a:ext cx="1273784" cy="713526"/>
          </a:xfrm>
          <a:prstGeom prst="rect">
            <a:avLst/>
          </a:prstGeom>
          <a:blipFill rotWithShape="0">
            <a:blip r:embed="rId16" cstate="email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en-US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33988" y="2882900"/>
            <a:ext cx="3176587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文本框 4"/>
          <p:cNvSpPr txBox="1">
            <a:spLocks noChangeArrowheads="1"/>
          </p:cNvSpPr>
          <p:nvPr/>
        </p:nvSpPr>
        <p:spPr bwMode="auto">
          <a:xfrm>
            <a:off x="1001713" y="4000500"/>
            <a:ext cx="3371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</a:rPr>
              <a:t>答：还剩八分之五。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6628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114800" y="3328988"/>
          <a:ext cx="4575175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6" name="" r:id="rId2" imgW="914400" imgH="198755" progId="Equation.KSEE3">
                  <p:embed/>
                </p:oleObj>
              </mc:Choice>
              <mc:Fallback>
                <p:oleObj name="" r:id="rId2" imgW="914400" imgH="198755" progId="Equation.KSEE3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8988"/>
                        <a:ext cx="4575175" cy="995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29" name="组合 10"/>
          <p:cNvGrpSpPr/>
          <p:nvPr/>
        </p:nvGrpSpPr>
        <p:grpSpPr bwMode="auto">
          <a:xfrm>
            <a:off x="3443288" y="2136775"/>
            <a:ext cx="939800" cy="793750"/>
            <a:chOff x="3787" y="1590"/>
            <a:chExt cx="1479" cy="1248"/>
          </a:xfrm>
        </p:grpSpPr>
        <p:grpSp>
          <p:nvGrpSpPr>
            <p:cNvPr id="26630" name="组合 8"/>
            <p:cNvGrpSpPr/>
            <p:nvPr/>
          </p:nvGrpSpPr>
          <p:grpSpPr bwMode="auto">
            <a:xfrm>
              <a:off x="3787" y="1590"/>
              <a:ext cx="1479" cy="1248"/>
              <a:chOff x="5469" y="1623"/>
              <a:chExt cx="1479" cy="1248"/>
            </a:xfrm>
          </p:grpSpPr>
          <p:sp>
            <p:nvSpPr>
              <p:cNvPr id="26631" name="文本框 6"/>
              <p:cNvSpPr txBox="1">
                <a:spLocks noChangeArrowheads="1"/>
              </p:cNvSpPr>
              <p:nvPr/>
            </p:nvSpPr>
            <p:spPr bwMode="auto">
              <a:xfrm>
                <a:off x="5469" y="1623"/>
                <a:ext cx="1213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>
                    <a:latin typeface="Calibri" panose="020F0502020204030204" pitchFamily="34" charset="0"/>
                  </a:rPr>
                  <a:t>3</a:t>
                </a:r>
                <a:endParaRPr lang="en-US" altLang="zh-CN" sz="2400">
                  <a:latin typeface="Calibri" panose="020F0502020204030204" pitchFamily="34" charset="0"/>
                </a:endParaRPr>
              </a:p>
            </p:txBody>
          </p:sp>
          <p:sp>
            <p:nvSpPr>
              <p:cNvPr id="26632" name="文本框 7"/>
              <p:cNvSpPr txBox="1">
                <a:spLocks noChangeArrowheads="1"/>
              </p:cNvSpPr>
              <p:nvPr/>
            </p:nvSpPr>
            <p:spPr bwMode="auto">
              <a:xfrm>
                <a:off x="5469" y="2146"/>
                <a:ext cx="1479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>
                    <a:latin typeface="Calibri" panose="020F0502020204030204" pitchFamily="34" charset="0"/>
                  </a:rPr>
                  <a:t>8</a:t>
                </a:r>
                <a:endParaRPr lang="en-US" altLang="zh-CN" sz="2400">
                  <a:latin typeface="Calibri" panose="020F0502020204030204" pitchFamily="34" charset="0"/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3824" y="2182"/>
              <a:ext cx="3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634" name="文本框 12"/>
          <p:cNvSpPr txBox="1">
            <a:spLocks noChangeArrowheads="1"/>
          </p:cNvSpPr>
          <p:nvPr/>
        </p:nvSpPr>
        <p:spPr bwMode="auto">
          <a:xfrm>
            <a:off x="527050" y="2303463"/>
            <a:ext cx="77930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Calibri" panose="020F0502020204030204" pitchFamily="34" charset="0"/>
              </a:rPr>
              <a:t>一个西瓜，吃了它的       ，还剩它的几分之几？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  <p:grpSp>
        <p:nvGrpSpPr>
          <p:cNvPr id="26635" name="组合 13"/>
          <p:cNvGrpSpPr/>
          <p:nvPr/>
        </p:nvGrpSpPr>
        <p:grpSpPr bwMode="auto">
          <a:xfrm>
            <a:off x="1662113" y="2882900"/>
            <a:ext cx="938212" cy="792163"/>
            <a:chOff x="3787" y="1590"/>
            <a:chExt cx="1479" cy="1248"/>
          </a:xfrm>
        </p:grpSpPr>
        <p:grpSp>
          <p:nvGrpSpPr>
            <p:cNvPr id="26636" name="组合 14"/>
            <p:cNvGrpSpPr/>
            <p:nvPr/>
          </p:nvGrpSpPr>
          <p:grpSpPr bwMode="auto">
            <a:xfrm>
              <a:off x="3787" y="1590"/>
              <a:ext cx="1479" cy="1248"/>
              <a:chOff x="5469" y="1623"/>
              <a:chExt cx="1479" cy="1248"/>
            </a:xfrm>
          </p:grpSpPr>
          <p:sp>
            <p:nvSpPr>
              <p:cNvPr id="26637" name="文本框 15"/>
              <p:cNvSpPr txBox="1">
                <a:spLocks noChangeArrowheads="1"/>
              </p:cNvSpPr>
              <p:nvPr/>
            </p:nvSpPr>
            <p:spPr bwMode="auto">
              <a:xfrm>
                <a:off x="5469" y="1623"/>
                <a:ext cx="1213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3</a:t>
                </a:r>
                <a:endParaRPr lang="en-US" altLang="zh-CN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638" name="文本框 16"/>
              <p:cNvSpPr txBox="1">
                <a:spLocks noChangeArrowheads="1"/>
              </p:cNvSpPr>
              <p:nvPr/>
            </p:nvSpPr>
            <p:spPr bwMode="auto">
              <a:xfrm>
                <a:off x="5469" y="2146"/>
                <a:ext cx="1479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8</a:t>
                </a:r>
                <a:endParaRPr lang="en-US" altLang="zh-CN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3825" y="2183"/>
              <a:ext cx="398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640" name="文本框 18"/>
          <p:cNvSpPr txBox="1">
            <a:spLocks noChangeArrowheads="1"/>
          </p:cNvSpPr>
          <p:nvPr/>
        </p:nvSpPr>
        <p:spPr bwMode="auto">
          <a:xfrm>
            <a:off x="1128713" y="3028950"/>
            <a:ext cx="4105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641" name="组合 19"/>
          <p:cNvGrpSpPr/>
          <p:nvPr/>
        </p:nvGrpSpPr>
        <p:grpSpPr bwMode="auto">
          <a:xfrm>
            <a:off x="2219325" y="2930525"/>
            <a:ext cx="939800" cy="792163"/>
            <a:chOff x="3787" y="1590"/>
            <a:chExt cx="1479" cy="1248"/>
          </a:xfrm>
        </p:grpSpPr>
        <p:grpSp>
          <p:nvGrpSpPr>
            <p:cNvPr id="26642" name="组合 20"/>
            <p:cNvGrpSpPr/>
            <p:nvPr/>
          </p:nvGrpSpPr>
          <p:grpSpPr bwMode="auto">
            <a:xfrm>
              <a:off x="3787" y="1590"/>
              <a:ext cx="1479" cy="1248"/>
              <a:chOff x="5469" y="1623"/>
              <a:chExt cx="1479" cy="1248"/>
            </a:xfrm>
          </p:grpSpPr>
          <p:sp>
            <p:nvSpPr>
              <p:cNvPr id="26643" name="文本框 21"/>
              <p:cNvSpPr txBox="1">
                <a:spLocks noChangeArrowheads="1"/>
              </p:cNvSpPr>
              <p:nvPr/>
            </p:nvSpPr>
            <p:spPr bwMode="auto">
              <a:xfrm>
                <a:off x="5469" y="1623"/>
                <a:ext cx="1213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5</a:t>
                </a:r>
                <a:endParaRPr lang="en-US" altLang="zh-CN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644" name="文本框 22"/>
              <p:cNvSpPr txBox="1">
                <a:spLocks noChangeArrowheads="1"/>
              </p:cNvSpPr>
              <p:nvPr/>
            </p:nvSpPr>
            <p:spPr bwMode="auto">
              <a:xfrm>
                <a:off x="5469" y="2146"/>
                <a:ext cx="1479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8</a:t>
                </a:r>
                <a:endParaRPr lang="en-US" altLang="zh-CN" sz="240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3824" y="2183"/>
              <a:ext cx="397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217"/>
          <p:cNvSpPr txBox="1">
            <a:spLocks noChangeArrowheads="1"/>
          </p:cNvSpPr>
          <p:nvPr/>
        </p:nvSpPr>
        <p:spPr bwMode="auto">
          <a:xfrm>
            <a:off x="384175" y="647700"/>
            <a:ext cx="3419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．看一看，填一填。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651" name="组合 74"/>
          <p:cNvGrpSpPr/>
          <p:nvPr/>
        </p:nvGrpSpPr>
        <p:grpSpPr bwMode="auto">
          <a:xfrm>
            <a:off x="815975" y="2816225"/>
            <a:ext cx="533400" cy="1000125"/>
            <a:chOff x="755576" y="360462"/>
            <a:chExt cx="533152" cy="1000125"/>
          </a:xfrm>
        </p:grpSpPr>
        <p:sp>
          <p:nvSpPr>
            <p:cNvPr id="27652" name="TextBox 75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53" name="TextBox 76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55" name="TextBox 78"/>
          <p:cNvSpPr txBox="1">
            <a:spLocks noChangeArrowheads="1"/>
          </p:cNvSpPr>
          <p:nvPr/>
        </p:nvSpPr>
        <p:spPr bwMode="auto">
          <a:xfrm>
            <a:off x="1392238" y="3024188"/>
            <a:ext cx="265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        ＝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656" name="组合 79"/>
          <p:cNvGrpSpPr/>
          <p:nvPr/>
        </p:nvGrpSpPr>
        <p:grpSpPr bwMode="auto">
          <a:xfrm>
            <a:off x="1968500" y="2808288"/>
            <a:ext cx="533400" cy="1000125"/>
            <a:chOff x="755576" y="360462"/>
            <a:chExt cx="533152" cy="1000125"/>
          </a:xfrm>
        </p:grpSpPr>
        <p:sp>
          <p:nvSpPr>
            <p:cNvPr id="27657" name="TextBox 80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58" name="TextBox 81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60" name="组合 90"/>
          <p:cNvGrpSpPr/>
          <p:nvPr/>
        </p:nvGrpSpPr>
        <p:grpSpPr bwMode="auto">
          <a:xfrm>
            <a:off x="4573588" y="2816225"/>
            <a:ext cx="533400" cy="1000125"/>
            <a:chOff x="755576" y="360462"/>
            <a:chExt cx="533152" cy="1000125"/>
          </a:xfrm>
        </p:grpSpPr>
        <p:sp>
          <p:nvSpPr>
            <p:cNvPr id="27661" name="TextBox 91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62" name="TextBox 92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64" name="TextBox 94"/>
          <p:cNvSpPr txBox="1">
            <a:spLocks noChangeArrowheads="1"/>
          </p:cNvSpPr>
          <p:nvPr/>
        </p:nvSpPr>
        <p:spPr bwMode="auto">
          <a:xfrm>
            <a:off x="5149850" y="3024188"/>
            <a:ext cx="265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        ＝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665" name="组合 95"/>
          <p:cNvGrpSpPr/>
          <p:nvPr/>
        </p:nvGrpSpPr>
        <p:grpSpPr bwMode="auto">
          <a:xfrm>
            <a:off x="5726113" y="2808288"/>
            <a:ext cx="533400" cy="1000125"/>
            <a:chOff x="755576" y="360462"/>
            <a:chExt cx="533152" cy="1000125"/>
          </a:xfrm>
        </p:grpSpPr>
        <p:sp>
          <p:nvSpPr>
            <p:cNvPr id="27666" name="TextBox 96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67" name="TextBox 97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69" name="TextBox 100"/>
          <p:cNvSpPr txBox="1">
            <a:spLocks noChangeArrowheads="1"/>
          </p:cNvSpPr>
          <p:nvPr/>
        </p:nvSpPr>
        <p:spPr bwMode="auto">
          <a:xfrm>
            <a:off x="4705350" y="5545138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70" name="TextBox 103"/>
          <p:cNvSpPr txBox="1">
            <a:spLocks noChangeArrowheads="1"/>
          </p:cNvSpPr>
          <p:nvPr/>
        </p:nvSpPr>
        <p:spPr bwMode="auto">
          <a:xfrm>
            <a:off x="5124450" y="5545138"/>
            <a:ext cx="2651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－        ＝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671" name="组合 104"/>
          <p:cNvGrpSpPr/>
          <p:nvPr/>
        </p:nvGrpSpPr>
        <p:grpSpPr bwMode="auto">
          <a:xfrm>
            <a:off x="5700713" y="5329238"/>
            <a:ext cx="531812" cy="1000125"/>
            <a:chOff x="755576" y="360462"/>
            <a:chExt cx="533152" cy="1000125"/>
          </a:xfrm>
        </p:grpSpPr>
        <p:sp>
          <p:nvSpPr>
            <p:cNvPr id="27672" name="TextBox 105"/>
            <p:cNvSpPr txBox="1">
              <a:spLocks noChangeArrowheads="1"/>
            </p:cNvSpPr>
            <p:nvPr/>
          </p:nvSpPr>
          <p:spPr bwMode="auto">
            <a:xfrm>
              <a:off x="870164" y="360462"/>
              <a:ext cx="418564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73" name="TextBox 106"/>
            <p:cNvSpPr txBox="1">
              <a:spLocks noChangeArrowheads="1"/>
            </p:cNvSpPr>
            <p:nvPr/>
          </p:nvSpPr>
          <p:spPr bwMode="auto">
            <a:xfrm>
              <a:off x="860615" y="836712"/>
              <a:ext cx="418564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755576" y="836712"/>
              <a:ext cx="50450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75" name="组合 108"/>
          <p:cNvGrpSpPr/>
          <p:nvPr/>
        </p:nvGrpSpPr>
        <p:grpSpPr bwMode="auto">
          <a:xfrm>
            <a:off x="828675" y="5192713"/>
            <a:ext cx="533400" cy="1000125"/>
            <a:chOff x="755576" y="360462"/>
            <a:chExt cx="533152" cy="1000125"/>
          </a:xfrm>
        </p:grpSpPr>
        <p:sp>
          <p:nvSpPr>
            <p:cNvPr id="27676" name="TextBox 109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77" name="TextBox 110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" name="直接连接符 111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79" name="TextBox 112"/>
          <p:cNvSpPr txBox="1">
            <a:spLocks noChangeArrowheads="1"/>
          </p:cNvSpPr>
          <p:nvPr/>
        </p:nvSpPr>
        <p:spPr bwMode="auto">
          <a:xfrm>
            <a:off x="1404938" y="5400675"/>
            <a:ext cx="2651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－        ＝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680" name="组合 113"/>
          <p:cNvGrpSpPr/>
          <p:nvPr/>
        </p:nvGrpSpPr>
        <p:grpSpPr bwMode="auto">
          <a:xfrm>
            <a:off x="1981200" y="5184775"/>
            <a:ext cx="533400" cy="1000125"/>
            <a:chOff x="755576" y="360462"/>
            <a:chExt cx="533152" cy="1000125"/>
          </a:xfrm>
        </p:grpSpPr>
        <p:sp>
          <p:nvSpPr>
            <p:cNvPr id="27681" name="TextBox 114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82" name="TextBox 115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129"/>
          <p:cNvGrpSpPr/>
          <p:nvPr/>
        </p:nvGrpSpPr>
        <p:grpSpPr bwMode="auto">
          <a:xfrm>
            <a:off x="2947988" y="2816225"/>
            <a:ext cx="533400" cy="1000125"/>
            <a:chOff x="755576" y="360462"/>
            <a:chExt cx="533152" cy="1000125"/>
          </a:xfrm>
        </p:grpSpPr>
        <p:sp>
          <p:nvSpPr>
            <p:cNvPr id="27685" name="TextBox 130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86" name="TextBox 131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88" name="TextBox 155"/>
          <p:cNvSpPr txBox="1">
            <a:spLocks noChangeArrowheads="1"/>
          </p:cNvSpPr>
          <p:nvPr/>
        </p:nvSpPr>
        <p:spPr bwMode="auto">
          <a:xfrm>
            <a:off x="6869113" y="3005138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163"/>
          <p:cNvGrpSpPr/>
          <p:nvPr/>
        </p:nvGrpSpPr>
        <p:grpSpPr bwMode="auto">
          <a:xfrm>
            <a:off x="6678613" y="5329238"/>
            <a:ext cx="533400" cy="1000125"/>
            <a:chOff x="755576" y="360462"/>
            <a:chExt cx="533152" cy="1000125"/>
          </a:xfrm>
        </p:grpSpPr>
        <p:sp>
          <p:nvSpPr>
            <p:cNvPr id="27690" name="TextBox 164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91" name="TextBox 165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 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7" name="直接连接符 166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693" name="Picture 2" descr="C:\Users\dell\Desktop\7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1295400"/>
            <a:ext cx="3389313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4" name="Picture 2" descr="C:\Users\dell\Desktop\7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3550" y="3744913"/>
            <a:ext cx="52387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5" name="Picture 2" descr="C:\Users\dell\Desktop\7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6825" y="1079500"/>
            <a:ext cx="53625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6" name="Picture 2" descr="C:\Users\dell\Desktop\7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838" y="3671888"/>
            <a:ext cx="4319587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90"/>
          <p:cNvGrpSpPr/>
          <p:nvPr/>
        </p:nvGrpSpPr>
        <p:grpSpPr bwMode="auto">
          <a:xfrm>
            <a:off x="2976563" y="5192713"/>
            <a:ext cx="533400" cy="1000125"/>
            <a:chOff x="755576" y="360462"/>
            <a:chExt cx="533152" cy="1000125"/>
          </a:xfrm>
        </p:grpSpPr>
        <p:sp>
          <p:nvSpPr>
            <p:cNvPr id="27698" name="TextBox 191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954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38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99" name="TextBox 192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4" name="直接连接符 193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5363" y="2655888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817563" y="1412776"/>
            <a:ext cx="751205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Times New Roman" panose="02020603050405020304" pitchFamily="18" charset="0"/>
              </a:rPr>
              <a:t>回</a:t>
            </a:r>
            <a:r>
              <a:rPr lang="zh-CN" altLang="en-US" sz="2800" b="1" dirty="0">
                <a:latin typeface="Times New Roman" panose="02020603050405020304" pitchFamily="18" charset="0"/>
              </a:rPr>
              <a:t>顾：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．分数是由分母、分子和分数线三部分组成的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．分数线下面的数叫分母，表示把单位“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”平均分成的份数，分数线上面的数叫分子，表示取了这样的多少份。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522288" y="588963"/>
            <a:ext cx="53419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）在圈里填上合适的符号。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65650" y="1362075"/>
            <a:ext cx="4270375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463" y="1349375"/>
            <a:ext cx="37861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组合 10"/>
          <p:cNvGrpSpPr/>
          <p:nvPr/>
        </p:nvGrpSpPr>
        <p:grpSpPr bwMode="auto">
          <a:xfrm>
            <a:off x="1744663" y="2389188"/>
            <a:ext cx="1455737" cy="889000"/>
            <a:chOff x="1789259" y="2466318"/>
            <a:chExt cx="1455788" cy="888870"/>
          </a:xfrm>
        </p:grpSpPr>
        <p:grpSp>
          <p:nvGrpSpPr>
            <p:cNvPr id="17414" name="组合 7"/>
            <p:cNvGrpSpPr/>
            <p:nvPr/>
          </p:nvGrpSpPr>
          <p:grpSpPr bwMode="auto">
            <a:xfrm>
              <a:off x="1789259" y="2466318"/>
              <a:ext cx="390588" cy="888870"/>
              <a:chOff x="6172201" y="2819607"/>
              <a:chExt cx="390588" cy="888870"/>
            </a:xfrm>
          </p:grpSpPr>
          <p:sp>
            <p:nvSpPr>
              <p:cNvPr id="17415" name="文本框 4"/>
              <p:cNvSpPr txBox="1">
                <a:spLocks noChangeArrowheads="1"/>
              </p:cNvSpPr>
              <p:nvPr/>
            </p:nvSpPr>
            <p:spPr bwMode="auto">
              <a:xfrm>
                <a:off x="6172201" y="2819607"/>
                <a:ext cx="364261" cy="523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16" name="文本框 8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64261" cy="523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6172201" y="3300549"/>
                <a:ext cx="390539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18" name="文本框 21"/>
            <p:cNvSpPr txBox="1">
              <a:spLocks noChangeArrowheads="1"/>
            </p:cNvSpPr>
            <p:nvPr/>
          </p:nvSpPr>
          <p:spPr bwMode="auto">
            <a:xfrm>
              <a:off x="2880786" y="2698772"/>
              <a:ext cx="364261" cy="523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294102" y="2739328"/>
              <a:ext cx="457216" cy="468244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420" name="组合 11"/>
          <p:cNvGrpSpPr/>
          <p:nvPr/>
        </p:nvGrpSpPr>
        <p:grpSpPr bwMode="auto">
          <a:xfrm>
            <a:off x="5956300" y="2505075"/>
            <a:ext cx="1471613" cy="889000"/>
            <a:chOff x="6012393" y="2460333"/>
            <a:chExt cx="1470509" cy="888870"/>
          </a:xfrm>
        </p:grpSpPr>
        <p:grpSp>
          <p:nvGrpSpPr>
            <p:cNvPr id="17421" name="组合 12"/>
            <p:cNvGrpSpPr/>
            <p:nvPr/>
          </p:nvGrpSpPr>
          <p:grpSpPr bwMode="auto">
            <a:xfrm>
              <a:off x="6012393" y="2460333"/>
              <a:ext cx="390346" cy="888870"/>
              <a:chOff x="6172201" y="2819607"/>
              <a:chExt cx="390346" cy="888870"/>
            </a:xfrm>
          </p:grpSpPr>
          <p:sp>
            <p:nvSpPr>
              <p:cNvPr id="17422" name="文本框 13"/>
              <p:cNvSpPr txBox="1">
                <a:spLocks noChangeArrowheads="1"/>
              </p:cNvSpPr>
              <p:nvPr/>
            </p:nvSpPr>
            <p:spPr bwMode="auto">
              <a:xfrm>
                <a:off x="6172201" y="2819607"/>
                <a:ext cx="364035" cy="523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23" name="文本框 14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64035" cy="523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6172201" y="3300550"/>
                <a:ext cx="390232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25" name="文本框 22"/>
            <p:cNvSpPr txBox="1">
              <a:spLocks noChangeArrowheads="1"/>
            </p:cNvSpPr>
            <p:nvPr/>
          </p:nvSpPr>
          <p:spPr bwMode="auto">
            <a:xfrm>
              <a:off x="7118867" y="2698762"/>
              <a:ext cx="364035" cy="523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531117" y="2757153"/>
              <a:ext cx="458443" cy="468244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7427" name="文本框 28"/>
          <p:cNvSpPr txBox="1">
            <a:spLocks noChangeArrowheads="1"/>
          </p:cNvSpPr>
          <p:nvPr/>
        </p:nvSpPr>
        <p:spPr bwMode="auto">
          <a:xfrm>
            <a:off x="6402388" y="274320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8" name="文本框 29"/>
          <p:cNvSpPr txBox="1">
            <a:spLocks noChangeArrowheads="1"/>
          </p:cNvSpPr>
          <p:nvPr/>
        </p:nvSpPr>
        <p:spPr bwMode="auto">
          <a:xfrm>
            <a:off x="2174875" y="260350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138" y="3678238"/>
            <a:ext cx="1020762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0" name="云形标注 31"/>
          <p:cNvSpPr>
            <a:spLocks noChangeArrowheads="1"/>
          </p:cNvSpPr>
          <p:nvPr/>
        </p:nvSpPr>
        <p:spPr bwMode="auto">
          <a:xfrm>
            <a:off x="1563688" y="3594100"/>
            <a:ext cx="3584575" cy="1130300"/>
          </a:xfrm>
          <a:prstGeom prst="cloudCallout">
            <a:avLst>
              <a:gd name="adj1" fmla="val -51222"/>
              <a:gd name="adj2" fmla="val 6466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E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说一说你是怎样想的。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7431" name="文本框 3"/>
          <p:cNvSpPr txBox="1">
            <a:spLocks noChangeArrowheads="1"/>
          </p:cNvSpPr>
          <p:nvPr/>
        </p:nvSpPr>
        <p:spPr bwMode="auto">
          <a:xfrm>
            <a:off x="342900" y="5476875"/>
            <a:ext cx="5840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）试着写出加法或减法算式。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17428" grpId="0"/>
      <p:bldP spid="17430" grpId="0" bldLvl="0"/>
      <p:bldP spid="174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云形标注 3"/>
          <p:cNvSpPr>
            <a:spLocks noChangeArrowheads="1"/>
          </p:cNvSpPr>
          <p:nvPr/>
        </p:nvSpPr>
        <p:spPr bwMode="auto">
          <a:xfrm>
            <a:off x="4660900" y="4022725"/>
            <a:ext cx="3646488" cy="950913"/>
          </a:xfrm>
          <a:prstGeom prst="cloudCallout">
            <a:avLst>
              <a:gd name="adj1" fmla="val 31130"/>
              <a:gd name="adj2" fmla="val 9914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E6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你还能写出其他算式吗？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67663" y="957263"/>
            <a:ext cx="1071562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163" y="4664075"/>
            <a:ext cx="1214437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1031875"/>
            <a:ext cx="111601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云形标注 8"/>
          <p:cNvSpPr>
            <a:spLocks noChangeArrowheads="1"/>
          </p:cNvSpPr>
          <p:nvPr/>
        </p:nvSpPr>
        <p:spPr bwMode="auto">
          <a:xfrm>
            <a:off x="1217613" y="574675"/>
            <a:ext cx="4144962" cy="611188"/>
          </a:xfrm>
          <a:prstGeom prst="cloudCallout">
            <a:avLst>
              <a:gd name="adj1" fmla="val -49750"/>
              <a:gd name="adj2" fmla="val 9657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这是我列的算式：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8439" name="云形标注 9"/>
          <p:cNvSpPr>
            <a:spLocks noChangeArrowheads="1"/>
          </p:cNvSpPr>
          <p:nvPr/>
        </p:nvSpPr>
        <p:spPr bwMode="auto">
          <a:xfrm>
            <a:off x="4192864" y="1388269"/>
            <a:ext cx="3589337" cy="592138"/>
          </a:xfrm>
          <a:prstGeom prst="cloudCallout">
            <a:avLst>
              <a:gd name="adj1" fmla="val 51500"/>
              <a:gd name="adj2" fmla="val 684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我是这样写的：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2" name="组合 30"/>
          <p:cNvGrpSpPr/>
          <p:nvPr/>
        </p:nvGrpSpPr>
        <p:grpSpPr bwMode="auto">
          <a:xfrm>
            <a:off x="674688" y="2543175"/>
            <a:ext cx="3160712" cy="950913"/>
            <a:chOff x="4246716" y="2352560"/>
            <a:chExt cx="3162006" cy="950791"/>
          </a:xfrm>
        </p:grpSpPr>
        <p:sp>
          <p:nvSpPr>
            <p:cNvPr id="30" name="矩形 29"/>
            <p:cNvSpPr/>
            <p:nvPr/>
          </p:nvSpPr>
          <p:spPr>
            <a:xfrm>
              <a:off x="4246716" y="2370021"/>
              <a:ext cx="3162006" cy="933330"/>
            </a:xfrm>
            <a:prstGeom prst="rect">
              <a:avLst/>
            </a:prstGeom>
            <a:solidFill>
              <a:srgbClr val="F2A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18442" name="文本框 10"/>
            <p:cNvSpPr txBox="1">
              <a:spLocks noChangeArrowheads="1"/>
            </p:cNvSpPr>
            <p:nvPr/>
          </p:nvSpPr>
          <p:spPr bwMode="auto">
            <a:xfrm>
              <a:off x="4503199" y="2599168"/>
              <a:ext cx="2793895" cy="523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＋     ＝     ＝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8443" name="组合 17"/>
            <p:cNvGrpSpPr/>
            <p:nvPr/>
          </p:nvGrpSpPr>
          <p:grpSpPr bwMode="auto">
            <a:xfrm>
              <a:off x="4524804" y="2352560"/>
              <a:ext cx="401640" cy="888795"/>
              <a:chOff x="3844636" y="3938155"/>
              <a:chExt cx="401640" cy="888795"/>
            </a:xfrm>
          </p:grpSpPr>
          <p:sp>
            <p:nvSpPr>
              <p:cNvPr id="18444" name="文本框 18"/>
              <p:cNvSpPr txBox="1">
                <a:spLocks noChangeArrowheads="1"/>
              </p:cNvSpPr>
              <p:nvPr/>
            </p:nvSpPr>
            <p:spPr bwMode="auto">
              <a:xfrm>
                <a:off x="3844636" y="3938155"/>
                <a:ext cx="364352" cy="523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45" name="文本框 19"/>
              <p:cNvSpPr txBox="1">
                <a:spLocks noChangeArrowheads="1"/>
              </p:cNvSpPr>
              <p:nvPr/>
            </p:nvSpPr>
            <p:spPr bwMode="auto">
              <a:xfrm>
                <a:off x="3856866" y="4303797"/>
                <a:ext cx="364352" cy="523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3857179" y="4431805"/>
                <a:ext cx="389097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447" name="组合 21"/>
            <p:cNvGrpSpPr/>
            <p:nvPr/>
          </p:nvGrpSpPr>
          <p:grpSpPr bwMode="auto">
            <a:xfrm>
              <a:off x="5329343" y="2370394"/>
              <a:ext cx="402292" cy="888795"/>
              <a:chOff x="3844636" y="3938155"/>
              <a:chExt cx="402292" cy="888795"/>
            </a:xfrm>
          </p:grpSpPr>
          <p:sp>
            <p:nvSpPr>
              <p:cNvPr id="18448" name="文本框 22"/>
              <p:cNvSpPr txBox="1">
                <a:spLocks noChangeArrowheads="1"/>
              </p:cNvSpPr>
              <p:nvPr/>
            </p:nvSpPr>
            <p:spPr bwMode="auto">
              <a:xfrm>
                <a:off x="3844636" y="3938155"/>
                <a:ext cx="364352" cy="523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49" name="文本框 23"/>
              <p:cNvSpPr txBox="1">
                <a:spLocks noChangeArrowheads="1"/>
              </p:cNvSpPr>
              <p:nvPr/>
            </p:nvSpPr>
            <p:spPr bwMode="auto">
              <a:xfrm>
                <a:off x="3856866" y="4303797"/>
                <a:ext cx="364351" cy="523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857832" y="4431431"/>
                <a:ext cx="389097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451" name="组合 25"/>
            <p:cNvGrpSpPr/>
            <p:nvPr/>
          </p:nvGrpSpPr>
          <p:grpSpPr bwMode="auto">
            <a:xfrm>
              <a:off x="6301643" y="2352560"/>
              <a:ext cx="401940" cy="888795"/>
              <a:chOff x="3844636" y="3938155"/>
              <a:chExt cx="401940" cy="888795"/>
            </a:xfrm>
          </p:grpSpPr>
          <p:sp>
            <p:nvSpPr>
              <p:cNvPr id="18452" name="文本框 26"/>
              <p:cNvSpPr txBox="1">
                <a:spLocks noChangeArrowheads="1"/>
              </p:cNvSpPr>
              <p:nvPr/>
            </p:nvSpPr>
            <p:spPr bwMode="auto">
              <a:xfrm>
                <a:off x="3844636" y="3938155"/>
                <a:ext cx="364352" cy="523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53" name="文本框 27"/>
              <p:cNvSpPr txBox="1">
                <a:spLocks noChangeArrowheads="1"/>
              </p:cNvSpPr>
              <p:nvPr/>
            </p:nvSpPr>
            <p:spPr bwMode="auto">
              <a:xfrm>
                <a:off x="3856866" y="4303797"/>
                <a:ext cx="364352" cy="523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857480" y="4431805"/>
                <a:ext cx="389096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组合 54"/>
          <p:cNvGrpSpPr/>
          <p:nvPr/>
        </p:nvGrpSpPr>
        <p:grpSpPr bwMode="auto">
          <a:xfrm>
            <a:off x="4227513" y="2495550"/>
            <a:ext cx="4525962" cy="979488"/>
            <a:chOff x="3357398" y="2850339"/>
            <a:chExt cx="4524795" cy="979985"/>
          </a:xfrm>
        </p:grpSpPr>
        <p:sp>
          <p:nvSpPr>
            <p:cNvPr id="54" name="矩形 53"/>
            <p:cNvSpPr/>
            <p:nvPr/>
          </p:nvSpPr>
          <p:spPr>
            <a:xfrm>
              <a:off x="3357398" y="2897988"/>
              <a:ext cx="4524795" cy="932336"/>
            </a:xfrm>
            <a:prstGeom prst="rect">
              <a:avLst/>
            </a:prstGeom>
            <a:solidFill>
              <a:srgbClr val="F2A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grpSp>
          <p:nvGrpSpPr>
            <p:cNvPr id="18457" name="组合 52"/>
            <p:cNvGrpSpPr/>
            <p:nvPr/>
          </p:nvGrpSpPr>
          <p:grpSpPr bwMode="auto">
            <a:xfrm>
              <a:off x="3401138" y="2850339"/>
              <a:ext cx="4458455" cy="889127"/>
              <a:chOff x="4727561" y="2774037"/>
              <a:chExt cx="4458455" cy="889127"/>
            </a:xfrm>
          </p:grpSpPr>
          <p:sp>
            <p:nvSpPr>
              <p:cNvPr id="18458" name="文本框 31"/>
              <p:cNvSpPr txBox="1">
                <a:spLocks noChangeArrowheads="1"/>
              </p:cNvSpPr>
              <p:nvPr/>
            </p:nvSpPr>
            <p:spPr bwMode="auto">
              <a:xfrm>
                <a:off x="4727561" y="3041962"/>
                <a:ext cx="4458455" cy="518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＋      ＋     ＋     ＝     ＝</a:t>
                </a: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8459" name="组合 32"/>
              <p:cNvGrpSpPr/>
              <p:nvPr/>
            </p:nvGrpSpPr>
            <p:grpSpPr bwMode="auto">
              <a:xfrm>
                <a:off x="4807527" y="2774037"/>
                <a:ext cx="402592" cy="889127"/>
                <a:chOff x="3844636" y="3938155"/>
                <a:chExt cx="402592" cy="889127"/>
              </a:xfrm>
            </p:grpSpPr>
            <p:sp>
              <p:nvSpPr>
                <p:cNvPr id="18460" name="文本框 33"/>
                <p:cNvSpPr txBox="1">
                  <a:spLocks noChangeArrowheads="1"/>
                </p:cNvSpPr>
                <p:nvPr/>
              </p:nvSpPr>
              <p:spPr bwMode="auto">
                <a:xfrm>
                  <a:off x="3844636" y="3938155"/>
                  <a:ext cx="364142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61" name="文本框 34"/>
                <p:cNvSpPr txBox="1">
                  <a:spLocks noChangeArrowheads="1"/>
                </p:cNvSpPr>
                <p:nvPr/>
              </p:nvSpPr>
              <p:spPr bwMode="auto">
                <a:xfrm>
                  <a:off x="3856866" y="4303797"/>
                  <a:ext cx="364141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3857420" y="4430530"/>
                  <a:ext cx="390424" cy="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63" name="组合 36"/>
              <p:cNvGrpSpPr/>
              <p:nvPr/>
            </p:nvGrpSpPr>
            <p:grpSpPr bwMode="auto">
              <a:xfrm>
                <a:off x="5688510" y="2774037"/>
                <a:ext cx="402526" cy="889127"/>
                <a:chOff x="3844636" y="3938155"/>
                <a:chExt cx="402526" cy="889127"/>
              </a:xfrm>
            </p:grpSpPr>
            <p:sp>
              <p:nvSpPr>
                <p:cNvPr id="18464" name="文本框 37"/>
                <p:cNvSpPr txBox="1">
                  <a:spLocks noChangeArrowheads="1"/>
                </p:cNvSpPr>
                <p:nvPr/>
              </p:nvSpPr>
              <p:spPr bwMode="auto">
                <a:xfrm>
                  <a:off x="3844636" y="3938155"/>
                  <a:ext cx="364142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65" name="文本框 38"/>
                <p:cNvSpPr txBox="1">
                  <a:spLocks noChangeArrowheads="1"/>
                </p:cNvSpPr>
                <p:nvPr/>
              </p:nvSpPr>
              <p:spPr bwMode="auto">
                <a:xfrm>
                  <a:off x="3856866" y="4303797"/>
                  <a:ext cx="364142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>
                <a:xfrm>
                  <a:off x="3857272" y="4430530"/>
                  <a:ext cx="390424" cy="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67" name="组合 40"/>
              <p:cNvGrpSpPr/>
              <p:nvPr/>
            </p:nvGrpSpPr>
            <p:grpSpPr bwMode="auto">
              <a:xfrm>
                <a:off x="6542281" y="2774037"/>
                <a:ext cx="402688" cy="889127"/>
                <a:chOff x="3844636" y="3938155"/>
                <a:chExt cx="402688" cy="889127"/>
              </a:xfrm>
            </p:grpSpPr>
            <p:sp>
              <p:nvSpPr>
                <p:cNvPr id="18468" name="文本框 41"/>
                <p:cNvSpPr txBox="1">
                  <a:spLocks noChangeArrowheads="1"/>
                </p:cNvSpPr>
                <p:nvPr/>
              </p:nvSpPr>
              <p:spPr bwMode="auto">
                <a:xfrm>
                  <a:off x="3844636" y="3938155"/>
                  <a:ext cx="364142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69" name="文本框 42"/>
                <p:cNvSpPr txBox="1">
                  <a:spLocks noChangeArrowheads="1"/>
                </p:cNvSpPr>
                <p:nvPr/>
              </p:nvSpPr>
              <p:spPr bwMode="auto">
                <a:xfrm>
                  <a:off x="3856866" y="4303797"/>
                  <a:ext cx="364141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4" name="直接连接符 43"/>
                <p:cNvCxnSpPr/>
                <p:nvPr/>
              </p:nvCxnSpPr>
              <p:spPr>
                <a:xfrm>
                  <a:off x="3857356" y="4430530"/>
                  <a:ext cx="390424" cy="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71" name="组合 44"/>
              <p:cNvGrpSpPr/>
              <p:nvPr/>
            </p:nvGrpSpPr>
            <p:grpSpPr bwMode="auto">
              <a:xfrm>
                <a:off x="7383822" y="2774037"/>
                <a:ext cx="402383" cy="889127"/>
                <a:chOff x="3844636" y="3938155"/>
                <a:chExt cx="402383" cy="889127"/>
              </a:xfrm>
            </p:grpSpPr>
            <p:sp>
              <p:nvSpPr>
                <p:cNvPr id="18472" name="文本框 45"/>
                <p:cNvSpPr txBox="1">
                  <a:spLocks noChangeArrowheads="1"/>
                </p:cNvSpPr>
                <p:nvPr/>
              </p:nvSpPr>
              <p:spPr bwMode="auto">
                <a:xfrm>
                  <a:off x="3844636" y="3938155"/>
                  <a:ext cx="364142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73" name="文本框 46"/>
                <p:cNvSpPr txBox="1">
                  <a:spLocks noChangeArrowheads="1"/>
                </p:cNvSpPr>
                <p:nvPr/>
              </p:nvSpPr>
              <p:spPr bwMode="auto">
                <a:xfrm>
                  <a:off x="3856866" y="4303797"/>
                  <a:ext cx="364142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3858560" y="4430530"/>
                  <a:ext cx="388837" cy="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75" name="组合 48"/>
              <p:cNvGrpSpPr/>
              <p:nvPr/>
            </p:nvGrpSpPr>
            <p:grpSpPr bwMode="auto">
              <a:xfrm>
                <a:off x="8237593" y="2774037"/>
                <a:ext cx="402546" cy="889127"/>
                <a:chOff x="3844636" y="3938155"/>
                <a:chExt cx="402546" cy="889127"/>
              </a:xfrm>
            </p:grpSpPr>
            <p:sp>
              <p:nvSpPr>
                <p:cNvPr id="18476" name="文本框 49"/>
                <p:cNvSpPr txBox="1">
                  <a:spLocks noChangeArrowheads="1"/>
                </p:cNvSpPr>
                <p:nvPr/>
              </p:nvSpPr>
              <p:spPr bwMode="auto">
                <a:xfrm>
                  <a:off x="3844636" y="3938155"/>
                  <a:ext cx="364142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77" name="文本框 50"/>
                <p:cNvSpPr txBox="1">
                  <a:spLocks noChangeArrowheads="1"/>
                </p:cNvSpPr>
                <p:nvPr/>
              </p:nvSpPr>
              <p:spPr bwMode="auto">
                <a:xfrm>
                  <a:off x="3856866" y="4303797"/>
                  <a:ext cx="364142" cy="523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52" name="直接连接符 51"/>
                <p:cNvCxnSpPr/>
                <p:nvPr/>
              </p:nvCxnSpPr>
              <p:spPr>
                <a:xfrm>
                  <a:off x="3857057" y="4430530"/>
                  <a:ext cx="390424" cy="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479" name="云形标注 55"/>
          <p:cNvSpPr>
            <a:spLocks noChangeArrowheads="1"/>
          </p:cNvSpPr>
          <p:nvPr/>
        </p:nvSpPr>
        <p:spPr bwMode="auto">
          <a:xfrm>
            <a:off x="1329090" y="3676650"/>
            <a:ext cx="3201987" cy="987425"/>
          </a:xfrm>
          <a:prstGeom prst="cloudCallout">
            <a:avLst>
              <a:gd name="adj1" fmla="val -42444"/>
              <a:gd name="adj2" fmla="val 10096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我写出一道减法算式：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18" name="组合 67"/>
          <p:cNvGrpSpPr/>
          <p:nvPr/>
        </p:nvGrpSpPr>
        <p:grpSpPr bwMode="auto">
          <a:xfrm>
            <a:off x="2003425" y="4973638"/>
            <a:ext cx="2084388" cy="995362"/>
            <a:chOff x="2930393" y="5285851"/>
            <a:chExt cx="2083184" cy="995596"/>
          </a:xfrm>
        </p:grpSpPr>
        <p:sp>
          <p:nvSpPr>
            <p:cNvPr id="67" name="矩形 66"/>
            <p:cNvSpPr/>
            <p:nvPr/>
          </p:nvSpPr>
          <p:spPr>
            <a:xfrm>
              <a:off x="2930393" y="5349366"/>
              <a:ext cx="2083184" cy="932081"/>
            </a:xfrm>
            <a:prstGeom prst="rect">
              <a:avLst/>
            </a:prstGeom>
            <a:solidFill>
              <a:srgbClr val="F2A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grpSp>
          <p:nvGrpSpPr>
            <p:cNvPr id="18482" name="组合 65"/>
            <p:cNvGrpSpPr/>
            <p:nvPr/>
          </p:nvGrpSpPr>
          <p:grpSpPr bwMode="auto">
            <a:xfrm>
              <a:off x="3042803" y="5285851"/>
              <a:ext cx="1888272" cy="889333"/>
              <a:chOff x="3042803" y="5285851"/>
              <a:chExt cx="1888272" cy="889333"/>
            </a:xfrm>
          </p:grpSpPr>
          <p:grpSp>
            <p:nvGrpSpPr>
              <p:cNvPr id="18483" name="组合 56"/>
              <p:cNvGrpSpPr/>
              <p:nvPr/>
            </p:nvGrpSpPr>
            <p:grpSpPr bwMode="auto">
              <a:xfrm>
                <a:off x="4540595" y="5285851"/>
                <a:ext cx="390480" cy="889333"/>
                <a:chOff x="3856866" y="3937807"/>
                <a:chExt cx="390480" cy="889333"/>
              </a:xfrm>
            </p:grpSpPr>
            <p:sp>
              <p:nvSpPr>
                <p:cNvPr id="18484" name="文本框 57"/>
                <p:cNvSpPr txBox="1">
                  <a:spLocks noChangeArrowheads="1"/>
                </p:cNvSpPr>
                <p:nvPr/>
              </p:nvSpPr>
              <p:spPr bwMode="auto">
                <a:xfrm>
                  <a:off x="3856866" y="3937807"/>
                  <a:ext cx="363992" cy="5233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85" name="文本框 58"/>
                <p:cNvSpPr txBox="1">
                  <a:spLocks noChangeArrowheads="1"/>
                </p:cNvSpPr>
                <p:nvPr/>
              </p:nvSpPr>
              <p:spPr bwMode="auto">
                <a:xfrm>
                  <a:off x="3856866" y="4303797"/>
                  <a:ext cx="363991" cy="5233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0" name="直接连接符 59"/>
                <p:cNvCxnSpPr/>
                <p:nvPr/>
              </p:nvCxnSpPr>
              <p:spPr>
                <a:xfrm>
                  <a:off x="3857047" y="4431635"/>
                  <a:ext cx="390299" cy="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87" name="组合 60"/>
              <p:cNvGrpSpPr/>
              <p:nvPr/>
            </p:nvGrpSpPr>
            <p:grpSpPr bwMode="auto">
              <a:xfrm>
                <a:off x="3684020" y="5285851"/>
                <a:ext cx="390300" cy="889333"/>
                <a:chOff x="3856620" y="3937807"/>
                <a:chExt cx="390300" cy="889333"/>
              </a:xfrm>
            </p:grpSpPr>
            <p:sp>
              <p:nvSpPr>
                <p:cNvPr id="18488" name="文本框 61"/>
                <p:cNvSpPr txBox="1">
                  <a:spLocks noChangeArrowheads="1"/>
                </p:cNvSpPr>
                <p:nvPr/>
              </p:nvSpPr>
              <p:spPr bwMode="auto">
                <a:xfrm>
                  <a:off x="3856866" y="3937807"/>
                  <a:ext cx="363992" cy="5233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89" name="文本框 62"/>
                <p:cNvSpPr txBox="1">
                  <a:spLocks noChangeArrowheads="1"/>
                </p:cNvSpPr>
                <p:nvPr/>
              </p:nvSpPr>
              <p:spPr bwMode="auto">
                <a:xfrm>
                  <a:off x="3856866" y="4303797"/>
                  <a:ext cx="363991" cy="5233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>
                  <a:off x="3856621" y="4431635"/>
                  <a:ext cx="390299" cy="0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491" name="文本框 64"/>
              <p:cNvSpPr txBox="1">
                <a:spLocks noChangeArrowheads="1"/>
              </p:cNvSpPr>
              <p:nvPr/>
            </p:nvSpPr>
            <p:spPr bwMode="auto">
              <a:xfrm>
                <a:off x="3042803" y="5553927"/>
                <a:ext cx="1802657" cy="523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－    ＝    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69" name="图片 6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18400" y="4824413"/>
            <a:ext cx="152400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/>
      <p:bldP spid="18439" grpId="0" bldLvl="0"/>
      <p:bldP spid="184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627063" y="614363"/>
            <a:ext cx="50101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练一练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．看图填空。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9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0888" y="1787525"/>
            <a:ext cx="35623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6338" y="1787525"/>
            <a:ext cx="367030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2471738" y="3917950"/>
            <a:ext cx="2112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＝ （        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3527425" y="3886200"/>
            <a:ext cx="198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3" name="文本框 14"/>
          <p:cNvSpPr txBox="1">
            <a:spLocks noChangeArrowheads="1"/>
          </p:cNvSpPr>
          <p:nvPr/>
        </p:nvSpPr>
        <p:spPr bwMode="auto">
          <a:xfrm>
            <a:off x="476250" y="3695700"/>
            <a:ext cx="24765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   ）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   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38200" y="4164013"/>
            <a:ext cx="1666875" cy="95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65" name="文本框 17"/>
          <p:cNvSpPr txBox="1">
            <a:spLocks noChangeArrowheads="1"/>
          </p:cNvSpPr>
          <p:nvPr/>
        </p:nvSpPr>
        <p:spPr bwMode="auto">
          <a:xfrm>
            <a:off x="908050" y="3681413"/>
            <a:ext cx="1687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6" name="文本框 18"/>
          <p:cNvSpPr txBox="1">
            <a:spLocks noChangeArrowheads="1"/>
          </p:cNvSpPr>
          <p:nvPr/>
        </p:nvSpPr>
        <p:spPr bwMode="auto">
          <a:xfrm>
            <a:off x="1455738" y="4205288"/>
            <a:ext cx="4270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7" name="文本框 19"/>
          <p:cNvSpPr txBox="1">
            <a:spLocks noChangeArrowheads="1"/>
          </p:cNvSpPr>
          <p:nvPr/>
        </p:nvSpPr>
        <p:spPr bwMode="auto">
          <a:xfrm>
            <a:off x="4722813" y="3921125"/>
            <a:ext cx="27559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          ）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          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8" name="文本框 20"/>
          <p:cNvSpPr txBox="1">
            <a:spLocks noChangeArrowheads="1"/>
          </p:cNvSpPr>
          <p:nvPr/>
        </p:nvSpPr>
        <p:spPr bwMode="auto">
          <a:xfrm>
            <a:off x="5003800" y="4995863"/>
            <a:ext cx="21621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（          ）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（        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108575" y="4383088"/>
            <a:ext cx="2184400" cy="555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595938" y="5522913"/>
            <a:ext cx="12938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71" name="文本框 23"/>
          <p:cNvSpPr txBox="1">
            <a:spLocks noChangeArrowheads="1"/>
          </p:cNvSpPr>
          <p:nvPr/>
        </p:nvSpPr>
        <p:spPr bwMode="auto">
          <a:xfrm>
            <a:off x="5291138" y="3898900"/>
            <a:ext cx="2070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72" name="文本框 25"/>
          <p:cNvSpPr txBox="1">
            <a:spLocks noChangeArrowheads="1"/>
          </p:cNvSpPr>
          <p:nvPr/>
        </p:nvSpPr>
        <p:spPr bwMode="auto">
          <a:xfrm>
            <a:off x="5872163" y="4427538"/>
            <a:ext cx="6429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73" name="文本框 26"/>
          <p:cNvSpPr txBox="1">
            <a:spLocks noChangeArrowheads="1"/>
          </p:cNvSpPr>
          <p:nvPr/>
        </p:nvSpPr>
        <p:spPr bwMode="auto">
          <a:xfrm>
            <a:off x="5822950" y="4999038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74" name="文本框 27"/>
          <p:cNvSpPr txBox="1">
            <a:spLocks noChangeArrowheads="1"/>
          </p:cNvSpPr>
          <p:nvPr/>
        </p:nvSpPr>
        <p:spPr bwMode="auto">
          <a:xfrm>
            <a:off x="6005513" y="5462588"/>
            <a:ext cx="642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75" name="文本框 14"/>
          <p:cNvSpPr txBox="1">
            <a:spLocks noChangeArrowheads="1"/>
          </p:cNvSpPr>
          <p:nvPr/>
        </p:nvSpPr>
        <p:spPr bwMode="auto">
          <a:xfrm>
            <a:off x="4852988" y="5229225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5" grpId="0"/>
      <p:bldP spid="19466" grpId="0"/>
      <p:bldP spid="19471" grpId="0"/>
      <p:bldP spid="19472" grpId="0"/>
      <p:bldP spid="19473" grpId="0"/>
      <p:bldP spid="194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763" y="1147763"/>
            <a:ext cx="7891462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2"/>
          <p:cNvSpPr txBox="1">
            <a:spLocks noChangeArrowheads="1"/>
          </p:cNvSpPr>
          <p:nvPr/>
        </p:nvSpPr>
        <p:spPr bwMode="auto">
          <a:xfrm>
            <a:off x="393700" y="496888"/>
            <a:ext cx="55006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．看图讲故事，提出数学问题。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0484" name="文本框 3"/>
          <p:cNvSpPr txBox="1">
            <a:spLocks noChangeArrowheads="1"/>
          </p:cNvSpPr>
          <p:nvPr/>
        </p:nvSpPr>
        <p:spPr bwMode="auto">
          <a:xfrm>
            <a:off x="411163" y="5891213"/>
            <a:ext cx="54578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问题：还剩多少西瓜？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20485" name="矩形标注 1"/>
          <p:cNvSpPr>
            <a:spLocks noChangeArrowheads="1"/>
          </p:cNvSpPr>
          <p:nvPr/>
        </p:nvSpPr>
        <p:spPr bwMode="auto">
          <a:xfrm>
            <a:off x="131763" y="1133475"/>
            <a:ext cx="2416175" cy="1273175"/>
          </a:xfrm>
          <a:prstGeom prst="wedgeRectCallout">
            <a:avLst>
              <a:gd name="adj1" fmla="val 55097"/>
              <a:gd name="adj2" fmla="val 3046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哈哈，找到一个大西瓜，平均分成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４</a:t>
            </a:r>
            <a:r>
              <a:rPr lang="zh-CN" altLang="en-US" sz="2800" b="1" dirty="0">
                <a:latin typeface="Times New Roman" panose="02020603050405020304" pitchFamily="18" charset="0"/>
              </a:rPr>
              <a:t>块吧！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0486" name="矩形标注 7"/>
          <p:cNvSpPr>
            <a:spLocks noChangeArrowheads="1"/>
          </p:cNvSpPr>
          <p:nvPr/>
        </p:nvSpPr>
        <p:spPr bwMode="auto">
          <a:xfrm>
            <a:off x="6237288" y="1485900"/>
            <a:ext cx="2168525" cy="568325"/>
          </a:xfrm>
          <a:prstGeom prst="wedgeRectCallout">
            <a:avLst>
              <a:gd name="adj1" fmla="val -60657"/>
              <a:gd name="adj2" fmla="val 5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我吃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块</a:t>
            </a:r>
            <a:r>
              <a:rPr lang="en-US" altLang="zh-CN" sz="2800" b="1" dirty="0">
                <a:latin typeface="Times New Roman" panose="02020603050405020304" pitchFamily="18" charset="0"/>
              </a:rPr>
              <a:t>……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0487" name="矩形标注 8"/>
          <p:cNvSpPr>
            <a:spLocks noChangeArrowheads="1"/>
          </p:cNvSpPr>
          <p:nvPr/>
        </p:nvSpPr>
        <p:spPr bwMode="auto">
          <a:xfrm>
            <a:off x="4449763" y="3511550"/>
            <a:ext cx="2168525" cy="566738"/>
          </a:xfrm>
          <a:prstGeom prst="wedgeRectCallout">
            <a:avLst>
              <a:gd name="adj1" fmla="val 2917"/>
              <a:gd name="adj2" fmla="val 8080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还想吃</a:t>
            </a:r>
            <a:r>
              <a:rPr lang="en-US" altLang="zh-CN" sz="2800" b="1" dirty="0">
                <a:latin typeface="Times New Roman" panose="02020603050405020304" pitchFamily="18" charset="0"/>
              </a:rPr>
              <a:t>……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0488" name="矩形标注 9"/>
          <p:cNvSpPr>
            <a:spLocks noChangeArrowheads="1"/>
          </p:cNvSpPr>
          <p:nvPr/>
        </p:nvSpPr>
        <p:spPr bwMode="auto">
          <a:xfrm>
            <a:off x="131763" y="3511550"/>
            <a:ext cx="2016125" cy="1244600"/>
          </a:xfrm>
          <a:prstGeom prst="wedgeRectCallout">
            <a:avLst>
              <a:gd name="adj1" fmla="val 65162"/>
              <a:gd name="adj2" fmla="val 3956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我把猴哥的也吃了吧</a:t>
            </a:r>
            <a:r>
              <a:rPr lang="en-US" altLang="zh-CN" sz="2800" b="1" dirty="0">
                <a:latin typeface="Times New Roman" panose="02020603050405020304" pitchFamily="18" charset="0"/>
              </a:rPr>
              <a:t>……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8388" y="5810250"/>
            <a:ext cx="2159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5"/>
          <p:cNvGrpSpPr/>
          <p:nvPr/>
        </p:nvGrpSpPr>
        <p:grpSpPr bwMode="auto">
          <a:xfrm>
            <a:off x="2544763" y="4694238"/>
            <a:ext cx="1489075" cy="1000125"/>
            <a:chOff x="869628" y="360462"/>
            <a:chExt cx="633536" cy="1000125"/>
          </a:xfrm>
        </p:grpSpPr>
        <p:sp>
          <p:nvSpPr>
            <p:cNvPr id="21507" name="TextBox 136"/>
            <p:cNvSpPr txBox="1">
              <a:spLocks noChangeArrowheads="1"/>
            </p:cNvSpPr>
            <p:nvPr/>
          </p:nvSpPr>
          <p:spPr bwMode="auto">
            <a:xfrm>
              <a:off x="869628" y="360462"/>
              <a:ext cx="419431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     ）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08" name="TextBox 137"/>
            <p:cNvSpPr txBox="1">
              <a:spLocks noChangeArrowheads="1"/>
            </p:cNvSpPr>
            <p:nvPr/>
          </p:nvSpPr>
          <p:spPr bwMode="auto">
            <a:xfrm>
              <a:off x="1083734" y="836712"/>
              <a:ext cx="41943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9" name="直接连接符 138"/>
            <p:cNvCxnSpPr/>
            <p:nvPr/>
          </p:nvCxnSpPr>
          <p:spPr>
            <a:xfrm>
              <a:off x="966887" y="836712"/>
              <a:ext cx="4140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10" name="TextBox 69"/>
          <p:cNvSpPr txBox="1">
            <a:spLocks noChangeArrowheads="1"/>
          </p:cNvSpPr>
          <p:nvPr/>
        </p:nvSpPr>
        <p:spPr bwMode="auto">
          <a:xfrm>
            <a:off x="817563" y="1555750"/>
            <a:ext cx="39195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．还剩下几分之几？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1" name="Picture 3" descr="C:\Users\dell\Desktop\7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4225" y="2379663"/>
            <a:ext cx="764381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TextBox 74"/>
          <p:cNvSpPr txBox="1">
            <a:spLocks noChangeArrowheads="1"/>
          </p:cNvSpPr>
          <p:nvPr/>
        </p:nvSpPr>
        <p:spPr bwMode="auto">
          <a:xfrm>
            <a:off x="960438" y="4910138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3" name="TextBox 77"/>
          <p:cNvSpPr txBox="1">
            <a:spLocks noChangeArrowheads="1"/>
          </p:cNvSpPr>
          <p:nvPr/>
        </p:nvSpPr>
        <p:spPr bwMode="auto">
          <a:xfrm>
            <a:off x="1235075" y="4910138"/>
            <a:ext cx="26527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－        ＝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84"/>
          <p:cNvGrpSpPr/>
          <p:nvPr/>
        </p:nvGrpSpPr>
        <p:grpSpPr bwMode="auto">
          <a:xfrm>
            <a:off x="1811338" y="4694238"/>
            <a:ext cx="533400" cy="1000125"/>
            <a:chOff x="755576" y="360462"/>
            <a:chExt cx="533152" cy="1000125"/>
          </a:xfrm>
        </p:grpSpPr>
        <p:sp>
          <p:nvSpPr>
            <p:cNvPr id="21515" name="TextBox 86"/>
            <p:cNvSpPr txBox="1">
              <a:spLocks noChangeArrowheads="1"/>
            </p:cNvSpPr>
            <p:nvPr/>
          </p:nvSpPr>
          <p:spPr bwMode="auto">
            <a:xfrm>
              <a:off x="869823" y="36046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6" name="TextBox 98"/>
            <p:cNvSpPr txBox="1">
              <a:spLocks noChangeArrowheads="1"/>
            </p:cNvSpPr>
            <p:nvPr/>
          </p:nvSpPr>
          <p:spPr bwMode="auto">
            <a:xfrm>
              <a:off x="860302" y="836712"/>
              <a:ext cx="41890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755576" y="836712"/>
              <a:ext cx="50459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18" name="TextBox 129"/>
          <p:cNvSpPr txBox="1">
            <a:spLocks noChangeArrowheads="1"/>
          </p:cNvSpPr>
          <p:nvPr/>
        </p:nvSpPr>
        <p:spPr bwMode="auto">
          <a:xfrm>
            <a:off x="5005388" y="4910138"/>
            <a:ext cx="9953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＝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130"/>
          <p:cNvGrpSpPr/>
          <p:nvPr/>
        </p:nvGrpSpPr>
        <p:grpSpPr bwMode="auto">
          <a:xfrm>
            <a:off x="5951538" y="4694238"/>
            <a:ext cx="1489075" cy="1000125"/>
            <a:chOff x="869628" y="360462"/>
            <a:chExt cx="633536" cy="1000125"/>
          </a:xfrm>
        </p:grpSpPr>
        <p:sp>
          <p:nvSpPr>
            <p:cNvPr id="21520" name="TextBox 131"/>
            <p:cNvSpPr txBox="1">
              <a:spLocks noChangeArrowheads="1"/>
            </p:cNvSpPr>
            <p:nvPr/>
          </p:nvSpPr>
          <p:spPr bwMode="auto">
            <a:xfrm>
              <a:off x="869628" y="360462"/>
              <a:ext cx="419431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     ）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1" name="TextBox 132"/>
            <p:cNvSpPr txBox="1">
              <a:spLocks noChangeArrowheads="1"/>
            </p:cNvSpPr>
            <p:nvPr/>
          </p:nvSpPr>
          <p:spPr bwMode="auto">
            <a:xfrm>
              <a:off x="1083734" y="836712"/>
              <a:ext cx="41943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4" name="直接连接符 133"/>
            <p:cNvCxnSpPr/>
            <p:nvPr/>
          </p:nvCxnSpPr>
          <p:spPr>
            <a:xfrm>
              <a:off x="876382" y="836712"/>
              <a:ext cx="5045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23" name="TextBox 134"/>
          <p:cNvSpPr txBox="1">
            <a:spLocks noChangeArrowheads="1"/>
          </p:cNvSpPr>
          <p:nvPr/>
        </p:nvSpPr>
        <p:spPr bwMode="auto">
          <a:xfrm>
            <a:off x="3062288" y="4675188"/>
            <a:ext cx="490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4" name="TextBox 141"/>
          <p:cNvSpPr txBox="1">
            <a:spLocks noChangeArrowheads="1"/>
          </p:cNvSpPr>
          <p:nvPr/>
        </p:nvSpPr>
        <p:spPr bwMode="auto">
          <a:xfrm>
            <a:off x="3781425" y="4910138"/>
            <a:ext cx="850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－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142"/>
          <p:cNvGrpSpPr/>
          <p:nvPr/>
        </p:nvGrpSpPr>
        <p:grpSpPr bwMode="auto">
          <a:xfrm>
            <a:off x="4151313" y="4694238"/>
            <a:ext cx="1489075" cy="1000125"/>
            <a:chOff x="869628" y="360462"/>
            <a:chExt cx="633536" cy="1000125"/>
          </a:xfrm>
        </p:grpSpPr>
        <p:sp>
          <p:nvSpPr>
            <p:cNvPr id="21526" name="TextBox 143"/>
            <p:cNvSpPr txBox="1">
              <a:spLocks noChangeArrowheads="1"/>
            </p:cNvSpPr>
            <p:nvPr/>
          </p:nvSpPr>
          <p:spPr bwMode="auto">
            <a:xfrm>
              <a:off x="869628" y="360462"/>
              <a:ext cx="419431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     ）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7" name="TextBox 144"/>
            <p:cNvSpPr txBox="1">
              <a:spLocks noChangeArrowheads="1"/>
            </p:cNvSpPr>
            <p:nvPr/>
          </p:nvSpPr>
          <p:spPr bwMode="auto">
            <a:xfrm>
              <a:off x="1083734" y="836712"/>
              <a:ext cx="41943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6" name="直接连接符 145"/>
            <p:cNvCxnSpPr/>
            <p:nvPr/>
          </p:nvCxnSpPr>
          <p:spPr>
            <a:xfrm>
              <a:off x="966887" y="836712"/>
              <a:ext cx="4140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29" name="TextBox 146"/>
          <p:cNvSpPr txBox="1">
            <a:spLocks noChangeArrowheads="1"/>
          </p:cNvSpPr>
          <p:nvPr/>
        </p:nvSpPr>
        <p:spPr bwMode="auto">
          <a:xfrm>
            <a:off x="4632325" y="4694238"/>
            <a:ext cx="492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0" name="TextBox 147"/>
          <p:cNvSpPr txBox="1">
            <a:spLocks noChangeArrowheads="1"/>
          </p:cNvSpPr>
          <p:nvPr/>
        </p:nvSpPr>
        <p:spPr bwMode="auto">
          <a:xfrm>
            <a:off x="6446838" y="4694238"/>
            <a:ext cx="490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21518" grpId="0"/>
      <p:bldP spid="21523" grpId="0"/>
      <p:bldP spid="21524" grpId="0"/>
      <p:bldP spid="21529" grpId="0"/>
      <p:bldP spid="215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70113" y="3451225"/>
            <a:ext cx="37211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文本框 3"/>
          <p:cNvSpPr txBox="1">
            <a:spLocks noChangeArrowheads="1"/>
          </p:cNvSpPr>
          <p:nvPr/>
        </p:nvSpPr>
        <p:spPr bwMode="auto">
          <a:xfrm>
            <a:off x="177800" y="688975"/>
            <a:ext cx="688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红红过生日，妈妈买来一个蛋糕。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2089150"/>
            <a:ext cx="128587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83500" y="2606675"/>
            <a:ext cx="11906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云形标注 26"/>
          <p:cNvSpPr>
            <a:spLocks noChangeArrowheads="1"/>
          </p:cNvSpPr>
          <p:nvPr/>
        </p:nvSpPr>
        <p:spPr bwMode="auto">
          <a:xfrm>
            <a:off x="1092200" y="1543050"/>
            <a:ext cx="4144963" cy="611188"/>
          </a:xfrm>
          <a:prstGeom prst="cloudCallout">
            <a:avLst>
              <a:gd name="adj1" fmla="val -40977"/>
              <a:gd name="adj2" fmla="val 9487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平均切成</a:t>
            </a:r>
            <a:r>
              <a:rPr lang="en-US" altLang="zh-CN" sz="2800" b="1">
                <a:latin typeface="Times New Roman" panose="02020603050405020304" pitchFamily="18" charset="0"/>
              </a:rPr>
              <a:t>8</a:t>
            </a:r>
            <a:r>
              <a:rPr lang="zh-CN" altLang="en-US" sz="2800" b="1">
                <a:latin typeface="Times New Roman" panose="02020603050405020304" pitchFamily="18" charset="0"/>
              </a:rPr>
              <a:t>块吧！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2535" name="云形标注 27"/>
          <p:cNvSpPr>
            <a:spLocks noChangeArrowheads="1"/>
          </p:cNvSpPr>
          <p:nvPr/>
        </p:nvSpPr>
        <p:spPr bwMode="auto">
          <a:xfrm>
            <a:off x="3109913" y="2185988"/>
            <a:ext cx="4294187" cy="1168400"/>
          </a:xfrm>
          <a:prstGeom prst="cloudCallout">
            <a:avLst>
              <a:gd name="adj1" fmla="val 57639"/>
              <a:gd name="adj2" fmla="val 446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9D18E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妈妈吃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块，爸爸吃</a:t>
            </a:r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</a:rPr>
              <a:t>块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6" name="文本框 3"/>
          <p:cNvSpPr txBox="1">
            <a:spLocks noChangeArrowheads="1"/>
          </p:cNvSpPr>
          <p:nvPr/>
        </p:nvSpPr>
        <p:spPr bwMode="auto">
          <a:xfrm>
            <a:off x="114300" y="5705475"/>
            <a:ext cx="87153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）妈妈和爸爸一共吃这个蛋糕的几分之几？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ldLvl="0"/>
      <p:bldP spid="22535" grpId="0" bldLvl="0"/>
      <p:bldP spid="225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3463" y="765175"/>
            <a:ext cx="187642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3800" y="752475"/>
            <a:ext cx="1849438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325" y="711200"/>
            <a:ext cx="185578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文本框 7"/>
          <p:cNvSpPr txBox="1">
            <a:spLocks noChangeArrowheads="1"/>
          </p:cNvSpPr>
          <p:nvPr/>
        </p:nvSpPr>
        <p:spPr bwMode="auto">
          <a:xfrm>
            <a:off x="2751138" y="1338263"/>
            <a:ext cx="7508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Calibri" panose="020F0502020204030204" pitchFamily="34" charset="0"/>
              </a:rPr>
              <a:t>＋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  <p:sp>
        <p:nvSpPr>
          <p:cNvPr id="23558" name="文本框 8"/>
          <p:cNvSpPr txBox="1">
            <a:spLocks noChangeArrowheads="1"/>
          </p:cNvSpPr>
          <p:nvPr/>
        </p:nvSpPr>
        <p:spPr bwMode="auto">
          <a:xfrm>
            <a:off x="5486400" y="1333500"/>
            <a:ext cx="7508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Calibri" panose="020F0502020204030204" pitchFamily="34" charset="0"/>
              </a:rPr>
              <a:t>＝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  <p:grpSp>
        <p:nvGrpSpPr>
          <p:cNvPr id="2" name="组合 9"/>
          <p:cNvGrpSpPr/>
          <p:nvPr/>
        </p:nvGrpSpPr>
        <p:grpSpPr bwMode="auto">
          <a:xfrm>
            <a:off x="2706688" y="2751138"/>
            <a:ext cx="3736975" cy="1049337"/>
            <a:chOff x="2028055" y="5363071"/>
            <a:chExt cx="3737677" cy="1048794"/>
          </a:xfrm>
        </p:grpSpPr>
        <p:grpSp>
          <p:nvGrpSpPr>
            <p:cNvPr id="23560" name="组合 7"/>
            <p:cNvGrpSpPr/>
            <p:nvPr/>
          </p:nvGrpSpPr>
          <p:grpSpPr bwMode="auto">
            <a:xfrm>
              <a:off x="2028055" y="5370355"/>
              <a:ext cx="401092" cy="1010227"/>
              <a:chOff x="6172201" y="2759097"/>
              <a:chExt cx="401157" cy="1010981"/>
            </a:xfrm>
          </p:grpSpPr>
          <p:sp>
            <p:nvSpPr>
              <p:cNvPr id="23561" name="文本框 4"/>
              <p:cNvSpPr txBox="1">
                <a:spLocks noChangeArrowheads="1"/>
              </p:cNvSpPr>
              <p:nvPr/>
            </p:nvSpPr>
            <p:spPr bwMode="auto">
              <a:xfrm>
                <a:off x="6183508" y="2759097"/>
                <a:ext cx="389850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2" name="文本框 8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6172201" y="3301208"/>
                <a:ext cx="390661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64" name="文本框 21"/>
            <p:cNvSpPr txBox="1">
              <a:spLocks noChangeArrowheads="1"/>
            </p:cNvSpPr>
            <p:nvPr/>
          </p:nvSpPr>
          <p:spPr bwMode="auto">
            <a:xfrm>
              <a:off x="2381598" y="5625100"/>
              <a:ext cx="5966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＋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3565" name="组合 7"/>
            <p:cNvGrpSpPr/>
            <p:nvPr/>
          </p:nvGrpSpPr>
          <p:grpSpPr bwMode="auto">
            <a:xfrm>
              <a:off x="2935645" y="5392474"/>
              <a:ext cx="391985" cy="988108"/>
              <a:chOff x="6170741" y="2781233"/>
              <a:chExt cx="392048" cy="988845"/>
            </a:xfrm>
          </p:grpSpPr>
          <p:sp>
            <p:nvSpPr>
              <p:cNvPr id="23566" name="文本框 4"/>
              <p:cNvSpPr txBox="1">
                <a:spLocks noChangeArrowheads="1"/>
              </p:cNvSpPr>
              <p:nvPr/>
            </p:nvSpPr>
            <p:spPr bwMode="auto">
              <a:xfrm>
                <a:off x="6170741" y="2781233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7" name="文本框 8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6172959" y="3301208"/>
                <a:ext cx="389074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569" name="组合 13"/>
            <p:cNvGrpSpPr/>
            <p:nvPr/>
          </p:nvGrpSpPr>
          <p:grpSpPr bwMode="auto">
            <a:xfrm>
              <a:off x="3829169" y="5392474"/>
              <a:ext cx="1016222" cy="1019391"/>
              <a:chOff x="3856612" y="5566781"/>
              <a:chExt cx="1016222" cy="1019391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3954504" y="5642099"/>
                <a:ext cx="835182" cy="42840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23571" name="组合 7"/>
              <p:cNvGrpSpPr/>
              <p:nvPr/>
            </p:nvGrpSpPr>
            <p:grpSpPr bwMode="auto">
              <a:xfrm>
                <a:off x="3856612" y="5566781"/>
                <a:ext cx="1016222" cy="1019391"/>
                <a:chOff x="6162985" y="2751003"/>
                <a:chExt cx="1016385" cy="1020152"/>
              </a:xfrm>
            </p:grpSpPr>
            <p:sp>
              <p:nvSpPr>
                <p:cNvPr id="23572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6162985" y="2751003"/>
                  <a:ext cx="1007169" cy="585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en-US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＋</a:t>
                  </a: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573" name="文本框 8"/>
                <p:cNvSpPr txBox="1">
                  <a:spLocks noChangeArrowheads="1"/>
                </p:cNvSpPr>
                <p:nvPr/>
              </p:nvSpPr>
              <p:spPr bwMode="auto">
                <a:xfrm>
                  <a:off x="6471613" y="3185943"/>
                  <a:ext cx="389913" cy="585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 flipV="1">
                  <a:off x="6171962" y="3294796"/>
                  <a:ext cx="1006826" cy="6351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575" name="组合 7"/>
            <p:cNvGrpSpPr/>
            <p:nvPr/>
          </p:nvGrpSpPr>
          <p:grpSpPr bwMode="auto">
            <a:xfrm>
              <a:off x="5373747" y="5363071"/>
              <a:ext cx="391985" cy="988108"/>
              <a:chOff x="6170741" y="2781233"/>
              <a:chExt cx="392048" cy="988845"/>
            </a:xfrm>
          </p:grpSpPr>
          <p:sp>
            <p:nvSpPr>
              <p:cNvPr id="23576" name="文本框 4"/>
              <p:cNvSpPr txBox="1">
                <a:spLocks noChangeArrowheads="1"/>
              </p:cNvSpPr>
              <p:nvPr/>
            </p:nvSpPr>
            <p:spPr bwMode="auto">
              <a:xfrm>
                <a:off x="6170741" y="2781233"/>
                <a:ext cx="389913" cy="585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77" name="文本框 8"/>
              <p:cNvSpPr txBox="1">
                <a:spLocks noChangeArrowheads="1"/>
              </p:cNvSpPr>
              <p:nvPr/>
            </p:nvSpPr>
            <p:spPr bwMode="auto">
              <a:xfrm>
                <a:off x="6172201" y="3184866"/>
                <a:ext cx="389913" cy="585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6172127" y="3300463"/>
                <a:ext cx="390662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79" name="文本框 21"/>
            <p:cNvSpPr txBox="1">
              <a:spLocks noChangeArrowheads="1"/>
            </p:cNvSpPr>
            <p:nvPr/>
          </p:nvSpPr>
          <p:spPr bwMode="auto">
            <a:xfrm>
              <a:off x="3296692" y="5643519"/>
              <a:ext cx="5966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80" name="文本框 21"/>
            <p:cNvSpPr txBox="1">
              <a:spLocks noChangeArrowheads="1"/>
            </p:cNvSpPr>
            <p:nvPr/>
          </p:nvSpPr>
          <p:spPr bwMode="auto">
            <a:xfrm>
              <a:off x="4834571" y="5643520"/>
              <a:ext cx="59663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2" name="图片 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3463" y="4549775"/>
            <a:ext cx="12890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32"/>
          <p:cNvGrpSpPr/>
          <p:nvPr/>
        </p:nvGrpSpPr>
        <p:grpSpPr bwMode="auto">
          <a:xfrm>
            <a:off x="3413125" y="3894138"/>
            <a:ext cx="3900488" cy="1365250"/>
            <a:chOff x="3884743" y="188253"/>
            <a:chExt cx="3900416" cy="1365670"/>
          </a:xfrm>
        </p:grpSpPr>
        <p:sp>
          <p:nvSpPr>
            <p:cNvPr id="34" name="云形标注 33"/>
            <p:cNvSpPr/>
            <p:nvPr/>
          </p:nvSpPr>
          <p:spPr>
            <a:xfrm>
              <a:off x="3884743" y="210485"/>
              <a:ext cx="3900416" cy="1343438"/>
            </a:xfrm>
            <a:prstGeom prst="cloudCallout">
              <a:avLst>
                <a:gd name="adj1" fmla="val 51063"/>
                <a:gd name="adj2" fmla="val 70027"/>
              </a:avLst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加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，是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84" name="文本框 4"/>
            <p:cNvSpPr txBox="1">
              <a:spLocks noChangeArrowheads="1"/>
            </p:cNvSpPr>
            <p:nvPr/>
          </p:nvSpPr>
          <p:spPr bwMode="auto">
            <a:xfrm>
              <a:off x="4987054" y="188253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85" name="文本框 8"/>
            <p:cNvSpPr txBox="1">
              <a:spLocks noChangeArrowheads="1"/>
            </p:cNvSpPr>
            <p:nvPr/>
          </p:nvSpPr>
          <p:spPr bwMode="auto">
            <a:xfrm>
              <a:off x="4980675" y="513969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 bwMode="auto">
            <a:xfrm>
              <a:off x="4965811" y="617010"/>
              <a:ext cx="390518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87" name="文本框 4"/>
            <p:cNvSpPr txBox="1">
              <a:spLocks noChangeArrowheads="1"/>
            </p:cNvSpPr>
            <p:nvPr/>
          </p:nvSpPr>
          <p:spPr bwMode="auto">
            <a:xfrm>
              <a:off x="6229335" y="210597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88" name="文本框 8"/>
            <p:cNvSpPr txBox="1">
              <a:spLocks noChangeArrowheads="1"/>
            </p:cNvSpPr>
            <p:nvPr/>
          </p:nvSpPr>
          <p:spPr bwMode="auto">
            <a:xfrm>
              <a:off x="6222956" y="536313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 bwMode="auto">
            <a:xfrm>
              <a:off x="6208800" y="640829"/>
              <a:ext cx="390518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90" name="文本框 4"/>
            <p:cNvSpPr txBox="1">
              <a:spLocks noChangeArrowheads="1"/>
            </p:cNvSpPr>
            <p:nvPr/>
          </p:nvSpPr>
          <p:spPr bwMode="auto">
            <a:xfrm>
              <a:off x="5693423" y="671245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91" name="文本框 8"/>
            <p:cNvSpPr txBox="1">
              <a:spLocks noChangeArrowheads="1"/>
            </p:cNvSpPr>
            <p:nvPr/>
          </p:nvSpPr>
          <p:spPr bwMode="auto">
            <a:xfrm>
              <a:off x="5687044" y="996961"/>
              <a:ext cx="3642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 bwMode="auto">
            <a:xfrm>
              <a:off x="5672235" y="1101346"/>
              <a:ext cx="390518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93" name="文本框 3"/>
          <p:cNvSpPr txBox="1">
            <a:spLocks noChangeArrowheads="1"/>
          </p:cNvSpPr>
          <p:nvPr/>
        </p:nvSpPr>
        <p:spPr bwMode="auto">
          <a:xfrm>
            <a:off x="481013" y="5646738"/>
            <a:ext cx="66516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）还剩下这个蛋糕的几分之几？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3" grpId="0"/>
    </p:bldLst>
  </p:timing>
</p:sld>
</file>

<file path=ppt/tags/tag1.xml><?xml version="1.0" encoding="utf-8"?>
<p:tagLst xmlns:p="http://schemas.openxmlformats.org/presentationml/2006/main">
  <p:tag name="KSO_WPP_MARK_KEY" val="0c824e5b-58cc-403a-bc6b-65af0fb360d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914</Words>
  <Application>WPS 演示</Application>
  <PresentationFormat>全屏显示(4:3)</PresentationFormat>
  <Paragraphs>368</Paragraphs>
  <Slides>14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2023-02-05T09:13:45Z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9920EE1BF9334069BBBE15E0E0B43627</vt:lpwstr>
  </property>
  <property fmtid="{D5CDD505-2E9C-101B-9397-08002B2CF9AE}" pid="3" name="KSOProductBuildVer">
    <vt:lpwstr>2052-11.1.0.13703</vt:lpwstr>
  </property>
</Properties>
</file>