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22" r:id="rId5"/>
    <p:sldId id="526" r:id="rId6"/>
    <p:sldId id="527" r:id="rId7"/>
    <p:sldId id="528" r:id="rId8"/>
    <p:sldId id="519" r:id="rId9"/>
    <p:sldId id="529" r:id="rId10"/>
    <p:sldId id="520" r:id="rId11"/>
    <p:sldId id="511" r:id="rId12"/>
    <p:sldId id="512" r:id="rId13"/>
    <p:sldId id="523" r:id="rId14"/>
    <p:sldId id="524" r:id="rId15"/>
    <p:sldId id="525" r:id="rId16"/>
    <p:sldId id="518" r:id="rId17"/>
    <p:sldId id="502" r:id="rId18"/>
    <p:sldId id="515" r:id="rId19"/>
    <p:sldId id="507" r:id="rId20"/>
    <p:sldId id="501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Tahoma" panose="020B0604030504040204" pitchFamily="34" charset="0"/>
      <p:regular r:id="rId32"/>
      <p:bold r:id="rId33"/>
    </p:embeddedFont>
  </p:embeddedFontLst>
  <p:custDataLst>
    <p:tags r:id="rId3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F0E2"/>
    <a:srgbClr val="005CA1"/>
    <a:srgbClr val="F7C2A0"/>
    <a:srgbClr val="2669AF"/>
    <a:srgbClr val="E8F0F3"/>
    <a:srgbClr val="8B4F28"/>
    <a:srgbClr val="E5AF8A"/>
    <a:srgbClr val="2669AE"/>
    <a:srgbClr val="0000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2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90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99593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808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小数的意义和加减法 小数的意义（一）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1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35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4.wmf"/><Relationship Id="rId1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8.png"/><Relationship Id="rId7" Type="http://schemas.openxmlformats.org/officeDocument/2006/relationships/slide" Target="slide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8.png"/><Relationship Id="rId7" Type="http://schemas.openxmlformats.org/officeDocument/2006/relationships/slide" Target="slide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55.png"/><Relationship Id="rId1" Type="http://schemas.openxmlformats.org/officeDocument/2006/relationships/image" Target="../media/image54.em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slide" Target="slide1.xml"/><Relationship Id="rId5" Type="http://schemas.openxmlformats.org/officeDocument/2006/relationships/image" Target="../media/image7.emf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slide" Target="slide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slide" Target="slide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13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8.png"/><Relationship Id="rId10" Type="http://schemas.openxmlformats.org/officeDocument/2006/relationships/slide" Target="slide1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6" name="矩形 25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9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0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" name="单圆角矩形 30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单圆角矩形 34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单圆角矩形 37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00" y="1347614"/>
            <a:ext cx="91378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小数的意义（一）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0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圆角矩形 40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情境导入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探究新知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圆角矩形 45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99141" y="660235"/>
            <a:ext cx="2922916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小数的意义和加减法</a:t>
            </a:r>
            <a:endParaRPr lang="zh-CN" altLang="en-US" sz="24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圆角矩形 47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课堂练习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1" name="组合 50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3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64"/>
          <p:cNvSpPr txBox="1">
            <a:spLocks noChangeArrowheads="1"/>
          </p:cNvSpPr>
          <p:nvPr/>
        </p:nvSpPr>
        <p:spPr bwMode="auto">
          <a:xfrm>
            <a:off x="539991" y="911498"/>
            <a:ext cx="8280481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把“</a:t>
            </a:r>
            <a:r>
              <a:rPr 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”平均分成</a:t>
            </a:r>
            <a:r>
              <a:rPr 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份，其中</a:t>
            </a:r>
            <a:r>
              <a:rPr 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份是          ，</a:t>
            </a:r>
            <a:endParaRPr 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也可以表示为（        ）；其中的</a:t>
            </a:r>
            <a:r>
              <a:rPr 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   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，</a:t>
            </a:r>
            <a:endParaRPr 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也可以表示为（        ）。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60"/>
          <p:cNvSpPr txBox="1">
            <a:spLocks noChangeArrowheads="1"/>
          </p:cNvSpPr>
          <p:nvPr/>
        </p:nvSpPr>
        <p:spPr bwMode="auto">
          <a:xfrm>
            <a:off x="6384453" y="1007981"/>
            <a:ext cx="43219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63"/>
          <p:cNvSpPr txBox="1">
            <a:spLocks noChangeArrowheads="1"/>
          </p:cNvSpPr>
          <p:nvPr/>
        </p:nvSpPr>
        <p:spPr bwMode="auto">
          <a:xfrm>
            <a:off x="6168162" y="1362508"/>
            <a:ext cx="82272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8" name="Object 200"/>
          <p:cNvGraphicFramePr>
            <a:graphicFrameLocks noChangeAspect="1"/>
          </p:cNvGraphicFramePr>
          <p:nvPr/>
        </p:nvGraphicFramePr>
        <p:xfrm>
          <a:off x="5915347" y="1105534"/>
          <a:ext cx="1304925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8" name="公式" r:id="rId1" imgW="850265" imgH="431800" progId="Equation.3">
                  <p:embed/>
                </p:oleObj>
              </mc:Choice>
              <mc:Fallback>
                <p:oleObj name="公式" r:id="rId1" imgW="850265" imgH="431800" progId="Equation.3">
                  <p:embed/>
                  <p:pic>
                    <p:nvPicPr>
                      <p:cNvPr id="0" name="Picture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5347" y="1105534"/>
                        <a:ext cx="1304925" cy="661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201"/>
          <p:cNvGraphicFramePr>
            <a:graphicFrameLocks noChangeAspect="1"/>
          </p:cNvGraphicFramePr>
          <p:nvPr/>
        </p:nvGraphicFramePr>
        <p:xfrm>
          <a:off x="6600551" y="1786923"/>
          <a:ext cx="1303338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9" name="公式" r:id="rId3" imgW="850265" imgH="431800" progId="Equation.3">
                  <p:embed/>
                </p:oleObj>
              </mc:Choice>
              <mc:Fallback>
                <p:oleObj name="公式" r:id="rId3" imgW="850265" imgH="431800" progId="Equation.3">
                  <p:embed/>
                  <p:pic>
                    <p:nvPicPr>
                      <p:cNvPr id="0" name="Picture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0551" y="1786923"/>
                        <a:ext cx="1303338" cy="661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66"/>
          <p:cNvSpPr txBox="1">
            <a:spLocks noChangeArrowheads="1"/>
          </p:cNvSpPr>
          <p:nvPr/>
        </p:nvSpPr>
        <p:spPr bwMode="auto">
          <a:xfrm>
            <a:off x="2906732" y="1887085"/>
            <a:ext cx="138763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0.001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67"/>
          <p:cNvSpPr txBox="1">
            <a:spLocks noChangeArrowheads="1"/>
          </p:cNvSpPr>
          <p:nvPr/>
        </p:nvSpPr>
        <p:spPr bwMode="auto">
          <a:xfrm>
            <a:off x="7006732" y="1636520"/>
            <a:ext cx="54232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68"/>
          <p:cNvSpPr txBox="1">
            <a:spLocks noChangeArrowheads="1"/>
          </p:cNvSpPr>
          <p:nvPr/>
        </p:nvSpPr>
        <p:spPr bwMode="auto">
          <a:xfrm>
            <a:off x="6828039" y="2093758"/>
            <a:ext cx="89971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69"/>
          <p:cNvSpPr txBox="1">
            <a:spLocks noChangeArrowheads="1"/>
          </p:cNvSpPr>
          <p:nvPr/>
        </p:nvSpPr>
        <p:spPr bwMode="auto">
          <a:xfrm>
            <a:off x="2828940" y="2636805"/>
            <a:ext cx="112601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0.059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544" y="339502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想一想，填一填。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46371" y="3651870"/>
            <a:ext cx="5158502" cy="510778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找一找生活中的小数，与同伴交流。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  <p:bldP spid="17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9"/>
          <p:cNvSpPr txBox="1">
            <a:spLocks noChangeArrowheads="1"/>
          </p:cNvSpPr>
          <p:nvPr/>
        </p:nvSpPr>
        <p:spPr bwMode="auto">
          <a:xfrm>
            <a:off x="539551" y="915566"/>
            <a:ext cx="8254569" cy="13726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先说一说下面每个数中的“</a:t>
            </a:r>
            <a:r>
              <a:rPr 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”分别是什么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意思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，再连一连。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Picture 2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568" y="2307084"/>
            <a:ext cx="7914066" cy="1710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直接连接符 27"/>
          <p:cNvCxnSpPr>
            <a:cxnSpLocks noChangeShapeType="1"/>
          </p:cNvCxnSpPr>
          <p:nvPr/>
        </p:nvCxnSpPr>
        <p:spPr bwMode="auto">
          <a:xfrm>
            <a:off x="3218047" y="2891214"/>
            <a:ext cx="1119188" cy="37861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</p:cxnSp>
      <p:cxnSp>
        <p:nvCxnSpPr>
          <p:cNvPr id="30" name="直接连接符 29"/>
          <p:cNvCxnSpPr>
            <a:cxnSpLocks noChangeShapeType="1"/>
          </p:cNvCxnSpPr>
          <p:nvPr/>
        </p:nvCxnSpPr>
        <p:spPr bwMode="auto">
          <a:xfrm flipH="1">
            <a:off x="1972884" y="2878456"/>
            <a:ext cx="2322910" cy="37861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</p:cxnSp>
      <p:cxnSp>
        <p:nvCxnSpPr>
          <p:cNvPr id="31" name="直接连接符 30"/>
          <p:cNvCxnSpPr>
            <a:cxnSpLocks noChangeShapeType="1"/>
          </p:cNvCxnSpPr>
          <p:nvPr/>
        </p:nvCxnSpPr>
        <p:spPr bwMode="auto">
          <a:xfrm>
            <a:off x="6028006" y="2864001"/>
            <a:ext cx="1674019" cy="37861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</p:cxnSp>
      <p:cxnSp>
        <p:nvCxnSpPr>
          <p:cNvPr id="32" name="直接连接符 32"/>
          <p:cNvCxnSpPr>
            <a:cxnSpLocks noChangeShapeType="1"/>
          </p:cNvCxnSpPr>
          <p:nvPr/>
        </p:nvCxnSpPr>
        <p:spPr bwMode="auto">
          <a:xfrm flipH="1">
            <a:off x="5992759" y="2901263"/>
            <a:ext cx="809625" cy="3429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</p:cxnSp>
      <p:cxnSp>
        <p:nvCxnSpPr>
          <p:cNvPr id="33" name="直接连接符 34"/>
          <p:cNvCxnSpPr>
            <a:cxnSpLocks noChangeShapeType="1"/>
          </p:cNvCxnSpPr>
          <p:nvPr/>
        </p:nvCxnSpPr>
        <p:spPr bwMode="auto">
          <a:xfrm flipH="1">
            <a:off x="6902894" y="2864001"/>
            <a:ext cx="822722" cy="37861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email"/>
          <a:srcRect l="57964" r="28592" b="51141"/>
          <a:stretch>
            <a:fillRect/>
          </a:stretch>
        </p:blipFill>
        <p:spPr bwMode="auto">
          <a:xfrm>
            <a:off x="1119282" y="2316937"/>
            <a:ext cx="864394" cy="917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2887220" y="1407555"/>
            <a:ext cx="625678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其中的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表示为（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Group 8"/>
          <p:cNvGrpSpPr/>
          <p:nvPr/>
        </p:nvGrpSpPr>
        <p:grpSpPr bwMode="auto">
          <a:xfrm>
            <a:off x="3812700" y="2477824"/>
            <a:ext cx="1646920" cy="732234"/>
            <a:chOff x="0" y="0"/>
            <a:chExt cx="589" cy="615"/>
          </a:xfrm>
        </p:grpSpPr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0" y="227"/>
              <a:ext cx="544" cy="3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0" y="0"/>
              <a:ext cx="589" cy="3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Line 11"/>
            <p:cNvSpPr>
              <a:spLocks noChangeShapeType="1"/>
            </p:cNvSpPr>
            <p:nvPr/>
          </p:nvSpPr>
          <p:spPr bwMode="auto">
            <a:xfrm>
              <a:off x="112" y="323"/>
              <a:ext cx="3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Group 12"/>
          <p:cNvGrpSpPr/>
          <p:nvPr/>
        </p:nvGrpSpPr>
        <p:grpSpPr bwMode="auto">
          <a:xfrm>
            <a:off x="4314656" y="1282307"/>
            <a:ext cx="1300869" cy="813196"/>
            <a:chOff x="-3" y="0"/>
            <a:chExt cx="491" cy="683"/>
          </a:xfrm>
        </p:grpSpPr>
        <p:sp>
          <p:nvSpPr>
            <p:cNvPr id="19" name="Text Box 13"/>
            <p:cNvSpPr txBox="1">
              <a:spLocks noChangeArrowheads="1"/>
            </p:cNvSpPr>
            <p:nvPr/>
          </p:nvSpPr>
          <p:spPr bwMode="auto">
            <a:xfrm>
              <a:off x="-3" y="295"/>
              <a:ext cx="491" cy="3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14"/>
            <p:cNvSpPr txBox="1">
              <a:spLocks noChangeArrowheads="1"/>
            </p:cNvSpPr>
            <p:nvPr/>
          </p:nvSpPr>
          <p:spPr bwMode="auto">
            <a:xfrm>
              <a:off x="0" y="0"/>
              <a:ext cx="488" cy="3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Line 15"/>
            <p:cNvSpPr>
              <a:spLocks noChangeShapeType="1"/>
            </p:cNvSpPr>
            <p:nvPr/>
          </p:nvSpPr>
          <p:spPr bwMode="auto">
            <a:xfrm>
              <a:off x="129" y="320"/>
              <a:ext cx="3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2184226" y="2572185"/>
            <a:ext cx="789587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其中的</a:t>
            </a:r>
            <a:r>
              <a:rPr 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       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，也可以表示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为（    ）。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4857576" y="1231347"/>
            <a:ext cx="26908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4782784" y="1627621"/>
            <a:ext cx="68774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4318215" y="2417163"/>
            <a:ext cx="59066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7944123" y="1413113"/>
            <a:ext cx="83701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21"/>
          <p:cNvSpPr txBox="1">
            <a:spLocks noChangeArrowheads="1"/>
          </p:cNvSpPr>
          <p:nvPr/>
        </p:nvSpPr>
        <p:spPr bwMode="auto">
          <a:xfrm>
            <a:off x="4231506" y="2785451"/>
            <a:ext cx="70113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22"/>
          <p:cNvSpPr txBox="1">
            <a:spLocks noChangeArrowheads="1"/>
          </p:cNvSpPr>
          <p:nvPr/>
        </p:nvSpPr>
        <p:spPr bwMode="auto">
          <a:xfrm>
            <a:off x="7514052" y="2563802"/>
            <a:ext cx="94334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0.47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23"/>
          <p:cNvSpPr txBox="1">
            <a:spLocks noChangeArrowheads="1"/>
          </p:cNvSpPr>
          <p:nvPr/>
        </p:nvSpPr>
        <p:spPr bwMode="auto">
          <a:xfrm>
            <a:off x="627918" y="3469182"/>
            <a:ext cx="795968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）把“</a:t>
            </a:r>
            <a:r>
              <a:rPr 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平均分成</a:t>
            </a:r>
            <a:r>
              <a:rPr 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份，其中的</a:t>
            </a:r>
            <a:r>
              <a:rPr 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份是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也可以表示为（         ）。    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Group 24"/>
          <p:cNvGrpSpPr/>
          <p:nvPr/>
        </p:nvGrpSpPr>
        <p:grpSpPr bwMode="auto">
          <a:xfrm>
            <a:off x="6359122" y="3369693"/>
            <a:ext cx="2309860" cy="715566"/>
            <a:chOff x="0" y="0"/>
            <a:chExt cx="589" cy="601"/>
          </a:xfrm>
        </p:grpSpPr>
        <p:sp>
          <p:nvSpPr>
            <p:cNvPr id="31" name="Text Box 25"/>
            <p:cNvSpPr txBox="1">
              <a:spLocks noChangeArrowheads="1"/>
            </p:cNvSpPr>
            <p:nvPr/>
          </p:nvSpPr>
          <p:spPr bwMode="auto">
            <a:xfrm>
              <a:off x="39" y="213"/>
              <a:ext cx="544" cy="3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26"/>
            <p:cNvSpPr txBox="1">
              <a:spLocks noChangeArrowheads="1"/>
            </p:cNvSpPr>
            <p:nvPr/>
          </p:nvSpPr>
          <p:spPr bwMode="auto">
            <a:xfrm>
              <a:off x="0" y="0"/>
              <a:ext cx="589" cy="3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（   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Line 27"/>
            <p:cNvSpPr>
              <a:spLocks noChangeShapeType="1"/>
            </p:cNvSpPr>
            <p:nvPr/>
          </p:nvSpPr>
          <p:spPr bwMode="auto">
            <a:xfrm>
              <a:off x="106" y="308"/>
              <a:ext cx="255" cy="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Text Box 28"/>
          <p:cNvSpPr txBox="1">
            <a:spLocks noChangeArrowheads="1"/>
          </p:cNvSpPr>
          <p:nvPr/>
        </p:nvSpPr>
        <p:spPr bwMode="auto">
          <a:xfrm>
            <a:off x="7067392" y="3328787"/>
            <a:ext cx="70246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29"/>
          <p:cNvSpPr txBox="1">
            <a:spLocks noChangeArrowheads="1"/>
          </p:cNvSpPr>
          <p:nvPr/>
        </p:nvSpPr>
        <p:spPr bwMode="auto">
          <a:xfrm>
            <a:off x="6946956" y="3678250"/>
            <a:ext cx="70246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30"/>
          <p:cNvSpPr txBox="1">
            <a:spLocks noChangeArrowheads="1"/>
          </p:cNvSpPr>
          <p:nvPr/>
        </p:nvSpPr>
        <p:spPr bwMode="auto">
          <a:xfrm>
            <a:off x="2887220" y="3828923"/>
            <a:ext cx="92638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0.61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31"/>
          <p:cNvSpPr>
            <a:spLocks noChangeArrowheads="1"/>
          </p:cNvSpPr>
          <p:nvPr/>
        </p:nvSpPr>
        <p:spPr bwMode="auto">
          <a:xfrm>
            <a:off x="236163" y="1368311"/>
            <a:ext cx="126188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9754" y="1123495"/>
            <a:ext cx="1627466" cy="91873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35" grpId="0" autoUpdateAnimBg="0"/>
      <p:bldP spid="36" grpId="0" autoUpdateAnimBg="0"/>
      <p:bldP spid="3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575910" y="373714"/>
            <a:ext cx="5508258" cy="7325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3.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用数表示下面的涂色部分。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0788" y="1476512"/>
            <a:ext cx="7254028" cy="166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4137162" y="2725189"/>
            <a:ext cx="701279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0.2</a:t>
            </a:r>
            <a:endParaRPr 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4950619" y="2725189"/>
            <a:ext cx="845517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0.03</a:t>
            </a:r>
            <a:endParaRPr 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4094559" y="1491972"/>
            <a:ext cx="85606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3.23</a:t>
            </a:r>
            <a:endParaRPr 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6450343" y="2725189"/>
            <a:ext cx="592931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2</a:t>
            </a:r>
            <a:endParaRPr 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7346841" y="2725189"/>
            <a:ext cx="701279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0.0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4</a:t>
            </a:r>
            <a:endParaRPr 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6804248" y="1491972"/>
            <a:ext cx="965504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2.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4</a:t>
            </a:r>
            <a:endParaRPr 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539552" y="339502"/>
            <a:ext cx="2321719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填空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569628" y="1292204"/>
            <a:ext cx="274846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）元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722105" y="1270952"/>
            <a:ext cx="338989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）千克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525589" y="2008281"/>
            <a:ext cx="349837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）米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680081" y="2016169"/>
            <a:ext cx="378035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）元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683568" y="1268953"/>
            <a:ext cx="6477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1525015" y="2811581"/>
            <a:ext cx="658698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角表示把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元平均分成（      ）份，取了其中的（      ）份，用分数表示是（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），用小数表示是（      ）。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683568" y="2815540"/>
            <a:ext cx="6477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2685261" y="1268953"/>
            <a:ext cx="6477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5949664" y="1267326"/>
            <a:ext cx="99912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2821805" y="2000393"/>
            <a:ext cx="117155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5168201" y="2819469"/>
            <a:ext cx="6477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2796458" y="3180853"/>
            <a:ext cx="6477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6005236" y="1996078"/>
            <a:ext cx="6477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22"/>
          <p:cNvSpPr txBox="1">
            <a:spLocks noChangeArrowheads="1"/>
          </p:cNvSpPr>
          <p:nvPr/>
        </p:nvSpPr>
        <p:spPr bwMode="auto">
          <a:xfrm>
            <a:off x="3924300" y="3550245"/>
            <a:ext cx="6477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 Box 13"/>
              <p:cNvSpPr txBox="1">
                <a:spLocks noChangeArrowheads="1"/>
              </p:cNvSpPr>
              <p:nvPr/>
            </p:nvSpPr>
            <p:spPr bwMode="auto">
              <a:xfrm>
                <a:off x="6444208" y="3075806"/>
                <a:ext cx="999127" cy="6705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444208" y="3075806"/>
                <a:ext cx="999127" cy="670568"/>
              </a:xfrm>
              <a:prstGeom prst="rect">
                <a:avLst/>
              </a:prstGeom>
              <a:blipFill rotWithShape="1">
                <a:blip r:embed="rId1"/>
                <a:stretch>
                  <a:fillRect l="-23" t="-75" r="50" b="76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33" grpId="0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467544" y="339502"/>
            <a:ext cx="58169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相等的小数和分数连起来。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1753140" y="1707654"/>
            <a:ext cx="361282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0.063   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0.17    0.63</a:t>
            </a:r>
            <a:endParaRPr lang="en-US" altLang="zh-CN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auto">
          <a:xfrm>
            <a:off x="4563509" y="1707654"/>
            <a:ext cx="3456384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    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0.09    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0.017</a:t>
            </a:r>
            <a:endParaRPr lang="en-US" altLang="zh-CN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Line 32"/>
          <p:cNvSpPr>
            <a:spLocks noChangeShapeType="1"/>
          </p:cNvSpPr>
          <p:nvPr/>
        </p:nvSpPr>
        <p:spPr bwMode="auto">
          <a:xfrm>
            <a:off x="2205892" y="2067462"/>
            <a:ext cx="2591991" cy="864394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Line 33"/>
          <p:cNvSpPr>
            <a:spLocks noChangeShapeType="1"/>
          </p:cNvSpPr>
          <p:nvPr/>
        </p:nvSpPr>
        <p:spPr bwMode="auto">
          <a:xfrm>
            <a:off x="3285789" y="2067462"/>
            <a:ext cx="2431256" cy="810816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Line 34"/>
          <p:cNvSpPr>
            <a:spLocks noChangeShapeType="1"/>
          </p:cNvSpPr>
          <p:nvPr/>
        </p:nvSpPr>
        <p:spPr bwMode="auto">
          <a:xfrm flipH="1">
            <a:off x="2205891" y="2067462"/>
            <a:ext cx="1959052" cy="864393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Line 35"/>
          <p:cNvSpPr>
            <a:spLocks noChangeShapeType="1"/>
          </p:cNvSpPr>
          <p:nvPr/>
        </p:nvSpPr>
        <p:spPr bwMode="auto">
          <a:xfrm>
            <a:off x="4797883" y="2067462"/>
            <a:ext cx="1890730" cy="909637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Line 36"/>
          <p:cNvSpPr>
            <a:spLocks noChangeShapeType="1"/>
          </p:cNvSpPr>
          <p:nvPr/>
        </p:nvSpPr>
        <p:spPr bwMode="auto">
          <a:xfrm flipH="1">
            <a:off x="3232210" y="2067462"/>
            <a:ext cx="2484834" cy="917972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Line 37"/>
          <p:cNvSpPr>
            <a:spLocks noChangeShapeType="1"/>
          </p:cNvSpPr>
          <p:nvPr/>
        </p:nvSpPr>
        <p:spPr bwMode="auto">
          <a:xfrm flipH="1">
            <a:off x="4258529" y="2067462"/>
            <a:ext cx="2430084" cy="917972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4" name="Text Box 13"/>
              <p:cNvSpPr txBox="1">
                <a:spLocks noChangeArrowheads="1"/>
              </p:cNvSpPr>
              <p:nvPr/>
            </p:nvSpPr>
            <p:spPr bwMode="auto">
              <a:xfrm>
                <a:off x="1619672" y="2796642"/>
                <a:ext cx="999127" cy="6127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𝟔𝟑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4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19672" y="2796642"/>
                <a:ext cx="999127" cy="612732"/>
              </a:xfrm>
              <a:prstGeom prst="rect">
                <a:avLst/>
              </a:prstGeom>
              <a:blipFill rotWithShape="1">
                <a:blip r:embed="rId1"/>
                <a:stretch>
                  <a:fillRect l="-42" t="-17" r="6" b="10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6" name="Text Box 13"/>
              <p:cNvSpPr txBox="1">
                <a:spLocks noChangeArrowheads="1"/>
              </p:cNvSpPr>
              <p:nvPr/>
            </p:nvSpPr>
            <p:spPr bwMode="auto">
              <a:xfrm>
                <a:off x="2651493" y="2796642"/>
                <a:ext cx="999127" cy="6127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6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51493" y="2796642"/>
                <a:ext cx="999127" cy="612732"/>
              </a:xfrm>
              <a:prstGeom prst="rect">
                <a:avLst/>
              </a:prstGeom>
              <a:blipFill rotWithShape="1">
                <a:blip r:embed="rId2"/>
                <a:stretch>
                  <a:fillRect l="-37" t="-17" r="1" b="10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7" name="Text Box 13"/>
              <p:cNvSpPr txBox="1">
                <a:spLocks noChangeArrowheads="1"/>
              </p:cNvSpPr>
              <p:nvPr/>
            </p:nvSpPr>
            <p:spPr bwMode="auto">
              <a:xfrm>
                <a:off x="3665381" y="2796642"/>
                <a:ext cx="999127" cy="6127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𝟏𝟕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7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65381" y="2796642"/>
                <a:ext cx="999127" cy="612732"/>
              </a:xfrm>
              <a:prstGeom prst="rect">
                <a:avLst/>
              </a:prstGeom>
              <a:blipFill rotWithShape="1">
                <a:blip r:embed="rId3"/>
                <a:stretch>
                  <a:fillRect l="-16" t="-17" r="43" b="10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8" name="Text Box 13"/>
              <p:cNvSpPr txBox="1">
                <a:spLocks noChangeArrowheads="1"/>
              </p:cNvSpPr>
              <p:nvPr/>
            </p:nvSpPr>
            <p:spPr bwMode="auto">
              <a:xfrm>
                <a:off x="4541024" y="2796642"/>
                <a:ext cx="999127" cy="6127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𝟔𝟑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8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41024" y="2796642"/>
                <a:ext cx="999127" cy="612732"/>
              </a:xfrm>
              <a:prstGeom prst="rect">
                <a:avLst/>
              </a:prstGeom>
              <a:blipFill rotWithShape="1">
                <a:blip r:embed="rId4"/>
                <a:stretch>
                  <a:fillRect l="-14" t="-17" r="41" b="10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9" name="Text Box 13"/>
              <p:cNvSpPr txBox="1">
                <a:spLocks noChangeArrowheads="1"/>
              </p:cNvSpPr>
              <p:nvPr/>
            </p:nvSpPr>
            <p:spPr bwMode="auto">
              <a:xfrm>
                <a:off x="5338868" y="2796642"/>
                <a:ext cx="999127" cy="6127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𝟏𝟕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9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38868" y="2796642"/>
                <a:ext cx="999127" cy="612732"/>
              </a:xfrm>
              <a:prstGeom prst="rect">
                <a:avLst/>
              </a:prstGeom>
              <a:blipFill rotWithShape="1">
                <a:blip r:embed="rId5"/>
                <a:stretch>
                  <a:fillRect l="-42" t="-17" r="6" b="10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0" name="Text Box 13"/>
              <p:cNvSpPr txBox="1">
                <a:spLocks noChangeArrowheads="1"/>
              </p:cNvSpPr>
              <p:nvPr/>
            </p:nvSpPr>
            <p:spPr bwMode="auto">
              <a:xfrm>
                <a:off x="6241261" y="2796642"/>
                <a:ext cx="999127" cy="6365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0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41261" y="2796642"/>
                <a:ext cx="999127" cy="636585"/>
              </a:xfrm>
              <a:prstGeom prst="rect">
                <a:avLst/>
              </a:prstGeom>
              <a:blipFill rotWithShape="1">
                <a:blip r:embed="rId6"/>
                <a:stretch>
                  <a:fillRect l="-48" t="-16" r="12" b="66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23"/>
          <p:cNvSpPr txBox="1">
            <a:spLocks noChangeArrowheads="1"/>
          </p:cNvSpPr>
          <p:nvPr/>
        </p:nvSpPr>
        <p:spPr bwMode="auto">
          <a:xfrm>
            <a:off x="467544" y="339502"/>
            <a:ext cx="54006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将下列分数改写成小数。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49"/>
          <p:cNvSpPr txBox="1">
            <a:spLocks noChangeArrowheads="1"/>
          </p:cNvSpPr>
          <p:nvPr/>
        </p:nvSpPr>
        <p:spPr bwMode="auto">
          <a:xfrm>
            <a:off x="5372859" y="1569304"/>
            <a:ext cx="70246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50"/>
          <p:cNvSpPr txBox="1">
            <a:spLocks noChangeArrowheads="1"/>
          </p:cNvSpPr>
          <p:nvPr/>
        </p:nvSpPr>
        <p:spPr bwMode="auto">
          <a:xfrm>
            <a:off x="2466593" y="1509892"/>
            <a:ext cx="70246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51"/>
          <p:cNvSpPr txBox="1">
            <a:spLocks noChangeArrowheads="1"/>
          </p:cNvSpPr>
          <p:nvPr/>
        </p:nvSpPr>
        <p:spPr bwMode="auto">
          <a:xfrm>
            <a:off x="2466593" y="3156765"/>
            <a:ext cx="70246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52"/>
          <p:cNvSpPr txBox="1">
            <a:spLocks noChangeArrowheads="1"/>
          </p:cNvSpPr>
          <p:nvPr/>
        </p:nvSpPr>
        <p:spPr bwMode="auto">
          <a:xfrm>
            <a:off x="2466593" y="2302848"/>
            <a:ext cx="70246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53"/>
          <p:cNvSpPr txBox="1">
            <a:spLocks noChangeArrowheads="1"/>
          </p:cNvSpPr>
          <p:nvPr/>
        </p:nvSpPr>
        <p:spPr bwMode="auto">
          <a:xfrm>
            <a:off x="5364524" y="2378929"/>
            <a:ext cx="70246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54"/>
          <p:cNvSpPr txBox="1">
            <a:spLocks noChangeArrowheads="1"/>
          </p:cNvSpPr>
          <p:nvPr/>
        </p:nvSpPr>
        <p:spPr bwMode="auto">
          <a:xfrm>
            <a:off x="5364524" y="3243323"/>
            <a:ext cx="70246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55"/>
          <p:cNvSpPr txBox="1">
            <a:spLocks noChangeArrowheads="1"/>
          </p:cNvSpPr>
          <p:nvPr/>
        </p:nvSpPr>
        <p:spPr bwMode="auto">
          <a:xfrm>
            <a:off x="2781466" y="1534021"/>
            <a:ext cx="85443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56"/>
          <p:cNvSpPr txBox="1">
            <a:spLocks noChangeArrowheads="1"/>
          </p:cNvSpPr>
          <p:nvPr/>
        </p:nvSpPr>
        <p:spPr bwMode="auto">
          <a:xfrm>
            <a:off x="2727460" y="2311689"/>
            <a:ext cx="102631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0.037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57"/>
          <p:cNvSpPr txBox="1">
            <a:spLocks noChangeArrowheads="1"/>
          </p:cNvSpPr>
          <p:nvPr/>
        </p:nvSpPr>
        <p:spPr bwMode="auto">
          <a:xfrm>
            <a:off x="2797542" y="3147924"/>
            <a:ext cx="102631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58"/>
          <p:cNvSpPr txBox="1">
            <a:spLocks noChangeArrowheads="1"/>
          </p:cNvSpPr>
          <p:nvPr/>
        </p:nvSpPr>
        <p:spPr bwMode="auto">
          <a:xfrm>
            <a:off x="5607780" y="1569304"/>
            <a:ext cx="102631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0.156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59"/>
          <p:cNvSpPr txBox="1">
            <a:spLocks noChangeArrowheads="1"/>
          </p:cNvSpPr>
          <p:nvPr/>
        </p:nvSpPr>
        <p:spPr bwMode="auto">
          <a:xfrm>
            <a:off x="5607780" y="2378929"/>
            <a:ext cx="102631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60"/>
          <p:cNvSpPr txBox="1">
            <a:spLocks noChangeArrowheads="1"/>
          </p:cNvSpPr>
          <p:nvPr/>
        </p:nvSpPr>
        <p:spPr bwMode="auto">
          <a:xfrm>
            <a:off x="5607780" y="3243323"/>
            <a:ext cx="102631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0.97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5" name="Text Box 13"/>
              <p:cNvSpPr txBox="1">
                <a:spLocks noChangeArrowheads="1"/>
              </p:cNvSpPr>
              <p:nvPr/>
            </p:nvSpPr>
            <p:spPr bwMode="auto">
              <a:xfrm>
                <a:off x="1763688" y="1347614"/>
                <a:ext cx="999127" cy="7861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5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63688" y="1347614"/>
                <a:ext cx="999127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29" t="-18" r="57" b="24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6" name="Text Box 13"/>
              <p:cNvSpPr txBox="1">
                <a:spLocks noChangeArrowheads="1"/>
              </p:cNvSpPr>
              <p:nvPr/>
            </p:nvSpPr>
            <p:spPr bwMode="auto">
              <a:xfrm>
                <a:off x="1805952" y="2139641"/>
                <a:ext cx="999127" cy="7861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𝟑𝟕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6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05952" y="2139641"/>
                <a:ext cx="999127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1" t="-41" r="28" b="47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 Box 13"/>
              <p:cNvSpPr txBox="1">
                <a:spLocks noChangeArrowheads="1"/>
              </p:cNvSpPr>
              <p:nvPr/>
            </p:nvSpPr>
            <p:spPr bwMode="auto">
              <a:xfrm>
                <a:off x="1782339" y="3012790"/>
                <a:ext cx="999127" cy="7861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7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82339" y="3012790"/>
                <a:ext cx="999127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53" t="-45" r="17" b="50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8" name="Text Box 13"/>
              <p:cNvSpPr txBox="1">
                <a:spLocks noChangeArrowheads="1"/>
              </p:cNvSpPr>
              <p:nvPr/>
            </p:nvSpPr>
            <p:spPr bwMode="auto">
              <a:xfrm>
                <a:off x="4651739" y="1442118"/>
                <a:ext cx="1083219" cy="7936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𝟏𝟓𝟔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8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51739" y="1442118"/>
                <a:ext cx="1083219" cy="793679"/>
              </a:xfrm>
              <a:prstGeom prst="rect">
                <a:avLst/>
              </a:prstGeom>
              <a:blipFill rotWithShape="1">
                <a:blip r:embed="rId4"/>
                <a:stretch>
                  <a:fillRect l="-34" t="-4" r="25" b="75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Text Box 13"/>
              <p:cNvSpPr txBox="1">
                <a:spLocks noChangeArrowheads="1"/>
              </p:cNvSpPr>
              <p:nvPr/>
            </p:nvSpPr>
            <p:spPr bwMode="auto">
              <a:xfrm>
                <a:off x="4735831" y="2227958"/>
                <a:ext cx="999127" cy="7861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9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35831" y="2227958"/>
                <a:ext cx="999127" cy="786177"/>
              </a:xfrm>
              <a:prstGeom prst="rect">
                <a:avLst/>
              </a:prstGeom>
              <a:blipFill rotWithShape="1">
                <a:blip r:embed="rId5"/>
                <a:stretch>
                  <a:fillRect t="-48" r="27" b="54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0" name="Text Box 13"/>
              <p:cNvSpPr txBox="1">
                <a:spLocks noChangeArrowheads="1"/>
              </p:cNvSpPr>
              <p:nvPr/>
            </p:nvSpPr>
            <p:spPr bwMode="auto">
              <a:xfrm>
                <a:off x="4714551" y="3111146"/>
                <a:ext cx="999127" cy="7861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𝟗𝟕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0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14551" y="3111146"/>
                <a:ext cx="999127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31" t="-36" r="58" b="42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187624" y="1923678"/>
            <a:ext cx="6625346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十进制分数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的一种表达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形式，十进制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分数和小数之间可以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互化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187624" y="2859782"/>
            <a:ext cx="655333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互化的方法：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的分数可以用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一位小数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的分数可以用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两位小数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以此类推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云形标注 82"/>
          <p:cNvSpPr>
            <a:spLocks noChangeArrowheads="1"/>
          </p:cNvSpPr>
          <p:nvPr/>
        </p:nvSpPr>
        <p:spPr bwMode="auto">
          <a:xfrm>
            <a:off x="1259632" y="2573924"/>
            <a:ext cx="2952328" cy="1005938"/>
          </a:xfrm>
          <a:prstGeom prst="cloudCallout">
            <a:avLst>
              <a:gd name="adj1" fmla="val -52943"/>
              <a:gd name="adj2" fmla="val 31519"/>
            </a:avLst>
          </a:prstGeom>
          <a:solidFill>
            <a:schemeClr val="bg1"/>
          </a:solidFill>
          <a:ln w="19050" algn="ctr">
            <a:solidFill>
              <a:srgbClr val="2669AE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11" descr="30-08-13-240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47236" y="804440"/>
            <a:ext cx="1444228" cy="1263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2339752" y="2011241"/>
            <a:ext cx="170995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13元5角</a:t>
            </a:r>
            <a:endParaRPr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Object 13"/>
          <p:cNvGraphicFramePr/>
          <p:nvPr/>
        </p:nvGraphicFramePr>
        <p:xfrm>
          <a:off x="4984457" y="1042566"/>
          <a:ext cx="2972991" cy="1025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name="" r:id="rId2" imgW="4895850" imgH="1847850" progId="PBrush">
                  <p:embed/>
                </p:oleObj>
              </mc:Choice>
              <mc:Fallback>
                <p:oleObj name="" r:id="rId2" imgW="4895850" imgH="1847850" progId="PBrush">
                  <p:embed/>
                  <p:pic>
                    <p:nvPicPr>
                      <p:cNvPr id="0" name="Picture 31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457" y="1042566"/>
                        <a:ext cx="2972991" cy="10251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690498" y="1965997"/>
            <a:ext cx="140374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8元6角</a:t>
            </a:r>
            <a:endParaRPr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475656" y="2571750"/>
            <a:ext cx="2736304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用小数表示该怎么说呢？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2448173" y="3865148"/>
            <a:ext cx="140374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13.5元</a:t>
            </a:r>
            <a:endParaRPr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5830066" y="3795886"/>
            <a:ext cx="140493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8.6元</a:t>
            </a:r>
            <a:endParaRPr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375512" y="2790418"/>
            <a:ext cx="706358" cy="1814413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9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云形标注 82"/>
          <p:cNvSpPr>
            <a:spLocks noChangeArrowheads="1"/>
          </p:cNvSpPr>
          <p:nvPr/>
        </p:nvSpPr>
        <p:spPr bwMode="auto">
          <a:xfrm>
            <a:off x="3563889" y="771550"/>
            <a:ext cx="3528392" cy="749086"/>
          </a:xfrm>
          <a:prstGeom prst="cloudCallout">
            <a:avLst>
              <a:gd name="adj1" fmla="val 67859"/>
              <a:gd name="adj2" fmla="val 14995"/>
            </a:avLst>
          </a:prstGeom>
          <a:solidFill>
            <a:schemeClr val="bg1"/>
          </a:solidFill>
          <a:ln w="19050" algn="ctr">
            <a:solidFill>
              <a:srgbClr val="8B4F2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707904" y="824394"/>
            <a:ext cx="320863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元是什么意思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11560" y="1419622"/>
            <a:ext cx="363812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1.11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元是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元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角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23" name="Picture 4" descr="662309preview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31640" y="2911075"/>
            <a:ext cx="2417105" cy="1172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 descr="middle_204041_10151354797641676_fbe19d4a22b012862bc57c9139450c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39952" y="3022415"/>
            <a:ext cx="2042141" cy="92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09827" y="3178280"/>
            <a:ext cx="740429" cy="63843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7110273" y="771550"/>
            <a:ext cx="1134135" cy="162529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7" grpId="0"/>
      <p:bldP spid="8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21908" y="1555358"/>
            <a:ext cx="392615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1.11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元是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元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角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14" name="Picture 2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2643758"/>
            <a:ext cx="1602859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 Box 5"/>
              <p:cNvSpPr txBox="1">
                <a:spLocks noChangeArrowheads="1"/>
              </p:cNvSpPr>
              <p:nvPr/>
            </p:nvSpPr>
            <p:spPr bwMode="auto">
              <a:xfrm>
                <a:off x="2483768" y="2571750"/>
                <a:ext cx="6200350" cy="80368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8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1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角是</a:t>
                </a:r>
                <a:r>
                  <a:rPr 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1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元</a:t>
                </a:r>
                <a:r>
                  <a:rPr lang="zh-CN" altLang="en-US" sz="28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sym typeface="Arial" panose="020B060402020202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sym typeface="Arial" panose="020B0604020202020204" pitchFamily="34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zh-CN" altLang="en-US" sz="28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，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也可以写成</a:t>
                </a:r>
                <a:r>
                  <a:rPr 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0.1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元。</a:t>
                </a:r>
                <a:endPara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5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83768" y="2571750"/>
                <a:ext cx="6200350" cy="803682"/>
              </a:xfrm>
              <a:prstGeom prst="rect">
                <a:avLst/>
              </a:prstGeom>
              <a:blipFill rotWithShape="1">
                <a:blip r:embed="rId2"/>
                <a:stretch>
                  <a:fillRect l="-5" r="8" b="51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35" descr="3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7624" y="3462160"/>
            <a:ext cx="792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 Box 5"/>
              <p:cNvSpPr txBox="1">
                <a:spLocks noChangeArrowheads="1"/>
              </p:cNvSpPr>
              <p:nvPr/>
            </p:nvSpPr>
            <p:spPr bwMode="auto">
              <a:xfrm>
                <a:off x="2483768" y="3371245"/>
                <a:ext cx="6200350" cy="80368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8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1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分是</a:t>
                </a:r>
                <a:r>
                  <a:rPr 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1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sym typeface="Arial" panose="020B060402020202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sym typeface="Arial" panose="020B0604020202020204" pitchFamily="34" charset="0"/>
                          </a:rPr>
                          <m:t>𝟏𝟎</m:t>
                        </m:r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sym typeface="Arial" panose="020B0604020202020204" pitchFamily="34" charset="0"/>
                          </a:rPr>
                          <m:t>𝟎</m:t>
                        </m:r>
                      </m:den>
                    </m:f>
                  </m:oMath>
                </a14:m>
                <a:r>
                  <a:rPr lang="zh-CN" altLang="en-US" sz="28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，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也可以写成</a:t>
                </a:r>
                <a:r>
                  <a:rPr 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0.01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元。</a:t>
                </a:r>
                <a:endPara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7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83768" y="3371245"/>
                <a:ext cx="6200350" cy="803682"/>
              </a:xfrm>
              <a:prstGeom prst="rect">
                <a:avLst/>
              </a:prstGeom>
              <a:blipFill rotWithShape="1">
                <a:blip r:embed="rId4"/>
                <a:stretch>
                  <a:fillRect l="-5" t="-4" r="8" b="54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云形标注 82"/>
          <p:cNvSpPr>
            <a:spLocks noChangeArrowheads="1"/>
          </p:cNvSpPr>
          <p:nvPr/>
        </p:nvSpPr>
        <p:spPr bwMode="auto">
          <a:xfrm>
            <a:off x="3563889" y="771550"/>
            <a:ext cx="3528392" cy="749086"/>
          </a:xfrm>
          <a:prstGeom prst="cloudCallout">
            <a:avLst>
              <a:gd name="adj1" fmla="val 67859"/>
              <a:gd name="adj2" fmla="val 14995"/>
            </a:avLst>
          </a:prstGeom>
          <a:solidFill>
            <a:schemeClr val="bg1"/>
          </a:solidFill>
          <a:ln w="19050" algn="ctr">
            <a:solidFill>
              <a:srgbClr val="8B4F2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707904" y="824394"/>
            <a:ext cx="320863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元是什么意思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7110273" y="771550"/>
            <a:ext cx="1134135" cy="162529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1907704" y="1353068"/>
            <a:ext cx="3467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2.22元是表示   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907704" y="2211668"/>
            <a:ext cx="32624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3.75元是表示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1907704" y="3067095"/>
            <a:ext cx="28083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9.81元是表示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4628907" y="3065509"/>
            <a:ext cx="20313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4556899" y="1342770"/>
            <a:ext cx="2031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 rot="10800000" flipV="1">
            <a:off x="4572000" y="2206866"/>
            <a:ext cx="23042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99592" y="1184434"/>
            <a:ext cx="43406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1.11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米是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 Box 5"/>
              <p:cNvSpPr txBox="1">
                <a:spLocks noChangeArrowheads="1"/>
              </p:cNvSpPr>
              <p:nvPr/>
            </p:nvSpPr>
            <p:spPr bwMode="auto">
              <a:xfrm>
                <a:off x="1520429" y="3003798"/>
                <a:ext cx="5643860" cy="71468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0" 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分米是</a:t>
                </a:r>
                <a:r>
                  <a:rPr kumimoji="0" 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米的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sym typeface="Arial" panose="020B060402020202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sym typeface="Arial" panose="020B0604020202020204" pitchFamily="34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，也可以写成</a:t>
                </a:r>
                <a:r>
                  <a:rPr kumimoji="0" 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0.1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米。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0429" y="3003798"/>
                <a:ext cx="5643860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4" t="-35" r="4" b="78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3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39352" y="2347056"/>
            <a:ext cx="66151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左大括号 43"/>
          <p:cNvSpPr/>
          <p:nvPr/>
        </p:nvSpPr>
        <p:spPr bwMode="auto">
          <a:xfrm rot="5400000">
            <a:off x="3872420" y="-475320"/>
            <a:ext cx="296465" cy="5400675"/>
          </a:xfrm>
          <a:prstGeom prst="leftBrace">
            <a:avLst>
              <a:gd name="adj1" fmla="val 53133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rot="10800000" vert="eaVert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516216" y="1779662"/>
            <a:ext cx="10152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45"/>
          <p:cNvSpPr/>
          <p:nvPr/>
        </p:nvSpPr>
        <p:spPr bwMode="auto">
          <a:xfrm rot="5400000">
            <a:off x="6910300" y="1995822"/>
            <a:ext cx="161925" cy="540544"/>
          </a:xfrm>
          <a:prstGeom prst="leftBrace">
            <a:avLst>
              <a:gd name="adj1" fmla="val 27819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rot="10800000" vert="eaVert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7175808" y="2692337"/>
            <a:ext cx="121261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箭头连接符 49"/>
          <p:cNvCxnSpPr>
            <a:cxnSpLocks noChangeShapeType="1"/>
          </p:cNvCxnSpPr>
          <p:nvPr/>
        </p:nvCxnSpPr>
        <p:spPr bwMode="auto">
          <a:xfrm>
            <a:off x="7315112" y="2562560"/>
            <a:ext cx="242888" cy="200025"/>
          </a:xfrm>
          <a:prstGeom prst="straightConnector1">
            <a:avLst/>
          </a:prstGeom>
          <a:noFill/>
          <a:ln w="28575">
            <a:solidFill>
              <a:srgbClr val="C00000"/>
            </a:solidFill>
            <a:round/>
            <a:headEnd type="arrow" w="med" len="med"/>
          </a:ln>
        </p:spPr>
      </p:cxnSp>
      <p:cxnSp>
        <p:nvCxnSpPr>
          <p:cNvPr id="18" name="直接连接符 51"/>
          <p:cNvCxnSpPr>
            <a:cxnSpLocks noChangeShapeType="1"/>
          </p:cNvCxnSpPr>
          <p:nvPr/>
        </p:nvCxnSpPr>
        <p:spPr bwMode="auto">
          <a:xfrm>
            <a:off x="7260344" y="2562560"/>
            <a:ext cx="67865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</a:ln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 Box 5"/>
              <p:cNvSpPr txBox="1">
                <a:spLocks noChangeArrowheads="1"/>
              </p:cNvSpPr>
              <p:nvPr/>
            </p:nvSpPr>
            <p:spPr bwMode="auto">
              <a:xfrm>
                <a:off x="1475656" y="3750025"/>
                <a:ext cx="6028755" cy="71468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0" 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厘米是</a:t>
                </a:r>
                <a:r>
                  <a:rPr kumimoji="0" 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米的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sym typeface="Arial" panose="020B060402020202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sym typeface="Arial" panose="020B0604020202020204" pitchFamily="34" charset="0"/>
                          </a:rPr>
                          <m:t>𝟏𝟎𝟎</m:t>
                        </m:r>
                      </m:den>
                    </m:f>
                  </m:oMath>
                </a14:m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，也可以写成</a:t>
                </a:r>
                <a:r>
                  <a:rPr kumimoji="0" 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0.01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米。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75656" y="3750025"/>
                <a:ext cx="6028755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9" t="-49" r="10" b="3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707904" y="1663541"/>
            <a:ext cx="8822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云形标注 82"/>
          <p:cNvSpPr>
            <a:spLocks noChangeArrowheads="1"/>
          </p:cNvSpPr>
          <p:nvPr/>
        </p:nvSpPr>
        <p:spPr bwMode="auto">
          <a:xfrm>
            <a:off x="3563889" y="483518"/>
            <a:ext cx="3528392" cy="749086"/>
          </a:xfrm>
          <a:prstGeom prst="cloudCallout">
            <a:avLst>
              <a:gd name="adj1" fmla="val 67859"/>
              <a:gd name="adj2" fmla="val 14995"/>
            </a:avLst>
          </a:prstGeom>
          <a:solidFill>
            <a:schemeClr val="bg1"/>
          </a:solidFill>
          <a:ln w="19050" algn="ctr">
            <a:solidFill>
              <a:srgbClr val="8B4F2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707904" y="536362"/>
            <a:ext cx="320863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元是什么意思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110273" y="483518"/>
            <a:ext cx="1134135" cy="162529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10" grpId="0" animBg="1"/>
      <p:bldP spid="13" grpId="0" animBg="1" autoUpdateAnimBg="0"/>
      <p:bldP spid="14" grpId="0" bldLvl="0" autoUpdateAnimBg="0"/>
      <p:bldP spid="15" grpId="0" animBg="1" autoUpdateAnimBg="0"/>
      <p:bldP spid="16" grpId="0" bldLvl="0" autoUpdateAnimBg="0"/>
      <p:bldP spid="21" grpId="0" animBg="1"/>
      <p:bldP spid="27" grpId="0" bldLvl="0" autoUpdateAnimBg="0"/>
      <p:bldP spid="22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1691680" y="1059583"/>
            <a:ext cx="28083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2.22米是表示   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691680" y="1876036"/>
            <a:ext cx="32624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3.75米是表示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691680" y="2722996"/>
            <a:ext cx="28522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9.81米是表示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4528249" y="2722996"/>
            <a:ext cx="28520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4572000" y="1059582"/>
            <a:ext cx="2852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 rot="10800000" flipV="1">
            <a:off x="4543928" y="1814481"/>
            <a:ext cx="34124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ldLvl="0" autoUpdateAnimBg="0"/>
      <p:bldP spid="16" grpId="0" bldLvl="0" autoUpdateAnimBg="0"/>
      <p:bldP spid="17" grpId="0" bldLvl="0" autoUpdateAnimBg="0"/>
      <p:bldP spid="21" grpId="0" bldLvl="0" autoUpdateAnimBg="0"/>
      <p:bldP spid="22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339752" y="627534"/>
            <a:ext cx="4968552" cy="76102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381448" y="699542"/>
            <a:ext cx="507087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用数表示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下面图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中的涂色部分。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18"/>
          <p:cNvSpPr>
            <a:spLocks noChangeArrowheads="1"/>
          </p:cNvSpPr>
          <p:nvPr/>
        </p:nvSpPr>
        <p:spPr bwMode="auto">
          <a:xfrm>
            <a:off x="3412850" y="1563638"/>
            <a:ext cx="2159794" cy="2159794"/>
          </a:xfrm>
          <a:prstGeom prst="rect">
            <a:avLst/>
          </a:prstGeom>
          <a:noFill/>
          <a:ln w="25400">
            <a:solidFill>
              <a:srgbClr val="00B0F0"/>
            </a:solidFill>
            <a:miter lim="800000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19"/>
          <p:cNvSpPr>
            <a:spLocks noChangeArrowheads="1"/>
          </p:cNvSpPr>
          <p:nvPr/>
        </p:nvSpPr>
        <p:spPr bwMode="auto">
          <a:xfrm>
            <a:off x="3412850" y="1563638"/>
            <a:ext cx="2159794" cy="2159794"/>
          </a:xfrm>
          <a:prstGeom prst="rect">
            <a:avLst/>
          </a:prstGeom>
          <a:solidFill>
            <a:srgbClr val="F3ABEA"/>
          </a:solidFill>
          <a:ln w="25400">
            <a:solidFill>
              <a:srgbClr val="00B0F0"/>
            </a:solidFill>
            <a:miter lim="800000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Group 10"/>
          <p:cNvGraphicFramePr>
            <a:graphicFrameLocks noGrp="1"/>
          </p:cNvGraphicFramePr>
          <p:nvPr/>
        </p:nvGraphicFramePr>
        <p:xfrm>
          <a:off x="3412850" y="1563638"/>
          <a:ext cx="2159797" cy="2160985"/>
        </p:xfrm>
        <a:graphic>
          <a:graphicData uri="http://schemas.openxmlformats.org/drawingml/2006/table">
            <a:tbl>
              <a:tblPr/>
              <a:tblGrid>
                <a:gridCol w="215503"/>
                <a:gridCol w="215504"/>
                <a:gridCol w="216694"/>
                <a:gridCol w="215503"/>
                <a:gridCol w="216694"/>
                <a:gridCol w="215504"/>
                <a:gridCol w="216694"/>
                <a:gridCol w="215503"/>
                <a:gridCol w="215504"/>
                <a:gridCol w="216694"/>
              </a:tblGrid>
              <a:tr h="2160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Group 34"/>
          <p:cNvGraphicFramePr>
            <a:graphicFrameLocks noGrp="1"/>
          </p:cNvGraphicFramePr>
          <p:nvPr/>
        </p:nvGraphicFramePr>
        <p:xfrm>
          <a:off x="3412850" y="1563638"/>
          <a:ext cx="215503" cy="2159794"/>
        </p:xfrm>
        <a:graphic>
          <a:graphicData uri="http://schemas.openxmlformats.org/drawingml/2006/table">
            <a:tbl>
              <a:tblPr/>
              <a:tblGrid>
                <a:gridCol w="215503"/>
              </a:tblGrid>
              <a:tr h="2159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Group 40"/>
          <p:cNvGraphicFramePr>
            <a:graphicFrameLocks noGrp="1"/>
          </p:cNvGraphicFramePr>
          <p:nvPr/>
        </p:nvGraphicFramePr>
        <p:xfrm>
          <a:off x="3628353" y="1563638"/>
          <a:ext cx="216694" cy="2159794"/>
        </p:xfrm>
        <a:graphic>
          <a:graphicData uri="http://schemas.openxmlformats.org/drawingml/2006/table">
            <a:tbl>
              <a:tblPr/>
              <a:tblGrid>
                <a:gridCol w="216694"/>
              </a:tblGrid>
              <a:tr h="2159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46"/>
          <p:cNvGraphicFramePr>
            <a:graphicFrameLocks noGrp="1"/>
          </p:cNvGraphicFramePr>
          <p:nvPr/>
        </p:nvGraphicFramePr>
        <p:xfrm>
          <a:off x="3845046" y="1563638"/>
          <a:ext cx="215504" cy="2159794"/>
        </p:xfrm>
        <a:graphic>
          <a:graphicData uri="http://schemas.openxmlformats.org/drawingml/2006/table">
            <a:tbl>
              <a:tblPr/>
              <a:tblGrid>
                <a:gridCol w="215504"/>
              </a:tblGrid>
              <a:tr h="2159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Group 52"/>
          <p:cNvGraphicFramePr>
            <a:graphicFrameLocks noGrp="1"/>
          </p:cNvGraphicFramePr>
          <p:nvPr/>
        </p:nvGraphicFramePr>
        <p:xfrm>
          <a:off x="4054596" y="1563638"/>
          <a:ext cx="215504" cy="2159794"/>
        </p:xfrm>
        <a:graphic>
          <a:graphicData uri="http://schemas.openxmlformats.org/drawingml/2006/table">
            <a:tbl>
              <a:tblPr/>
              <a:tblGrid>
                <a:gridCol w="215504"/>
              </a:tblGrid>
              <a:tr h="2159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Group 58"/>
          <p:cNvGraphicFramePr>
            <a:graphicFrameLocks noGrp="1"/>
          </p:cNvGraphicFramePr>
          <p:nvPr/>
        </p:nvGraphicFramePr>
        <p:xfrm>
          <a:off x="4270100" y="1563638"/>
          <a:ext cx="215503" cy="2159794"/>
        </p:xfrm>
        <a:graphic>
          <a:graphicData uri="http://schemas.openxmlformats.org/drawingml/2006/table">
            <a:tbl>
              <a:tblPr/>
              <a:tblGrid>
                <a:gridCol w="215503"/>
              </a:tblGrid>
              <a:tr h="2159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Group 64"/>
          <p:cNvGraphicFramePr>
            <a:graphicFrameLocks noGrp="1"/>
          </p:cNvGraphicFramePr>
          <p:nvPr/>
        </p:nvGraphicFramePr>
        <p:xfrm>
          <a:off x="4485603" y="1563638"/>
          <a:ext cx="216694" cy="2159794"/>
        </p:xfrm>
        <a:graphic>
          <a:graphicData uri="http://schemas.openxmlformats.org/drawingml/2006/table">
            <a:tbl>
              <a:tblPr/>
              <a:tblGrid>
                <a:gridCol w="216694"/>
              </a:tblGrid>
              <a:tr h="2159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Group 70"/>
          <p:cNvGraphicFramePr>
            <a:graphicFrameLocks noGrp="1"/>
          </p:cNvGraphicFramePr>
          <p:nvPr/>
        </p:nvGraphicFramePr>
        <p:xfrm>
          <a:off x="4708250" y="1563638"/>
          <a:ext cx="216694" cy="2159794"/>
        </p:xfrm>
        <a:graphic>
          <a:graphicData uri="http://schemas.openxmlformats.org/drawingml/2006/table">
            <a:tbl>
              <a:tblPr/>
              <a:tblGrid>
                <a:gridCol w="216694"/>
              </a:tblGrid>
              <a:tr h="2159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Group 76"/>
          <p:cNvGraphicFramePr>
            <a:graphicFrameLocks noGrp="1"/>
          </p:cNvGraphicFramePr>
          <p:nvPr/>
        </p:nvGraphicFramePr>
        <p:xfrm>
          <a:off x="4927325" y="1563638"/>
          <a:ext cx="215503" cy="2159794"/>
        </p:xfrm>
        <a:graphic>
          <a:graphicData uri="http://schemas.openxmlformats.org/drawingml/2006/table">
            <a:tbl>
              <a:tblPr/>
              <a:tblGrid>
                <a:gridCol w="215503"/>
              </a:tblGrid>
              <a:tr h="2159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Group 82"/>
          <p:cNvGraphicFramePr>
            <a:graphicFrameLocks noGrp="1"/>
          </p:cNvGraphicFramePr>
          <p:nvPr/>
        </p:nvGraphicFramePr>
        <p:xfrm>
          <a:off x="5140446" y="1563638"/>
          <a:ext cx="216694" cy="2159794"/>
        </p:xfrm>
        <a:graphic>
          <a:graphicData uri="http://schemas.openxmlformats.org/drawingml/2006/table">
            <a:tbl>
              <a:tblPr/>
              <a:tblGrid>
                <a:gridCol w="216694"/>
              </a:tblGrid>
              <a:tr h="2159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Group 88"/>
          <p:cNvGraphicFramePr>
            <a:graphicFrameLocks noGrp="1"/>
          </p:cNvGraphicFramePr>
          <p:nvPr/>
        </p:nvGraphicFramePr>
        <p:xfrm>
          <a:off x="5357140" y="1563638"/>
          <a:ext cx="215504" cy="2159794"/>
        </p:xfrm>
        <a:graphic>
          <a:graphicData uri="http://schemas.openxmlformats.org/drawingml/2006/table">
            <a:tbl>
              <a:tblPr/>
              <a:tblGrid>
                <a:gridCol w="215504"/>
              </a:tblGrid>
              <a:tr h="2159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0"/>
          <p:cNvSpPr txBox="1">
            <a:spLocks noChangeArrowheads="1"/>
          </p:cNvSpPr>
          <p:nvPr/>
        </p:nvSpPr>
        <p:spPr bwMode="auto">
          <a:xfrm>
            <a:off x="4259086" y="4020817"/>
            <a:ext cx="917972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5"/>
          <p:cNvSpPr txBox="1">
            <a:spLocks noChangeArrowheads="1"/>
          </p:cNvSpPr>
          <p:nvPr/>
        </p:nvSpPr>
        <p:spPr bwMode="auto">
          <a:xfrm>
            <a:off x="4373386" y="4020817"/>
            <a:ext cx="917972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48"/>
          <p:cNvSpPr txBox="1">
            <a:spLocks noChangeArrowheads="1"/>
          </p:cNvSpPr>
          <p:nvPr/>
        </p:nvSpPr>
        <p:spPr bwMode="auto">
          <a:xfrm>
            <a:off x="4368623" y="4020817"/>
            <a:ext cx="917972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50"/>
          <p:cNvSpPr txBox="1">
            <a:spLocks noChangeArrowheads="1"/>
          </p:cNvSpPr>
          <p:nvPr/>
        </p:nvSpPr>
        <p:spPr bwMode="auto">
          <a:xfrm>
            <a:off x="4376957" y="4020817"/>
            <a:ext cx="917972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52"/>
          <p:cNvSpPr txBox="1">
            <a:spLocks noChangeArrowheads="1"/>
          </p:cNvSpPr>
          <p:nvPr/>
        </p:nvSpPr>
        <p:spPr bwMode="auto">
          <a:xfrm>
            <a:off x="4368623" y="4020817"/>
            <a:ext cx="917972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53"/>
          <p:cNvSpPr txBox="1">
            <a:spLocks noChangeArrowheads="1"/>
          </p:cNvSpPr>
          <p:nvPr/>
        </p:nvSpPr>
        <p:spPr bwMode="auto">
          <a:xfrm>
            <a:off x="4472207" y="4020817"/>
            <a:ext cx="917972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54"/>
          <p:cNvSpPr txBox="1">
            <a:spLocks noChangeArrowheads="1"/>
          </p:cNvSpPr>
          <p:nvPr/>
        </p:nvSpPr>
        <p:spPr bwMode="auto">
          <a:xfrm>
            <a:off x="4376957" y="4020817"/>
            <a:ext cx="917972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55"/>
          <p:cNvSpPr txBox="1">
            <a:spLocks noChangeArrowheads="1"/>
          </p:cNvSpPr>
          <p:nvPr/>
        </p:nvSpPr>
        <p:spPr bwMode="auto">
          <a:xfrm>
            <a:off x="4376957" y="4020817"/>
            <a:ext cx="917972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56"/>
          <p:cNvSpPr txBox="1">
            <a:spLocks noChangeArrowheads="1"/>
          </p:cNvSpPr>
          <p:nvPr/>
        </p:nvSpPr>
        <p:spPr bwMode="auto">
          <a:xfrm>
            <a:off x="4368623" y="4020817"/>
            <a:ext cx="917972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57"/>
          <p:cNvSpPr txBox="1">
            <a:spLocks noChangeArrowheads="1"/>
          </p:cNvSpPr>
          <p:nvPr/>
        </p:nvSpPr>
        <p:spPr bwMode="auto">
          <a:xfrm>
            <a:off x="4463873" y="4020817"/>
            <a:ext cx="917972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 Box 13"/>
              <p:cNvSpPr txBox="1">
                <a:spLocks noChangeArrowheads="1"/>
              </p:cNvSpPr>
              <p:nvPr/>
            </p:nvSpPr>
            <p:spPr bwMode="auto">
              <a:xfrm>
                <a:off x="3703170" y="3951828"/>
                <a:ext cx="999127" cy="6127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2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3170" y="3951828"/>
                <a:ext cx="999127" cy="612732"/>
              </a:xfrm>
              <a:prstGeom prst="rect">
                <a:avLst/>
              </a:prstGeom>
              <a:blipFill rotWithShape="1">
                <a:blip r:embed="rId1"/>
                <a:stretch>
                  <a:fillRect l="-49" t="-36" r="12" b="29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 Box 13"/>
              <p:cNvSpPr txBox="1">
                <a:spLocks noChangeArrowheads="1"/>
              </p:cNvSpPr>
              <p:nvPr/>
            </p:nvSpPr>
            <p:spPr bwMode="auto">
              <a:xfrm>
                <a:off x="3703170" y="3951828"/>
                <a:ext cx="999127" cy="6127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4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3170" y="3951828"/>
                <a:ext cx="999127" cy="612732"/>
              </a:xfrm>
              <a:prstGeom prst="rect">
                <a:avLst/>
              </a:prstGeom>
              <a:blipFill rotWithShape="1">
                <a:blip r:embed="rId2"/>
                <a:stretch>
                  <a:fillRect l="-49" t="-36" r="12" b="29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 Box 13"/>
              <p:cNvSpPr txBox="1">
                <a:spLocks noChangeArrowheads="1"/>
              </p:cNvSpPr>
              <p:nvPr/>
            </p:nvSpPr>
            <p:spPr bwMode="auto">
              <a:xfrm>
                <a:off x="3703170" y="3951828"/>
                <a:ext cx="999127" cy="6127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5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3170" y="3951828"/>
                <a:ext cx="999127" cy="612732"/>
              </a:xfrm>
              <a:prstGeom prst="rect">
                <a:avLst/>
              </a:prstGeom>
              <a:blipFill rotWithShape="1">
                <a:blip r:embed="rId3"/>
                <a:stretch>
                  <a:fillRect l="-49" t="-36" r="12" b="29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 Box 13"/>
              <p:cNvSpPr txBox="1">
                <a:spLocks noChangeArrowheads="1"/>
              </p:cNvSpPr>
              <p:nvPr/>
            </p:nvSpPr>
            <p:spPr bwMode="auto">
              <a:xfrm>
                <a:off x="3703170" y="3951828"/>
                <a:ext cx="999127" cy="6127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6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3170" y="3951828"/>
                <a:ext cx="999127" cy="612732"/>
              </a:xfrm>
              <a:prstGeom prst="rect">
                <a:avLst/>
              </a:prstGeom>
              <a:blipFill rotWithShape="1">
                <a:blip r:embed="rId4"/>
                <a:stretch>
                  <a:fillRect l="-49" t="-36" r="12" b="29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 Box 13"/>
              <p:cNvSpPr txBox="1">
                <a:spLocks noChangeArrowheads="1"/>
              </p:cNvSpPr>
              <p:nvPr/>
            </p:nvSpPr>
            <p:spPr bwMode="auto">
              <a:xfrm>
                <a:off x="3703170" y="3939902"/>
                <a:ext cx="999127" cy="6365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7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3170" y="3939902"/>
                <a:ext cx="999127" cy="636585"/>
              </a:xfrm>
              <a:prstGeom prst="rect">
                <a:avLst/>
              </a:prstGeom>
              <a:blipFill rotWithShape="1">
                <a:blip r:embed="rId5"/>
                <a:stretch>
                  <a:fillRect l="-49" t="-57" r="12" b="7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 Box 13"/>
              <p:cNvSpPr txBox="1">
                <a:spLocks noChangeArrowheads="1"/>
              </p:cNvSpPr>
              <p:nvPr/>
            </p:nvSpPr>
            <p:spPr bwMode="auto">
              <a:xfrm>
                <a:off x="3703170" y="3939902"/>
                <a:ext cx="999127" cy="6365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8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3170" y="3939902"/>
                <a:ext cx="999127" cy="636585"/>
              </a:xfrm>
              <a:prstGeom prst="rect">
                <a:avLst/>
              </a:prstGeom>
              <a:blipFill rotWithShape="1">
                <a:blip r:embed="rId6"/>
                <a:stretch>
                  <a:fillRect l="-49" t="-57" r="12" b="7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 Box 13"/>
              <p:cNvSpPr txBox="1">
                <a:spLocks noChangeArrowheads="1"/>
              </p:cNvSpPr>
              <p:nvPr/>
            </p:nvSpPr>
            <p:spPr bwMode="auto">
              <a:xfrm>
                <a:off x="3703170" y="3939902"/>
                <a:ext cx="999127" cy="6365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9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3170" y="3939902"/>
                <a:ext cx="999127" cy="636585"/>
              </a:xfrm>
              <a:prstGeom prst="rect">
                <a:avLst/>
              </a:prstGeom>
              <a:blipFill rotWithShape="1">
                <a:blip r:embed="rId7"/>
                <a:stretch>
                  <a:fillRect l="-49" t="-57" r="12" b="7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 Box 13"/>
              <p:cNvSpPr txBox="1">
                <a:spLocks noChangeArrowheads="1"/>
              </p:cNvSpPr>
              <p:nvPr/>
            </p:nvSpPr>
            <p:spPr bwMode="auto">
              <a:xfrm>
                <a:off x="3703170" y="3939902"/>
                <a:ext cx="999127" cy="6365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0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3170" y="3939902"/>
                <a:ext cx="999127" cy="636585"/>
              </a:xfrm>
              <a:prstGeom prst="rect">
                <a:avLst/>
              </a:prstGeom>
              <a:blipFill rotWithShape="1">
                <a:blip r:embed="rId8"/>
                <a:stretch>
                  <a:fillRect l="-49" t="-57" r="12" b="7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 Box 13"/>
              <p:cNvSpPr txBox="1">
                <a:spLocks noChangeArrowheads="1"/>
              </p:cNvSpPr>
              <p:nvPr/>
            </p:nvSpPr>
            <p:spPr bwMode="auto">
              <a:xfrm>
                <a:off x="3703170" y="3952341"/>
                <a:ext cx="999127" cy="6117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1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3170" y="3952341"/>
                <a:ext cx="999127" cy="611706"/>
              </a:xfrm>
              <a:prstGeom prst="rect">
                <a:avLst/>
              </a:prstGeom>
              <a:blipFill rotWithShape="1">
                <a:blip r:embed="rId9"/>
                <a:stretch>
                  <a:fillRect l="-49" t="-17" r="12" b="49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22" grpId="0" autoUpdateAnimBg="0"/>
      <p:bldP spid="24" grpId="0" autoUpdateAnimBg="0"/>
      <p:bldP spid="24" grpId="1" autoUpdateAnimBg="0"/>
      <p:bldP spid="33" grpId="0" autoUpdateAnimBg="0"/>
      <p:bldP spid="33" grpId="1" autoUpdateAnimBg="0"/>
      <p:bldP spid="34" grpId="0" autoUpdateAnimBg="0"/>
      <p:bldP spid="34" grpId="1" autoUpdateAnimBg="0"/>
      <p:bldP spid="35" grpId="0" autoUpdateAnimBg="0"/>
      <p:bldP spid="35" grpId="1" autoUpdateAnimBg="0"/>
      <p:bldP spid="36" grpId="0" autoUpdateAnimBg="0"/>
      <p:bldP spid="36" grpId="1" autoUpdateAnimBg="0"/>
      <p:bldP spid="37" grpId="0" autoUpdateAnimBg="0"/>
      <p:bldP spid="37" grpId="1" autoUpdateAnimBg="0"/>
      <p:bldP spid="38" grpId="0" autoUpdateAnimBg="0"/>
      <p:bldP spid="38" grpId="1" autoUpdateAnimBg="0"/>
      <p:bldP spid="39" grpId="0" autoUpdateAnimBg="0"/>
      <p:bldP spid="39" grpId="1" autoUpdateAnimBg="0"/>
      <p:bldP spid="40" grpId="0" autoUpdateAnimBg="0"/>
      <p:bldP spid="40" grpId="1" autoUpdateAnimBg="0"/>
      <p:bldP spid="42" grpId="0" animBg="1"/>
      <p:bldP spid="42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9"/>
          <p:cNvSpPr>
            <a:spLocks noChangeArrowheads="1"/>
          </p:cNvSpPr>
          <p:nvPr/>
        </p:nvSpPr>
        <p:spPr bwMode="auto">
          <a:xfrm>
            <a:off x="3529375" y="1472132"/>
            <a:ext cx="2159794" cy="2159794"/>
          </a:xfrm>
          <a:prstGeom prst="rect">
            <a:avLst/>
          </a:prstGeom>
          <a:solidFill>
            <a:srgbClr val="F3ABEA"/>
          </a:solidFill>
          <a:ln w="25400">
            <a:solidFill>
              <a:srgbClr val="00B0F0"/>
            </a:solidFill>
            <a:miter lim="800000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1" name="Group 116"/>
          <p:cNvGraphicFramePr>
            <a:graphicFrameLocks noGrp="1"/>
          </p:cNvGraphicFramePr>
          <p:nvPr/>
        </p:nvGraphicFramePr>
        <p:xfrm>
          <a:off x="3547235" y="1485229"/>
          <a:ext cx="2159797" cy="2160990"/>
        </p:xfrm>
        <a:graphic>
          <a:graphicData uri="http://schemas.openxmlformats.org/drawingml/2006/table">
            <a:tbl>
              <a:tblPr/>
              <a:tblGrid>
                <a:gridCol w="215503"/>
                <a:gridCol w="215504"/>
                <a:gridCol w="216694"/>
                <a:gridCol w="215503"/>
                <a:gridCol w="216694"/>
                <a:gridCol w="215504"/>
                <a:gridCol w="216694"/>
                <a:gridCol w="215503"/>
                <a:gridCol w="215504"/>
                <a:gridCol w="216694"/>
              </a:tblGrid>
              <a:tr h="216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矩形 36"/>
          <p:cNvSpPr>
            <a:spLocks noChangeArrowheads="1"/>
          </p:cNvSpPr>
          <p:nvPr/>
        </p:nvSpPr>
        <p:spPr bwMode="auto">
          <a:xfrm>
            <a:off x="3542473" y="1484038"/>
            <a:ext cx="215503" cy="216694"/>
          </a:xfrm>
          <a:prstGeom prst="rect">
            <a:avLst/>
          </a:prstGeom>
          <a:solidFill>
            <a:srgbClr val="F3ABEA"/>
          </a:solidFill>
          <a:ln w="12700">
            <a:solidFill>
              <a:srgbClr val="00B0F0"/>
            </a:solidFill>
            <a:miter lim="800000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3" name="Group 240"/>
          <p:cNvGraphicFramePr>
            <a:graphicFrameLocks noGrp="1"/>
          </p:cNvGraphicFramePr>
          <p:nvPr/>
        </p:nvGraphicFramePr>
        <p:xfrm>
          <a:off x="3542473" y="1484038"/>
          <a:ext cx="215503" cy="2159800"/>
        </p:xfrm>
        <a:graphic>
          <a:graphicData uri="http://schemas.openxmlformats.org/drawingml/2006/table">
            <a:tbl>
              <a:tblPr/>
              <a:tblGrid>
                <a:gridCol w="215503"/>
              </a:tblGrid>
              <a:tr h="216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6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6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6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Group 264"/>
          <p:cNvGraphicFramePr>
            <a:graphicFrameLocks noGrp="1"/>
          </p:cNvGraphicFramePr>
          <p:nvPr/>
        </p:nvGraphicFramePr>
        <p:xfrm>
          <a:off x="3757975" y="1484038"/>
          <a:ext cx="216694" cy="2159800"/>
        </p:xfrm>
        <a:graphic>
          <a:graphicData uri="http://schemas.openxmlformats.org/drawingml/2006/table">
            <a:tbl>
              <a:tblPr/>
              <a:tblGrid>
                <a:gridCol w="216694"/>
              </a:tblGrid>
              <a:tr h="216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6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6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6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Group 288"/>
          <p:cNvGraphicFramePr>
            <a:graphicFrameLocks noGrp="1"/>
          </p:cNvGraphicFramePr>
          <p:nvPr/>
        </p:nvGraphicFramePr>
        <p:xfrm>
          <a:off x="3974669" y="2996132"/>
          <a:ext cx="215504" cy="647702"/>
        </p:xfrm>
        <a:graphic>
          <a:graphicData uri="http://schemas.openxmlformats.org/drawingml/2006/table">
            <a:tbl>
              <a:tblPr/>
              <a:tblGrid>
                <a:gridCol w="215504"/>
              </a:tblGrid>
              <a:tr h="216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  <a:tr h="215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BEA"/>
                    </a:solidFill>
                  </a:tcPr>
                </a:tc>
              </a:tr>
            </a:tbl>
          </a:graphicData>
        </a:graphic>
      </p:graphicFrame>
      <p:sp>
        <p:nvSpPr>
          <p:cNvPr id="16" name="TextBox 20"/>
          <p:cNvSpPr txBox="1">
            <a:spLocks noChangeArrowheads="1"/>
          </p:cNvSpPr>
          <p:nvPr/>
        </p:nvSpPr>
        <p:spPr bwMode="auto">
          <a:xfrm>
            <a:off x="4346144" y="3874945"/>
            <a:ext cx="91797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25"/>
          <p:cNvSpPr txBox="1">
            <a:spLocks noChangeArrowheads="1"/>
          </p:cNvSpPr>
          <p:nvPr/>
        </p:nvSpPr>
        <p:spPr bwMode="auto">
          <a:xfrm>
            <a:off x="4674148" y="3860445"/>
            <a:ext cx="91797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44"/>
          <p:cNvSpPr txBox="1">
            <a:spLocks noChangeArrowheads="1"/>
          </p:cNvSpPr>
          <p:nvPr/>
        </p:nvSpPr>
        <p:spPr bwMode="auto">
          <a:xfrm>
            <a:off x="4667004" y="3860445"/>
            <a:ext cx="91797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0.23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云形标注 22"/>
          <p:cNvSpPr/>
          <p:nvPr/>
        </p:nvSpPr>
        <p:spPr>
          <a:xfrm>
            <a:off x="2515159" y="411510"/>
            <a:ext cx="4968552" cy="855502"/>
          </a:xfrm>
          <a:prstGeom prst="cloudCallout">
            <a:avLst>
              <a:gd name="adj1" fmla="val 40813"/>
              <a:gd name="adj2" fmla="val 82478"/>
            </a:avLst>
          </a:prstGeom>
          <a:noFill/>
          <a:ln>
            <a:solidFill>
              <a:srgbClr val="005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843808" y="597917"/>
            <a:ext cx="507087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用数表示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下面图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中的涂色部分。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64288" y="1111632"/>
            <a:ext cx="1166568" cy="152232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 Box 13"/>
              <p:cNvSpPr txBox="1">
                <a:spLocks noChangeArrowheads="1"/>
              </p:cNvSpPr>
              <p:nvPr/>
            </p:nvSpPr>
            <p:spPr bwMode="auto">
              <a:xfrm>
                <a:off x="3690609" y="3723878"/>
                <a:ext cx="999127" cy="6127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90609" y="3723878"/>
                <a:ext cx="999127" cy="612732"/>
              </a:xfrm>
              <a:prstGeom prst="rect">
                <a:avLst/>
              </a:prstGeom>
              <a:blipFill rotWithShape="1">
                <a:blip r:embed="rId2"/>
                <a:stretch>
                  <a:fillRect l="-62" t="-39" r="26" b="32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 Box 13"/>
              <p:cNvSpPr txBox="1">
                <a:spLocks noChangeArrowheads="1"/>
              </p:cNvSpPr>
              <p:nvPr/>
            </p:nvSpPr>
            <p:spPr bwMode="auto">
              <a:xfrm>
                <a:off x="3690609" y="3723878"/>
                <a:ext cx="999127" cy="6127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𝟐𝟑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90609" y="3723878"/>
                <a:ext cx="999127" cy="612732"/>
              </a:xfrm>
              <a:prstGeom prst="rect">
                <a:avLst/>
              </a:prstGeom>
              <a:blipFill rotWithShape="1">
                <a:blip r:embed="rId3"/>
                <a:stretch>
                  <a:fillRect l="-62" t="-39" r="26" b="32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 autoUpdateAnimBg="0"/>
      <p:bldP spid="12" grpId="0" bldLvl="0" animBg="1" autoUpdateAnimBg="0"/>
      <p:bldP spid="12" grpId="1" bldLvl="0" animBg="1" autoUpdateAnimBg="0"/>
      <p:bldP spid="16" grpId="0" autoUpdateAnimBg="0"/>
      <p:bldP spid="17" grpId="0" autoUpdateAnimBg="0"/>
      <p:bldP spid="17" grpId="1" autoUpdateAnimBg="0"/>
      <p:bldP spid="20" grpId="0" autoUpdateAnimBg="0"/>
      <p:bldP spid="26" grpId="0" animBg="1"/>
      <p:bldP spid="26" grpId="1" animBg="1"/>
      <p:bldP spid="27" grpId="0" animBg="1"/>
    </p:bldLst>
  </p:timing>
</p:sld>
</file>

<file path=ppt/tags/tag1.xml><?xml version="1.0" encoding="utf-8"?>
<p:tagLst xmlns:p="http://schemas.openxmlformats.org/presentationml/2006/main">
  <p:tag name="KSO_WPP_MARK_KEY" val="35a7676b-da4b-44cc-9c60-210799372db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1498</Words>
  <Application>WPS 演示</Application>
  <PresentationFormat>全屏显示(16:9)</PresentationFormat>
  <Paragraphs>345</Paragraphs>
  <Slides>18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微软雅黑</vt:lpstr>
      <vt:lpstr>等线</vt:lpstr>
      <vt:lpstr>幼圆</vt:lpstr>
      <vt:lpstr>Cambria Math</vt:lpstr>
      <vt:lpstr>Cambria Math</vt:lpstr>
      <vt:lpstr>Calibri</vt:lpstr>
      <vt:lpstr>Tahoma</vt:lpstr>
      <vt:lpstr>Arial</vt:lpstr>
      <vt:lpstr>Arial Unicode MS</vt:lpstr>
      <vt:lpstr>第一PPT模板网-WWW.1PPT.COM</vt:lpstr>
      <vt:lpstr>PBrush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2023-02-06T10:37:31Z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997D12039BE74C96950D130EAED1C90A</vt:lpwstr>
  </property>
</Properties>
</file>