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22" r:id="rId5"/>
    <p:sldId id="539" r:id="rId6"/>
    <p:sldId id="472" r:id="rId7"/>
    <p:sldId id="519" r:id="rId8"/>
    <p:sldId id="520" r:id="rId9"/>
    <p:sldId id="511" r:id="rId10"/>
    <p:sldId id="512" r:id="rId11"/>
    <p:sldId id="513" r:id="rId12"/>
    <p:sldId id="518" r:id="rId13"/>
    <p:sldId id="502" r:id="rId14"/>
    <p:sldId id="515" r:id="rId15"/>
    <p:sldId id="517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Tahoma" panose="020B0604030504040204" pitchFamily="34" charset="0"/>
      <p:regular r:id="rId30"/>
      <p:bold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94D29"/>
    <a:srgbClr val="EEF0E2"/>
    <a:srgbClr val="ECC19F"/>
    <a:srgbClr val="DF7799"/>
    <a:srgbClr val="F4DF98"/>
    <a:srgbClr val="009900"/>
    <a:srgbClr val="FF0000"/>
    <a:srgbClr val="FF9933"/>
    <a:srgbClr val="AFF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2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90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小数的意义和加减法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小数的意义（二）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slide" Target="slide1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单圆角矩形 31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单圆角矩形 34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单圆角矩形 37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单圆角矩形 38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0" y="1563638"/>
            <a:ext cx="9153429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小数的意义（二）</a:t>
            </a:r>
            <a:endParaRPr lang="zh-CN" altLang="en-US" sz="4800" dirty="0"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1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圆角矩形 41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圆角矩形 42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" name="圆角矩形 46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99140" y="631453"/>
            <a:ext cx="338458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小数的意义和加减法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圆角矩形 49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1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2" name="组合 51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4" name="文本框 10"/>
            <p:cNvSpPr txBox="1"/>
            <p:nvPr/>
          </p:nvSpPr>
          <p:spPr>
            <a:xfrm>
              <a:off x="1435768" y="1385539"/>
              <a:ext cx="39466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dirty="0" smtClean="0">
                  <a:solidFill>
                    <a:srgbClr val="0050AA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endParaRPr kumimoji="1" lang="zh-CN" altLang="en-US" sz="35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467544" y="339502"/>
            <a:ext cx="206781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539552" y="915566"/>
            <a:ext cx="792088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克是（      ）千克，表示把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千克平均分成（          ）份，取其中的（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5"/>
          <p:cNvSpPr txBox="1">
            <a:spLocks noChangeArrowheads="1"/>
          </p:cNvSpPr>
          <p:nvPr/>
        </p:nvSpPr>
        <p:spPr bwMode="auto">
          <a:xfrm>
            <a:off x="467544" y="2042336"/>
            <a:ext cx="828092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0.006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千克相当于把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千克平均分成（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份，取了其中的（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395536" y="2964889"/>
            <a:ext cx="8048706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米平均分成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份，每份是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即（   ）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米，还可以写成（       ）米。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1"/>
          <p:cNvSpPr txBox="1">
            <a:spLocks noChangeArrowheads="1"/>
          </p:cNvSpPr>
          <p:nvPr/>
        </p:nvSpPr>
        <p:spPr bwMode="auto">
          <a:xfrm>
            <a:off x="3707606" y="896402"/>
            <a:ext cx="8643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32"/>
          <p:cNvSpPr txBox="1">
            <a:spLocks noChangeArrowheads="1"/>
          </p:cNvSpPr>
          <p:nvPr/>
        </p:nvSpPr>
        <p:spPr bwMode="auto">
          <a:xfrm>
            <a:off x="2306548" y="1347614"/>
            <a:ext cx="11133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33"/>
          <p:cNvSpPr txBox="1">
            <a:spLocks noChangeArrowheads="1"/>
          </p:cNvSpPr>
          <p:nvPr/>
        </p:nvSpPr>
        <p:spPr bwMode="auto">
          <a:xfrm>
            <a:off x="6789085" y="1275606"/>
            <a:ext cx="8643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4"/>
          <p:cNvSpPr txBox="1">
            <a:spLocks noChangeArrowheads="1"/>
          </p:cNvSpPr>
          <p:nvPr/>
        </p:nvSpPr>
        <p:spPr bwMode="auto">
          <a:xfrm>
            <a:off x="7020272" y="2038826"/>
            <a:ext cx="119424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2987824" y="2427734"/>
            <a:ext cx="8643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3574131" y="3334221"/>
            <a:ext cx="8643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/>
              <p:cNvSpPr txBox="1"/>
              <p:nvPr/>
            </p:nvSpPr>
            <p:spPr>
              <a:xfrm>
                <a:off x="7878923" y="2929619"/>
                <a:ext cx="437619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+mn-ea"/>
                </a:endParaRPr>
              </a:p>
            </p:txBody>
          </p:sp>
        </mc:Choice>
        <mc:Fallback>
          <p:sp>
            <p:nvSpPr>
              <p:cNvPr id="22" name="文本框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8923" y="2929619"/>
                <a:ext cx="437619" cy="578235"/>
              </a:xfrm>
              <a:prstGeom prst="rect">
                <a:avLst/>
              </a:prstGeom>
              <a:blipFill rotWithShape="1">
                <a:blip r:embed="rId1"/>
                <a:stretch>
                  <a:fillRect l="-109" t="-63" r="-13507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8"/>
          <p:cNvSpPr txBox="1">
            <a:spLocks noChangeArrowheads="1"/>
          </p:cNvSpPr>
          <p:nvPr/>
        </p:nvSpPr>
        <p:spPr bwMode="auto">
          <a:xfrm>
            <a:off x="539552" y="339502"/>
            <a:ext cx="172819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9"/>
          <p:cNvSpPr txBox="1">
            <a:spLocks noChangeArrowheads="1"/>
          </p:cNvSpPr>
          <p:nvPr/>
        </p:nvSpPr>
        <p:spPr bwMode="auto">
          <a:xfrm>
            <a:off x="467544" y="1206861"/>
            <a:ext cx="806489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一支钢笔长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厘米，也就是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 （    ）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0"/>
          <p:cNvSpPr txBox="1">
            <a:spLocks noChangeArrowheads="1"/>
          </p:cNvSpPr>
          <p:nvPr/>
        </p:nvSpPr>
        <p:spPr bwMode="auto">
          <a:xfrm>
            <a:off x="467544" y="1777445"/>
            <a:ext cx="813690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角钱能买一块橡皮，写成小数是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（    ）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1"/>
          <p:cNvSpPr txBox="1">
            <a:spLocks noChangeArrowheads="1"/>
          </p:cNvSpPr>
          <p:nvPr/>
        </p:nvSpPr>
        <p:spPr bwMode="auto">
          <a:xfrm>
            <a:off x="467544" y="2463474"/>
            <a:ext cx="820891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）小明身高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厘米，也就是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  （    ）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2"/>
          <p:cNvSpPr txBox="1">
            <a:spLocks noChangeArrowheads="1"/>
          </p:cNvSpPr>
          <p:nvPr/>
        </p:nvSpPr>
        <p:spPr bwMode="auto">
          <a:xfrm>
            <a:off x="7668344" y="2451166"/>
            <a:ext cx="72458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√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7655958" y="1206861"/>
            <a:ext cx="59412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4"/>
          <p:cNvSpPr txBox="1">
            <a:spLocks noChangeArrowheads="1"/>
          </p:cNvSpPr>
          <p:nvPr/>
        </p:nvSpPr>
        <p:spPr bwMode="auto">
          <a:xfrm>
            <a:off x="7850120" y="1779662"/>
            <a:ext cx="59412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467544" y="3149503"/>
            <a:ext cx="820891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克改写成以千克为单位的数是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千克。（    ）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6"/>
          <p:cNvSpPr txBox="1">
            <a:spLocks noChangeArrowheads="1"/>
          </p:cNvSpPr>
          <p:nvPr/>
        </p:nvSpPr>
        <p:spPr bwMode="auto">
          <a:xfrm>
            <a:off x="7919880" y="3149502"/>
            <a:ext cx="59412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529090" y="339502"/>
            <a:ext cx="317881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解决实际问题。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3"/>
          <p:cNvSpPr txBox="1">
            <a:spLocks noChangeArrowheads="1"/>
          </p:cNvSpPr>
          <p:nvPr/>
        </p:nvSpPr>
        <p:spPr bwMode="auto">
          <a:xfrm>
            <a:off x="899592" y="1059582"/>
            <a:ext cx="72008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）过年时，妈妈买了一副对联，对联长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分米，合多少米？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899592" y="2285616"/>
            <a:ext cx="734481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）一块长方形菜地，长为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厘米，宽为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厘米，它的周长是多少米？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5"/>
          <p:cNvSpPr txBox="1">
            <a:spLocks noChangeArrowheads="1"/>
          </p:cNvSpPr>
          <p:nvPr/>
        </p:nvSpPr>
        <p:spPr bwMode="auto">
          <a:xfrm>
            <a:off x="1480465" y="3171338"/>
            <a:ext cx="30777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6"/>
          <p:cNvSpPr txBox="1">
            <a:spLocks noChangeArrowheads="1"/>
          </p:cNvSpPr>
          <p:nvPr/>
        </p:nvSpPr>
        <p:spPr bwMode="auto">
          <a:xfrm>
            <a:off x="4524441" y="3171337"/>
            <a:ext cx="30777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7"/>
          <p:cNvSpPr txBox="1">
            <a:spLocks noChangeArrowheads="1"/>
          </p:cNvSpPr>
          <p:nvPr/>
        </p:nvSpPr>
        <p:spPr bwMode="auto">
          <a:xfrm>
            <a:off x="2155082" y="3699669"/>
            <a:ext cx="415885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2.3+0.7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×2=6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8"/>
          <p:cNvSpPr txBox="1">
            <a:spLocks noChangeArrowheads="1"/>
          </p:cNvSpPr>
          <p:nvPr/>
        </p:nvSpPr>
        <p:spPr bwMode="auto">
          <a:xfrm>
            <a:off x="2580150" y="1823951"/>
            <a:ext cx="30777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9552" y="411510"/>
            <a:ext cx="799288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）长颈鹿奔跑的最高时速是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米，合多少千米？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22127" y="1706783"/>
            <a:ext cx="621011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是多少分？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195736" y="987574"/>
            <a:ext cx="346776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=51.5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688411" y="2258970"/>
            <a:ext cx="253166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688411" y="3341237"/>
            <a:ext cx="2088232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=48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661130" y="2811759"/>
            <a:ext cx="2463456" cy="40011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0.5×60=30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652366" y="3874273"/>
            <a:ext cx="2472220" cy="40011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0.8×60=48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555776" y="1851670"/>
            <a:ext cx="388843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复名数改写成单名数的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022750" y="2370242"/>
            <a:ext cx="6933626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要考虑单位之间的进率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，如果是把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级单位的名数，改写成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级单位的名数，要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乘进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；如果是把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级单位的名数，改写成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级单位的名数，要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除以进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用分数表示，最后写成小数。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/>
          <p:cNvSpPr/>
          <p:nvPr/>
        </p:nvSpPr>
        <p:spPr>
          <a:xfrm>
            <a:off x="1187624" y="3219822"/>
            <a:ext cx="6696744" cy="415498"/>
          </a:xfrm>
          <a:prstGeom prst="flowChartAlternateProcess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" name="流程图: 可选过程 2"/>
          <p:cNvSpPr/>
          <p:nvPr/>
        </p:nvSpPr>
        <p:spPr>
          <a:xfrm>
            <a:off x="1187624" y="1851670"/>
            <a:ext cx="6552728" cy="415498"/>
          </a:xfrm>
          <a:prstGeom prst="flowChartAlternateProcess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" name="云形标注 1"/>
          <p:cNvSpPr/>
          <p:nvPr/>
        </p:nvSpPr>
        <p:spPr>
          <a:xfrm>
            <a:off x="3449399" y="483518"/>
            <a:ext cx="1898848" cy="864096"/>
          </a:xfrm>
          <a:prstGeom prst="cloudCallout">
            <a:avLst>
              <a:gd name="adj1" fmla="val 86237"/>
              <a:gd name="adj2" fmla="val -1669"/>
            </a:avLst>
          </a:prstGeom>
          <a:noFill/>
          <a:ln>
            <a:solidFill>
              <a:srgbClr val="DF77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WordArt 9"/>
          <p:cNvSpPr>
            <a:spLocks noChangeArrowheads="1" noChangeShapeType="1" noTextEdit="1"/>
          </p:cNvSpPr>
          <p:nvPr/>
        </p:nvSpPr>
        <p:spPr bwMode="auto">
          <a:xfrm>
            <a:off x="3863612" y="737974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kern="10" dirty="0">
                <a:ln w="9525">
                  <a:solidFill>
                    <a:srgbClr val="000000"/>
                  </a:solidFill>
                  <a:round/>
                </a:ln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endParaRPr lang="zh-CN" altLang="en-US" sz="2700" b="1" kern="10" dirty="0">
              <a:ln w="9525">
                <a:solidFill>
                  <a:srgbClr val="000000"/>
                </a:solidFill>
                <a:round/>
              </a:ln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153340" y="1822053"/>
            <a:ext cx="651500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千克玉米的价格是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元是什么意思？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115616" y="3190205"/>
            <a:ext cx="676875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运动员的身高是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米的意思是什么？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683914" y="2499742"/>
            <a:ext cx="167457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478069" y="3795886"/>
            <a:ext cx="224605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 animBg="1"/>
      <p:bldP spid="2" grpId="0" animBg="1"/>
      <p:bldP spid="7" grpId="0"/>
      <p:bldP spid="8" grpId="0"/>
      <p:bldP spid="9" grpId="0"/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Group 25"/>
          <p:cNvGraphicFramePr>
            <a:graphicFrameLocks noGrp="1"/>
          </p:cNvGraphicFramePr>
          <p:nvPr/>
        </p:nvGraphicFramePr>
        <p:xfrm>
          <a:off x="5758175" y="2301478"/>
          <a:ext cx="1625600" cy="1350170"/>
        </p:xfrm>
        <a:graphic>
          <a:graphicData uri="http://schemas.openxmlformats.org/drawingml/2006/table">
            <a:tbl>
              <a:tblPr/>
              <a:tblGrid>
                <a:gridCol w="162560"/>
                <a:gridCol w="162560"/>
                <a:gridCol w="162560"/>
                <a:gridCol w="162560"/>
                <a:gridCol w="162560"/>
                <a:gridCol w="162560"/>
                <a:gridCol w="162560"/>
                <a:gridCol w="162560"/>
                <a:gridCol w="162560"/>
                <a:gridCol w="162560"/>
              </a:tblGrid>
              <a:tr h="1357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5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7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5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5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5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7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5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7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5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Rectangle 148"/>
          <p:cNvSpPr>
            <a:spLocks noChangeArrowheads="1"/>
          </p:cNvSpPr>
          <p:nvPr/>
        </p:nvSpPr>
        <p:spPr bwMode="auto">
          <a:xfrm>
            <a:off x="5758143" y="2301477"/>
            <a:ext cx="181188" cy="1350169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8" name="Rectangle 149"/>
          <p:cNvSpPr>
            <a:spLocks noChangeArrowheads="1"/>
          </p:cNvSpPr>
          <p:nvPr/>
        </p:nvSpPr>
        <p:spPr bwMode="auto">
          <a:xfrm>
            <a:off x="5939331" y="2301478"/>
            <a:ext cx="138113" cy="1350169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9" name="Rectangle 150"/>
          <p:cNvSpPr>
            <a:spLocks noChangeArrowheads="1"/>
          </p:cNvSpPr>
          <p:nvPr/>
        </p:nvSpPr>
        <p:spPr bwMode="auto">
          <a:xfrm>
            <a:off x="6258632" y="2707480"/>
            <a:ext cx="140494" cy="944166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tangle 151"/>
          <p:cNvSpPr>
            <a:spLocks noChangeArrowheads="1"/>
          </p:cNvSpPr>
          <p:nvPr/>
        </p:nvSpPr>
        <p:spPr bwMode="auto">
          <a:xfrm>
            <a:off x="6090658" y="2301478"/>
            <a:ext cx="167974" cy="1350168"/>
          </a:xfrm>
          <a:prstGeom prst="rect">
            <a:avLst/>
          </a:prstGeom>
          <a:solidFill>
            <a:srgbClr val="FF00FF"/>
          </a:solidFill>
          <a:ln w="9525">
            <a:solidFill>
              <a:srgbClr val="FF00FF"/>
            </a:solidFill>
            <a:miter lim="800000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 Box 152"/>
          <p:cNvSpPr txBox="1">
            <a:spLocks noChangeArrowheads="1"/>
          </p:cNvSpPr>
          <p:nvPr/>
        </p:nvSpPr>
        <p:spPr bwMode="auto">
          <a:xfrm>
            <a:off x="1043608" y="1347614"/>
            <a:ext cx="3382564" cy="29050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阴影部分用分数表示是（      ），用小数表示是（        ）；空白部分用分数表示是（        ），用小数表示是（         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59"/>
          <p:cNvSpPr txBox="1">
            <a:spLocks noChangeArrowheads="1"/>
          </p:cNvSpPr>
          <p:nvPr/>
        </p:nvSpPr>
        <p:spPr bwMode="auto">
          <a:xfrm>
            <a:off x="2292211" y="2379108"/>
            <a:ext cx="1350169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0.37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64"/>
          <p:cNvSpPr txBox="1">
            <a:spLocks noChangeArrowheads="1"/>
          </p:cNvSpPr>
          <p:nvPr/>
        </p:nvSpPr>
        <p:spPr bwMode="auto">
          <a:xfrm>
            <a:off x="2611102" y="3812436"/>
            <a:ext cx="1350169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0.63 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云形标注 32"/>
          <p:cNvSpPr/>
          <p:nvPr/>
        </p:nvSpPr>
        <p:spPr>
          <a:xfrm>
            <a:off x="3449399" y="483518"/>
            <a:ext cx="1898848" cy="864096"/>
          </a:xfrm>
          <a:prstGeom prst="cloudCallout">
            <a:avLst>
              <a:gd name="adj1" fmla="val 86237"/>
              <a:gd name="adj2" fmla="val -1669"/>
            </a:avLst>
          </a:prstGeom>
          <a:noFill/>
          <a:ln>
            <a:solidFill>
              <a:srgbClr val="DF77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WordArt 9"/>
          <p:cNvSpPr>
            <a:spLocks noChangeArrowheads="1" noChangeShapeType="1" noTextEdit="1"/>
          </p:cNvSpPr>
          <p:nvPr/>
        </p:nvSpPr>
        <p:spPr bwMode="auto">
          <a:xfrm>
            <a:off x="3863612" y="737974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kern="10" dirty="0">
                <a:ln w="9525">
                  <a:solidFill>
                    <a:srgbClr val="000000"/>
                  </a:solidFill>
                  <a:round/>
                </a:ln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endParaRPr lang="zh-CN" altLang="en-US" sz="2700" b="1" kern="10" dirty="0">
              <a:ln w="9525">
                <a:solidFill>
                  <a:srgbClr val="000000"/>
                </a:solidFill>
                <a:round/>
              </a:ln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668594" y="1858709"/>
                <a:ext cx="53059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𝟑𝟕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594" y="1858709"/>
                <a:ext cx="530593" cy="520399"/>
              </a:xfrm>
              <a:prstGeom prst="rect">
                <a:avLst/>
              </a:prstGeom>
              <a:blipFill rotWithShape="1">
                <a:blip r:embed="rId1"/>
                <a:stretch>
                  <a:fillRect l="-85" t="-12" r="-10019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文本框 35"/>
              <p:cNvSpPr txBox="1"/>
              <p:nvPr/>
            </p:nvSpPr>
            <p:spPr>
              <a:xfrm>
                <a:off x="1717024" y="3256282"/>
                <a:ext cx="53059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𝟔𝟑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36" name="文本框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7024" y="3256282"/>
                <a:ext cx="530593" cy="520399"/>
              </a:xfrm>
              <a:prstGeom prst="rect">
                <a:avLst/>
              </a:prstGeom>
              <a:blipFill rotWithShape="1">
                <a:blip r:embed="rId2"/>
                <a:stretch>
                  <a:fillRect l="-117" r="-9987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/>
      <p:bldP spid="27" grpId="0"/>
      <p:bldP spid="32" grpId="0"/>
      <p:bldP spid="33" grpId="0" animBg="1"/>
      <p:bldP spid="34" grpId="0"/>
      <p:bldP spid="2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云形标注 82"/>
          <p:cNvSpPr>
            <a:spLocks noChangeArrowheads="1"/>
          </p:cNvSpPr>
          <p:nvPr/>
        </p:nvSpPr>
        <p:spPr bwMode="auto">
          <a:xfrm>
            <a:off x="5473096" y="696749"/>
            <a:ext cx="2252808" cy="798180"/>
          </a:xfrm>
          <a:prstGeom prst="cloudCallout">
            <a:avLst>
              <a:gd name="adj1" fmla="val 51196"/>
              <a:gd name="adj2" fmla="val 110957"/>
            </a:avLst>
          </a:prstGeom>
          <a:noFill/>
          <a:ln w="19050" algn="ctr">
            <a:solidFill>
              <a:srgbClr val="894D29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28"/>
          <p:cNvGrpSpPr/>
          <p:nvPr/>
        </p:nvGrpSpPr>
        <p:grpSpPr bwMode="auto">
          <a:xfrm>
            <a:off x="2536974" y="627534"/>
            <a:ext cx="2755106" cy="1782365"/>
            <a:chOff x="1835696" y="1653435"/>
            <a:chExt cx="4680521" cy="2878814"/>
          </a:xfrm>
        </p:grpSpPr>
        <p:pic>
          <p:nvPicPr>
            <p:cNvPr id="9" name="图片 25" descr="34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835696" y="1653435"/>
              <a:ext cx="4680521" cy="2878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0" name="直接连接符 9"/>
            <p:cNvCxnSpPr/>
            <p:nvPr/>
          </p:nvCxnSpPr>
          <p:spPr>
            <a:xfrm>
              <a:off x="4004027" y="2524579"/>
              <a:ext cx="0" cy="35961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 descr="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1719" y="2427734"/>
            <a:ext cx="5788819" cy="534591"/>
          </a:xfrm>
          <a:prstGeom prst="rect">
            <a:avLst/>
          </a:prstGeom>
          <a:noFill/>
        </p:spPr>
      </p:pic>
      <p:pic>
        <p:nvPicPr>
          <p:cNvPr id="12" name="图片 11" descr="5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4327" y="2981314"/>
            <a:ext cx="129182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接箭头连接符 9"/>
          <p:cNvCxnSpPr/>
          <p:nvPr/>
        </p:nvCxnSpPr>
        <p:spPr>
          <a:xfrm>
            <a:off x="1001493" y="2574842"/>
            <a:ext cx="0" cy="458391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611560" y="3046859"/>
            <a:ext cx="84891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1039946" y="3514083"/>
            <a:ext cx="42386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611560" y="3983521"/>
            <a:ext cx="10371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2891703" y="2601036"/>
            <a:ext cx="0" cy="459581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2530032" y="3016564"/>
            <a:ext cx="101026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0"/>
          <p:cNvSpPr txBox="1">
            <a:spLocks noChangeArrowheads="1"/>
          </p:cNvSpPr>
          <p:nvPr/>
        </p:nvSpPr>
        <p:spPr bwMode="auto">
          <a:xfrm>
            <a:off x="2589845" y="3983521"/>
            <a:ext cx="90343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0.36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>
            <a:off x="2994533" y="3493055"/>
            <a:ext cx="42505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4579" y="80901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黑板有多长？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9241" y="1718967"/>
            <a:ext cx="1295207" cy="1284831"/>
          </a:xfrm>
          <a:prstGeom prst="rect">
            <a:avLst/>
          </a:prstGeom>
          <a:noFill/>
          <a:ln>
            <a:noFill/>
          </a:ln>
          <a:effectLst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/>
              <p:cNvSpPr txBox="1"/>
              <p:nvPr/>
            </p:nvSpPr>
            <p:spPr>
              <a:xfrm>
                <a:off x="652786" y="3385896"/>
                <a:ext cx="53059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28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786" y="3385896"/>
                <a:ext cx="530593" cy="520399"/>
              </a:xfrm>
              <a:prstGeom prst="rect">
                <a:avLst/>
              </a:prstGeom>
              <a:blipFill rotWithShape="1">
                <a:blip r:embed="rId5"/>
                <a:stretch>
                  <a:fillRect l="-1" t="-15" r="-10102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/>
              <p:cNvSpPr txBox="1"/>
              <p:nvPr/>
            </p:nvSpPr>
            <p:spPr>
              <a:xfrm>
                <a:off x="2623753" y="3393081"/>
                <a:ext cx="53059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𝟑𝟔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29" name="文本框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753" y="3393081"/>
                <a:ext cx="530593" cy="520399"/>
              </a:xfrm>
              <a:prstGeom prst="rect">
                <a:avLst/>
              </a:prstGeom>
              <a:blipFill rotWithShape="1">
                <a:blip r:embed="rId6"/>
                <a:stretch>
                  <a:fillRect l="-107" t="-53" r="-9996" b="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图片 24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4" grpId="0"/>
      <p:bldP spid="17" grpId="0"/>
      <p:bldP spid="18" grpId="0"/>
      <p:bldP spid="21" grpId="0"/>
      <p:bldP spid="22" grpId="0"/>
      <p:bldP spid="24" grpId="0"/>
      <p:bldP spid="2" grpId="0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573326" y="2583387"/>
            <a:ext cx="5624003" cy="645008"/>
          </a:xfrm>
          <a:prstGeom prst="flowChartAlternateProcess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Text Box 55"/>
          <p:cNvSpPr txBox="1">
            <a:spLocks noChangeArrowheads="1"/>
          </p:cNvSpPr>
          <p:nvPr/>
        </p:nvSpPr>
        <p:spPr bwMode="auto">
          <a:xfrm>
            <a:off x="414411" y="267494"/>
            <a:ext cx="718192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鹌鹑蛋和鸵鸟蛋的质量分别是多少千克？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CF5FF"/>
              </a:clrFrom>
              <a:clrTo>
                <a:srgbClr val="FCF5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7396" y="1059582"/>
            <a:ext cx="3564731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691680" y="2705769"/>
            <a:ext cx="22693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千克＝</a:t>
            </a: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3563888" y="2672563"/>
            <a:ext cx="226814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克＝   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千克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5383660" y="2669956"/>
            <a:ext cx="1813669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0.001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3494160" y="3623486"/>
            <a:ext cx="2268141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克＝    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5396219" y="3622231"/>
            <a:ext cx="1884758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0.012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1558135" y="3622231"/>
            <a:ext cx="226814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鹌鹑蛋的质量：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4314651" y="2599014"/>
                <a:ext cx="66845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4651" y="2599014"/>
                <a:ext cx="668453" cy="520399"/>
              </a:xfrm>
              <a:prstGeom prst="rect">
                <a:avLst/>
              </a:prstGeom>
              <a:blipFill rotWithShape="1">
                <a:blip r:embed="rId2"/>
                <a:stretch>
                  <a:fillRect l="-69" t="-114" r="-7846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/>
              <p:cNvSpPr txBox="1"/>
              <p:nvPr/>
            </p:nvSpPr>
            <p:spPr>
              <a:xfrm>
                <a:off x="4380162" y="3569780"/>
                <a:ext cx="66845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𝟏𝟐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22" name="文本框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0162" y="3569780"/>
                <a:ext cx="668453" cy="520399"/>
              </a:xfrm>
              <a:prstGeom prst="rect">
                <a:avLst/>
              </a:prstGeom>
              <a:blipFill rotWithShape="1">
                <a:blip r:embed="rId3"/>
                <a:stretch>
                  <a:fillRect l="-85" t="-86" r="-7830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9" grpId="0"/>
      <p:bldP spid="11" grpId="0"/>
      <p:bldP spid="13" grpId="0"/>
      <p:bldP spid="15" grpId="0"/>
      <p:bldP spid="17" grpId="0"/>
      <p:bldP spid="18" grpId="0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879943" y="843558"/>
            <a:ext cx="2268141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鸵鸟蛋的质量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：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55083" y="1318582"/>
            <a:ext cx="3921373" cy="182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8"/>
          <p:cNvSpPr txBox="1">
            <a:spLocks noChangeArrowheads="1"/>
          </p:cNvSpPr>
          <p:nvPr/>
        </p:nvSpPr>
        <p:spPr bwMode="auto">
          <a:xfrm>
            <a:off x="879943" y="1523409"/>
            <a:ext cx="30472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500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克＝     </a:t>
            </a:r>
            <a:r>
              <a:rPr lang="zh-CN" altLang="en-US" sz="1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千克</a:t>
            </a:r>
            <a:r>
              <a:rPr lang="en-US" altLang="zh-CN" sz="1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=0.5</a:t>
            </a:r>
            <a:r>
              <a:rPr lang="zh-CN" altLang="en-US" sz="1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千克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827584" y="2076302"/>
            <a:ext cx="289875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＋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0.5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＝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1.5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（千克）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827584" y="2659456"/>
            <a:ext cx="4228823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鹌鹑蛋的质量是（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0.012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）千克。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827584" y="3247690"/>
            <a:ext cx="3940791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鸵鸟蛋的质量是（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1.5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）千克。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/>
              <p:cNvSpPr txBox="1"/>
              <p:nvPr/>
            </p:nvSpPr>
            <p:spPr>
              <a:xfrm>
                <a:off x="1787475" y="1442617"/>
                <a:ext cx="668453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𝟓𝟎𝟎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7475" y="1442617"/>
                <a:ext cx="668453" cy="525978"/>
              </a:xfrm>
              <a:prstGeom prst="rect">
                <a:avLst/>
              </a:prstGeom>
              <a:blipFill rotWithShape="1">
                <a:blip r:embed="rId2"/>
                <a:stretch>
                  <a:fillRect l="-88" t="-101" r="-7827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3" grpId="0"/>
      <p:bldP spid="14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683568" y="1004409"/>
            <a:ext cx="417646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量一量，填一填。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2049337"/>
            <a:ext cx="7083113" cy="2106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512789" y="2345963"/>
            <a:ext cx="96916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3524642" y="2750728"/>
            <a:ext cx="96916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3524643" y="3163676"/>
            <a:ext cx="96916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2.85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3559179" y="3568441"/>
            <a:ext cx="96916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7037787" y="2345963"/>
            <a:ext cx="96797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7023147" y="2779465"/>
            <a:ext cx="96916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467544" y="339502"/>
            <a:ext cx="820891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一只军舰鸟的体重约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克，翼长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，骨骼重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克。用小数怎么表示呢？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899592" y="1928429"/>
            <a:ext cx="417646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克＝（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899593" y="2701146"/>
            <a:ext cx="360040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分米＝（ 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899592" y="3473863"/>
            <a:ext cx="377567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克＝（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52120" y="2355726"/>
            <a:ext cx="2595096" cy="153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3133953" y="1923678"/>
            <a:ext cx="96797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2958684" y="2719478"/>
            <a:ext cx="96916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2399704" y="3473862"/>
            <a:ext cx="96797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0.113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872" y="1063818"/>
            <a:ext cx="2787253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51571" y="3058682"/>
            <a:ext cx="2943225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4474690" y="1890953"/>
            <a:ext cx="969169" cy="5770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4474689" y="3453709"/>
            <a:ext cx="96916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539552" y="339502"/>
            <a:ext cx="517922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PP_MARK_KEY" val="b4eb30c5-c7c3-413f-ad4a-0bef47bf070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1335</Words>
  <Application>WPS 演示</Application>
  <PresentationFormat>全屏显示(16:9)</PresentationFormat>
  <Paragraphs>237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Calibri</vt:lpstr>
      <vt:lpstr>Cambria Math</vt:lpstr>
      <vt:lpstr>等线</vt:lpstr>
      <vt:lpstr>Tahoma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2023-02-06T10:38:23Z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AC97C33DA5D54C3DA451326FABFAD8D2</vt:lpwstr>
  </property>
</Properties>
</file>