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22" r:id="rId5"/>
    <p:sldId id="472" r:id="rId6"/>
    <p:sldId id="519" r:id="rId7"/>
    <p:sldId id="520" r:id="rId8"/>
    <p:sldId id="518" r:id="rId9"/>
    <p:sldId id="527" r:id="rId10"/>
    <p:sldId id="528" r:id="rId11"/>
    <p:sldId id="526" r:id="rId12"/>
    <p:sldId id="502" r:id="rId13"/>
    <p:sldId id="515" r:id="rId14"/>
    <p:sldId id="531" r:id="rId15"/>
    <p:sldId id="529" r:id="rId16"/>
    <p:sldId id="530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5679"/>
    <a:srgbClr val="FFDECF"/>
    <a:srgbClr val="913A27"/>
    <a:srgbClr val="F4BAB6"/>
    <a:srgbClr val="0000FF"/>
    <a:srgbClr val="009900"/>
    <a:srgbClr val="FF0000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2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90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9959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096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小数的意义和加减法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小数的意义（三）（</a:t>
            </a:r>
            <a:r>
              <a:rPr lang="en-US" altLang="zh-CN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7.png"/><Relationship Id="rId7" Type="http://schemas.openxmlformats.org/officeDocument/2006/relationships/slide" Target="slide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7.GIF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slide" Target="slide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5" name="矩形 24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8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单圆角矩形 29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单圆角矩形 3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93" y="1491630"/>
            <a:ext cx="9136407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小数的意义（三</a:t>
            </a:r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）</a:t>
            </a:r>
            <a:endParaRPr lang="zh-CN" altLang="en-US" sz="4800" dirty="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圆角矩形 39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圆角矩形 42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4870" y="629457"/>
            <a:ext cx="338458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小数的意义和加减法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" name="圆角矩形 46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组合 49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2" name="文本框 10"/>
            <p:cNvSpPr txBox="1"/>
            <p:nvPr/>
          </p:nvSpPr>
          <p:spPr>
            <a:xfrm>
              <a:off x="1435768" y="1385539"/>
              <a:ext cx="39466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 smtClean="0">
                  <a:solidFill>
                    <a:srgbClr val="0050AA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  <a:endParaRPr kumimoji="1" lang="zh-CN" altLang="en-US" sz="35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232017"/>
            <a:ext cx="52654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厘米＝（         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分＝（         ）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6042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克＝（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）千克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282751" y="1472466"/>
            <a:ext cx="10732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0.38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3347864" y="2336562"/>
            <a:ext cx="114997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3.05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347864" y="3128650"/>
            <a:ext cx="11334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6.042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9552" y="339502"/>
            <a:ext cx="386394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填上适当的小数。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39552" y="339502"/>
            <a:ext cx="813690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五个数字中的任意几个数字，加上小数点写出符合下面条件的小数。（每个数字只能用一次）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755576" y="2298900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55576" y="2785783"/>
            <a:ext cx="511256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755576" y="3272666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67544" y="267494"/>
            <a:ext cx="8326577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五个数字中的任意几个数字，加上小数点写出符合下面条件的小数。（每个数字只能用一次）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467544" y="2211710"/>
            <a:ext cx="41895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115616" y="3006559"/>
            <a:ext cx="1627631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部分是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239802" y="3773439"/>
            <a:ext cx="662254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1359" y="3011976"/>
            <a:ext cx="1210588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000" b="1" dirty="0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166919" y="3773439"/>
            <a:ext cx="613218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3045000" y="3773439"/>
            <a:ext cx="594272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3904135" y="3773439"/>
            <a:ext cx="618304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39552" y="339502"/>
            <a:ext cx="8136904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五个数字中的任意几个数字，加上小数点写出符合下面条件的小数。（每个数字只能用一次）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683568" y="2283718"/>
            <a:ext cx="43204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799676" y="2730979"/>
            <a:ext cx="1627631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部分是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747611" y="3387598"/>
            <a:ext cx="78404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35419" y="2736396"/>
            <a:ext cx="1210588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两位小数</a:t>
            </a:r>
            <a:endParaRPr lang="zh-CN" altLang="en-US" sz="2000" b="1" dirty="0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674727" y="3387598"/>
            <a:ext cx="79302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552808" y="3387598"/>
            <a:ext cx="70635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1.04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411943" y="3387598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48725" y="3387598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343369" y="3387598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747611" y="3971840"/>
            <a:ext cx="78404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674727" y="3971840"/>
            <a:ext cx="79302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552808" y="3971840"/>
            <a:ext cx="70635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4411943" y="3971840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5348725" y="3971840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6343369" y="3971840"/>
            <a:ext cx="78400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93895" y="267494"/>
            <a:ext cx="8254569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0,1,2,3,4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五个数字中的任意几个数字，加上小数点写出符合下面条件的小数。（每个数字只能用一次）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67543" y="2091070"/>
            <a:ext cx="44771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）整数部分是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位小数。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549141" y="2506787"/>
            <a:ext cx="1627631" cy="41549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241527" y="3039999"/>
            <a:ext cx="92711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44657" y="2506787"/>
            <a:ext cx="1210588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000" b="1" dirty="0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383188" y="3039999"/>
            <a:ext cx="936103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0.132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3528557" y="3039999"/>
            <a:ext cx="859135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0.231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596958" y="3035320"/>
            <a:ext cx="93678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0.213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743006" y="3035320"/>
            <a:ext cx="856588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0.312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817867" y="3029728"/>
            <a:ext cx="93678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0.321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1241527" y="3579862"/>
            <a:ext cx="92711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2343777" y="3579862"/>
            <a:ext cx="94273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0.142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3531104" y="3579862"/>
            <a:ext cx="859135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0.214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4596958" y="3575623"/>
            <a:ext cx="93678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0.241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5740459" y="3575623"/>
            <a:ext cx="859135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0.412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6844182" y="3575623"/>
            <a:ext cx="907771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0.421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1212516" y="4125188"/>
            <a:ext cx="927116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0.234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2314766" y="4125940"/>
            <a:ext cx="942739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0.243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3502093" y="4125188"/>
            <a:ext cx="859135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0.324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4567947" y="4120949"/>
            <a:ext cx="93678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0.342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5711448" y="4120949"/>
            <a:ext cx="859135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0.423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6815171" y="4120949"/>
            <a:ext cx="936782" cy="40011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0.432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403648" y="2067694"/>
            <a:ext cx="626469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要牢记小数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计数单位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数位顺序表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1403648" y="2571750"/>
            <a:ext cx="6264696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整数一样，小数中每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两个计数单位之间的进率都是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0168" y="1125949"/>
            <a:ext cx="3505686" cy="187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64"/>
          <p:cNvSpPr txBox="1">
            <a:spLocks noChangeArrowheads="1"/>
          </p:cNvSpPr>
          <p:nvPr/>
        </p:nvSpPr>
        <p:spPr bwMode="auto">
          <a:xfrm>
            <a:off x="539552" y="3075806"/>
            <a:ext cx="46085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在计数器上拨出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22.222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，并说一说其中的“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”分别表示多少。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778846" y="1016854"/>
            <a:ext cx="3665396" cy="17064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0032" y="961440"/>
            <a:ext cx="35842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号线列车的最高运行速度是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22.222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33895" y="3182475"/>
            <a:ext cx="794489" cy="1276262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5148064" y="3147814"/>
            <a:ext cx="1877407" cy="865658"/>
          </a:xfrm>
          <a:prstGeom prst="wedgeRoundRectCallout">
            <a:avLst>
              <a:gd name="adj1" fmla="val 61927"/>
              <a:gd name="adj2" fmla="val -12692"/>
              <a:gd name="adj3" fmla="val 16667"/>
            </a:avLst>
          </a:prstGeom>
          <a:noFill/>
          <a:ln>
            <a:solidFill>
              <a:srgbClr val="913A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48064" y="3182475"/>
            <a:ext cx="1905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秒就跑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米多，好快！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" grpId="0"/>
      <p:bldP spid="4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4"/>
          <p:cNvGrpSpPr/>
          <p:nvPr/>
        </p:nvGrpSpPr>
        <p:grpSpPr bwMode="auto">
          <a:xfrm>
            <a:off x="2058934" y="1902986"/>
            <a:ext cx="2321719" cy="979885"/>
            <a:chOff x="2411760" y="1113802"/>
            <a:chExt cx="4032448" cy="2026886"/>
          </a:xfrm>
        </p:grpSpPr>
        <p:sp>
          <p:nvSpPr>
            <p:cNvPr id="8" name="矩形 7"/>
            <p:cNvSpPr/>
            <p:nvPr/>
          </p:nvSpPr>
          <p:spPr>
            <a:xfrm>
              <a:off x="2411760" y="2564393"/>
              <a:ext cx="4032448" cy="5762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柱形 8"/>
            <p:cNvSpPr/>
            <p:nvPr/>
          </p:nvSpPr>
          <p:spPr>
            <a:xfrm>
              <a:off x="2819140" y="1118728"/>
              <a:ext cx="74445" cy="1438276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圆柱形 9"/>
            <p:cNvSpPr/>
            <p:nvPr/>
          </p:nvSpPr>
          <p:spPr>
            <a:xfrm>
              <a:off x="3418837" y="1113802"/>
              <a:ext cx="74445" cy="1440739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柱形 10"/>
            <p:cNvSpPr/>
            <p:nvPr/>
          </p:nvSpPr>
          <p:spPr>
            <a:xfrm>
              <a:off x="4045418" y="1121191"/>
              <a:ext cx="70309" cy="1440738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柱形 11"/>
            <p:cNvSpPr/>
            <p:nvPr/>
          </p:nvSpPr>
          <p:spPr>
            <a:xfrm>
              <a:off x="4653388" y="1126117"/>
              <a:ext cx="70309" cy="1440738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柱形 12"/>
            <p:cNvSpPr/>
            <p:nvPr/>
          </p:nvSpPr>
          <p:spPr>
            <a:xfrm>
              <a:off x="5267560" y="1118728"/>
              <a:ext cx="72378" cy="1438276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柱形 13"/>
            <p:cNvSpPr/>
            <p:nvPr/>
          </p:nvSpPr>
          <p:spPr>
            <a:xfrm>
              <a:off x="5867257" y="1126117"/>
              <a:ext cx="72378" cy="1440738"/>
            </a:xfrm>
            <a:prstGeom prst="can">
              <a:avLst>
                <a:gd name="adj" fmla="val 60645"/>
              </a:avLst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 descr="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0390" y="2341490"/>
            <a:ext cx="352425" cy="24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725" y="2103230"/>
            <a:ext cx="35361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椭圆 16"/>
          <p:cNvSpPr/>
          <p:nvPr/>
        </p:nvSpPr>
        <p:spPr>
          <a:xfrm>
            <a:off x="3155233" y="2752121"/>
            <a:ext cx="80963" cy="809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77" y="2347309"/>
            <a:ext cx="35242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65912" y="2115136"/>
            <a:ext cx="35242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1194" y="2355643"/>
            <a:ext cx="35361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1194" y="2111565"/>
            <a:ext cx="35361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63619" y="2369544"/>
            <a:ext cx="353615" cy="24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618" y="2126656"/>
            <a:ext cx="35242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04137" y="2369544"/>
            <a:ext cx="352425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00565" y="2126656"/>
            <a:ext cx="353616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89675" y="2513560"/>
            <a:ext cx="46791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804915" y="2518105"/>
            <a:ext cx="46791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161451" y="2513560"/>
            <a:ext cx="46791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470750" y="2513560"/>
            <a:ext cx="46791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839844" y="2517132"/>
            <a:ext cx="46791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826789" y="1230503"/>
            <a:ext cx="48577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477936" y="1230503"/>
            <a:ext cx="48577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125511" y="1230503"/>
            <a:ext cx="48577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131840" y="1049528"/>
            <a:ext cx="485775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十分位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06468" y="1049528"/>
            <a:ext cx="485775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百分位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851920" y="1049528"/>
            <a:ext cx="486966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千分位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H="1">
            <a:off x="3364090" y="2947311"/>
            <a:ext cx="596" cy="303640"/>
          </a:xfrm>
          <a:prstGeom prst="straightConnector1">
            <a:avLst/>
          </a:prstGeom>
          <a:ln w="28575">
            <a:solidFill>
              <a:srgbClr val="B72F9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rot="5400000" flipH="1">
            <a:off x="3972002" y="2629486"/>
            <a:ext cx="1191" cy="1215629"/>
          </a:xfrm>
          <a:prstGeom prst="straightConnector1">
            <a:avLst/>
          </a:prstGeom>
          <a:ln w="28575">
            <a:solidFill>
              <a:srgbClr val="B72F9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550051" y="2981738"/>
            <a:ext cx="128105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3"/>
          <p:cNvSpPr txBox="1">
            <a:spLocks noChangeArrowheads="1"/>
          </p:cNvSpPr>
          <p:nvPr/>
        </p:nvSpPr>
        <p:spPr bwMode="auto">
          <a:xfrm>
            <a:off x="5751987" y="2971797"/>
            <a:ext cx="1451372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4058919" y="2850943"/>
            <a:ext cx="1190" cy="1350169"/>
          </a:xfrm>
          <a:prstGeom prst="straightConnector1">
            <a:avLst/>
          </a:prstGeom>
          <a:ln w="28575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rot="5400000" flipH="1">
            <a:off x="4238702" y="4020136"/>
            <a:ext cx="1191" cy="377429"/>
          </a:xfrm>
          <a:prstGeom prst="straightConnector1">
            <a:avLst/>
          </a:prstGeom>
          <a:ln w="28575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51"/>
          <p:cNvSpPr txBox="1">
            <a:spLocks noChangeArrowheads="1"/>
          </p:cNvSpPr>
          <p:nvPr/>
        </p:nvSpPr>
        <p:spPr bwMode="auto">
          <a:xfrm>
            <a:off x="5657748" y="3507189"/>
            <a:ext cx="210832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55"/>
          <p:cNvSpPr txBox="1">
            <a:spLocks noChangeArrowheads="1"/>
          </p:cNvSpPr>
          <p:nvPr/>
        </p:nvSpPr>
        <p:spPr bwMode="auto">
          <a:xfrm>
            <a:off x="5690348" y="3976010"/>
            <a:ext cx="178831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。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9"/>
          <p:cNvSpPr txBox="1">
            <a:spLocks noChangeArrowheads="1"/>
          </p:cNvSpPr>
          <p:nvPr/>
        </p:nvSpPr>
        <p:spPr bwMode="auto">
          <a:xfrm>
            <a:off x="4465192" y="3467229"/>
            <a:ext cx="170919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en-US" altLang="zh-CN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3"/>
          <p:cNvSpPr txBox="1">
            <a:spLocks noChangeArrowheads="1"/>
          </p:cNvSpPr>
          <p:nvPr/>
        </p:nvSpPr>
        <p:spPr bwMode="auto">
          <a:xfrm>
            <a:off x="4440393" y="3985168"/>
            <a:ext cx="188738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 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 flipH="1">
            <a:off x="3705302" y="2873565"/>
            <a:ext cx="1191" cy="837009"/>
          </a:xfrm>
          <a:prstGeom prst="straightConnector1">
            <a:avLst/>
          </a:prstGeom>
          <a:ln w="28575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rot="5400000" flipH="1">
            <a:off x="4092851" y="3309929"/>
            <a:ext cx="1190" cy="809625"/>
          </a:xfrm>
          <a:prstGeom prst="straightConnector1">
            <a:avLst/>
          </a:prstGeom>
          <a:ln w="28575">
            <a:solidFill>
              <a:srgbClr val="00B05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8" name="文本框 27"/>
              <p:cNvSpPr txBox="1"/>
              <p:nvPr/>
            </p:nvSpPr>
            <p:spPr>
              <a:xfrm>
                <a:off x="5084182" y="2913527"/>
                <a:ext cx="392735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58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4182" y="2913527"/>
                <a:ext cx="392735" cy="520399"/>
              </a:xfrm>
              <a:prstGeom prst="rect">
                <a:avLst/>
              </a:prstGeom>
              <a:blipFill rotWithShape="1">
                <a:blip r:embed="rId3"/>
                <a:stretch>
                  <a:fillRect l="-95" t="-28" r="-13733" b="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文本框 27"/>
              <p:cNvSpPr txBox="1"/>
              <p:nvPr/>
            </p:nvSpPr>
            <p:spPr>
              <a:xfrm>
                <a:off x="4955942" y="3417623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59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942" y="3417623"/>
                <a:ext cx="530593" cy="520399"/>
              </a:xfrm>
              <a:prstGeom prst="rect">
                <a:avLst/>
              </a:prstGeom>
              <a:blipFill rotWithShape="1">
                <a:blip r:embed="rId4"/>
                <a:stretch>
                  <a:fillRect l="-76" t="-10" r="-10027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0" name="文本框 27"/>
              <p:cNvSpPr txBox="1"/>
              <p:nvPr/>
            </p:nvSpPr>
            <p:spPr>
              <a:xfrm>
                <a:off x="4955942" y="3923559"/>
                <a:ext cx="66845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60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5942" y="3923559"/>
                <a:ext cx="668453" cy="520399"/>
              </a:xfrm>
              <a:prstGeom prst="rect">
                <a:avLst/>
              </a:prstGeom>
              <a:blipFill rotWithShape="1">
                <a:blip r:embed="rId5"/>
                <a:stretch>
                  <a:fillRect l="-60" t="-102" r="-7855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" name="图片 6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1" grpId="0"/>
      <p:bldP spid="43" grpId="0"/>
      <p:bldP spid="46" grpId="0"/>
      <p:bldP spid="47" grpId="0"/>
      <p:bldP spid="49" grpId="0"/>
      <p:bldP spid="52" grpId="0"/>
      <p:bldP spid="58" grpId="0" animBg="1"/>
      <p:bldP spid="59" grpId="0" animBg="1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01828" y="339502"/>
            <a:ext cx="1440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认一认。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166310" y="843558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小数的数位顺序表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Group 78"/>
          <p:cNvGraphicFramePr>
            <a:graphicFrameLocks noGrp="1"/>
          </p:cNvGraphicFramePr>
          <p:nvPr/>
        </p:nvGraphicFramePr>
        <p:xfrm>
          <a:off x="1403648" y="1523524"/>
          <a:ext cx="6172203" cy="2719387"/>
        </p:xfrm>
        <a:graphic>
          <a:graphicData uri="http://schemas.openxmlformats.org/drawingml/2006/table">
            <a:tbl>
              <a:tblPr/>
              <a:tblGrid>
                <a:gridCol w="473869"/>
                <a:gridCol w="557213"/>
                <a:gridCol w="392906"/>
                <a:gridCol w="366713"/>
                <a:gridCol w="433388"/>
                <a:gridCol w="381000"/>
                <a:gridCol w="379810"/>
                <a:gridCol w="848814"/>
                <a:gridCol w="439443"/>
                <a:gridCol w="475059"/>
                <a:gridCol w="473869"/>
                <a:gridCol w="476250"/>
                <a:gridCol w="473869"/>
              </a:tblGrid>
              <a:tr h="457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整数部分</a:t>
                      </a: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9132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数位</a:t>
                      </a: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88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计数单位</a:t>
                      </a: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3" marB="34293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953957" y="2103061"/>
            <a:ext cx="4427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949062" y="2928461"/>
            <a:ext cx="49244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557076" y="1812418"/>
            <a:ext cx="492443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3540111" y="3365853"/>
            <a:ext cx="492443" cy="34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3133065" y="2054917"/>
            <a:ext cx="49244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百位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3141129" y="3365853"/>
            <a:ext cx="492443" cy="34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758018" y="2054917"/>
            <a:ext cx="49244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千位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4"/>
          <p:cNvSpPr txBox="1">
            <a:spLocks noChangeArrowheads="1"/>
          </p:cNvSpPr>
          <p:nvPr/>
        </p:nvSpPr>
        <p:spPr bwMode="auto">
          <a:xfrm>
            <a:off x="2772035" y="3365853"/>
            <a:ext cx="492443" cy="34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2447265" y="2054917"/>
            <a:ext cx="49244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万位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6"/>
          <p:cNvSpPr txBox="1">
            <a:spLocks noChangeArrowheads="1"/>
          </p:cNvSpPr>
          <p:nvPr/>
        </p:nvSpPr>
        <p:spPr bwMode="auto">
          <a:xfrm>
            <a:off x="2398302" y="3365853"/>
            <a:ext cx="492443" cy="345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1631297" y="2258706"/>
            <a:ext cx="10703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18"/>
          <p:cNvSpPr>
            <a:spLocks noChangeArrowheads="1"/>
          </p:cNvSpPr>
          <p:nvPr/>
        </p:nvSpPr>
        <p:spPr bwMode="auto">
          <a:xfrm>
            <a:off x="1759646" y="3315415"/>
            <a:ext cx="8441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19"/>
          <p:cNvSpPr>
            <a:spLocks noChangeArrowheads="1"/>
          </p:cNvSpPr>
          <p:nvPr/>
        </p:nvSpPr>
        <p:spPr bwMode="auto">
          <a:xfrm>
            <a:off x="4141260" y="1571936"/>
            <a:ext cx="134183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623670" y="2541300"/>
            <a:ext cx="3642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1"/>
          <p:cNvSpPr>
            <a:spLocks noChangeArrowheads="1"/>
          </p:cNvSpPr>
          <p:nvPr/>
        </p:nvSpPr>
        <p:spPr bwMode="auto">
          <a:xfrm>
            <a:off x="5566073" y="1580674"/>
            <a:ext cx="18383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5233659" y="1913781"/>
            <a:ext cx="492443" cy="107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5"/>
          <p:cNvSpPr txBox="1">
            <a:spLocks noChangeArrowheads="1"/>
          </p:cNvSpPr>
          <p:nvPr/>
        </p:nvSpPr>
        <p:spPr bwMode="auto">
          <a:xfrm>
            <a:off x="5235896" y="2974316"/>
            <a:ext cx="492443" cy="139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十分之一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5655138" y="1924655"/>
            <a:ext cx="492443" cy="107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4"/>
          <p:cNvSpPr txBox="1">
            <a:spLocks noChangeArrowheads="1"/>
          </p:cNvSpPr>
          <p:nvPr/>
        </p:nvSpPr>
        <p:spPr bwMode="auto">
          <a:xfrm>
            <a:off x="5655515" y="2982040"/>
            <a:ext cx="492443" cy="139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百分之一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6"/>
          <p:cNvSpPr txBox="1">
            <a:spLocks noChangeArrowheads="1"/>
          </p:cNvSpPr>
          <p:nvPr/>
        </p:nvSpPr>
        <p:spPr bwMode="auto">
          <a:xfrm>
            <a:off x="6147581" y="1935529"/>
            <a:ext cx="492443" cy="107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7"/>
          <p:cNvSpPr txBox="1">
            <a:spLocks noChangeArrowheads="1"/>
          </p:cNvSpPr>
          <p:nvPr/>
        </p:nvSpPr>
        <p:spPr bwMode="auto">
          <a:xfrm>
            <a:off x="6137290" y="2982040"/>
            <a:ext cx="492443" cy="139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千分之一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6595919" y="1924655"/>
            <a:ext cx="492443" cy="107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万分位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0"/>
          <p:cNvSpPr txBox="1">
            <a:spLocks noChangeArrowheads="1"/>
          </p:cNvSpPr>
          <p:nvPr/>
        </p:nvSpPr>
        <p:spPr bwMode="auto">
          <a:xfrm>
            <a:off x="6615495" y="2982040"/>
            <a:ext cx="492443" cy="139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万分之一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890048" y="2256949"/>
            <a:ext cx="959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959105" y="3286840"/>
            <a:ext cx="7310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03924" y="1567930"/>
            <a:ext cx="1350169" cy="13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0083" y="1567930"/>
            <a:ext cx="1370410" cy="13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0530" y="1567929"/>
            <a:ext cx="1333500" cy="132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220655" y="1217885"/>
            <a:ext cx="416719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4793470" y="1203598"/>
            <a:ext cx="64889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6360333" y="1203598"/>
            <a:ext cx="917972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7544" y="483518"/>
            <a:ext cx="7348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小数的计数单位也是“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满十进一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”，看一看，说一说。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579477" y="3219822"/>
            <a:ext cx="2580369" cy="754883"/>
          </a:xfrm>
          <a:prstGeom prst="wedgeRoundRectCallout">
            <a:avLst>
              <a:gd name="adj1" fmla="val -57918"/>
              <a:gd name="adj2" fmla="val -33375"/>
              <a:gd name="adj3" fmla="val 16667"/>
            </a:avLst>
          </a:prstGeom>
          <a:noFill/>
          <a:ln>
            <a:solidFill>
              <a:srgbClr val="C456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7" name="文本框 26"/>
          <p:cNvSpPr txBox="1"/>
          <p:nvPr/>
        </p:nvSpPr>
        <p:spPr>
          <a:xfrm>
            <a:off x="2678842" y="3104173"/>
            <a:ext cx="2113501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65118" y="3492842"/>
            <a:ext cx="2494728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元是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4" descr="t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47664" y="2846464"/>
            <a:ext cx="926145" cy="1398825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3" grpId="0"/>
      <p:bldP spid="2" grpId="0" animBg="1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611560" y="915566"/>
            <a:ext cx="676886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计数器上画一画，再填一填。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5964" y="1744285"/>
            <a:ext cx="1901428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611" y="1703804"/>
            <a:ext cx="19431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14121" y="1757383"/>
            <a:ext cx="1940719" cy="118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187624" y="2945627"/>
            <a:ext cx="648533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里面有（     ）个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0.1,0.025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里面有（     ）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14.24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中，个位上的“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”表示（    ）个（    ）；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百分位上的“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”表示（     ）个（       ）。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3081973" y="2933721"/>
            <a:ext cx="48577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9"/>
          <p:cNvSpPr txBox="1">
            <a:spLocks noChangeArrowheads="1"/>
          </p:cNvSpPr>
          <p:nvPr/>
        </p:nvSpPr>
        <p:spPr bwMode="auto">
          <a:xfrm>
            <a:off x="6323421" y="2945627"/>
            <a:ext cx="6477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0"/>
          <p:cNvSpPr txBox="1">
            <a:spLocks noChangeArrowheads="1"/>
          </p:cNvSpPr>
          <p:nvPr/>
        </p:nvSpPr>
        <p:spPr bwMode="auto">
          <a:xfrm>
            <a:off x="5180384" y="3665969"/>
            <a:ext cx="486966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6404383" y="3661018"/>
            <a:ext cx="48577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4373122" y="4028460"/>
            <a:ext cx="485775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33"/>
          <p:cNvSpPr txBox="1">
            <a:spLocks noChangeArrowheads="1"/>
          </p:cNvSpPr>
          <p:nvPr/>
        </p:nvSpPr>
        <p:spPr bwMode="auto">
          <a:xfrm>
            <a:off x="5690169" y="4028460"/>
            <a:ext cx="879872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43786" y="2282448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42595" y="2209820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28345" y="2289591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28345" y="2216964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28345" y="2147907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28345" y="2075279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28345" y="1999079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6485" y="2297498"/>
            <a:ext cx="116681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60660" y="2324547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27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60660" y="2270541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70521" y="2216535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60660" y="2162529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30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38702" y="2324547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38702" y="2270541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8593" y="2324547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8593" y="2270541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8593" y="2216535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图片 35" descr="8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8593" y="2162529"/>
            <a:ext cx="117872" cy="8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58856" y="339502"/>
            <a:ext cx="533728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看一看，填一填，说一说。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5616" y="1779662"/>
            <a:ext cx="6561535" cy="155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9"/>
          <p:cNvSpPr txBox="1">
            <a:spLocks noChangeArrowheads="1"/>
          </p:cNvSpPr>
          <p:nvPr/>
        </p:nvSpPr>
        <p:spPr bwMode="auto">
          <a:xfrm>
            <a:off x="2331244" y="2983384"/>
            <a:ext cx="6477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5"/>
          <p:cNvSpPr txBox="1">
            <a:spLocks noChangeArrowheads="1"/>
          </p:cNvSpPr>
          <p:nvPr/>
        </p:nvSpPr>
        <p:spPr bwMode="auto">
          <a:xfrm>
            <a:off x="4616053" y="2978621"/>
            <a:ext cx="64770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zh-CN" altLang="en-US" sz="21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27"/>
              <p:cNvSpPr txBox="1"/>
              <p:nvPr/>
            </p:nvSpPr>
            <p:spPr>
              <a:xfrm>
                <a:off x="2350164" y="2449456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15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164" y="2449456"/>
                <a:ext cx="530593" cy="520399"/>
              </a:xfrm>
              <a:prstGeom prst="rect">
                <a:avLst/>
              </a:prstGeom>
              <a:blipFill rotWithShape="1">
                <a:blip r:embed="rId2"/>
                <a:stretch>
                  <a:fillRect l="-5" t="-50" r="-10098" b="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27"/>
              <p:cNvSpPr txBox="1"/>
              <p:nvPr/>
            </p:nvSpPr>
            <p:spPr>
              <a:xfrm>
                <a:off x="4662730" y="2465592"/>
                <a:ext cx="53059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18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𝟔𝟎</m:t>
                          </m:r>
                        </m:num>
                        <m:den>
                          <m:r>
                            <a:rPr lang="en-US" altLang="zh-CN" sz="1800" b="1" i="0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zh-CN" altLang="en-US" sz="1800" b="1" dirty="0">
                  <a:latin typeface="+mn-ea"/>
                </a:endParaRPr>
              </a:p>
            </p:txBody>
          </p:sp>
        </mc:Choice>
        <mc:Fallback>
          <p:sp>
            <p:nvSpPr>
              <p:cNvPr id="16" name="文本框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730" y="2465592"/>
                <a:ext cx="530593" cy="520399"/>
              </a:xfrm>
              <a:prstGeom prst="rect">
                <a:avLst/>
              </a:prstGeom>
              <a:blipFill rotWithShape="1">
                <a:blip r:embed="rId3"/>
                <a:stretch>
                  <a:fillRect l="-106" t="-100" r="-9998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55576" y="1131590"/>
            <a:ext cx="576064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里面有（        ）个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55576" y="1635646"/>
            <a:ext cx="756084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15.52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中，个位上的“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”表示（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）个（   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；十分位上的“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”表示（     ）个（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32589" y="2675212"/>
            <a:ext cx="7727843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6.771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中，千分位上的数字是（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表示（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个（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032646" y="1131590"/>
            <a:ext cx="53935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6048870" y="1750852"/>
            <a:ext cx="53935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7561039" y="1741017"/>
            <a:ext cx="53935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320679" y="2254101"/>
            <a:ext cx="53935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741739" y="2254101"/>
            <a:ext cx="7024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5904854" y="2758157"/>
            <a:ext cx="53935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7993087" y="2758157"/>
            <a:ext cx="53935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1475656" y="3291830"/>
            <a:ext cx="14049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539551" y="339892"/>
            <a:ext cx="396044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540316" y="2283718"/>
            <a:ext cx="8064132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组成的数写作（        ），表示的意义是（   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26362" y="267494"/>
            <a:ext cx="8322102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）小数点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右边第三位是（       ）位，它的计数单位是（       ），小数点左边第三位是（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位，它的计数单位是（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427984" y="1626935"/>
            <a:ext cx="8108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022701" y="339502"/>
            <a:ext cx="113347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千分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7865641" y="987574"/>
            <a:ext cx="8108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2269160" y="987574"/>
            <a:ext cx="136673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6462861" y="2283718"/>
            <a:ext cx="113347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10.2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3185864" y="3003798"/>
            <a:ext cx="210621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a2512dd7-b2e9-4d36-b431-2510a7e0f80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1556</Words>
  <Application>WPS 演示</Application>
  <PresentationFormat>全屏显示(16:9)</PresentationFormat>
  <Paragraphs>377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Cambria Math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2023-02-06T10:39:14Z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C1C4EA2E63EF4AD489344268503F0BF7</vt:lpwstr>
  </property>
</Properties>
</file>