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  <p:sldId id="458" r:id="rId24"/>
    <p:sldId id="459" r:id="rId25"/>
    <p:sldId id="460" r:id="rId26"/>
    <p:sldId id="461" r:id="rId27"/>
    <p:sldId id="462" r:id="rId28"/>
    <p:sldId id="463" r:id="rId29"/>
    <p:sldId id="464" r:id="rId30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prstClr val="black"/>
                </a:solidFill>
              </a:rPr>
            </a:fld>
            <a:endParaRPr lang="en-US" altLang="zh-CN" sz="1200" b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0.xml"/><Relationship Id="rId4" Type="http://schemas.openxmlformats.org/officeDocument/2006/relationships/slide" Target="slide13.xml"/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image" Target="../media/image2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1.jpeg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slide" Target="slide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3.xml"/><Relationship Id="rId1" Type="http://schemas.openxmlformats.org/officeDocument/2006/relationships/slide" Target="slide25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13.xml"/><Relationship Id="rId4" Type="http://schemas.openxmlformats.org/officeDocument/2006/relationships/slide" Target="slide27.xml"/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audio" Target="../media/audio2.wav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" Target="slide19.xml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9.xml"/><Relationship Id="rId1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slide" Target="slide19.xml"/><Relationship Id="rId1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audio" Target="../media/audio1.wav"/><Relationship Id="rId3" Type="http://schemas.openxmlformats.org/officeDocument/2006/relationships/image" Target="../media/image2.emf"/><Relationship Id="rId2" Type="http://schemas.openxmlformats.org/officeDocument/2006/relationships/slide" Target="slide1.xml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.emf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484438" y="4622348"/>
            <a:ext cx="2159000" cy="1009650"/>
            <a:chOff x="684213" y="4868863"/>
            <a:chExt cx="2159000" cy="1009650"/>
          </a:xfrm>
        </p:grpSpPr>
        <p:sp>
          <p:nvSpPr>
            <p:cNvPr id="4100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1" name="Rectangle 1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25990" y="4620751"/>
            <a:ext cx="2160588" cy="1009650"/>
            <a:chOff x="3708400" y="4868863"/>
            <a:chExt cx="2160588" cy="1009650"/>
          </a:xfrm>
        </p:grpSpPr>
        <p:sp>
          <p:nvSpPr>
            <p:cNvPr id="4103" name="Oval 30"/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4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4105" name="Group 44"/>
          <p:cNvGrpSpPr/>
          <p:nvPr/>
        </p:nvGrpSpPr>
        <p:grpSpPr bwMode="auto">
          <a:xfrm>
            <a:off x="6769130" y="4611808"/>
            <a:ext cx="2160588" cy="1009650"/>
            <a:chOff x="4150" y="2976"/>
            <a:chExt cx="1361" cy="636"/>
          </a:xfrm>
        </p:grpSpPr>
        <p:sp>
          <p:nvSpPr>
            <p:cNvPr id="410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4107" name="Rectangle 3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-15984" y="1412776"/>
            <a:ext cx="91599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solidFill>
                  <a:srgbClr val="C00000"/>
                </a:solidFill>
                <a:latin typeface="汉仪中宋简" pitchFamily="49" charset="-122"/>
                <a:ea typeface="汉仪中宋简" pitchFamily="49" charset="-122"/>
              </a:rPr>
              <a:t>第</a:t>
            </a:r>
            <a:r>
              <a:rPr lang="en-US" altLang="zh-CN" sz="3200" dirty="0">
                <a:solidFill>
                  <a:srgbClr val="C00000"/>
                </a:solidFill>
                <a:latin typeface="汉仪中宋简" pitchFamily="49" charset="-122"/>
                <a:ea typeface="汉仪中宋简" pitchFamily="49" charset="-122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汉仪中宋简" pitchFamily="49" charset="-122"/>
                <a:ea typeface="汉仪中宋简" pitchFamily="49" charset="-122"/>
              </a:rPr>
              <a:t>单元  </a:t>
            </a:r>
            <a:r>
              <a:rPr lang="zh-CN" altLang="en-US" sz="3200" dirty="0" smtClean="0">
                <a:solidFill>
                  <a:srgbClr val="C00000"/>
                </a:solidFill>
                <a:latin typeface="汉仪中宋简" pitchFamily="49" charset="-122"/>
                <a:ea typeface="汉仪中宋简" pitchFamily="49" charset="-122"/>
              </a:rPr>
              <a:t>小</a:t>
            </a:r>
            <a:r>
              <a:rPr lang="zh-CN" altLang="en-US" sz="3200" dirty="0">
                <a:solidFill>
                  <a:srgbClr val="C00000"/>
                </a:solidFill>
                <a:latin typeface="汉仪中宋简" pitchFamily="49" charset="-122"/>
                <a:ea typeface="汉仪中宋简" pitchFamily="49" charset="-122"/>
              </a:rPr>
              <a:t>数的意义和加减法</a:t>
            </a:r>
            <a:endParaRPr lang="zh-CN" altLang="en-US" sz="3200" dirty="0">
              <a:solidFill>
                <a:srgbClr val="C00000"/>
              </a:solidFill>
              <a:latin typeface="汉仪中宋简" pitchFamily="49" charset="-122"/>
              <a:ea typeface="汉仪中宋简" pitchFamily="49" charset="-122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0" y="548680"/>
            <a:ext cx="91440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汉仪中宋简" pitchFamily="49" charset="-122"/>
                <a:ea typeface="汉仪中宋简" pitchFamily="49" charset="-122"/>
                <a:sym typeface="+mn-ea"/>
              </a:rPr>
              <a:t>四年级数学</a:t>
            </a:r>
            <a:r>
              <a:rPr lang="en-US" altLang="zh-CN" dirty="0" smtClean="0">
                <a:solidFill>
                  <a:schemeClr val="tx1"/>
                </a:solidFill>
                <a:latin typeface="汉仪中宋简" pitchFamily="49" charset="-122"/>
                <a:ea typeface="汉仪中宋简" pitchFamily="49" charset="-122"/>
                <a:sym typeface="+mn-ea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汉仪中宋简" pitchFamily="49" charset="-122"/>
                <a:ea typeface="汉仪中宋简" pitchFamily="49" charset="-122"/>
                <a:sym typeface="+mn-ea"/>
              </a:rPr>
              <a:t>下 </a:t>
            </a:r>
            <a:r>
              <a:rPr lang="zh-CN" altLang="en-US" dirty="0" smtClean="0">
                <a:solidFill>
                  <a:schemeClr val="tx1"/>
                </a:solidFill>
                <a:latin typeface="汉仪中宋简" pitchFamily="49" charset="-122"/>
                <a:ea typeface="汉仪中宋简" pitchFamily="49" charset="-122"/>
              </a:rPr>
              <a:t> </a:t>
            </a:r>
            <a:r>
              <a:rPr lang="zh-CN" altLang="en-US" dirty="0" smtClean="0">
                <a:solidFill>
                  <a:schemeClr val="tx1"/>
                </a:solidFill>
                <a:latin typeface="汉仪中宋简" pitchFamily="49" charset="-122"/>
                <a:ea typeface="汉仪中宋简" pitchFamily="49" charset="-122"/>
              </a:rPr>
              <a:t>新</a:t>
            </a:r>
            <a:r>
              <a:rPr lang="zh-CN" altLang="en-US" dirty="0" smtClean="0">
                <a:solidFill>
                  <a:schemeClr val="tx1"/>
                </a:solidFill>
                <a:latin typeface="汉仪中宋简" pitchFamily="49" charset="-122"/>
                <a:ea typeface="汉仪中宋简" pitchFamily="49" charset="-122"/>
              </a:rPr>
              <a:t>课标</a:t>
            </a:r>
            <a:r>
              <a:rPr lang="en-US" altLang="zh-CN" dirty="0" smtClean="0">
                <a:solidFill>
                  <a:schemeClr val="tx1"/>
                </a:solidFill>
                <a:latin typeface="汉仪中宋简" pitchFamily="49" charset="-122"/>
                <a:ea typeface="汉仪中宋简" pitchFamily="49" charset="-122"/>
              </a:rPr>
              <a:t>[</a:t>
            </a:r>
            <a:r>
              <a:rPr lang="zh-CN" altLang="en-US" dirty="0" smtClean="0">
                <a:solidFill>
                  <a:schemeClr val="tx1"/>
                </a:solidFill>
                <a:latin typeface="汉仪中宋简" pitchFamily="49" charset="-122"/>
                <a:ea typeface="汉仪中宋简" pitchFamily="49" charset="-122"/>
              </a:rPr>
              <a:t>北师</a:t>
            </a:r>
            <a:r>
              <a:rPr lang="en-US" altLang="zh-CN" dirty="0" smtClean="0">
                <a:solidFill>
                  <a:schemeClr val="tx1"/>
                </a:solidFill>
                <a:latin typeface="汉仪中宋简" pitchFamily="49" charset="-122"/>
                <a:ea typeface="汉仪中宋简" pitchFamily="49" charset="-122"/>
              </a:rPr>
              <a:t>]</a:t>
            </a:r>
            <a:endParaRPr lang="zh-CN" altLang="en-US" dirty="0">
              <a:solidFill>
                <a:schemeClr val="tx1"/>
              </a:solidFill>
              <a:latin typeface="汉仪中宋简" pitchFamily="49" charset="-122"/>
              <a:ea typeface="汉仪中宋简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15984" y="2420888"/>
            <a:ext cx="915998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600" b="1" cap="all" spc="0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歌</a:t>
            </a:r>
            <a:r>
              <a:rPr lang="zh-CN" altLang="en-US" sz="6600" b="1" cap="all" spc="0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手大赛</a:t>
            </a:r>
            <a:endParaRPr lang="zh-CN" altLang="en-US" sz="6600" b="1" cap="all" spc="0" dirty="0" smtClean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12736" y="464203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246830" y="2195165"/>
            <a:ext cx="5405289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246831" y="980728"/>
            <a:ext cx="8429625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246831" y="1620490"/>
            <a:ext cx="8429625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923928" y="1764105"/>
            <a:ext cx="8651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6830" y="2734915"/>
            <a:ext cx="540529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7224" y="428604"/>
            <a:ext cx="63127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页“练一练”第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7412" name="Picture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095" y="1147445"/>
            <a:ext cx="3521075" cy="2517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图文框 2"/>
          <p:cNvSpPr/>
          <p:nvPr/>
        </p:nvSpPr>
        <p:spPr>
          <a:xfrm>
            <a:off x="4281170" y="2077720"/>
            <a:ext cx="4718050" cy="655955"/>
          </a:xfrm>
          <a:prstGeom prst="fram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⑴这些小动物能同时过河吗？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折角形 8"/>
          <p:cNvSpPr/>
          <p:nvPr/>
        </p:nvSpPr>
        <p:spPr>
          <a:xfrm>
            <a:off x="972185" y="3861435"/>
            <a:ext cx="6480175" cy="2232025"/>
          </a:xfrm>
          <a:prstGeom prst="foldedCorne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417955" y="4053840"/>
            <a:ext cx="5368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ea typeface="楷体_GB2312"/>
              </a:rPr>
              <a:t>(1)15.4+2.36+2.15=19.91(千克)</a:t>
            </a:r>
            <a:endParaRPr lang="zh-CN" altLang="en-US" sz="3200" dirty="0">
              <a:solidFill>
                <a:schemeClr val="bg1"/>
              </a:solidFill>
              <a:ea typeface="楷体_GB231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05255" y="4685665"/>
            <a:ext cx="5368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ea typeface="楷体_GB2312"/>
              </a:rPr>
              <a:t>　19.91&lt;20</a:t>
            </a:r>
            <a:endParaRPr lang="zh-CN" altLang="en-US" sz="3200" dirty="0">
              <a:solidFill>
                <a:schemeClr val="bg1"/>
              </a:solidFill>
              <a:ea typeface="楷体_GB231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17955" y="5323840"/>
            <a:ext cx="536892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ea typeface="楷体_GB2312"/>
              </a:rPr>
              <a:t>答：这些小动物能同时</a:t>
            </a:r>
            <a:r>
              <a:rPr lang="zh-CN" altLang="en-US" sz="3200" dirty="0" smtClean="0">
                <a:solidFill>
                  <a:schemeClr val="bg1"/>
                </a:solidFill>
                <a:ea typeface="楷体_GB2312"/>
              </a:rPr>
              <a:t>过河。</a:t>
            </a:r>
            <a:endParaRPr lang="zh-CN" altLang="en-US" sz="3200" dirty="0">
              <a:solidFill>
                <a:schemeClr val="bg1"/>
              </a:solidFill>
              <a:ea typeface="楷体_GB231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246830" y="2195165"/>
            <a:ext cx="5405289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Group 16"/>
          <p:cNvGrpSpPr/>
          <p:nvPr/>
        </p:nvGrpSpPr>
        <p:grpSpPr bwMode="auto">
          <a:xfrm>
            <a:off x="6085542" y="5863481"/>
            <a:ext cx="1684338" cy="877887"/>
            <a:chOff x="2699" y="3612"/>
            <a:chExt cx="1061" cy="553"/>
          </a:xfrm>
        </p:grpSpPr>
        <p:pic>
          <p:nvPicPr>
            <p:cNvPr id="2049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00" name="Text Box 18">
              <a:hlinkClick r:id="" action="ppaction://hlinkshowjump?jump=firstslide">
                <a:snd r:embed="rId2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246831" y="980728"/>
            <a:ext cx="8429625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246831" y="1620490"/>
            <a:ext cx="8429625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923928" y="1764105"/>
            <a:ext cx="8651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6830" y="2734915"/>
            <a:ext cx="540529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7224" y="428604"/>
            <a:ext cx="65270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页“练一练”第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7412" name="Picture 2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095" y="1147445"/>
            <a:ext cx="3521075" cy="2517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图文框 3"/>
          <p:cNvSpPr/>
          <p:nvPr/>
        </p:nvSpPr>
        <p:spPr>
          <a:xfrm>
            <a:off x="4281170" y="1414780"/>
            <a:ext cx="4718685" cy="2060575"/>
          </a:xfrm>
          <a:prstGeom prst="fram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1" hangingPunct="1"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⑵又来了一只小鹿，它</a:t>
            </a:r>
            <a:r>
              <a:rPr lang="zh-CN" altLang="en-US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的体重是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17.83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千克。如果这些小动物分两批过河，可以怎样分？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折角形 8"/>
          <p:cNvSpPr/>
          <p:nvPr/>
        </p:nvSpPr>
        <p:spPr>
          <a:xfrm>
            <a:off x="972185" y="3838575"/>
            <a:ext cx="6480175" cy="1809750"/>
          </a:xfrm>
          <a:prstGeom prst="foldedCorne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417955" y="3910330"/>
            <a:ext cx="53689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ea typeface="楷体_GB2312"/>
              </a:rPr>
              <a:t>(2)20-17.83=2.17(千克)　</a:t>
            </a:r>
            <a:endParaRPr lang="zh-CN" altLang="en-US" sz="3200" dirty="0">
              <a:solidFill>
                <a:schemeClr val="bg1"/>
              </a:solidFill>
              <a:ea typeface="楷体_GB231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05255" y="4470400"/>
            <a:ext cx="5368925" cy="1071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ea typeface="楷体_GB2312"/>
              </a:rPr>
              <a:t>答：小鹿和小鸭子一批过河,</a:t>
            </a:r>
            <a:endParaRPr lang="zh-CN" altLang="en-US" sz="3200" dirty="0">
              <a:solidFill>
                <a:schemeClr val="bg1"/>
              </a:solidFill>
              <a:ea typeface="楷体_GB2312"/>
            </a:endParaRPr>
          </a:p>
          <a:p>
            <a:r>
              <a:rPr lang="zh-CN" altLang="en-US" sz="3200" dirty="0">
                <a:solidFill>
                  <a:schemeClr val="bg1"/>
                </a:solidFill>
                <a:ea typeface="楷体_GB2312"/>
              </a:rPr>
              <a:t>     另外两只小动物一批过河。</a:t>
            </a:r>
            <a:endParaRPr lang="zh-CN" altLang="en-US" sz="3200" dirty="0">
              <a:solidFill>
                <a:schemeClr val="bg1"/>
              </a:solidFill>
              <a:ea typeface="楷体_GB231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731557" y="992279"/>
            <a:ext cx="7626657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1.数位要对齐,退位时前一位要减1,进位时前一位要加1。</a:t>
            </a:r>
            <a:endParaRPr lang="en-US" altLang="zh-CN" sz="32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720841" y="2349601"/>
            <a:ext cx="7780249" cy="107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2.小数加减法计算时,小数点要对齐,也就是相同数位要对齐。</a:t>
            </a:r>
            <a:endParaRPr lang="en-US" altLang="zh-CN" sz="32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34137" y="3645024"/>
            <a:ext cx="7838391" cy="20642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3.注意运算顺序,有括号的要先算括号内的运算,没有括号的要按从左往右的顺序运算。小数加减混合运算顺序与整数加减混合运算顺序相同。</a:t>
            </a:r>
            <a:endParaRPr lang="en-US" altLang="zh-CN" sz="3200" dirty="0" smtClean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 flipH="1">
            <a:off x="6768455" y="2428075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67770" y="714356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r>
              <a:rPr lang="en-US" altLang="zh-CN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br>
              <a:rPr lang="en-US" altLang="zh-CN" sz="2800" dirty="0" smtClean="0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b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2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" name="Group 38"/>
          <p:cNvGrpSpPr/>
          <p:nvPr/>
        </p:nvGrpSpPr>
        <p:grpSpPr bwMode="auto">
          <a:xfrm>
            <a:off x="3571868" y="71414"/>
            <a:ext cx="1800225" cy="792162"/>
            <a:chOff x="1066" y="2795"/>
            <a:chExt cx="1134" cy="499"/>
          </a:xfrm>
        </p:grpSpPr>
        <p:sp>
          <p:nvSpPr>
            <p:cNvPr id="2355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556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441325" y="1381413"/>
            <a:ext cx="8429625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8437" name="Picture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319" y="1393189"/>
            <a:ext cx="7919085" cy="1892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图文框 1"/>
          <p:cNvSpPr/>
          <p:nvPr/>
        </p:nvSpPr>
        <p:spPr>
          <a:xfrm>
            <a:off x="972185" y="3429000"/>
            <a:ext cx="5471160" cy="576580"/>
          </a:xfrm>
          <a:prstGeom prst="fram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1" hangingPunct="1"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年前淘气有多高？现在有多高？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2185" y="4104005"/>
            <a:ext cx="6433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3年前:(1.9-1.1)+0.35=1.15(米)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3940" y="4645660"/>
            <a:ext cx="6433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现在:1.9-0.52=1.38(米)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8596" y="1428736"/>
            <a:ext cx="571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4.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928794" y="5286388"/>
            <a:ext cx="6215106" cy="65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答：</a:t>
            </a:r>
            <a:r>
              <a:rPr lang="en-US" altLang="zh-CN" sz="2800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2800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年前淘气</a:t>
            </a:r>
            <a:r>
              <a:rPr lang="en-US" altLang="zh-CN" sz="2800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1.15</a:t>
            </a:r>
            <a:r>
              <a:rPr lang="zh-CN" altLang="en-US" sz="2800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米。现在</a:t>
            </a:r>
            <a:r>
              <a:rPr lang="en-US" altLang="zh-CN" sz="2800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1.38</a:t>
            </a:r>
            <a:r>
              <a:rPr lang="zh-CN" altLang="en-US" sz="2800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米。</a:t>
            </a:r>
            <a:endParaRPr lang="zh-CN" altLang="en-US" sz="2800" dirty="0">
              <a:solidFill>
                <a:srgbClr val="C00000"/>
              </a:solidFill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767770" y="476672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17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r>
              <a:rPr lang="en-US" altLang="zh-CN" sz="3200" b="1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</a:t>
            </a:r>
            <a:br>
              <a:rPr lang="en-US" altLang="zh-CN" sz="2800" dirty="0" smtClean="0">
                <a:solidFill>
                  <a:schemeClr val="accent2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br>
              <a:rPr lang="zh-CN" altLang="en-US" sz="28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endParaRPr lang="zh-CN" altLang="en-US" sz="28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441325" y="1381413"/>
            <a:ext cx="8429625" cy="640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8437" name="Picture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319" y="1381125"/>
            <a:ext cx="7919085" cy="18929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图文框 1"/>
          <p:cNvSpPr/>
          <p:nvPr/>
        </p:nvSpPr>
        <p:spPr>
          <a:xfrm>
            <a:off x="972185" y="3429000"/>
            <a:ext cx="6047105" cy="576580"/>
          </a:xfrm>
          <a:prstGeom prst="fram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1" hangingPunct="1">
              <a:lnSpc>
                <a:spcPct val="130000"/>
              </a:lnSpc>
            </a:pP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⑵请你再提出一个数学问题，并尝试解答。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2185" y="4104005"/>
            <a:ext cx="6433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</a:t>
            </a:r>
            <a:r>
              <a:rPr lang="zh-CN" altLang="en-US" sz="3200" dirty="0" smtClean="0">
                <a:ea typeface="楷体_GB2312"/>
              </a:rPr>
              <a:t>年前</a:t>
            </a:r>
            <a:r>
              <a:rPr lang="zh-CN" altLang="en-US" sz="3200" dirty="0">
                <a:ea typeface="楷体_GB2312"/>
              </a:rPr>
              <a:t>小树有多高?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3940" y="4645660"/>
            <a:ext cx="6433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1.9-1.1=0.8(米)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" name="云形 4"/>
          <p:cNvSpPr/>
          <p:nvPr/>
        </p:nvSpPr>
        <p:spPr>
          <a:xfrm>
            <a:off x="5076190" y="4725035"/>
            <a:ext cx="3456305" cy="1092835"/>
          </a:xfrm>
          <a:prstGeom prst="cloud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你还能提出哪些问题？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42976" y="5357826"/>
            <a:ext cx="6215106" cy="573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zh-CN" altLang="en-US" sz="2800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答：</a:t>
            </a:r>
            <a:r>
              <a:rPr lang="en-US" altLang="zh-CN" sz="2800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2800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年前小数</a:t>
            </a:r>
            <a:r>
              <a:rPr lang="en-US" altLang="zh-CN" sz="2800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0.8</a:t>
            </a:r>
            <a:r>
              <a:rPr lang="zh-CN" altLang="en-US" sz="2800" dirty="0" smtClean="0">
                <a:solidFill>
                  <a:srgbClr val="C00000"/>
                </a:solidFill>
                <a:latin typeface="宋体" panose="02010600030101010101" pitchFamily="2" charset="-122"/>
                <a:sym typeface="+mn-ea"/>
              </a:rPr>
              <a:t>米高。</a:t>
            </a:r>
            <a:endParaRPr lang="zh-CN" altLang="en-US" sz="2800" dirty="0">
              <a:solidFill>
                <a:srgbClr val="C00000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8596" y="1428736"/>
            <a:ext cx="5715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4.</a:t>
            </a:r>
            <a:endParaRPr lang="zh-CN" altLang="en-US" dirty="0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857224" y="428604"/>
            <a:ext cx="62899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页“练一练”第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图文框 1"/>
          <p:cNvSpPr/>
          <p:nvPr/>
        </p:nvSpPr>
        <p:spPr>
          <a:xfrm>
            <a:off x="608330" y="1203325"/>
            <a:ext cx="7686040" cy="1346835"/>
          </a:xfrm>
          <a:prstGeom prst="fram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1" hangingPunct="1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用彩色笔在右图中画出三</a:t>
            </a:r>
            <a:r>
              <a:rPr lang="zh-CN" altLang="en-US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条线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，使各条线上所有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数的和分别满足下列条件。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4540" y="2818130"/>
            <a:ext cx="3384550" cy="3058160"/>
            <a:chOff x="1204" y="4438"/>
            <a:chExt cx="5330" cy="4816"/>
          </a:xfrm>
        </p:grpSpPr>
        <p:sp>
          <p:nvSpPr>
            <p:cNvPr id="3" name="棱台 2"/>
            <p:cNvSpPr/>
            <p:nvPr/>
          </p:nvSpPr>
          <p:spPr>
            <a:xfrm>
              <a:off x="1204" y="4438"/>
              <a:ext cx="5330" cy="4817"/>
            </a:xfrm>
            <a:prstGeom prst="bevel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87" y="4999"/>
              <a:ext cx="4106" cy="369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同心圆 5"/>
          <p:cNvSpPr/>
          <p:nvPr/>
        </p:nvSpPr>
        <p:spPr>
          <a:xfrm>
            <a:off x="5076190" y="2818130"/>
            <a:ext cx="3456305" cy="833120"/>
          </a:xfrm>
          <a:prstGeom prst="don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⑴正好等于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5001260" y="4221480"/>
            <a:ext cx="3455670" cy="767080"/>
          </a:xfrm>
          <a:prstGeom prst="fram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C00000"/>
                </a:solidFill>
              </a:rPr>
              <a:t>0.3+0.51+0.19=1</a:t>
            </a:r>
            <a:endParaRPr lang="zh-CN" altLang="en-US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928662" y="428604"/>
            <a:ext cx="6075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页“练一练”第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图文框 1"/>
          <p:cNvSpPr/>
          <p:nvPr/>
        </p:nvSpPr>
        <p:spPr>
          <a:xfrm>
            <a:off x="608330" y="1203325"/>
            <a:ext cx="7686040" cy="1346835"/>
          </a:xfrm>
          <a:prstGeom prst="fram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1" hangingPunct="1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用彩色笔在右图中画出三</a:t>
            </a:r>
            <a:r>
              <a:rPr lang="zh-CN" altLang="en-US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条线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，使各条线上所有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数的和分别满足下列条件。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4540" y="2818130"/>
            <a:ext cx="3384550" cy="3058160"/>
            <a:chOff x="1204" y="4438"/>
            <a:chExt cx="5330" cy="4816"/>
          </a:xfrm>
        </p:grpSpPr>
        <p:sp>
          <p:nvSpPr>
            <p:cNvPr id="3" name="棱台 2"/>
            <p:cNvSpPr/>
            <p:nvPr/>
          </p:nvSpPr>
          <p:spPr>
            <a:xfrm>
              <a:off x="1204" y="4438"/>
              <a:ext cx="5330" cy="4817"/>
            </a:xfrm>
            <a:prstGeom prst="bevel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787" y="4999"/>
              <a:ext cx="4106" cy="369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同心圆 5"/>
          <p:cNvSpPr/>
          <p:nvPr/>
        </p:nvSpPr>
        <p:spPr>
          <a:xfrm>
            <a:off x="5076190" y="2818130"/>
            <a:ext cx="3456305" cy="833120"/>
          </a:xfrm>
          <a:prstGeom prst="don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⑵最接近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18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5001260" y="4221480"/>
            <a:ext cx="3693160" cy="767080"/>
          </a:xfrm>
          <a:prstGeom prst="fram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C00000"/>
                </a:solidFill>
              </a:rPr>
              <a:t>0.25+0.51+16.9=17.66</a:t>
            </a:r>
            <a:endParaRPr lang="zh-CN" altLang="en-US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  <a:endPara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857224" y="428604"/>
            <a:ext cx="65756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页“练一练”第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图文框 1"/>
          <p:cNvSpPr/>
          <p:nvPr/>
        </p:nvSpPr>
        <p:spPr>
          <a:xfrm>
            <a:off x="608330" y="1203325"/>
            <a:ext cx="7686040" cy="1346835"/>
          </a:xfrm>
          <a:prstGeom prst="frame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1" hangingPunct="1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用彩色笔在右图中画出三</a:t>
            </a:r>
            <a:r>
              <a:rPr lang="zh-CN" altLang="en-US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条线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，使各条线上所有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数的和分别满足下列条件。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64540" y="2818130"/>
            <a:ext cx="3384550" cy="3058160"/>
            <a:chOff x="1204" y="4438"/>
            <a:chExt cx="5330" cy="4816"/>
          </a:xfrm>
        </p:grpSpPr>
        <p:sp>
          <p:nvSpPr>
            <p:cNvPr id="3" name="棱台 2"/>
            <p:cNvSpPr/>
            <p:nvPr/>
          </p:nvSpPr>
          <p:spPr>
            <a:xfrm>
              <a:off x="1204" y="4438"/>
              <a:ext cx="5330" cy="4817"/>
            </a:xfrm>
            <a:prstGeom prst="bevel">
              <a:avLst/>
            </a:prstGeom>
            <a:solidFill>
              <a:schemeClr val="accent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87" y="4999"/>
              <a:ext cx="4106" cy="369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" name="同心圆 5"/>
          <p:cNvSpPr/>
          <p:nvPr/>
        </p:nvSpPr>
        <p:spPr>
          <a:xfrm>
            <a:off x="5076190" y="2818130"/>
            <a:ext cx="3456305" cy="833120"/>
          </a:xfrm>
          <a:prstGeom prst="donu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⑶最大。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图文框 6"/>
          <p:cNvSpPr/>
          <p:nvPr/>
        </p:nvSpPr>
        <p:spPr>
          <a:xfrm>
            <a:off x="5001260" y="4221480"/>
            <a:ext cx="3705860" cy="767080"/>
          </a:xfrm>
          <a:prstGeom prst="frame">
            <a:avLst/>
          </a:prstGeom>
          <a:solidFill>
            <a:schemeClr val="bg2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rgbClr val="C00000"/>
                </a:solidFill>
              </a:rPr>
              <a:t>0.3+16.9+6.01=23.21</a:t>
            </a:r>
            <a:endParaRPr lang="zh-CN" altLang="en-US" sz="28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  <a:endParaRPr lang="zh-CN" altLang="en-US" sz="3600" dirty="0">
                  <a:solidFill>
                    <a:srgbClr val="D6009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2" action="ppaction://hlinksldjump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  <a:endParaRPr lang="zh-CN" altLang="en-US" sz="3600" dirty="0">
                  <a:solidFill>
                    <a:srgbClr val="D6009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1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prstClr val="black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3" action="ppaction://hlinksldjump">
                  <a:snd r:embed="rId1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solidFill>
                <a:prstClr val="white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  <a:endPara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文框 5"/>
          <p:cNvSpPr/>
          <p:nvPr/>
        </p:nvSpPr>
        <p:spPr>
          <a:xfrm>
            <a:off x="1304925" y="833755"/>
            <a:ext cx="1135380" cy="720090"/>
          </a:xfrm>
          <a:prstGeom prst="fram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tx1"/>
                </a:solidFill>
              </a:rPr>
              <a:t>口算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32230" y="1725930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ea typeface="楷体_GB2312"/>
                <a:sym typeface="+mn-ea"/>
              </a:rPr>
              <a:t>0.2+0.3</a:t>
            </a:r>
            <a:endParaRPr lang="zh-CN" altLang="en-US" sz="3200" dirty="0">
              <a:solidFill>
                <a:schemeClr val="tx1"/>
              </a:solidFill>
              <a:ea typeface="楷体_GB231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646680" y="1700530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0.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5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30675" y="1689100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a typeface="楷体_GB2312"/>
                <a:sym typeface="+mn-ea"/>
              </a:rPr>
              <a:t>3.5</a:t>
            </a:r>
            <a:r>
              <a:rPr lang="zh-CN" altLang="en-US" sz="3200" dirty="0">
                <a:solidFill>
                  <a:schemeClr val="tx1"/>
                </a:solidFill>
                <a:ea typeface="楷体_GB2312"/>
                <a:sym typeface="+mn-ea"/>
              </a:rPr>
              <a:t>+</a:t>
            </a:r>
            <a:r>
              <a:rPr lang="en-US" altLang="zh-CN" sz="3200" dirty="0">
                <a:solidFill>
                  <a:schemeClr val="tx1"/>
                </a:solidFill>
                <a:ea typeface="楷体_GB2312"/>
                <a:sym typeface="+mn-ea"/>
              </a:rPr>
              <a:t>2.4</a:t>
            </a:r>
            <a:endParaRPr lang="en-US" altLang="zh-CN" sz="3200" dirty="0">
              <a:solidFill>
                <a:schemeClr val="tx1"/>
              </a:solidFill>
              <a:ea typeface="楷体_GB231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45125" y="1663700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5.9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23975" y="2405380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a typeface="楷体_GB2312"/>
                <a:sym typeface="+mn-ea"/>
              </a:rPr>
              <a:t>8.7-4.5</a:t>
            </a:r>
            <a:endParaRPr lang="en-US" altLang="zh-CN" sz="3200" dirty="0">
              <a:solidFill>
                <a:schemeClr val="tx1"/>
              </a:solidFill>
              <a:ea typeface="楷体_GB231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38425" y="2379980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4.2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73855" y="2392680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a typeface="楷体_GB2312"/>
                <a:sym typeface="+mn-ea"/>
              </a:rPr>
              <a:t>1-0.6</a:t>
            </a:r>
            <a:endParaRPr lang="en-US" altLang="zh-CN" sz="3200" dirty="0">
              <a:solidFill>
                <a:schemeClr val="tx1"/>
              </a:solidFill>
              <a:ea typeface="楷体_GB231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17465" y="2331720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0.4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04925" y="3024505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a typeface="楷体_GB2312"/>
                <a:sym typeface="+mn-ea"/>
              </a:rPr>
              <a:t>0.7+0.8</a:t>
            </a:r>
            <a:endParaRPr lang="en-US" altLang="zh-CN" sz="3200" dirty="0">
              <a:solidFill>
                <a:schemeClr val="tx1"/>
              </a:solidFill>
              <a:ea typeface="楷体_GB231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607310" y="3035300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1.5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73855" y="3049905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a typeface="楷体_GB2312"/>
                <a:sym typeface="+mn-ea"/>
              </a:rPr>
              <a:t>6.7+1.1</a:t>
            </a:r>
            <a:endParaRPr lang="en-US" altLang="zh-CN" sz="3200" dirty="0">
              <a:solidFill>
                <a:schemeClr val="tx1"/>
              </a:solidFill>
              <a:ea typeface="楷体_GB231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76240" y="3060700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7.8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353820" y="3759835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a typeface="楷体_GB2312"/>
                <a:sym typeface="+mn-ea"/>
              </a:rPr>
              <a:t>5+6.5</a:t>
            </a:r>
            <a:endParaRPr lang="en-US" altLang="zh-CN" sz="3200" dirty="0">
              <a:solidFill>
                <a:schemeClr val="tx1"/>
              </a:solidFill>
              <a:ea typeface="楷体_GB2312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453005" y="3734435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=11</a:t>
            </a:r>
            <a:r>
              <a:rPr lang="zh-CN" altLang="en-US" sz="3200" dirty="0">
                <a:solidFill>
                  <a:srgbClr val="C00000"/>
                </a:solidFill>
                <a:ea typeface="楷体_GB2312"/>
                <a:sym typeface="+mn-ea"/>
              </a:rPr>
              <a:t>.</a:t>
            </a:r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5</a:t>
            </a:r>
            <a:endParaRPr lang="en-US" altLang="zh-CN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080510" y="3723005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ea typeface="楷体_GB2312"/>
                <a:sym typeface="+mn-ea"/>
              </a:rPr>
              <a:t>9.7-7</a:t>
            </a:r>
            <a:endParaRPr lang="en-US" sz="3200" dirty="0">
              <a:solidFill>
                <a:schemeClr val="tx1"/>
              </a:solidFill>
              <a:ea typeface="楷体_GB231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07940" y="3697605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2.7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273810" y="4439285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a typeface="楷体_GB2312"/>
                <a:sym typeface="+mn-ea"/>
              </a:rPr>
              <a:t>0.9-0.5</a:t>
            </a:r>
            <a:endParaRPr lang="en-US" altLang="zh-CN" sz="3200" dirty="0">
              <a:solidFill>
                <a:schemeClr val="tx1"/>
              </a:solidFill>
              <a:ea typeface="楷体_GB231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88260" y="4413885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0.4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123690" y="4426585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a typeface="楷体_GB2312"/>
                <a:sym typeface="+mn-ea"/>
              </a:rPr>
              <a:t>2.3+5.4</a:t>
            </a:r>
            <a:endParaRPr lang="en-US" altLang="zh-CN" sz="3200" dirty="0">
              <a:solidFill>
                <a:schemeClr val="tx1"/>
              </a:solidFill>
              <a:ea typeface="楷体_GB2312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26075" y="4437380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7.7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254760" y="5058410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a typeface="楷体_GB2312"/>
                <a:sym typeface="+mn-ea"/>
              </a:rPr>
              <a:t>8.6-5.5</a:t>
            </a:r>
            <a:endParaRPr lang="en-US" altLang="zh-CN" sz="3200" dirty="0">
              <a:solidFill>
                <a:schemeClr val="tx1"/>
              </a:solidFill>
              <a:ea typeface="楷体_GB2312"/>
              <a:sym typeface="+mn-ea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557145" y="5069205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3.1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123690" y="5083810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ea typeface="楷体_GB2312"/>
                <a:sym typeface="+mn-ea"/>
              </a:rPr>
              <a:t>4.9+1</a:t>
            </a:r>
            <a:endParaRPr lang="en-US" altLang="zh-CN" sz="3200" dirty="0">
              <a:solidFill>
                <a:schemeClr val="tx1"/>
              </a:solidFill>
              <a:ea typeface="楷体_GB231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5210810" y="5094605"/>
            <a:ext cx="1818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ea typeface="楷体_GB2312"/>
                <a:sym typeface="+mn-ea"/>
              </a:rPr>
              <a:t>=</a:t>
            </a:r>
            <a:r>
              <a:rPr lang="en-US" sz="3200" dirty="0">
                <a:solidFill>
                  <a:srgbClr val="C00000"/>
                </a:solidFill>
                <a:ea typeface="楷体_GB2312"/>
                <a:sym typeface="+mn-ea"/>
              </a:rPr>
              <a:t>5.9</a:t>
            </a:r>
            <a:endParaRPr lang="en-US" sz="3200" dirty="0">
              <a:solidFill>
                <a:srgbClr val="C00000"/>
              </a:solidFill>
              <a:ea typeface="楷体_GB2312"/>
              <a:sym typeface="+mn-ea"/>
            </a:endParaRPr>
          </a:p>
        </p:txBody>
      </p:sp>
      <p:grpSp>
        <p:nvGrpSpPr>
          <p:cNvPr id="35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3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38" name="组合 9"/>
          <p:cNvGrpSpPr/>
          <p:nvPr/>
        </p:nvGrpSpPr>
        <p:grpSpPr>
          <a:xfrm>
            <a:off x="6084168" y="5929330"/>
            <a:ext cx="1656809" cy="877791"/>
            <a:chOff x="5939527" y="5733256"/>
            <a:chExt cx="1656809" cy="877791"/>
          </a:xfrm>
        </p:grpSpPr>
        <p:pic>
          <p:nvPicPr>
            <p:cNvPr id="39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0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7652" name="Text Box 10"/>
          <p:cNvSpPr txBox="1">
            <a:spLocks noChangeArrowheads="1"/>
          </p:cNvSpPr>
          <p:nvPr/>
        </p:nvSpPr>
        <p:spPr bwMode="auto">
          <a:xfrm>
            <a:off x="429260" y="1409065"/>
            <a:ext cx="7452995" cy="375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 algn="l" eaLnBrk="1" latinLnBrk="0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小数加减混合运算的运算顺</a:t>
            </a:r>
            <a:endParaRPr lang="zh-CN" altLang="en-US" sz="3200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   序与整数加减混合运算的运算顺序</a:t>
            </a:r>
            <a:endParaRPr lang="zh-CN" altLang="en-US" sz="3200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   (　　　),一般是按(　　　　　)的</a:t>
            </a:r>
            <a:endParaRPr lang="zh-CN" altLang="en-US" sz="3200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   顺序计算,有括号的要先算(　　　)</a:t>
            </a:r>
            <a:endParaRPr lang="zh-CN" altLang="en-US" sz="3200" dirty="0" smtClean="0">
              <a:solidFill>
                <a:srgbClr val="000000"/>
              </a:solidFill>
              <a:latin typeface="+mj-ea"/>
              <a:ea typeface="+mj-ea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   里面的。</a:t>
            </a:r>
            <a:endParaRPr lang="zh-CN" altLang="en-US" sz="3200" dirty="0" smtClean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11300" y="2994660"/>
            <a:ext cx="11290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相同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72685" y="3067050"/>
            <a:ext cx="18542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从左向右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28055" y="3789045"/>
            <a:ext cx="18542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括号</a:t>
            </a:r>
            <a:endParaRPr lang="zh-CN" altLang="en-US" sz="3200" dirty="0">
              <a:ea typeface="楷体_GB231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7650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1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239455" y="628000"/>
            <a:ext cx="8463884" cy="2042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判断题。(对的打“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  <a:sym typeface="+mn-ea"/>
              </a:rPr>
              <a:t>√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”,错</a:t>
            </a:r>
            <a:endParaRPr lang="zh-CN" altLang="en-US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20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   的打“✕”)</a:t>
            </a:r>
            <a:endParaRPr lang="zh-CN" altLang="en-US" sz="3200" dirty="0" smtClean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551135" y="2528753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✕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4065" y="2670175"/>
            <a:ext cx="6746240" cy="3505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(1)10-3.6+6.4=10-10=0。	(　　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  <a:p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(2)4.8+2.5-4.8+2.5=0。	(　　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  <a:p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(3)小数加减混合运算,一定要先算加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+mj-ea"/>
                <a:ea typeface="+mj-ea"/>
              </a:rPr>
              <a:t>   法,后算减法。	(　　)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55785" y="3537768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✕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726145" y="5412923"/>
            <a:ext cx="80021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华文行楷" panose="02010800040101010101" pitchFamily="2" charset="-122"/>
                <a:ea typeface="华文行楷" panose="02010800040101010101" pitchFamily="2" charset="-122"/>
              </a:rPr>
              <a:t>✕</a:t>
            </a:r>
            <a:endParaRPr lang="zh-CN" altLang="en-US" sz="480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8674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75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8692" name="Text Box 43"/>
          <p:cNvSpPr txBox="1">
            <a:spLocks noChangeArrowheads="1"/>
          </p:cNvSpPr>
          <p:nvPr/>
        </p:nvSpPr>
        <p:spPr bwMode="auto">
          <a:xfrm>
            <a:off x="700857" y="214290"/>
            <a:ext cx="7943109" cy="1068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3</a:t>
            </a:r>
            <a:r>
              <a:rPr lang="en-US" altLang="zh-CN" sz="3200" dirty="0">
                <a:solidFill>
                  <a:srgbClr val="000000"/>
                </a:solidFill>
                <a:latin typeface="+mj-ea"/>
                <a:ea typeface="+mj-ea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（重点题）</a:t>
            </a:r>
            <a:r>
              <a:rPr lang="zh-CN" altLang="en-US" sz="3200" dirty="0">
                <a:solidFill>
                  <a:srgbClr val="000000"/>
                </a:solidFill>
                <a:latin typeface="+mj-ea"/>
                <a:ea typeface="+mj-ea"/>
              </a:rPr>
              <a:t>计算。</a:t>
            </a:r>
            <a:endParaRPr lang="zh-CN" altLang="en-US" sz="32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11" name="TextBox 26"/>
          <p:cNvSpPr txBox="1">
            <a:spLocks noChangeArrowheads="1"/>
          </p:cNvSpPr>
          <p:nvPr/>
        </p:nvSpPr>
        <p:spPr bwMode="auto">
          <a:xfrm>
            <a:off x="3692153" y="1357298"/>
            <a:ext cx="8651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折角形 11"/>
          <p:cNvSpPr/>
          <p:nvPr/>
        </p:nvSpPr>
        <p:spPr>
          <a:xfrm>
            <a:off x="380365" y="1439138"/>
            <a:ext cx="4050665" cy="2095500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63270" y="1539468"/>
            <a:ext cx="35991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3.4+13.7+8.5　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宋体" panose="02010600030101010101" pitchFamily="2" charset="-122"/>
              <a:ea typeface="楷体_GB231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2450" y="1996033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</a:t>
            </a:r>
            <a:r>
              <a:rPr lang="en-US" altLang="zh-CN" sz="3200" dirty="0" smtClean="0">
                <a:ea typeface="楷体_GB2312"/>
              </a:rPr>
              <a:t>17.1+8.5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52450" y="2611348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=25.6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2" name="TextBox 26"/>
          <p:cNvSpPr txBox="1">
            <a:spLocks noChangeArrowheads="1"/>
          </p:cNvSpPr>
          <p:nvPr/>
        </p:nvSpPr>
        <p:spPr bwMode="auto">
          <a:xfrm>
            <a:off x="7973958" y="1408098"/>
            <a:ext cx="8651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折角形 3"/>
          <p:cNvSpPr/>
          <p:nvPr/>
        </p:nvSpPr>
        <p:spPr>
          <a:xfrm>
            <a:off x="4662170" y="1418183"/>
            <a:ext cx="4050665" cy="2095500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045075" y="1518513"/>
            <a:ext cx="35991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15-(3.2+4.9)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宋体" panose="02010600030101010101" pitchFamily="2" charset="-122"/>
              <a:ea typeface="楷体_GB231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34255" y="1975078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=15—8.1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34255" y="2590393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=6.9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8" name="TextBox 26"/>
          <p:cNvSpPr txBox="1">
            <a:spLocks noChangeArrowheads="1"/>
          </p:cNvSpPr>
          <p:nvPr/>
        </p:nvSpPr>
        <p:spPr bwMode="auto">
          <a:xfrm>
            <a:off x="3692153" y="3748708"/>
            <a:ext cx="8651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折角形 8"/>
          <p:cNvSpPr/>
          <p:nvPr/>
        </p:nvSpPr>
        <p:spPr>
          <a:xfrm>
            <a:off x="380365" y="3830548"/>
            <a:ext cx="4050665" cy="2095500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63270" y="3930878"/>
            <a:ext cx="35991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8.76-1.23-0.77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宋体" panose="02010600030101010101" pitchFamily="2" charset="-122"/>
              <a:ea typeface="楷体_GB231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52450" y="4387443"/>
            <a:ext cx="3810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=8.76—</a:t>
            </a:r>
            <a:r>
              <a:rPr lang="zh-CN" altLang="en-US" sz="3200" dirty="0">
                <a:ea typeface="楷体_GB2312"/>
              </a:rPr>
              <a:t>（</a:t>
            </a:r>
            <a:r>
              <a:rPr lang="en-US" altLang="zh-CN" sz="3200" dirty="0">
                <a:ea typeface="楷体_GB2312"/>
              </a:rPr>
              <a:t>1.23+0.77</a:t>
            </a:r>
            <a:r>
              <a:rPr lang="zh-CN" altLang="en-US" sz="3200" dirty="0">
                <a:ea typeface="楷体_GB2312"/>
              </a:rPr>
              <a:t>）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52450" y="5002758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=6.76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18" name="TextBox 26"/>
          <p:cNvSpPr txBox="1">
            <a:spLocks noChangeArrowheads="1"/>
          </p:cNvSpPr>
          <p:nvPr/>
        </p:nvSpPr>
        <p:spPr bwMode="auto">
          <a:xfrm>
            <a:off x="8042538" y="3723943"/>
            <a:ext cx="8651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" name="折角形 18"/>
          <p:cNvSpPr/>
          <p:nvPr/>
        </p:nvSpPr>
        <p:spPr>
          <a:xfrm>
            <a:off x="4730750" y="3805783"/>
            <a:ext cx="4050665" cy="2095500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5113655" y="3906113"/>
            <a:ext cx="359918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3.6+7.8+12.2</a:t>
            </a:r>
            <a:endParaRPr sz="3200" dirty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  <a:p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宋体" panose="02010600030101010101" pitchFamily="2" charset="-122"/>
              <a:ea typeface="楷体_GB231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02835" y="4362678"/>
            <a:ext cx="32766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=3.6+</a:t>
            </a:r>
            <a:r>
              <a:rPr lang="zh-CN" altLang="en-US" sz="3200" dirty="0">
                <a:ea typeface="楷体_GB2312"/>
              </a:rPr>
              <a:t>（</a:t>
            </a:r>
            <a:r>
              <a:rPr lang="en-US" altLang="zh-CN" sz="3200" dirty="0">
                <a:ea typeface="楷体_GB2312"/>
              </a:rPr>
              <a:t>7.8+12.2</a:t>
            </a:r>
            <a:r>
              <a:rPr lang="zh-CN" altLang="en-US" sz="3200" dirty="0">
                <a:ea typeface="楷体_GB2312"/>
              </a:rPr>
              <a:t>）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02835" y="4977993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=23.6</a:t>
            </a:r>
            <a:endParaRPr lang="en-US" altLang="zh-CN" sz="3200" dirty="0">
              <a:ea typeface="楷体_GB2312"/>
            </a:endParaRPr>
          </a:p>
        </p:txBody>
      </p:sp>
      <p:grpSp>
        <p:nvGrpSpPr>
          <p:cNvPr id="23" name="Group 8"/>
          <p:cNvGrpSpPr/>
          <p:nvPr/>
        </p:nvGrpSpPr>
        <p:grpSpPr bwMode="auto">
          <a:xfrm>
            <a:off x="5580112" y="6287154"/>
            <a:ext cx="1943100" cy="525791"/>
            <a:chOff x="1474" y="3702"/>
            <a:chExt cx="952" cy="499"/>
          </a:xfrm>
        </p:grpSpPr>
        <p:sp>
          <p:nvSpPr>
            <p:cNvPr id="24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5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6" grpId="0"/>
      <p:bldP spid="7" grpId="0"/>
      <p:bldP spid="16" grpId="0"/>
      <p:bldP spid="17" grpId="0"/>
      <p:bldP spid="21" grpId="0"/>
      <p:bldP spid="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30722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3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14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73980" y="670153"/>
            <a:ext cx="7427044" cy="872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+mj-ea"/>
                <a:ea typeface="+mj-ea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（重点题）</a:t>
            </a:r>
            <a:r>
              <a:rPr lang="zh-CN" altLang="en-US" sz="3200" dirty="0" smtClean="0">
                <a:solidFill>
                  <a:srgbClr val="000000"/>
                </a:solidFill>
                <a:latin typeface="+mj-ea"/>
                <a:ea typeface="+mj-ea"/>
              </a:rPr>
              <a:t>我能改对。</a:t>
            </a:r>
            <a:r>
              <a:rPr lang="zh-CN" altLang="en-US" sz="2800" dirty="0" smtClean="0">
                <a:solidFill>
                  <a:srgbClr val="000000"/>
                </a:solidFill>
                <a:latin typeface="+mj-ea"/>
                <a:ea typeface="+mj-ea"/>
              </a:rPr>
              <a:t> </a:t>
            </a:r>
            <a:endParaRPr lang="zh-CN" altLang="en-US" sz="2800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3" name="图文框 2"/>
          <p:cNvSpPr/>
          <p:nvPr/>
        </p:nvSpPr>
        <p:spPr>
          <a:xfrm>
            <a:off x="324485" y="2132965"/>
            <a:ext cx="3888740" cy="2880360"/>
          </a:xfrm>
          <a:prstGeom prst="fra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1200" y="2552065"/>
            <a:ext cx="3430270" cy="20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 </a:t>
            </a:r>
            <a:r>
              <a:rPr lang="en-US" altLang="zh-CN" sz="3200" dirty="0">
                <a:solidFill>
                  <a:schemeClr val="tx1"/>
                </a:solidFill>
                <a:ea typeface="楷体_GB2312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73.32-(6.32+8.3)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=73.32-6.32+8.3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=67+8.3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  <a:p>
            <a:r>
              <a:rPr lang="zh-CN" altLang="en-US" sz="3200" dirty="0">
                <a:solidFill>
                  <a:schemeClr val="tx1"/>
                </a:solidFill>
                <a:ea typeface="楷体_GB2312"/>
              </a:rPr>
              <a:t>=75.3</a:t>
            </a:r>
            <a:endParaRPr lang="zh-CN" altLang="en-US" sz="3200" dirty="0">
              <a:solidFill>
                <a:schemeClr val="tx1"/>
              </a:solidFill>
              <a:ea typeface="楷体_GB2312"/>
            </a:endParaRPr>
          </a:p>
        </p:txBody>
      </p:sp>
      <p:sp>
        <p:nvSpPr>
          <p:cNvPr id="5" name="折角形 4"/>
          <p:cNvSpPr/>
          <p:nvPr/>
        </p:nvSpPr>
        <p:spPr>
          <a:xfrm>
            <a:off x="5293360" y="2171065"/>
            <a:ext cx="3670300" cy="2808605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213225" y="2652395"/>
            <a:ext cx="11499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ea typeface="楷体_GB2312"/>
              </a:rPr>
              <a:t>改正：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63210" y="2552065"/>
            <a:ext cx="3362325" cy="2046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  </a:t>
            </a:r>
            <a:r>
              <a:rPr lang="zh-CN" altLang="en-US" sz="3200" dirty="0">
                <a:ea typeface="楷体_GB2312"/>
              </a:rPr>
              <a:t>73.32-(6.32+8.3)</a:t>
            </a:r>
            <a:endParaRPr lang="zh-CN" altLang="en-US" sz="3200" dirty="0">
              <a:ea typeface="楷体_GB2312"/>
            </a:endParaRPr>
          </a:p>
          <a:p>
            <a:r>
              <a:rPr lang="zh-CN" altLang="en-US" sz="3200" dirty="0">
                <a:ea typeface="楷体_GB2312"/>
              </a:rPr>
              <a:t>=73.32-6.32-8.3</a:t>
            </a:r>
            <a:endParaRPr lang="zh-CN" altLang="en-US" sz="3200" dirty="0">
              <a:ea typeface="楷体_GB2312"/>
            </a:endParaRPr>
          </a:p>
          <a:p>
            <a:r>
              <a:rPr lang="zh-CN" altLang="en-US" sz="3200" dirty="0">
                <a:ea typeface="楷体_GB2312"/>
              </a:rPr>
              <a:t>=67-8.3</a:t>
            </a:r>
            <a:endParaRPr lang="zh-CN" altLang="en-US" sz="3200" dirty="0">
              <a:ea typeface="楷体_GB2312"/>
            </a:endParaRPr>
          </a:p>
          <a:p>
            <a:r>
              <a:rPr lang="zh-CN" altLang="en-US" sz="3200" dirty="0">
                <a:ea typeface="楷体_GB2312"/>
              </a:rPr>
              <a:t>=58.7</a:t>
            </a:r>
            <a:endParaRPr lang="zh-CN" altLang="en-US" sz="3200" dirty="0">
              <a:ea typeface="楷体_GB2312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 dirty="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28216" y="571480"/>
            <a:ext cx="7272808" cy="8229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+mj-ea"/>
                <a:ea typeface="+mj-ea"/>
              </a:rPr>
              <a:t>5.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（难点题）</a:t>
            </a:r>
            <a:r>
              <a:rPr lang="zh-CN" altLang="en-US" sz="3200" dirty="0">
                <a:solidFill>
                  <a:prstClr val="black"/>
                </a:solidFill>
                <a:latin typeface="+mj-ea"/>
                <a:ea typeface="+mj-ea"/>
              </a:rPr>
              <a:t>简便计算。</a:t>
            </a:r>
            <a:endParaRPr lang="zh-CN" altLang="en-US" sz="32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2708920"/>
            <a:ext cx="6408712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TextBox 26"/>
          <p:cNvSpPr txBox="1">
            <a:spLocks noChangeArrowheads="1"/>
          </p:cNvSpPr>
          <p:nvPr/>
        </p:nvSpPr>
        <p:spPr bwMode="auto">
          <a:xfrm>
            <a:off x="3812168" y="2013660"/>
            <a:ext cx="8651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折角形 4"/>
          <p:cNvSpPr/>
          <p:nvPr/>
        </p:nvSpPr>
        <p:spPr>
          <a:xfrm>
            <a:off x="854710" y="1625600"/>
            <a:ext cx="5146040" cy="2095500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88365" y="1693545"/>
            <a:ext cx="55619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  </a:t>
            </a:r>
            <a:r>
              <a:rPr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5.84+4.16-5.84+4.16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宋体" panose="02010600030101010101" pitchFamily="2" charset="-122"/>
              <a:ea typeface="楷体_GB231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46505" y="2221865"/>
            <a:ext cx="47548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=(5.84-5.84)+4.16+4.16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46505" y="2837180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=8.32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9" name="TextBox 26"/>
          <p:cNvSpPr txBox="1">
            <a:spLocks noChangeArrowheads="1"/>
          </p:cNvSpPr>
          <p:nvPr/>
        </p:nvSpPr>
        <p:spPr bwMode="auto">
          <a:xfrm>
            <a:off x="8042538" y="2039060"/>
            <a:ext cx="8651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折角形 9"/>
          <p:cNvSpPr/>
          <p:nvPr/>
        </p:nvSpPr>
        <p:spPr>
          <a:xfrm>
            <a:off x="999490" y="4000504"/>
            <a:ext cx="4150360" cy="2095500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382395" y="4100834"/>
            <a:ext cx="359918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18.76-5.67+1.24</a:t>
            </a:r>
            <a:endParaRPr sz="3200" dirty="0">
              <a:solidFill>
                <a:schemeClr val="tx1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71575" y="4557399"/>
            <a:ext cx="35058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=18.76+1.24-5.67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71575" y="5029204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=20-5.67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71575" y="5512439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=14.33</a:t>
            </a:r>
            <a:endParaRPr lang="en-US" altLang="zh-CN" sz="3200" dirty="0">
              <a:ea typeface="楷体_GB231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/>
      <p:bldP spid="13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 dirty="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42910" y="642918"/>
            <a:ext cx="8001056" cy="1554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+mj-ea"/>
                <a:ea typeface="+mj-ea"/>
              </a:rPr>
              <a:t>6.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（难点题）</a:t>
            </a:r>
            <a:endParaRPr lang="zh-CN" altLang="en-US" sz="3200" dirty="0" smtClean="0">
              <a:solidFill>
                <a:srgbClr val="FF0066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zh-CN" altLang="en-US" sz="3200" dirty="0">
                <a:solidFill>
                  <a:prstClr val="black"/>
                </a:solidFill>
                <a:latin typeface="+mj-ea"/>
                <a:ea typeface="+mj-ea"/>
              </a:rPr>
              <a:t>计算3.71-2.74+4.7+5.29-0.26+6.</a:t>
            </a:r>
            <a:r>
              <a:rPr lang="zh-CN" altLang="en-US" sz="3200" dirty="0" smtClean="0">
                <a:solidFill>
                  <a:prstClr val="black"/>
                </a:solidFill>
                <a:latin typeface="+mj-ea"/>
                <a:ea typeface="+mj-ea"/>
              </a:rPr>
              <a:t>3。</a:t>
            </a:r>
            <a:endParaRPr lang="zh-CN" altLang="en-US" sz="32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2708920"/>
            <a:ext cx="6408712" cy="579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TextBox 26"/>
          <p:cNvSpPr txBox="1">
            <a:spLocks noChangeArrowheads="1"/>
          </p:cNvSpPr>
          <p:nvPr/>
        </p:nvSpPr>
        <p:spPr bwMode="auto">
          <a:xfrm>
            <a:off x="4170943" y="3448760"/>
            <a:ext cx="8651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折角形 4"/>
          <p:cNvSpPr/>
          <p:nvPr/>
        </p:nvSpPr>
        <p:spPr>
          <a:xfrm>
            <a:off x="1088390" y="2708910"/>
            <a:ext cx="6579870" cy="2773045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90015" y="3585210"/>
            <a:ext cx="59182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=(3.71+5.29)-(2.74+0.26)+(</a:t>
            </a:r>
            <a:r>
              <a:rPr lang="en-US" altLang="zh-CN" sz="3200" dirty="0" smtClean="0">
                <a:ea typeface="楷体_GB2312"/>
              </a:rPr>
              <a:t>4.7+6.3</a:t>
            </a:r>
            <a:r>
              <a:rPr lang="zh-CN" altLang="en-US" sz="3200" dirty="0" smtClean="0">
                <a:ea typeface="楷体_GB2312"/>
              </a:rPr>
              <a:t>）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90015" y="4168775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=9-3+11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05280" y="3060700"/>
            <a:ext cx="55308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3.71-2.74+4.7+5.29-0.26+6.3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390015" y="4716145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=17</a:t>
            </a:r>
            <a:endParaRPr lang="en-US" altLang="zh-CN" sz="3200" dirty="0">
              <a:ea typeface="楷体_GB231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  <p:bldP spid="6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667625" y="333375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 dirty="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53120" y="721355"/>
            <a:ext cx="7133590" cy="228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7.</a:t>
            </a:r>
            <a:r>
              <a:rPr lang="zh-CN" altLang="en-US" sz="3200" dirty="0" smtClean="0">
                <a:solidFill>
                  <a:srgbClr val="FF0066"/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（情景题）</a:t>
            </a:r>
            <a:r>
              <a:rPr lang="zh-CN" alt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用一段丝带围成了一个长</a:t>
            </a:r>
            <a:endParaRPr lang="zh-CN" altLang="en-US" sz="3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 5.8 cm,宽3.6 cm的长方形后,还剩</a:t>
            </a:r>
            <a:endParaRPr lang="zh-CN" altLang="en-US" sz="3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</a:pPr>
            <a:r>
              <a:rPr lang="zh-CN" altLang="en-US" sz="3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下1.2 cm,这段丝带原来长多少厘米?</a:t>
            </a:r>
            <a:endParaRPr lang="zh-CN" altLang="en-US" sz="3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518920" y="3929380"/>
            <a:ext cx="5024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5.8+5.8+3.6+3.6+1.2=20(cm)　</a:t>
            </a:r>
            <a:endParaRPr lang="zh-CN" altLang="en-US" sz="32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18920" y="4651375"/>
            <a:ext cx="50241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Times New Roman" panose="02020603050405020304" pitchFamily="18" charset="0"/>
                <a:ea typeface="楷体_GB2312"/>
                <a:cs typeface="Times New Roman" panose="02020603050405020304" pitchFamily="18" charset="0"/>
              </a:rPr>
              <a:t>答:这段丝带原来长20 cm。　</a:t>
            </a:r>
            <a:endParaRPr lang="zh-CN" altLang="en-US" sz="3200" dirty="0">
              <a:latin typeface="Times New Roman" panose="02020603050405020304" pitchFamily="18" charset="0"/>
              <a:ea typeface="楷体_GB2312"/>
              <a:cs typeface="Times New Roman" panose="02020603050405020304" pitchFamily="18" charset="0"/>
            </a:endParaRPr>
          </a:p>
        </p:txBody>
      </p:sp>
      <p:sp>
        <p:nvSpPr>
          <p:cNvPr id="5" name="图文框 4"/>
          <p:cNvSpPr/>
          <p:nvPr/>
        </p:nvSpPr>
        <p:spPr>
          <a:xfrm>
            <a:off x="934720" y="3474085"/>
            <a:ext cx="6192520" cy="2269490"/>
          </a:xfrm>
          <a:prstGeom prst="fra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图片 24" descr="6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4780" y="537210"/>
            <a:ext cx="8424863" cy="2697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TextBox 27"/>
          <p:cNvSpPr txBox="1"/>
          <p:nvPr/>
        </p:nvSpPr>
        <p:spPr>
          <a:xfrm>
            <a:off x="858810" y="3830638"/>
            <a:ext cx="189388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8.65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0.40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198535" y="4379913"/>
            <a:ext cx="1389063" cy="461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5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8.65</a:t>
            </a:r>
            <a:endParaRPr kumimoji="0" lang="zh-CN" altLang="en-US" sz="2400" b="0" i="0" u="none" strike="noStrike" kern="1200" cap="none" spc="5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34972" y="4792663"/>
            <a:ext cx="612775" cy="461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5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＋</a:t>
            </a:r>
            <a:endParaRPr kumimoji="0" lang="zh-CN" altLang="en-US" sz="2400" b="0" i="0" u="none" strike="noStrike" kern="1200" cap="none" spc="5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71472" y="5254625"/>
            <a:ext cx="18494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198535" y="4841875"/>
            <a:ext cx="1389063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5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0.40</a:t>
            </a:r>
            <a:endParaRPr kumimoji="0" lang="zh-CN" altLang="en-US" sz="2400" b="0" i="0" u="none" strike="noStrike" kern="1200" cap="none" spc="5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06472" y="5276850"/>
            <a:ext cx="1389063" cy="461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5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9.05</a:t>
            </a:r>
            <a:endParaRPr kumimoji="0" lang="zh-CN" altLang="en-US" sz="2400" b="0" i="0" u="none" strike="noStrike" kern="1200" cap="none" spc="5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452660" y="3821113"/>
            <a:ext cx="2008187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9.05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（分）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84685" y="3841750"/>
            <a:ext cx="18923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9.43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9.05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022822" y="4389438"/>
            <a:ext cx="1389063" cy="461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5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9.43</a:t>
            </a:r>
            <a:endParaRPr kumimoji="0" lang="zh-CN" altLang="en-US" sz="2400" b="0" i="0" u="none" strike="noStrike" kern="1200" cap="none" spc="5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460847" y="4802188"/>
            <a:ext cx="612775" cy="461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5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－</a:t>
            </a:r>
            <a:endParaRPr kumimoji="0" lang="zh-CN" altLang="en-US" sz="2400" b="0" i="0" u="none" strike="noStrike" kern="1200" cap="none" spc="5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4395760" y="5264150"/>
            <a:ext cx="184943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5022822" y="4851400"/>
            <a:ext cx="1389063" cy="461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5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9.05</a:t>
            </a:r>
            <a:endParaRPr kumimoji="0" lang="zh-CN" altLang="en-US" sz="2400" b="0" i="0" u="none" strike="noStrike" kern="1200" cap="none" spc="5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30760" y="5286375"/>
            <a:ext cx="1389063" cy="461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5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0.38</a:t>
            </a:r>
            <a:endParaRPr kumimoji="0" lang="zh-CN" altLang="en-US" sz="2400" b="0" i="0" u="none" strike="noStrike" kern="1200" cap="none" spc="50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76947" y="3830638"/>
            <a:ext cx="2008188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0.38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（分）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564160" y="4405313"/>
            <a:ext cx="34925" cy="349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6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7" name="Picture 9" descr="1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6700" y="3192145"/>
            <a:ext cx="4379595" cy="514350"/>
            <a:chOff x="420" y="5027"/>
            <a:chExt cx="6897" cy="810"/>
          </a:xfrm>
        </p:grpSpPr>
        <p:pic>
          <p:nvPicPr>
            <p:cNvPr id="9" name="图片 64" descr="5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20" y="5027"/>
              <a:ext cx="1025" cy="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图文框 9"/>
            <p:cNvSpPr/>
            <p:nvPr/>
          </p:nvSpPr>
          <p:spPr>
            <a:xfrm>
              <a:off x="1533" y="5045"/>
              <a:ext cx="5784" cy="793"/>
            </a:xfrm>
            <a:prstGeom prst="fram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>
                  <a:solidFill>
                    <a:schemeClr val="tx1"/>
                  </a:solidFill>
                </a:rPr>
                <a:t>估一估，谁的总分高？</a:t>
              </a:r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66700" y="3187065"/>
            <a:ext cx="4434840" cy="510540"/>
            <a:chOff x="1889" y="273"/>
            <a:chExt cx="6984" cy="804"/>
          </a:xfrm>
        </p:grpSpPr>
        <p:sp>
          <p:nvSpPr>
            <p:cNvPr id="12" name="图文框 11"/>
            <p:cNvSpPr/>
            <p:nvPr/>
          </p:nvSpPr>
          <p:spPr>
            <a:xfrm>
              <a:off x="3089" y="273"/>
              <a:ext cx="5784" cy="793"/>
            </a:xfrm>
            <a:prstGeom prst="fram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算一算，高出多少分？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pic>
          <p:nvPicPr>
            <p:cNvPr id="13" name="图片 64" descr="5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889" y="281"/>
              <a:ext cx="1025" cy="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3" grpId="0"/>
      <p:bldP spid="34" grpId="0"/>
      <p:bldP spid="35" grpId="0"/>
      <p:bldP spid="36" grpId="0"/>
      <p:bldP spid="37" grpId="0"/>
      <p:bldP spid="38" grpId="0"/>
      <p:bldP spid="40" grpId="0"/>
      <p:bldP spid="41" grpId="0"/>
      <p:bldP spid="42" grpId="0"/>
      <p:bldP spid="4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图片 24" descr="6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3850" y="549275"/>
            <a:ext cx="8424863" cy="2697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" name="TextBox 35"/>
          <p:cNvSpPr txBox="1"/>
          <p:nvPr/>
        </p:nvSpPr>
        <p:spPr>
          <a:xfrm>
            <a:off x="1254125" y="4071938"/>
            <a:ext cx="37465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9.43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－（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8.65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＋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0.40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50913" y="4695825"/>
            <a:ext cx="2630487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9.43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9.05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955675" y="5272088"/>
            <a:ext cx="263048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0.38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（分）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52" name="图片 51" descr="7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007100" y="3711575"/>
            <a:ext cx="2212975" cy="254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" name="TextBox 52"/>
          <p:cNvSpPr txBox="1"/>
          <p:nvPr/>
        </p:nvSpPr>
        <p:spPr>
          <a:xfrm>
            <a:off x="1219200" y="5884863"/>
            <a:ext cx="2632075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答：高出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0.38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分。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64" descr="5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9274" y="3335635"/>
            <a:ext cx="650853" cy="50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图文框 1"/>
          <p:cNvSpPr/>
          <p:nvPr/>
        </p:nvSpPr>
        <p:spPr>
          <a:xfrm>
            <a:off x="1475740" y="3347085"/>
            <a:ext cx="3672840" cy="503555"/>
          </a:xfrm>
          <a:prstGeom prst="fra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算一算</a:t>
            </a:r>
            <a:r>
              <a:rPr lang="en-US" altLang="zh-CN" dirty="0" smtClean="0">
                <a:solidFill>
                  <a:schemeClr val="tx1"/>
                </a:solidFill>
              </a:rPr>
              <a:t>,</a:t>
            </a:r>
            <a:r>
              <a:rPr lang="zh-CN" altLang="en-US" dirty="0" smtClean="0">
                <a:solidFill>
                  <a:schemeClr val="tx1"/>
                </a:solidFill>
              </a:rPr>
              <a:t>高</a:t>
            </a:r>
            <a:r>
              <a:rPr lang="zh-CN" altLang="en-US" dirty="0">
                <a:solidFill>
                  <a:schemeClr val="tx1"/>
                </a:solidFill>
              </a:rPr>
              <a:t>出多少分？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2" grpId="0"/>
      <p:bldP spid="51" grpId="0"/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图片 24" descr="6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3850" y="549275"/>
            <a:ext cx="8424863" cy="2697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2" name="TextBox 41"/>
          <p:cNvSpPr txBox="1"/>
          <p:nvPr/>
        </p:nvSpPr>
        <p:spPr>
          <a:xfrm>
            <a:off x="1190625" y="4233863"/>
            <a:ext cx="4025900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8.65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8.55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0.10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（分）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190625" y="4810125"/>
            <a:ext cx="3810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0.88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0.40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0.48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（分）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87450" y="5343525"/>
            <a:ext cx="3810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0.48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－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0.10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＝</a:t>
            </a:r>
            <a:r>
              <a:rPr lang="en-US" altLang="zh-CN" sz="2400" dirty="0">
                <a:latin typeface="Arial" panose="020B0604020202020204" pitchFamily="34" charset="0"/>
                <a:ea typeface="宋体" panose="02010600030101010101" pitchFamily="2" charset="-122"/>
              </a:rPr>
              <a:t>0.38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（分）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64" descr="5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09584" y="3487400"/>
            <a:ext cx="650853" cy="506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图文框 1"/>
          <p:cNvSpPr/>
          <p:nvPr/>
        </p:nvSpPr>
        <p:spPr>
          <a:xfrm>
            <a:off x="1360170" y="3397885"/>
            <a:ext cx="6875145" cy="685165"/>
          </a:xfrm>
          <a:prstGeom prst="fram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</a:rPr>
              <a:t>笑笑是这样算的，你能说出每一步的意思吗？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51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4188304" y="2214554"/>
            <a:ext cx="4812852" cy="51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214282" y="4419109"/>
            <a:ext cx="8715436" cy="51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107504" y="5229200"/>
            <a:ext cx="8643998" cy="51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endParaRPr lang="zh-CN" altLang="en-US" sz="28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3" name="组合 9"/>
          <p:cNvGrpSpPr/>
          <p:nvPr/>
        </p:nvGrpSpPr>
        <p:grpSpPr>
          <a:xfrm>
            <a:off x="6084168" y="6021288"/>
            <a:ext cx="1656809" cy="877791"/>
            <a:chOff x="5939527" y="5733256"/>
            <a:chExt cx="1656809" cy="877791"/>
          </a:xfrm>
        </p:grpSpPr>
        <p:pic>
          <p:nvPicPr>
            <p:cNvPr id="55" name="Picture 34">
              <a:hlinkClick r:id="rId1" action="ppaction://hlinksldjump"/>
            </p:cNvPr>
            <p:cNvPicPr>
              <a:picLocks noChangeArrowheads="1"/>
            </p:cNvPicPr>
            <p:nvPr/>
          </p:nvPicPr>
          <p:blipFill>
            <a:blip r:embed="rId2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" name="Text Box 18">
              <a:hlinkClick r:id="" action="ppaction://hlinkshowjump?jump=firstslide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28675" y="168910"/>
            <a:ext cx="7200900" cy="1838325"/>
            <a:chOff x="1305" y="266"/>
            <a:chExt cx="11340" cy="2895"/>
          </a:xfrm>
        </p:grpSpPr>
        <p:sp>
          <p:nvSpPr>
            <p:cNvPr id="3" name="云形 2"/>
            <p:cNvSpPr/>
            <p:nvPr/>
          </p:nvSpPr>
          <p:spPr>
            <a:xfrm>
              <a:off x="2324" y="977"/>
              <a:ext cx="8959" cy="1474"/>
            </a:xfrm>
            <a:prstGeom prst="cloud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同心圆 1"/>
            <p:cNvSpPr/>
            <p:nvPr/>
          </p:nvSpPr>
          <p:spPr>
            <a:xfrm>
              <a:off x="1305" y="266"/>
              <a:ext cx="11340" cy="2895"/>
            </a:xfrm>
            <a:prstGeom prst="donu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tx1"/>
                  </a:solidFill>
                </a:rPr>
                <a:t>小数加减法计算时应该注意什么?小数加减混合运算时应该注意什么?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4" name="横卷形 3"/>
          <p:cNvSpPr/>
          <p:nvPr/>
        </p:nvSpPr>
        <p:spPr>
          <a:xfrm>
            <a:off x="446405" y="1628775"/>
            <a:ext cx="8305165" cy="4176395"/>
          </a:xfrm>
          <a:prstGeom prst="horizont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CN" dirty="0" smtClean="0"/>
              <a:t>1</a:t>
            </a:r>
            <a:r>
              <a:rPr lang="en-US" altLang="zh-CN" dirty="0"/>
              <a:t>.</a:t>
            </a:r>
            <a:r>
              <a:rPr lang="zh-CN" altLang="en-US" dirty="0"/>
              <a:t>数位要对齐,退位时前一位要减1,进位时前一位要加1。</a:t>
            </a:r>
            <a:endParaRPr lang="zh-CN" altLang="en-US" dirty="0"/>
          </a:p>
          <a:p>
            <a:r>
              <a:rPr lang="en-US" altLang="zh-CN" dirty="0"/>
              <a:t>2.小数加减法计算时,小数点要对齐,也就是相同数位要对齐。</a:t>
            </a:r>
            <a:endParaRPr lang="en-US" altLang="zh-CN" dirty="0"/>
          </a:p>
          <a:p>
            <a:r>
              <a:rPr lang="en-US" altLang="zh-CN" dirty="0"/>
              <a:t>3.注意运算顺序,有括号的要先算括号内的运算,没有括号的要按从左往右的顺序运算。</a:t>
            </a:r>
            <a:r>
              <a:rPr lang="en-US" altLang="zh-CN" dirty="0" err="1"/>
              <a:t>小数加减混合运算顺序与整数加减混合运算顺序相同</a:t>
            </a:r>
            <a:r>
              <a:rPr lang="en-US" altLang="zh-CN" dirty="0"/>
              <a:t>。</a:t>
            </a:r>
            <a:endParaRPr lang="en-US" altLang="zh-CN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574702" y="1209599"/>
            <a:ext cx="785495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800" dirty="0">
                <a:latin typeface="+mn-ea"/>
                <a:ea typeface="+mn-ea"/>
              </a:rPr>
              <a:t>1.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两根绳子长分别是</a:t>
            </a:r>
            <a:r>
              <a:rPr lang="en-US" altLang="zh-CN" sz="2800" dirty="0">
                <a:latin typeface="+mn-ea"/>
                <a:ea typeface="+mn-ea"/>
                <a:sym typeface="+mn-ea"/>
              </a:rPr>
              <a:t>1.18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米和</a:t>
            </a:r>
            <a:r>
              <a:rPr lang="en-US" altLang="zh-CN" sz="2800" dirty="0">
                <a:latin typeface="+mn-ea"/>
                <a:ea typeface="+mn-ea"/>
                <a:sym typeface="+mn-ea"/>
              </a:rPr>
              <a:t>1.23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米，爸爸把</a:t>
            </a:r>
            <a:r>
              <a:rPr lang="zh-CN" altLang="en-US" sz="2800" dirty="0" smtClean="0">
                <a:latin typeface="+mn-ea"/>
                <a:ea typeface="+mn-ea"/>
                <a:sym typeface="+mn-ea"/>
              </a:rPr>
              <a:t>两</a:t>
            </a:r>
            <a:endParaRPr lang="zh-CN" altLang="en-US" sz="2800" dirty="0">
              <a:latin typeface="+mn-ea"/>
              <a:ea typeface="+mn-ea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+mn-ea"/>
                <a:sym typeface="+mn-ea"/>
              </a:rPr>
              <a:t>根绳</a:t>
            </a:r>
            <a:r>
              <a:rPr lang="zh-CN" altLang="en-US" sz="2800" dirty="0" smtClean="0">
                <a:latin typeface="+mn-ea"/>
                <a:ea typeface="+mn-ea"/>
                <a:sym typeface="+mn-ea"/>
              </a:rPr>
              <a:t>子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接在一起，接头处用去</a:t>
            </a:r>
            <a:r>
              <a:rPr lang="en-US" altLang="zh-CN" sz="2800" dirty="0">
                <a:latin typeface="+mn-ea"/>
                <a:ea typeface="+mn-ea"/>
                <a:sym typeface="+mn-ea"/>
              </a:rPr>
              <a:t>0.25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米</a:t>
            </a:r>
            <a:r>
              <a:rPr lang="zh-CN" altLang="en-US" sz="2800" dirty="0" smtClean="0">
                <a:latin typeface="+mn-ea"/>
                <a:ea typeface="+mn-ea"/>
                <a:sym typeface="+mn-ea"/>
              </a:rPr>
              <a:t>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57224" y="428604"/>
            <a:ext cx="62396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页“练一练”第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图文框 1"/>
          <p:cNvSpPr/>
          <p:nvPr/>
        </p:nvSpPr>
        <p:spPr>
          <a:xfrm>
            <a:off x="785786" y="2786058"/>
            <a:ext cx="7465695" cy="532130"/>
          </a:xfrm>
          <a:prstGeom prst="fram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⑴估一估，接好后的绳子够</a:t>
            </a: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米长吗？与同伴交流。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142976" y="3786190"/>
            <a:ext cx="6837045" cy="178595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dirty="0"/>
              <a:t>答</a:t>
            </a:r>
            <a:r>
              <a:rPr lang="zh-CN" altLang="en-US" dirty="0" smtClean="0"/>
              <a:t>：够。1</a:t>
            </a:r>
            <a:r>
              <a:rPr lang="zh-CN" altLang="en-US" dirty="0"/>
              <a:t>.18米可以看成1.20米,1.23米也可以看成1.20米,两根绳子大约长2.40米,去掉接头的0.25米,接好后的绳子够2米长。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571531" y="1183004"/>
            <a:ext cx="8429625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eaLnBrk="1" hangingPunct="1">
              <a:lnSpc>
                <a:spcPct val="150000"/>
              </a:lnSpc>
            </a:pPr>
            <a:r>
              <a:rPr lang="en-US" altLang="zh-CN" sz="2800" dirty="0">
                <a:latin typeface="+mn-ea"/>
                <a:ea typeface="+mn-ea"/>
              </a:rPr>
              <a:t>1.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两根绳子长分别是</a:t>
            </a:r>
            <a:r>
              <a:rPr lang="en-US" altLang="zh-CN" sz="2800" dirty="0">
                <a:latin typeface="+mn-ea"/>
                <a:ea typeface="+mn-ea"/>
                <a:sym typeface="+mn-ea"/>
              </a:rPr>
              <a:t>1.18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米和</a:t>
            </a:r>
            <a:r>
              <a:rPr lang="en-US" altLang="zh-CN" sz="2800" dirty="0">
                <a:latin typeface="+mn-ea"/>
                <a:ea typeface="+mn-ea"/>
                <a:sym typeface="+mn-ea"/>
              </a:rPr>
              <a:t>1.23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米，爸爸把</a:t>
            </a:r>
            <a:r>
              <a:rPr lang="zh-CN" altLang="en-US" sz="2800" dirty="0" smtClean="0">
                <a:latin typeface="+mn-ea"/>
                <a:ea typeface="+mn-ea"/>
                <a:sym typeface="+mn-ea"/>
              </a:rPr>
              <a:t>两</a:t>
            </a:r>
            <a:endParaRPr lang="zh-CN" altLang="en-US" sz="2800" dirty="0">
              <a:latin typeface="+mn-ea"/>
              <a:ea typeface="+mn-ea"/>
              <a:sym typeface="+mn-ea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2800" dirty="0" smtClean="0">
                <a:latin typeface="+mn-ea"/>
                <a:sym typeface="+mn-ea"/>
              </a:rPr>
              <a:t>根绳</a:t>
            </a:r>
            <a:r>
              <a:rPr lang="zh-CN" altLang="en-US" sz="2800" dirty="0" smtClean="0">
                <a:latin typeface="+mn-ea"/>
                <a:ea typeface="+mn-ea"/>
                <a:sym typeface="+mn-ea"/>
              </a:rPr>
              <a:t>子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接在一起，接头处用去</a:t>
            </a:r>
            <a:r>
              <a:rPr lang="en-US" altLang="zh-CN" sz="2800" dirty="0">
                <a:latin typeface="+mn-ea"/>
                <a:ea typeface="+mn-ea"/>
                <a:sym typeface="+mn-ea"/>
              </a:rPr>
              <a:t>0.25</a:t>
            </a:r>
            <a:r>
              <a:rPr lang="zh-CN" altLang="en-US" sz="2800" dirty="0">
                <a:latin typeface="+mn-ea"/>
                <a:ea typeface="+mn-ea"/>
                <a:sym typeface="+mn-ea"/>
              </a:rPr>
              <a:t>米</a:t>
            </a:r>
            <a:r>
              <a:rPr lang="zh-CN" altLang="en-US" sz="2800" dirty="0" smtClean="0">
                <a:latin typeface="+mn-ea"/>
                <a:ea typeface="+mn-ea"/>
                <a:sym typeface="+mn-ea"/>
              </a:rPr>
              <a:t>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57224" y="428604"/>
            <a:ext cx="5953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页“练一练”第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图文框 3"/>
          <p:cNvSpPr/>
          <p:nvPr/>
        </p:nvSpPr>
        <p:spPr>
          <a:xfrm>
            <a:off x="978534" y="3051175"/>
            <a:ext cx="4450721" cy="569595"/>
          </a:xfrm>
          <a:prstGeom prst="fram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eaLnBrk="1" hangingPunct="1">
              <a:lnSpc>
                <a:spcPct val="150000"/>
              </a:lnSpc>
            </a:pPr>
            <a:r>
              <a:rPr lang="en-US" altLang="zh-CN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⑵接</a:t>
            </a:r>
            <a:r>
              <a:rPr lang="zh-CN" altLang="en-US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好后的</a:t>
            </a:r>
            <a:r>
              <a:rPr lang="zh-CN" altLang="en-US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绳子实际有多长？</a:t>
            </a: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18235" y="4192905"/>
            <a:ext cx="3946525" cy="55181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/>
              <a:t>1.18+1.23-0.25=2.16(米)</a:t>
            </a:r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118235" y="5253990"/>
            <a:ext cx="5096839" cy="55181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答：接</a:t>
            </a:r>
            <a:r>
              <a:rPr lang="zh-CN" altLang="en-US" dirty="0" smtClean="0"/>
              <a:t>好后的</a:t>
            </a:r>
            <a:r>
              <a:rPr lang="zh-CN" altLang="en-US" dirty="0"/>
              <a:t>绳子实际长</a:t>
            </a:r>
            <a:r>
              <a:rPr lang="en-US" altLang="zh-CN" dirty="0"/>
              <a:t>2.16</a:t>
            </a:r>
            <a:r>
              <a:rPr lang="zh-CN" altLang="en-US" dirty="0"/>
              <a:t>米。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3"/>
          <p:cNvSpPr txBox="1">
            <a:spLocks noChangeArrowheads="1"/>
          </p:cNvSpPr>
          <p:nvPr/>
        </p:nvSpPr>
        <p:spPr bwMode="auto">
          <a:xfrm>
            <a:off x="246830" y="2195165"/>
            <a:ext cx="5405289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571531" y="820090"/>
            <a:ext cx="8429625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Box 23"/>
          <p:cNvSpPr txBox="1">
            <a:spLocks noChangeArrowheads="1"/>
          </p:cNvSpPr>
          <p:nvPr/>
        </p:nvSpPr>
        <p:spPr bwMode="auto">
          <a:xfrm>
            <a:off x="246831" y="1620490"/>
            <a:ext cx="8429625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923928" y="1764105"/>
            <a:ext cx="8651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6830" y="2734915"/>
            <a:ext cx="5405290" cy="82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320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57224" y="428604"/>
            <a:ext cx="56698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教材第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页“练一练”第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题。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612140" y="1845945"/>
            <a:ext cx="4050665" cy="2095500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95045" y="1946275"/>
            <a:ext cx="34842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4.6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－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1.75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2.08 </a:t>
            </a:r>
            <a:endParaRPr lang="en-US" altLang="zh-CN" sz="3200" dirty="0">
              <a:solidFill>
                <a:schemeClr val="tx1"/>
              </a:solidFill>
              <a:latin typeface="宋体" panose="02010600030101010101" pitchFamily="2" charset="-122"/>
              <a:ea typeface="楷体_GB231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4225" y="2402840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=2.85+2.08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4225" y="3018155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=4.93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6" name="TextBox 26"/>
          <p:cNvSpPr txBox="1">
            <a:spLocks noChangeArrowheads="1"/>
          </p:cNvSpPr>
          <p:nvPr/>
        </p:nvSpPr>
        <p:spPr bwMode="auto">
          <a:xfrm>
            <a:off x="8140963" y="1747595"/>
            <a:ext cx="8651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折角形 6"/>
          <p:cNvSpPr/>
          <p:nvPr/>
        </p:nvSpPr>
        <p:spPr>
          <a:xfrm>
            <a:off x="4829175" y="1829435"/>
            <a:ext cx="4050665" cy="2095500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140325" y="1929765"/>
            <a:ext cx="366776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7.41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－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(2.96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3.04) </a:t>
            </a:r>
            <a:endParaRPr lang="en-US" altLang="zh-CN" sz="3200" dirty="0">
              <a:solidFill>
                <a:schemeClr val="tx1"/>
              </a:solidFill>
              <a:latin typeface="宋体" panose="02010600030101010101" pitchFamily="2" charset="-122"/>
              <a:ea typeface="楷体_GB231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29505" y="2386330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=7.41—6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29505" y="3001645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=1.41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11" name="TextBox 26"/>
          <p:cNvSpPr txBox="1">
            <a:spLocks noChangeArrowheads="1"/>
          </p:cNvSpPr>
          <p:nvPr/>
        </p:nvSpPr>
        <p:spPr bwMode="auto">
          <a:xfrm>
            <a:off x="5557783" y="4115510"/>
            <a:ext cx="865188" cy="579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折角形 11"/>
          <p:cNvSpPr/>
          <p:nvPr/>
        </p:nvSpPr>
        <p:spPr>
          <a:xfrm>
            <a:off x="2245995" y="4197350"/>
            <a:ext cx="4050665" cy="2095500"/>
          </a:xfrm>
          <a:prstGeom prst="foldedCorne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628900" y="4297680"/>
            <a:ext cx="359918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3.2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＋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1.27</a:t>
            </a:r>
            <a:r>
              <a:rPr lang="zh-CN" altLang="en-US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－</a:t>
            </a:r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2.49</a:t>
            </a:r>
            <a:endParaRPr lang="en-US" altLang="zh-CN" sz="32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en-US" altLang="zh-CN" sz="3200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 </a:t>
            </a:r>
            <a:endParaRPr lang="en-US" altLang="zh-CN" sz="3200" dirty="0">
              <a:solidFill>
                <a:schemeClr val="tx1"/>
              </a:solidFill>
              <a:latin typeface="宋体" panose="02010600030101010101" pitchFamily="2" charset="-122"/>
              <a:ea typeface="楷体_GB231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18080" y="4754245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=4.47—2.49</a:t>
            </a:r>
            <a:endParaRPr lang="en-US" altLang="zh-CN" sz="3200" dirty="0">
              <a:ea typeface="楷体_GB231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418080" y="5369560"/>
            <a:ext cx="22510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ea typeface="楷体_GB2312"/>
              </a:rPr>
              <a:t>=1.98</a:t>
            </a:r>
            <a:endParaRPr lang="en-US" altLang="zh-CN" sz="3200" dirty="0">
              <a:ea typeface="楷体_GB231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KSO_WPP_MARK_KEY" val="7610e242-bb9f-4357-ad82-234deb6648d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2570</Words>
  <Application>WPS 演示</Application>
  <PresentationFormat>全屏显示(4:3)</PresentationFormat>
  <Paragraphs>413</Paragraphs>
  <Slides>27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汉仪中宋简</vt:lpstr>
      <vt:lpstr>微软雅黑</vt:lpstr>
      <vt:lpstr>黑体</vt:lpstr>
      <vt:lpstr>华文楷体</vt:lpstr>
      <vt:lpstr>楷体_GB2312</vt:lpstr>
      <vt:lpstr>Arial Unicode MS</vt:lpstr>
      <vt:lpstr>华文行楷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教材第17页“练一练”第4题。   </vt:lpstr>
      <vt:lpstr>教材第17页“练一练”第4题。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2023-02-06T10:40:04Z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2A973DA2492948B4B0456D34743B4FE8</vt:lpwstr>
  </property>
</Properties>
</file>