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25" r:id="rId3"/>
    <p:sldId id="326" r:id="rId4"/>
    <p:sldId id="327" r:id="rId5"/>
    <p:sldId id="405" r:id="rId6"/>
    <p:sldId id="329" r:id="rId7"/>
    <p:sldId id="328" r:id="rId9"/>
    <p:sldId id="352" r:id="rId10"/>
    <p:sldId id="427" r:id="rId11"/>
    <p:sldId id="428" r:id="rId12"/>
    <p:sldId id="429" r:id="rId13"/>
    <p:sldId id="430" r:id="rId14"/>
    <p:sldId id="373" r:id="rId15"/>
    <p:sldId id="410" r:id="rId16"/>
    <p:sldId id="387" r:id="rId17"/>
    <p:sldId id="388" r:id="rId18"/>
    <p:sldId id="407" r:id="rId19"/>
    <p:sldId id="344" r:id="rId20"/>
    <p:sldId id="346" r:id="rId21"/>
    <p:sldId id="348" r:id="rId22"/>
    <p:sldId id="349" r:id="rId23"/>
    <p:sldId id="431" r:id="rId24"/>
    <p:sldId id="432" r:id="rId25"/>
    <p:sldId id="350" r:id="rId26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2" userDrawn="1">
          <p15:clr>
            <a:srgbClr val="A4A3A4"/>
          </p15:clr>
        </p15:guide>
        <p15:guide id="2" pos="27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3399"/>
    <a:srgbClr val="FF9999"/>
    <a:srgbClr val="A83AC6"/>
    <a:srgbClr val="A82A08"/>
    <a:srgbClr val="1602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062"/>
        <p:guide pos="27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60724613-585E-45F0-AC0B-B99557C0855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6738E2E-56F3-4F6B-827A-A366A6DD00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7651" name="文本占位符 2"/>
          <p:cNvSpPr>
            <a:spLocks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765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51B1A7A-BA20-4C25-8A3D-E8F037261A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8675" name="文本占位符 2"/>
          <p:cNvSpPr>
            <a:spLocks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852ABBE-8442-4599-851E-8B46624C2A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9699" name="文本占位符 2"/>
          <p:cNvSpPr>
            <a:spLocks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970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16B2896-F83D-46B9-919E-4527809D82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07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4B682AF-AD19-48E6-8AE3-5C3829C443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9B828DB-0053-4FC5-B000-98802449018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27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44C3636-D3E2-49F5-8B79-33FF13DB03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noProof="0" smtClean="0"/>
              <a:t>单击此处编辑母版标题样式</a:t>
            </a:r>
            <a:endParaRPr lang="zh-CN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noProof="0" smtClean="0"/>
              <a:t>单击此处编辑母版副标题样式</a:t>
            </a:r>
            <a:endParaRPr lang="zh-CN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082A0-8E49-4F52-AD1F-148F707D2CD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DB52E-E875-48A1-9F3A-86ADC0E5F65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4CA29-1E42-4BFF-9C68-F2D5186E9FC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9BCF2-2D20-4C10-BE7A-15445DEDDD4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2D3C4-6A17-461E-A123-95D7327C7BE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9E732-B242-491F-B0E0-08B064F10B5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2B3B1-0F46-4B9F-A0CF-AB8A4421D21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DC36D-BA96-43EE-9210-830C31405A5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D814F-9325-4DD0-9635-CDBB1E5300D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06604-5B47-4076-BE55-C68004F37A7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A3A56-424D-4CF4-9670-3A56D7AABB9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smtClean="0"/>
              <a:t>单击此处编辑母版标题样式</a:t>
            </a:r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  <a:endParaRPr lang="zh-CN" altLang="zh-CN" smtClean="0"/>
          </a:p>
          <a:p>
            <a:pPr lvl="1"/>
            <a:r>
              <a:rPr lang="zh-CN" altLang="zh-CN" smtClean="0"/>
              <a:t>第二级</a:t>
            </a:r>
            <a:endParaRPr lang="zh-CN" altLang="zh-CN" smtClean="0"/>
          </a:p>
          <a:p>
            <a:pPr lvl="2"/>
            <a:r>
              <a:rPr lang="zh-CN" altLang="zh-CN" smtClean="0"/>
              <a:t>第三级</a:t>
            </a:r>
            <a:endParaRPr lang="zh-CN" altLang="zh-CN" smtClean="0"/>
          </a:p>
          <a:p>
            <a:pPr lvl="3"/>
            <a:r>
              <a:rPr lang="zh-CN" altLang="zh-CN" smtClean="0"/>
              <a:t>第四级</a:t>
            </a:r>
            <a:endParaRPr lang="zh-CN" altLang="zh-CN" smtClean="0"/>
          </a:p>
          <a:p>
            <a:pPr lvl="4"/>
            <a:r>
              <a:rPr lang="zh-CN" altLang="zh-CN" smtClean="0"/>
              <a:t>第五级</a:t>
            </a:r>
            <a:endParaRPr lang="zh-CN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Char char="•"/>
              <a:defRPr sz="1400" smtClean="0"/>
            </a:lvl1pPr>
          </a:lstStyle>
          <a:p>
            <a:pPr>
              <a:defRPr/>
            </a:pPr>
            <a:fld id="{D6A9FF92-9444-49F2-8F5A-A513D3623E05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747838"/>
            <a:ext cx="9144000" cy="17526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6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6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形的分</a:t>
            </a:r>
            <a:r>
              <a:rPr lang="zh-CN" altLang="en-US" sz="6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zh-CN" altLang="en-US" sz="66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83568" y="3508739"/>
            <a:ext cx="7772400" cy="1470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北师大版四年级数学下册</a:t>
            </a:r>
            <a:b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endParaRPr lang="zh-CN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等腰三角形 8195"/>
          <p:cNvSpPr>
            <a:spLocks noChangeArrowheads="1"/>
          </p:cNvSpPr>
          <p:nvPr/>
        </p:nvSpPr>
        <p:spPr bwMode="auto">
          <a:xfrm>
            <a:off x="5076825" y="3068638"/>
            <a:ext cx="1944688" cy="839787"/>
          </a:xfrm>
          <a:prstGeom prst="triangle">
            <a:avLst>
              <a:gd name="adj" fmla="val 50000"/>
            </a:avLst>
          </a:prstGeom>
          <a:noFill/>
          <a:ln w="349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7" name="平行四边形 8196"/>
          <p:cNvSpPr>
            <a:spLocks noChangeArrowheads="1"/>
          </p:cNvSpPr>
          <p:nvPr/>
        </p:nvSpPr>
        <p:spPr bwMode="auto">
          <a:xfrm>
            <a:off x="5148263" y="2132013"/>
            <a:ext cx="1716087" cy="728662"/>
          </a:xfrm>
          <a:prstGeom prst="parallelogram">
            <a:avLst>
              <a:gd name="adj" fmla="val 58878"/>
            </a:avLst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8" name="矩形 8197"/>
          <p:cNvSpPr>
            <a:spLocks noChangeArrowheads="1"/>
          </p:cNvSpPr>
          <p:nvPr/>
        </p:nvSpPr>
        <p:spPr bwMode="auto">
          <a:xfrm>
            <a:off x="6948488" y="2060575"/>
            <a:ext cx="1511300" cy="895350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矩形 8199"/>
          <p:cNvSpPr>
            <a:spLocks noChangeArrowheads="1"/>
          </p:cNvSpPr>
          <p:nvPr/>
        </p:nvSpPr>
        <p:spPr bwMode="auto">
          <a:xfrm>
            <a:off x="395288" y="1196975"/>
            <a:ext cx="444658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en-US" sz="2800">
                <a:solidFill>
                  <a:srgbClr val="1602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是否有直角</a:t>
            </a:r>
            <a:r>
              <a:rPr lang="zh-CN" altLang="en-US" sz="2800">
                <a:solidFill>
                  <a:srgbClr val="1602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组成来分：</a:t>
            </a:r>
            <a:endParaRPr lang="zh-CN" altLang="en-US" sz="2800">
              <a:solidFill>
                <a:srgbClr val="1602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0" name="圆角矩形 8200"/>
          <p:cNvSpPr>
            <a:spLocks noChangeArrowheads="1"/>
          </p:cNvSpPr>
          <p:nvPr/>
        </p:nvSpPr>
        <p:spPr bwMode="auto">
          <a:xfrm>
            <a:off x="5038725" y="1917700"/>
            <a:ext cx="3565525" cy="2232025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CC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2" name="左箭头 8201"/>
          <p:cNvSpPr>
            <a:spLocks noChangeArrowheads="1"/>
          </p:cNvSpPr>
          <p:nvPr/>
        </p:nvSpPr>
        <p:spPr bwMode="auto">
          <a:xfrm>
            <a:off x="4140200" y="2852738"/>
            <a:ext cx="647700" cy="431800"/>
          </a:xfrm>
          <a:prstGeom prst="leftArrow">
            <a:avLst>
              <a:gd name="adj1" fmla="val 50000"/>
              <a:gd name="adj2" fmla="val 37500"/>
            </a:avLst>
          </a:prstGeom>
          <a:noFill/>
          <a:ln w="38100">
            <a:solidFill>
              <a:srgbClr val="00CC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3" name="左箭头 8202"/>
          <p:cNvSpPr>
            <a:spLocks noChangeArrowheads="1"/>
          </p:cNvSpPr>
          <p:nvPr/>
        </p:nvSpPr>
        <p:spPr bwMode="auto">
          <a:xfrm rot="-2187424">
            <a:off x="4492625" y="4298950"/>
            <a:ext cx="647700" cy="431800"/>
          </a:xfrm>
          <a:prstGeom prst="leftArrow">
            <a:avLst>
              <a:gd name="adj1" fmla="val 50000"/>
              <a:gd name="adj2" fmla="val 37500"/>
            </a:avLst>
          </a:prstGeom>
          <a:noFill/>
          <a:ln w="38100">
            <a:solidFill>
              <a:srgbClr val="00CC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4" name="圆角矩形 8203"/>
          <p:cNvSpPr>
            <a:spLocks noChangeArrowheads="1"/>
          </p:cNvSpPr>
          <p:nvPr/>
        </p:nvSpPr>
        <p:spPr bwMode="auto">
          <a:xfrm>
            <a:off x="552450" y="1916113"/>
            <a:ext cx="3516313" cy="1795462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CC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5" name="圆角矩形 8204"/>
          <p:cNvSpPr>
            <a:spLocks noChangeArrowheads="1"/>
          </p:cNvSpPr>
          <p:nvPr/>
        </p:nvSpPr>
        <p:spPr bwMode="auto">
          <a:xfrm>
            <a:off x="611188" y="3933825"/>
            <a:ext cx="3382962" cy="158115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CC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6" name="等腰三角形 8205"/>
          <p:cNvSpPr>
            <a:spLocks noChangeArrowheads="1"/>
          </p:cNvSpPr>
          <p:nvPr/>
        </p:nvSpPr>
        <p:spPr bwMode="auto">
          <a:xfrm>
            <a:off x="5075238" y="3068638"/>
            <a:ext cx="1944687" cy="839787"/>
          </a:xfrm>
          <a:prstGeom prst="triangle">
            <a:avLst>
              <a:gd name="adj" fmla="val 50000"/>
            </a:avLst>
          </a:prstGeom>
          <a:noFill/>
          <a:ln w="349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6" name="矩形 1"/>
          <p:cNvSpPr>
            <a:spLocks noChangeArrowheads="1"/>
          </p:cNvSpPr>
          <p:nvPr/>
        </p:nvSpPr>
        <p:spPr bwMode="auto">
          <a:xfrm>
            <a:off x="7307263" y="3068638"/>
            <a:ext cx="936625" cy="936625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平行四边形 5"/>
          <p:cNvSpPr>
            <a:spLocks noChangeArrowheads="1"/>
          </p:cNvSpPr>
          <p:nvPr/>
        </p:nvSpPr>
        <p:spPr bwMode="auto">
          <a:xfrm>
            <a:off x="5132388" y="2116138"/>
            <a:ext cx="1716087" cy="728662"/>
          </a:xfrm>
          <a:prstGeom prst="parallelogram">
            <a:avLst>
              <a:gd name="adj" fmla="val 58878"/>
            </a:avLst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932613" y="2044700"/>
            <a:ext cx="1511300" cy="895350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291388" y="3052763"/>
            <a:ext cx="936625" cy="936625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671597 0.042222 " pathEditMode="relative" rAng="0" ptsTypes="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498264 -0.118241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1 0.001852 L -0.509444 0.337870 " pathEditMode="relative" rAng="0" ptsTypes="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1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722 0.064815 L -0.334722 0.190833 " pathEditMode="relative" rAng="0" ptsTypes="">
                                      <p:cBhvr>
                                        <p:cTn id="29" dur="2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  <p:bldP spid="8202" grpId="0" bldLvl="0" animBg="1"/>
      <p:bldP spid="8203" grpId="0" bldLvl="0" animBg="1"/>
      <p:bldP spid="8204" grpId="0" bldLvl="0" animBg="1"/>
      <p:bldP spid="8205" grpId="0" bldLvl="0" animBg="1"/>
      <p:bldP spid="8206" grpId="0" bldLvl="0" animBg="1"/>
      <p:bldP spid="6" grpId="0" bldLvl="0" animBg="1"/>
      <p:bldP spid="7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框 6146"/>
          <p:cNvSpPr txBox="1">
            <a:spLocks noChangeArrowheads="1"/>
          </p:cNvSpPr>
          <p:nvPr/>
        </p:nvSpPr>
        <p:spPr bwMode="auto">
          <a:xfrm>
            <a:off x="3563938" y="1773238"/>
            <a:ext cx="4802187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600" b="1" dirty="0">
                <a:ea typeface="楷体_GB2312" pitchFamily="49" charset="-122"/>
              </a:rPr>
              <a:t>　　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按照是否由平面图形我们可以把学过的图形分成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平面图形和立体图形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，根据</a:t>
            </a: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围成图形的边数、角的数量和是否有直角组成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可以把平面图形又分成两类。</a:t>
            </a: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8" name="图片 6147" descr="teacher0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98525" y="1873250"/>
            <a:ext cx="266700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6"/>
          <p:cNvSpPr txBox="1">
            <a:spLocks noChangeArrowheads="1"/>
          </p:cNvSpPr>
          <p:nvPr/>
        </p:nvSpPr>
        <p:spPr bwMode="auto">
          <a:xfrm>
            <a:off x="1168400" y="1160463"/>
            <a:ext cx="76327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用小木棒分别做一个四边形和三角形的框架，拉一拉，你发现了什么？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5" name="图片 17" descr="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03350" y="2924175"/>
            <a:ext cx="2690813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19" descr="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40425" y="2852738"/>
            <a:ext cx="1654175" cy="217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图片 14339" descr="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550" y="1917700"/>
            <a:ext cx="1806575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14340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675" y="1628775"/>
            <a:ext cx="3028950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图片 14341" descr="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B"/>
              </a:clrFrom>
              <a:clrTo>
                <a:srgbClr val="FEFE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99200" y="1917700"/>
            <a:ext cx="2254250" cy="160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>
            <a:spLocks noChangeArrowheads="1"/>
          </p:cNvSpPr>
          <p:nvPr/>
        </p:nvSpPr>
        <p:spPr bwMode="auto">
          <a:xfrm>
            <a:off x="900113" y="4365625"/>
            <a:ext cx="7500937" cy="611188"/>
          </a:xfrm>
          <a:prstGeom prst="roundRect">
            <a:avLst>
              <a:gd name="adj" fmla="val 16667"/>
            </a:avLst>
          </a:prstGeom>
          <a:solidFill>
            <a:srgbClr val="F9B9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Ctr="1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四边形的框架容易变形，具有不稳定性。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7" descr="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87675" y="1412875"/>
            <a:ext cx="2690813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8"/>
          <p:cNvSpPr>
            <a:spLocks noChangeArrowheads="1"/>
          </p:cNvSpPr>
          <p:nvPr/>
        </p:nvSpPr>
        <p:spPr bwMode="auto">
          <a:xfrm>
            <a:off x="2051050" y="4365625"/>
            <a:ext cx="5400675" cy="608013"/>
          </a:xfrm>
          <a:prstGeom prst="roundRect">
            <a:avLst>
              <a:gd name="adj" fmla="val 16667"/>
            </a:avLst>
          </a:prstGeom>
          <a:solidFill>
            <a:srgbClr val="F9B9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Ctr="1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三角形具有稳定性。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79613" y="2349500"/>
            <a:ext cx="507682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700338" y="4940300"/>
            <a:ext cx="5080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平行四边形容易变形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7169"/>
          <p:cNvGrpSpPr/>
          <p:nvPr/>
        </p:nvGrpSpPr>
        <p:grpSpPr bwMode="auto">
          <a:xfrm>
            <a:off x="2122488" y="1196975"/>
            <a:ext cx="7011987" cy="936625"/>
            <a:chOff x="1284" y="0"/>
            <a:chExt cx="3297" cy="590"/>
          </a:xfrm>
        </p:grpSpPr>
        <p:sp>
          <p:nvSpPr>
            <p:cNvPr id="16391" name="云形标注 4"/>
            <p:cNvSpPr>
              <a:spLocks noChangeArrowheads="1"/>
            </p:cNvSpPr>
            <p:nvPr/>
          </p:nvSpPr>
          <p:spPr bwMode="auto">
            <a:xfrm>
              <a:off x="1284" y="0"/>
              <a:ext cx="2528" cy="590"/>
            </a:xfrm>
            <a:prstGeom prst="cloudCallout">
              <a:avLst>
                <a:gd name="adj1" fmla="val 48611"/>
                <a:gd name="adj2" fmla="val 59829"/>
              </a:avLst>
            </a:prstGeom>
            <a:solidFill>
              <a:srgbClr val="FFFFCC"/>
            </a:solidFill>
            <a:ln w="3175">
              <a:solidFill>
                <a:srgbClr val="0000FF"/>
              </a:solidFill>
              <a:round/>
            </a:ln>
          </p:spPr>
          <p:txBody>
            <a:bodyPr lIns="90000" tIns="46800" rIns="90000" bIns="46800" anchor="ctr"/>
            <a:lstStyle/>
            <a:p>
              <a:endParaRPr lang="zh-CN" altLang="en-US" sz="2000"/>
            </a:p>
          </p:txBody>
        </p:sp>
        <p:sp>
          <p:nvSpPr>
            <p:cNvPr id="16392" name="文本框 7171"/>
            <p:cNvSpPr txBox="1">
              <a:spLocks noChangeArrowheads="1"/>
            </p:cNvSpPr>
            <p:nvPr/>
          </p:nvSpPr>
          <p:spPr bwMode="auto">
            <a:xfrm>
              <a:off x="1361" y="136"/>
              <a:ext cx="3220" cy="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自动伸缩门为什么这么容易开和关呢？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7186" name="图片 7185" descr="158160_357501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1412875"/>
            <a:ext cx="115252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平行四边形 3"/>
          <p:cNvSpPr>
            <a:spLocks noChangeArrowheads="1"/>
          </p:cNvSpPr>
          <p:nvPr/>
        </p:nvSpPr>
        <p:spPr bwMode="auto">
          <a:xfrm rot="19680000" flipH="1">
            <a:off x="3255963" y="2759075"/>
            <a:ext cx="314325" cy="1376363"/>
          </a:xfrm>
          <a:prstGeom prst="parallelogram">
            <a:avLst>
              <a:gd name="adj" fmla="val 25000"/>
            </a:avLst>
          </a:prstGeom>
          <a:noFill/>
          <a:ln w="349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169"/>
          <p:cNvGrpSpPr/>
          <p:nvPr/>
        </p:nvGrpSpPr>
        <p:grpSpPr bwMode="auto">
          <a:xfrm>
            <a:off x="777875" y="1196975"/>
            <a:ext cx="6891338" cy="882650"/>
            <a:chOff x="1000" y="0"/>
            <a:chExt cx="2811" cy="590"/>
          </a:xfrm>
        </p:grpSpPr>
        <p:sp>
          <p:nvSpPr>
            <p:cNvPr id="17415" name="云形标注 4"/>
            <p:cNvSpPr>
              <a:spLocks noChangeArrowheads="1"/>
            </p:cNvSpPr>
            <p:nvPr/>
          </p:nvSpPr>
          <p:spPr bwMode="auto">
            <a:xfrm>
              <a:off x="1000" y="0"/>
              <a:ext cx="2811" cy="590"/>
            </a:xfrm>
            <a:prstGeom prst="cloudCallout">
              <a:avLst>
                <a:gd name="adj1" fmla="val 48611"/>
                <a:gd name="adj2" fmla="val 59829"/>
              </a:avLst>
            </a:prstGeom>
            <a:solidFill>
              <a:srgbClr val="FFFFCC"/>
            </a:solidFill>
            <a:ln w="3175">
              <a:solidFill>
                <a:srgbClr val="0000FF"/>
              </a:solidFill>
              <a:round/>
            </a:ln>
          </p:spPr>
          <p:txBody>
            <a:bodyPr lIns="90000" tIns="46800" rIns="90000" bIns="46800" anchor="ctr"/>
            <a:lstStyle/>
            <a:p>
              <a:endParaRPr lang="zh-CN" altLang="en-US" sz="2000"/>
            </a:p>
          </p:txBody>
        </p:sp>
        <p:sp>
          <p:nvSpPr>
            <p:cNvPr id="17416" name="文本框 7171"/>
            <p:cNvSpPr txBox="1">
              <a:spLocks noChangeArrowheads="1"/>
            </p:cNvSpPr>
            <p:nvPr/>
          </p:nvSpPr>
          <p:spPr bwMode="auto">
            <a:xfrm>
              <a:off x="1268" y="90"/>
              <a:ext cx="2226" cy="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为什么塔吊臂伸那么长而非常稳固呢？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7186" name="图片 7185" descr="158160_357501s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1628775"/>
            <a:ext cx="115252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8175" y="2276475"/>
            <a:ext cx="5246688" cy="276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等腰三角形 2"/>
          <p:cNvSpPr>
            <a:spLocks noChangeArrowheads="1"/>
          </p:cNvSpPr>
          <p:nvPr/>
        </p:nvSpPr>
        <p:spPr bwMode="auto">
          <a:xfrm>
            <a:off x="5981700" y="2636838"/>
            <a:ext cx="300038" cy="214312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700338" y="5229225"/>
            <a:ext cx="5080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三角形具有稳定性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3571875" y="214313"/>
            <a:ext cx="7499350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r>
              <a:rPr lang="zh-CN" altLang="en-US" sz="3200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en-US" altLang="zh-CN" sz="3200" b="1" dirty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5" name="TextBox 9"/>
          <p:cNvSpPr txBox="1">
            <a:spLocks noChangeArrowheads="1"/>
          </p:cNvSpPr>
          <p:nvPr/>
        </p:nvSpPr>
        <p:spPr bwMode="auto">
          <a:xfrm>
            <a:off x="611188" y="1052513"/>
            <a:ext cx="83232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淘气像下面这样对图形进行分类，你知道他是怎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样想的吗？与同伴交流。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6" name="图片 45" descr="3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9900" y="1628775"/>
            <a:ext cx="6489700" cy="432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495675" y="3357563"/>
            <a:ext cx="1728788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曲面图形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778125" y="5302250"/>
            <a:ext cx="275431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平面组成的图形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734175" y="1989138"/>
            <a:ext cx="1728788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平面图形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734175" y="3068638"/>
            <a:ext cx="17303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立体图形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804025" y="4149725"/>
            <a:ext cx="1730375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平面图形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804025" y="5229225"/>
            <a:ext cx="17303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立体图形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9"/>
          <p:cNvSpPr txBox="1">
            <a:spLocks noChangeArrowheads="1"/>
          </p:cNvSpPr>
          <p:nvPr/>
        </p:nvSpPr>
        <p:spPr bwMode="auto">
          <a:xfrm>
            <a:off x="611188" y="1196975"/>
            <a:ext cx="83232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你能解释为什么吗？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0113" y="1916113"/>
            <a:ext cx="7459662" cy="308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700338" y="5229225"/>
            <a:ext cx="5080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三角形具有稳定性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786188" y="214313"/>
            <a:ext cx="613092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3399"/>
                </a:solidFill>
                <a:ea typeface="微软雅黑" panose="020B0503020204020204" pitchFamily="34" charset="-122"/>
              </a:rPr>
              <a:t>课堂小结</a:t>
            </a:r>
            <a:endParaRPr lang="zh-CN" altLang="en-US" sz="3200" b="1">
              <a:solidFill>
                <a:srgbClr val="FF3399"/>
              </a:solidFill>
              <a:ea typeface="微软雅黑" panose="020B0503020204020204" pitchFamily="34" charset="-122"/>
            </a:endParaRPr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692150" y="1714500"/>
            <a:ext cx="7870825" cy="185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通过今天的学习，你有什么收获？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4" name="Picture 6" descr="G:\animation\nature\mushrooms\red_mushroom_hc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7088" y="3213100"/>
            <a:ext cx="333375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357563" y="142875"/>
            <a:ext cx="6213475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r>
              <a:rPr lang="zh-CN" altLang="en-US" sz="3200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复习引入</a:t>
            </a:r>
            <a:endParaRPr lang="zh-CN" altLang="en-US" sz="3200" b="1" dirty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>
            <a:spLocks noChangeArrowheads="1"/>
          </p:cNvSpPr>
          <p:nvPr/>
        </p:nvSpPr>
        <p:spPr bwMode="auto">
          <a:xfrm>
            <a:off x="827088" y="1412875"/>
            <a:ext cx="17145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脚印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7" name="矩形 2"/>
          <p:cNvSpPr>
            <a:spLocks noChangeArrowheads="1"/>
          </p:cNvSpPr>
          <p:nvPr/>
        </p:nvSpPr>
        <p:spPr bwMode="auto">
          <a:xfrm>
            <a:off x="644525" y="2571750"/>
            <a:ext cx="1912938" cy="1014413"/>
          </a:xfrm>
          <a:prstGeom prst="rect">
            <a:avLst/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8" name="矩形 3"/>
          <p:cNvSpPr>
            <a:spLocks noChangeArrowheads="1"/>
          </p:cNvSpPr>
          <p:nvPr/>
        </p:nvSpPr>
        <p:spPr bwMode="auto">
          <a:xfrm>
            <a:off x="3216275" y="2428875"/>
            <a:ext cx="1219200" cy="1101725"/>
          </a:xfrm>
          <a:prstGeom prst="rect">
            <a:avLst/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9" name="椭圆 4"/>
          <p:cNvSpPr>
            <a:spLocks noChangeArrowheads="1"/>
          </p:cNvSpPr>
          <p:nvPr/>
        </p:nvSpPr>
        <p:spPr bwMode="auto">
          <a:xfrm>
            <a:off x="4929188" y="2143125"/>
            <a:ext cx="1454150" cy="14446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0" name="等腰三角形 5"/>
          <p:cNvSpPr>
            <a:spLocks noChangeArrowheads="1"/>
          </p:cNvSpPr>
          <p:nvPr/>
        </p:nvSpPr>
        <p:spPr bwMode="auto">
          <a:xfrm>
            <a:off x="7072313" y="2073275"/>
            <a:ext cx="1185862" cy="1427163"/>
          </a:xfrm>
          <a:prstGeom prst="triangle">
            <a:avLst>
              <a:gd name="adj" fmla="val 50000"/>
            </a:avLst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 descr="teacher0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72225" y="4364038"/>
            <a:ext cx="1677988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云形标注 5"/>
          <p:cNvSpPr>
            <a:spLocks noChangeArrowheads="1"/>
          </p:cNvSpPr>
          <p:nvPr/>
        </p:nvSpPr>
        <p:spPr bwMode="auto">
          <a:xfrm>
            <a:off x="2339975" y="3860800"/>
            <a:ext cx="3886200" cy="1493838"/>
          </a:xfrm>
          <a:prstGeom prst="cloudCallout">
            <a:avLst>
              <a:gd name="adj1" fmla="val 64310"/>
              <a:gd name="adj2" fmla="val 23574"/>
            </a:avLst>
          </a:prstGeom>
          <a:solidFill>
            <a:srgbClr val="FFFF99"/>
          </a:solidFill>
          <a:ln w="9525">
            <a:solidFill>
              <a:srgbClr val="FF9900"/>
            </a:solidFill>
            <a:miter lim="800000"/>
          </a:ln>
        </p:spPr>
        <p:txBody>
          <a:bodyPr wrap="none" lIns="90170" tIns="46990" rIns="90170" bIns="46990" anchor="ctr"/>
          <a:lstStyle/>
          <a:p>
            <a:pPr algn="ctr"/>
            <a:endParaRPr lang="zh-CN" altLang="zh-CN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627313" y="4005263"/>
            <a:ext cx="3748087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你们知道这是谁的脚印吗？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nimBg="1"/>
      <p:bldP spid="6148" grpId="0" bldLvl="0" animBg="1"/>
      <p:bldP spid="6149" grpId="0" bldLvl="0" animBg="1"/>
      <p:bldP spid="6150" grpId="0" bldLvl="0" animBg="1"/>
      <p:bldP spid="6" grpId="0" bldLvl="0" animBg="1"/>
      <p:bldP spid="7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500438" y="214313"/>
            <a:ext cx="613092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3399"/>
                </a:solidFill>
                <a:ea typeface="微软雅黑" panose="020B0503020204020204" pitchFamily="34" charset="-122"/>
              </a:rPr>
              <a:t>课堂小结</a:t>
            </a:r>
            <a:endParaRPr lang="zh-CN" altLang="en-US" sz="3200" b="1">
              <a:solidFill>
                <a:srgbClr val="FF3399"/>
              </a:solidFill>
              <a:ea typeface="微软雅黑" panose="020B0503020204020204" pitchFamily="34" charset="-122"/>
            </a:endParaRP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213" y="1628775"/>
            <a:ext cx="7385050" cy="270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0113" y="2060575"/>
            <a:ext cx="3906837" cy="263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5" descr="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7538" y="1412875"/>
            <a:ext cx="3836987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99"/>
          <p:cNvSpPr txBox="1">
            <a:spLocks noChangeArrowheads="1"/>
          </p:cNvSpPr>
          <p:nvPr/>
        </p:nvSpPr>
        <p:spPr bwMode="auto">
          <a:xfrm>
            <a:off x="900113" y="1916113"/>
            <a:ext cx="7500937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三角形的建筑不仅坚固而且还比较美观，可见是图形创造了生活的美，相信同学们一定能用数学知识把生活创造的更加美丽！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571875" y="214313"/>
            <a:ext cx="613092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3399"/>
                </a:solidFill>
                <a:ea typeface="微软雅黑" panose="020B0503020204020204" pitchFamily="34" charset="-122"/>
              </a:rPr>
              <a:t>课后作业</a:t>
            </a:r>
            <a:endParaRPr lang="zh-CN" altLang="en-US" sz="3200" b="1">
              <a:solidFill>
                <a:srgbClr val="FF3399"/>
              </a:solidFill>
              <a:ea typeface="微软雅黑" panose="020B0503020204020204" pitchFamily="34" charset="-122"/>
            </a:endParaRPr>
          </a:p>
        </p:txBody>
      </p:sp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1547813" y="1701800"/>
            <a:ext cx="72453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教材第</a:t>
            </a:r>
            <a:r>
              <a: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页练一练第</a:t>
            </a:r>
            <a:r>
              <a: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题。 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580" name="Picture 6" descr="G:\animation\nature\mushrooms\red_mushroom_hc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7088" y="3213100"/>
            <a:ext cx="333375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54"/>
          <p:cNvSpPr>
            <a:spLocks noChangeArrowheads="1"/>
          </p:cNvSpPr>
          <p:nvPr/>
        </p:nvSpPr>
        <p:spPr bwMode="auto">
          <a:xfrm>
            <a:off x="1862138" y="1287463"/>
            <a:ext cx="1428750" cy="1928812"/>
          </a:xfrm>
          <a:prstGeom prst="cube">
            <a:avLst>
              <a:gd name="adj" fmla="val 25000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71" name="矩形 2"/>
          <p:cNvSpPr>
            <a:spLocks noChangeArrowheads="1"/>
          </p:cNvSpPr>
          <p:nvPr/>
        </p:nvSpPr>
        <p:spPr bwMode="auto">
          <a:xfrm>
            <a:off x="1862138" y="1644650"/>
            <a:ext cx="1071562" cy="1571625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  <a:bevel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100" name="AutoShape 53"/>
          <p:cNvSpPr>
            <a:spLocks noChangeArrowheads="1"/>
          </p:cNvSpPr>
          <p:nvPr/>
        </p:nvSpPr>
        <p:spPr bwMode="auto">
          <a:xfrm>
            <a:off x="1433513" y="3859213"/>
            <a:ext cx="1857375" cy="1714500"/>
          </a:xfrm>
          <a:prstGeom prst="cube">
            <a:avLst>
              <a:gd name="adj" fmla="val 25000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73" name="矩形 4"/>
          <p:cNvSpPr>
            <a:spLocks noChangeArrowheads="1"/>
          </p:cNvSpPr>
          <p:nvPr/>
        </p:nvSpPr>
        <p:spPr bwMode="auto">
          <a:xfrm>
            <a:off x="1433513" y="4287838"/>
            <a:ext cx="1428750" cy="1285875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  <a:bevel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1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33333E-6 L 0.26875 -0.0016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71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1.11022E-16 L 0.27569 -0.0092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0" y="-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/>
      <p:bldP spid="7171" grpId="1" bldLvl="0" animBg="1"/>
      <p:bldP spid="7173" grpId="0" bldLvl="0" animBg="1"/>
      <p:bldP spid="7173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圆柱形 5"/>
          <p:cNvSpPr>
            <a:spLocks noChangeArrowheads="1"/>
          </p:cNvSpPr>
          <p:nvPr/>
        </p:nvSpPr>
        <p:spPr bwMode="auto">
          <a:xfrm>
            <a:off x="2705100" y="1431925"/>
            <a:ext cx="1214438" cy="1785938"/>
          </a:xfrm>
          <a:prstGeom prst="can">
            <a:avLst>
              <a:gd name="adj" fmla="val 24986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75" name="椭圆 6"/>
          <p:cNvSpPr>
            <a:spLocks noChangeArrowheads="1"/>
          </p:cNvSpPr>
          <p:nvPr/>
        </p:nvSpPr>
        <p:spPr bwMode="auto">
          <a:xfrm>
            <a:off x="2705100" y="1431925"/>
            <a:ext cx="1214438" cy="357188"/>
          </a:xfrm>
          <a:prstGeom prst="ellipse">
            <a:avLst/>
          </a:prstGeom>
          <a:solidFill>
            <a:srgbClr val="92D05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76" name="椭圆 7"/>
          <p:cNvSpPr>
            <a:spLocks noChangeArrowheads="1"/>
          </p:cNvSpPr>
          <p:nvPr/>
        </p:nvSpPr>
        <p:spPr bwMode="auto">
          <a:xfrm>
            <a:off x="5205413" y="1289050"/>
            <a:ext cx="1428750" cy="1357313"/>
          </a:xfrm>
          <a:prstGeom prst="ellipse">
            <a:avLst/>
          </a:prstGeom>
          <a:solidFill>
            <a:srgbClr val="92D05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5125" name="Picture 2" descr="C:\Users\lihui\Desktop\QQ截图20150211133933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05038" y="3717925"/>
            <a:ext cx="2247900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8" name="等腰三角形 16"/>
          <p:cNvSpPr>
            <a:spLocks noChangeArrowheads="1"/>
          </p:cNvSpPr>
          <p:nvPr/>
        </p:nvSpPr>
        <p:spPr bwMode="auto">
          <a:xfrm>
            <a:off x="2419350" y="3789363"/>
            <a:ext cx="1714500" cy="500062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chemeClr val="tx1"/>
            </a:solidFill>
            <a:bevel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179" name="等腰三角形 17"/>
          <p:cNvSpPr>
            <a:spLocks noChangeArrowheads="1"/>
          </p:cNvSpPr>
          <p:nvPr/>
        </p:nvSpPr>
        <p:spPr bwMode="auto">
          <a:xfrm>
            <a:off x="4848225" y="3646488"/>
            <a:ext cx="1857375" cy="1214437"/>
          </a:xfrm>
          <a:prstGeom prst="triangle">
            <a:avLst>
              <a:gd name="adj" fmla="val 50000"/>
            </a:avLst>
          </a:prstGeom>
          <a:solidFill>
            <a:srgbClr val="92D050"/>
          </a:solidFill>
          <a:ln w="9525">
            <a:solidFill>
              <a:schemeClr val="tx1"/>
            </a:solidFill>
            <a:bevel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1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11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71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28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bldLvl="0" animBg="1"/>
      <p:bldP spid="7175" grpId="1" bldLvl="0" animBg="1"/>
      <p:bldP spid="7175" grpId="2" bldLvl="0" animBg="1"/>
      <p:bldP spid="7176" grpId="0" bldLvl="0" animBg="1"/>
      <p:bldP spid="7178" grpId="0" bldLvl="0" animBg="1"/>
      <p:bldP spid="7178" grpId="1" bldLvl="0" animBg="1"/>
      <p:bldP spid="7178" grpId="2" bldLvl="0" animBg="1"/>
      <p:bldP spid="717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00063" y="142875"/>
            <a:ext cx="7499350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3200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3200" b="1" dirty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7169"/>
          <p:cNvGrpSpPr/>
          <p:nvPr/>
        </p:nvGrpSpPr>
        <p:grpSpPr bwMode="auto">
          <a:xfrm>
            <a:off x="2916238" y="1196975"/>
            <a:ext cx="5691187" cy="936625"/>
            <a:chOff x="1635" y="0"/>
            <a:chExt cx="3384" cy="590"/>
          </a:xfrm>
        </p:grpSpPr>
        <p:sp>
          <p:nvSpPr>
            <p:cNvPr id="6160" name="云形标注 4"/>
            <p:cNvSpPr>
              <a:spLocks noChangeArrowheads="1"/>
            </p:cNvSpPr>
            <p:nvPr/>
          </p:nvSpPr>
          <p:spPr bwMode="auto">
            <a:xfrm>
              <a:off x="1635" y="0"/>
              <a:ext cx="2176" cy="590"/>
            </a:xfrm>
            <a:prstGeom prst="cloudCallout">
              <a:avLst>
                <a:gd name="adj1" fmla="val 48611"/>
                <a:gd name="adj2" fmla="val 59829"/>
              </a:avLst>
            </a:prstGeom>
            <a:solidFill>
              <a:srgbClr val="FFFFCC"/>
            </a:solidFill>
            <a:ln w="3175">
              <a:solidFill>
                <a:srgbClr val="0000FF"/>
              </a:solidFill>
              <a:round/>
            </a:ln>
          </p:spPr>
          <p:txBody>
            <a:bodyPr lIns="90000" tIns="46800" rIns="90000" bIns="46800" anchor="ctr"/>
            <a:lstStyle/>
            <a:p>
              <a:endParaRPr lang="zh-CN" altLang="en-US" sz="2000"/>
            </a:p>
          </p:txBody>
        </p:sp>
        <p:sp>
          <p:nvSpPr>
            <p:cNvPr id="6161" name="文本框 7171"/>
            <p:cNvSpPr txBox="1">
              <a:spLocks noChangeArrowheads="1"/>
            </p:cNvSpPr>
            <p:nvPr/>
          </p:nvSpPr>
          <p:spPr bwMode="auto">
            <a:xfrm>
              <a:off x="1799" y="90"/>
              <a:ext cx="3220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我们学过哪些图形？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7186" name="图片 7185" descr="158160_357501s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588" y="1196975"/>
            <a:ext cx="115252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等腰三角形 4099"/>
          <p:cNvSpPr>
            <a:spLocks noChangeArrowheads="1"/>
          </p:cNvSpPr>
          <p:nvPr/>
        </p:nvSpPr>
        <p:spPr bwMode="auto">
          <a:xfrm>
            <a:off x="466725" y="2924175"/>
            <a:ext cx="1944688" cy="839788"/>
          </a:xfrm>
          <a:prstGeom prst="triangle">
            <a:avLst>
              <a:gd name="adj" fmla="val 27005"/>
            </a:avLst>
          </a:prstGeom>
          <a:solidFill>
            <a:srgbClr val="66CC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1" name="平行四边形 4100"/>
          <p:cNvSpPr>
            <a:spLocks noChangeArrowheads="1"/>
          </p:cNvSpPr>
          <p:nvPr/>
        </p:nvSpPr>
        <p:spPr bwMode="auto">
          <a:xfrm>
            <a:off x="2555875" y="3068638"/>
            <a:ext cx="1716088" cy="728662"/>
          </a:xfrm>
          <a:prstGeom prst="parallelogram">
            <a:avLst>
              <a:gd name="adj" fmla="val 5887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2" name="椭圆 4101"/>
          <p:cNvSpPr>
            <a:spLocks noChangeArrowheads="1"/>
          </p:cNvSpPr>
          <p:nvPr/>
        </p:nvSpPr>
        <p:spPr bwMode="auto">
          <a:xfrm>
            <a:off x="6011863" y="2997200"/>
            <a:ext cx="1008062" cy="957263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3" name="矩形 4102"/>
          <p:cNvSpPr>
            <a:spLocks noChangeArrowheads="1"/>
          </p:cNvSpPr>
          <p:nvPr/>
        </p:nvSpPr>
        <p:spPr bwMode="auto">
          <a:xfrm>
            <a:off x="7380288" y="3140075"/>
            <a:ext cx="1166812" cy="62547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4" name="立方体 4103"/>
          <p:cNvSpPr>
            <a:spLocks noChangeArrowheads="1"/>
          </p:cNvSpPr>
          <p:nvPr/>
        </p:nvSpPr>
        <p:spPr bwMode="auto">
          <a:xfrm>
            <a:off x="682625" y="4437063"/>
            <a:ext cx="1584325" cy="796925"/>
          </a:xfrm>
          <a:prstGeom prst="cube">
            <a:avLst>
              <a:gd name="adj" fmla="val 25000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5" name="矩形 4104"/>
          <p:cNvSpPr>
            <a:spLocks noChangeArrowheads="1"/>
          </p:cNvSpPr>
          <p:nvPr/>
        </p:nvSpPr>
        <p:spPr bwMode="auto">
          <a:xfrm>
            <a:off x="2987675" y="4364038"/>
            <a:ext cx="936625" cy="936625"/>
          </a:xfrm>
          <a:prstGeom prst="rec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6" name="圆柱形 4105"/>
          <p:cNvSpPr>
            <a:spLocks noChangeArrowheads="1"/>
          </p:cNvSpPr>
          <p:nvPr/>
        </p:nvSpPr>
        <p:spPr bwMode="auto">
          <a:xfrm>
            <a:off x="4787900" y="4292600"/>
            <a:ext cx="865188" cy="1152525"/>
          </a:xfrm>
          <a:prstGeom prst="can">
            <a:avLst>
              <a:gd name="adj" fmla="val 33303"/>
            </a:avLst>
          </a:prstGeom>
          <a:solidFill>
            <a:srgbClr val="CCEC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4106"/>
          <p:cNvGrpSpPr/>
          <p:nvPr/>
        </p:nvGrpSpPr>
        <p:grpSpPr bwMode="auto">
          <a:xfrm>
            <a:off x="6877050" y="4221163"/>
            <a:ext cx="1223963" cy="1223962"/>
            <a:chOff x="0" y="0"/>
            <a:chExt cx="907" cy="907"/>
          </a:xfrm>
        </p:grpSpPr>
        <p:sp>
          <p:nvSpPr>
            <p:cNvPr id="6158" name="椭圆 4107"/>
            <p:cNvSpPr>
              <a:spLocks noChangeArrowheads="1"/>
            </p:cNvSpPr>
            <p:nvPr/>
          </p:nvSpPr>
          <p:spPr bwMode="auto">
            <a:xfrm>
              <a:off x="0" y="0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FFFFCC"/>
                </a:gs>
                <a:gs pos="100000">
                  <a:srgbClr val="CC99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9" name="椭圆 4108"/>
            <p:cNvSpPr>
              <a:spLocks noChangeArrowheads="1"/>
            </p:cNvSpPr>
            <p:nvPr/>
          </p:nvSpPr>
          <p:spPr bwMode="auto">
            <a:xfrm>
              <a:off x="0" y="272"/>
              <a:ext cx="907" cy="31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11" name="立方体 4110"/>
          <p:cNvSpPr>
            <a:spLocks noChangeArrowheads="1"/>
          </p:cNvSpPr>
          <p:nvPr/>
        </p:nvSpPr>
        <p:spPr bwMode="auto">
          <a:xfrm>
            <a:off x="4498975" y="2924175"/>
            <a:ext cx="1008063" cy="1008063"/>
          </a:xfrm>
          <a:prstGeom prst="cube">
            <a:avLst>
              <a:gd name="adj" fmla="val 25000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</a:ln>
        </p:spPr>
        <p:txBody>
          <a:bodyPr wrap="none" lIns="90000" tIns="46800" rIns="90000" bIns="46800" anchor="ctr"/>
          <a:lstStyle/>
          <a:p>
            <a:pPr algn="ctr"/>
            <a:endParaRPr lang="zh-CN" altLang="zh-CN" sz="3600" b="1"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  <p:bldP spid="4101" grpId="0" animBg="1"/>
      <p:bldP spid="4102" grpId="0" animBg="1"/>
      <p:bldP spid="4103" grpId="0" animBg="1"/>
      <p:bldP spid="4104" grpId="0" animBg="1"/>
      <p:bldP spid="4105" grpId="0" animBg="1"/>
      <p:bldP spid="4106" grpId="0" animBg="1"/>
      <p:bldP spid="41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1550" y="1339850"/>
            <a:ext cx="1169988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93988" y="1362075"/>
            <a:ext cx="1349375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图片 25" descr="3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22800" y="1076325"/>
            <a:ext cx="923925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27763" y="1339850"/>
            <a:ext cx="720725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图片 27" descr="5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96188" y="1555750"/>
            <a:ext cx="68262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图片 28" descr="6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996950" y="2312988"/>
            <a:ext cx="1266825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图片 29" descr="7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348038" y="2397125"/>
            <a:ext cx="7397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8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364163" y="2205038"/>
            <a:ext cx="633412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9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389813" y="2281238"/>
            <a:ext cx="860425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椭圆 34"/>
          <p:cNvSpPr/>
          <p:nvPr/>
        </p:nvSpPr>
        <p:spPr>
          <a:xfrm>
            <a:off x="466725" y="3357563"/>
            <a:ext cx="3927475" cy="2306637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857750" y="3214688"/>
            <a:ext cx="3735388" cy="2339975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5138" name="矩形 5137"/>
          <p:cNvSpPr>
            <a:spLocks noChangeArrowheads="1"/>
          </p:cNvSpPr>
          <p:nvPr/>
        </p:nvSpPr>
        <p:spPr bwMode="auto">
          <a:xfrm>
            <a:off x="1571625" y="5715000"/>
            <a:ext cx="2006600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平面图形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9" name="矩形 5138"/>
          <p:cNvSpPr>
            <a:spLocks noChangeArrowheads="1"/>
          </p:cNvSpPr>
          <p:nvPr/>
        </p:nvSpPr>
        <p:spPr bwMode="auto">
          <a:xfrm>
            <a:off x="5929313" y="5643563"/>
            <a:ext cx="20097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立体图形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339514 0.369167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00000 L 0.148472 0.178056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00000 L -0.412639 0.353981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00000 L -0.512708 0.357778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-0.000185 L 0.408542 0.405463 " pathEditMode="relative" rAng="0" ptsTypes="">
                                      <p:cBhvr>
                                        <p:cTn id="2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75694 0.404444 " pathEditMode="relative" rAng="0" ptsTypes="">
                                      <p:cBhvr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0093 L 0.118125 0.410463 " pathEditMode="relative" rAng="0" ptsTypes="">
                                      <p:cBhvr>
                                        <p:cTn id="3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-0.000093 L -0.242083 0.538796 " pathEditMode="relative" rAng="0" ptsTypes="">
                                      <p:cBhvr>
                                        <p:cTn id="39" dur="2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93 L 0.313889 0.348519 " pathEditMode="relative" rAng="0" ptsTypes="">
                                      <p:cBhvr>
                                        <p:cTn id="43" dur="2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1000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1000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000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1000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1000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000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5138" grpId="0"/>
      <p:bldP spid="51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20"/>
          <p:cNvSpPr>
            <a:spLocks noChangeArrowheads="1"/>
          </p:cNvSpPr>
          <p:nvPr/>
        </p:nvSpPr>
        <p:spPr bwMode="auto">
          <a:xfrm>
            <a:off x="0" y="5857875"/>
            <a:ext cx="6508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">
                <a:solidFill>
                  <a:schemeClr val="bg1"/>
                </a:solidFill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</a:rPr>
              <a:t>http://www.Lspjy.com</a:t>
            </a:r>
            <a:endParaRPr lang="en-US" altLang="zh-CN"/>
          </a:p>
        </p:txBody>
      </p:sp>
      <p:sp>
        <p:nvSpPr>
          <p:cNvPr id="8195" name="矩形 21"/>
          <p:cNvSpPr>
            <a:spLocks noChangeArrowheads="1"/>
          </p:cNvSpPr>
          <p:nvPr/>
        </p:nvSpPr>
        <p:spPr bwMode="auto">
          <a:xfrm>
            <a:off x="215900" y="6073775"/>
            <a:ext cx="6508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">
                <a:solidFill>
                  <a:schemeClr val="bg1"/>
                </a:solidFill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</a:rPr>
              <a:t>http://www.Lspjy.com</a:t>
            </a:r>
            <a:endParaRPr lang="en-US" altLang="zh-CN"/>
          </a:p>
        </p:txBody>
      </p:sp>
      <p:sp>
        <p:nvSpPr>
          <p:cNvPr id="8196" name="平行四边形 8206"/>
          <p:cNvSpPr>
            <a:spLocks noChangeArrowheads="1"/>
          </p:cNvSpPr>
          <p:nvPr/>
        </p:nvSpPr>
        <p:spPr bwMode="auto">
          <a:xfrm>
            <a:off x="684213" y="2058988"/>
            <a:ext cx="1716087" cy="728662"/>
          </a:xfrm>
          <a:prstGeom prst="parallelogram">
            <a:avLst>
              <a:gd name="adj" fmla="val 58878"/>
            </a:avLst>
          </a:prstGeom>
          <a:noFill/>
          <a:ln w="254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7" name="矩形 8207"/>
          <p:cNvSpPr>
            <a:spLocks noChangeArrowheads="1"/>
          </p:cNvSpPr>
          <p:nvPr/>
        </p:nvSpPr>
        <p:spPr bwMode="auto">
          <a:xfrm>
            <a:off x="2628900" y="2058988"/>
            <a:ext cx="1511300" cy="895350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8" name="椭圆 4101"/>
          <p:cNvSpPr>
            <a:spLocks noChangeArrowheads="1"/>
          </p:cNvSpPr>
          <p:nvPr/>
        </p:nvSpPr>
        <p:spPr bwMode="auto">
          <a:xfrm>
            <a:off x="612775" y="3138488"/>
            <a:ext cx="1006475" cy="957262"/>
          </a:xfrm>
          <a:prstGeom prst="ellips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9" name="等腰三角形 22"/>
          <p:cNvSpPr>
            <a:spLocks noChangeArrowheads="1"/>
          </p:cNvSpPr>
          <p:nvPr/>
        </p:nvSpPr>
        <p:spPr bwMode="auto">
          <a:xfrm>
            <a:off x="1258888" y="4221163"/>
            <a:ext cx="1944687" cy="839787"/>
          </a:xfrm>
          <a:prstGeom prst="triangle">
            <a:avLst>
              <a:gd name="adj" fmla="val 50000"/>
            </a:avLst>
          </a:prstGeom>
          <a:noFill/>
          <a:ln w="349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矩形 23"/>
          <p:cNvSpPr>
            <a:spLocks noChangeArrowheads="1"/>
          </p:cNvSpPr>
          <p:nvPr/>
        </p:nvSpPr>
        <p:spPr bwMode="auto">
          <a:xfrm>
            <a:off x="2411413" y="3213100"/>
            <a:ext cx="936625" cy="936625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1" name="圆角矩形 8200"/>
          <p:cNvSpPr>
            <a:spLocks noChangeArrowheads="1"/>
          </p:cNvSpPr>
          <p:nvPr/>
        </p:nvSpPr>
        <p:spPr bwMode="auto">
          <a:xfrm>
            <a:off x="541338" y="1701800"/>
            <a:ext cx="3740150" cy="3475038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CC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2" name="矩形 5137"/>
          <p:cNvSpPr>
            <a:spLocks noChangeArrowheads="1"/>
          </p:cNvSpPr>
          <p:nvPr/>
        </p:nvSpPr>
        <p:spPr bwMode="auto">
          <a:xfrm>
            <a:off x="2122488" y="5229225"/>
            <a:ext cx="2008187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平面图形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8" name="矩形 7177"/>
          <p:cNvSpPr>
            <a:spLocks noChangeArrowheads="1"/>
          </p:cNvSpPr>
          <p:nvPr/>
        </p:nvSpPr>
        <p:spPr bwMode="auto">
          <a:xfrm>
            <a:off x="755650" y="1123950"/>
            <a:ext cx="5157788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en-US" sz="2800">
                <a:solidFill>
                  <a:srgbClr val="1602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按图形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是否由线段围成</a:t>
            </a:r>
            <a:r>
              <a:rPr lang="zh-CN" altLang="en-US" sz="2800">
                <a:solidFill>
                  <a:srgbClr val="1602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的来分：</a:t>
            </a:r>
            <a:endParaRPr lang="zh-CN" altLang="en-US" sz="2800">
              <a:solidFill>
                <a:srgbClr val="1602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平行四边形 24"/>
          <p:cNvSpPr>
            <a:spLocks noChangeArrowheads="1"/>
          </p:cNvSpPr>
          <p:nvPr/>
        </p:nvSpPr>
        <p:spPr bwMode="auto">
          <a:xfrm>
            <a:off x="668338" y="2041525"/>
            <a:ext cx="1716087" cy="728663"/>
          </a:xfrm>
          <a:prstGeom prst="parallelogram">
            <a:avLst>
              <a:gd name="adj" fmla="val 58878"/>
            </a:avLst>
          </a:prstGeom>
          <a:noFill/>
          <a:ln w="254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613025" y="2043113"/>
            <a:ext cx="1511300" cy="895350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椭圆 26"/>
          <p:cNvSpPr>
            <a:spLocks noChangeArrowheads="1"/>
          </p:cNvSpPr>
          <p:nvPr/>
        </p:nvSpPr>
        <p:spPr bwMode="auto">
          <a:xfrm>
            <a:off x="596900" y="3122613"/>
            <a:ext cx="1006475" cy="957262"/>
          </a:xfrm>
          <a:prstGeom prst="ellips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2411413" y="3213100"/>
            <a:ext cx="936625" cy="936625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左箭头 8201"/>
          <p:cNvSpPr>
            <a:spLocks noChangeArrowheads="1"/>
          </p:cNvSpPr>
          <p:nvPr/>
        </p:nvSpPr>
        <p:spPr bwMode="auto">
          <a:xfrm flipH="1">
            <a:off x="4356100" y="2708275"/>
            <a:ext cx="582613" cy="431800"/>
          </a:xfrm>
          <a:prstGeom prst="leftArrow">
            <a:avLst>
              <a:gd name="adj1" fmla="val 50000"/>
              <a:gd name="adj2" fmla="val 37473"/>
            </a:avLst>
          </a:prstGeom>
          <a:noFill/>
          <a:ln w="38100">
            <a:solidFill>
              <a:srgbClr val="00CC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左箭头 28"/>
          <p:cNvSpPr>
            <a:spLocks noChangeArrowheads="1"/>
          </p:cNvSpPr>
          <p:nvPr/>
        </p:nvSpPr>
        <p:spPr bwMode="auto">
          <a:xfrm rot="1260000" flipH="1">
            <a:off x="4187825" y="5019675"/>
            <a:ext cx="920750" cy="431800"/>
          </a:xfrm>
          <a:prstGeom prst="leftArrow">
            <a:avLst>
              <a:gd name="adj1" fmla="val 50000"/>
              <a:gd name="adj2" fmla="val 37484"/>
            </a:avLst>
          </a:prstGeom>
          <a:noFill/>
          <a:ln w="38100">
            <a:solidFill>
              <a:srgbClr val="00CC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等腰三角形 32"/>
          <p:cNvSpPr>
            <a:spLocks noChangeArrowheads="1"/>
          </p:cNvSpPr>
          <p:nvPr/>
        </p:nvSpPr>
        <p:spPr bwMode="auto">
          <a:xfrm>
            <a:off x="1243013" y="4203700"/>
            <a:ext cx="1944687" cy="839788"/>
          </a:xfrm>
          <a:prstGeom prst="triangle">
            <a:avLst>
              <a:gd name="adj" fmla="val 50000"/>
            </a:avLst>
          </a:prstGeom>
          <a:noFill/>
          <a:ln w="349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9" name="圆角矩形 7178"/>
          <p:cNvSpPr>
            <a:spLocks noChangeArrowheads="1"/>
          </p:cNvSpPr>
          <p:nvPr/>
        </p:nvSpPr>
        <p:spPr bwMode="auto">
          <a:xfrm>
            <a:off x="5067300" y="1990725"/>
            <a:ext cx="3552825" cy="2232025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CC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圆角矩形 33"/>
          <p:cNvSpPr>
            <a:spLocks noChangeArrowheads="1"/>
          </p:cNvSpPr>
          <p:nvPr/>
        </p:nvSpPr>
        <p:spPr bwMode="auto">
          <a:xfrm>
            <a:off x="5435600" y="4365625"/>
            <a:ext cx="2927350" cy="150495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CC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498472 0.012778 " pathEditMode="relative" rAng="0" ptsTypes="">
                                      <p:cBhvr>
                                        <p:cTn id="1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486042 0.000463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545069 0.006481 " pathEditMode="relative" rAng="0" ptsTypes="">
                                      <p:cBhvr>
                                        <p:cTn id="2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531597 0.005278 " pathEditMode="relative" rAng="0" ptsTypes="">
                                      <p:cBhvr>
                                        <p:cTn id="2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501806 0.098796 " pathEditMode="relative" rAng="0" ptsTypes="">
                                      <p:cBhvr>
                                        <p:cTn id="3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/>
      <p:bldP spid="25" grpId="0" bldLvl="0" animBg="1"/>
      <p:bldP spid="26" grpId="0" bldLvl="0" animBg="1"/>
      <p:bldP spid="27" grpId="0" bldLvl="0" animBg="1"/>
      <p:bldP spid="28" grpId="0" bldLvl="0" animBg="1"/>
      <p:bldP spid="2" grpId="0" bldLvl="0" animBg="1"/>
      <p:bldP spid="29" grpId="0" bldLvl="0" animBg="1"/>
      <p:bldP spid="33" grpId="0" animBg="1"/>
      <p:bldP spid="7179" grpId="0" bldLvl="0" animBg="1"/>
      <p:bldP spid="3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等腰三角形 8195"/>
          <p:cNvSpPr>
            <a:spLocks noChangeArrowheads="1"/>
          </p:cNvSpPr>
          <p:nvPr/>
        </p:nvSpPr>
        <p:spPr bwMode="auto">
          <a:xfrm>
            <a:off x="5076825" y="3068638"/>
            <a:ext cx="1944688" cy="839787"/>
          </a:xfrm>
          <a:prstGeom prst="triangle">
            <a:avLst>
              <a:gd name="adj" fmla="val 50000"/>
            </a:avLst>
          </a:prstGeom>
          <a:noFill/>
          <a:ln w="349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19" name="平行四边形 8196"/>
          <p:cNvSpPr>
            <a:spLocks noChangeArrowheads="1"/>
          </p:cNvSpPr>
          <p:nvPr/>
        </p:nvSpPr>
        <p:spPr bwMode="auto">
          <a:xfrm>
            <a:off x="5148263" y="2132013"/>
            <a:ext cx="1716087" cy="728662"/>
          </a:xfrm>
          <a:prstGeom prst="parallelogram">
            <a:avLst>
              <a:gd name="adj" fmla="val 58878"/>
            </a:avLst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0" name="矩形 8197"/>
          <p:cNvSpPr>
            <a:spLocks noChangeArrowheads="1"/>
          </p:cNvSpPr>
          <p:nvPr/>
        </p:nvSpPr>
        <p:spPr bwMode="auto">
          <a:xfrm>
            <a:off x="6948488" y="2060575"/>
            <a:ext cx="1511300" cy="895350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矩形 8199"/>
          <p:cNvSpPr>
            <a:spLocks noChangeArrowheads="1"/>
          </p:cNvSpPr>
          <p:nvPr/>
        </p:nvSpPr>
        <p:spPr bwMode="auto">
          <a:xfrm>
            <a:off x="828675" y="1196975"/>
            <a:ext cx="3022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en-US" sz="2800">
                <a:solidFill>
                  <a:srgbClr val="1602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边的数量</a:t>
            </a:r>
            <a:r>
              <a:rPr lang="zh-CN" altLang="en-US" sz="2800">
                <a:solidFill>
                  <a:srgbClr val="1602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来分：</a:t>
            </a:r>
            <a:endParaRPr lang="zh-CN" altLang="en-US" sz="2800">
              <a:solidFill>
                <a:srgbClr val="1602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2" name="圆角矩形 8200"/>
          <p:cNvSpPr>
            <a:spLocks noChangeArrowheads="1"/>
          </p:cNvSpPr>
          <p:nvPr/>
        </p:nvSpPr>
        <p:spPr bwMode="auto">
          <a:xfrm>
            <a:off x="5038725" y="1917700"/>
            <a:ext cx="3565525" cy="2232025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CC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2" name="左箭头 8201"/>
          <p:cNvSpPr>
            <a:spLocks noChangeArrowheads="1"/>
          </p:cNvSpPr>
          <p:nvPr/>
        </p:nvSpPr>
        <p:spPr bwMode="auto">
          <a:xfrm>
            <a:off x="4140200" y="2852738"/>
            <a:ext cx="647700" cy="431800"/>
          </a:xfrm>
          <a:prstGeom prst="leftArrow">
            <a:avLst>
              <a:gd name="adj1" fmla="val 50000"/>
              <a:gd name="adj2" fmla="val 37500"/>
            </a:avLst>
          </a:prstGeom>
          <a:noFill/>
          <a:ln w="38100">
            <a:solidFill>
              <a:srgbClr val="00CC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3" name="左箭头 8202"/>
          <p:cNvSpPr>
            <a:spLocks noChangeArrowheads="1"/>
          </p:cNvSpPr>
          <p:nvPr/>
        </p:nvSpPr>
        <p:spPr bwMode="auto">
          <a:xfrm rot="-3147424">
            <a:off x="4760913" y="4465638"/>
            <a:ext cx="647700" cy="431800"/>
          </a:xfrm>
          <a:prstGeom prst="leftArrow">
            <a:avLst>
              <a:gd name="adj1" fmla="val 50000"/>
              <a:gd name="adj2" fmla="val 37500"/>
            </a:avLst>
          </a:prstGeom>
          <a:noFill/>
          <a:ln w="38100">
            <a:solidFill>
              <a:srgbClr val="00CC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4" name="圆角矩形 8203"/>
          <p:cNvSpPr>
            <a:spLocks noChangeArrowheads="1"/>
          </p:cNvSpPr>
          <p:nvPr/>
        </p:nvSpPr>
        <p:spPr bwMode="auto">
          <a:xfrm>
            <a:off x="552450" y="1916113"/>
            <a:ext cx="3514725" cy="208915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CC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5" name="圆角矩形 8204"/>
          <p:cNvSpPr>
            <a:spLocks noChangeArrowheads="1"/>
          </p:cNvSpPr>
          <p:nvPr/>
        </p:nvSpPr>
        <p:spPr bwMode="auto">
          <a:xfrm>
            <a:off x="1908175" y="4221163"/>
            <a:ext cx="2735263" cy="1417637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CC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6" name="等腰三角形 8205"/>
          <p:cNvSpPr>
            <a:spLocks noChangeArrowheads="1"/>
          </p:cNvSpPr>
          <p:nvPr/>
        </p:nvSpPr>
        <p:spPr bwMode="auto">
          <a:xfrm>
            <a:off x="5075238" y="3068638"/>
            <a:ext cx="1944687" cy="839787"/>
          </a:xfrm>
          <a:prstGeom prst="triangle">
            <a:avLst>
              <a:gd name="adj" fmla="val 50000"/>
            </a:avLst>
          </a:prstGeom>
          <a:noFill/>
          <a:ln w="349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8" name="矩形 1"/>
          <p:cNvSpPr>
            <a:spLocks noChangeArrowheads="1"/>
          </p:cNvSpPr>
          <p:nvPr/>
        </p:nvSpPr>
        <p:spPr bwMode="auto">
          <a:xfrm>
            <a:off x="7307263" y="3068638"/>
            <a:ext cx="936625" cy="936625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平行四边形 5"/>
          <p:cNvSpPr>
            <a:spLocks noChangeArrowheads="1"/>
          </p:cNvSpPr>
          <p:nvPr/>
        </p:nvSpPr>
        <p:spPr bwMode="auto">
          <a:xfrm>
            <a:off x="5132388" y="2116138"/>
            <a:ext cx="1716087" cy="728662"/>
          </a:xfrm>
          <a:prstGeom prst="parallelogram">
            <a:avLst>
              <a:gd name="adj" fmla="val 58878"/>
            </a:avLst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932613" y="2044700"/>
            <a:ext cx="1511300" cy="895350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291388" y="3052763"/>
            <a:ext cx="936625" cy="936625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1 0.001852 L -0.501597 -0.008611 " pathEditMode="relative" rAng="0" ptsTypes="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490486 -0.010278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521875 -0.013241 " pathEditMode="relative" rAng="0" ptsTypes="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722 0.064907 L -0.318958 0.201389 " pathEditMode="relative" rAng="0" ptsTypes="">
                                      <p:cBhvr>
                                        <p:cTn id="29" dur="2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  <p:bldP spid="8202" grpId="0" bldLvl="0" animBg="1"/>
      <p:bldP spid="8203" grpId="0" bldLvl="0" animBg="1"/>
      <p:bldP spid="8204" grpId="0" bldLvl="0" animBg="1"/>
      <p:bldP spid="8205" grpId="0" bldLvl="0" animBg="1"/>
      <p:bldP spid="8206" grpId="0" bldLvl="0" animBg="1"/>
      <p:bldP spid="6" grpId="0" bldLvl="0" animBg="1"/>
      <p:bldP spid="7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等腰三角形 8195"/>
          <p:cNvSpPr>
            <a:spLocks noChangeArrowheads="1"/>
          </p:cNvSpPr>
          <p:nvPr/>
        </p:nvSpPr>
        <p:spPr bwMode="auto">
          <a:xfrm>
            <a:off x="5076825" y="3068638"/>
            <a:ext cx="1944688" cy="839787"/>
          </a:xfrm>
          <a:prstGeom prst="triangle">
            <a:avLst>
              <a:gd name="adj" fmla="val 50000"/>
            </a:avLst>
          </a:prstGeom>
          <a:noFill/>
          <a:ln w="349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3" name="平行四边形 8196"/>
          <p:cNvSpPr>
            <a:spLocks noChangeArrowheads="1"/>
          </p:cNvSpPr>
          <p:nvPr/>
        </p:nvSpPr>
        <p:spPr bwMode="auto">
          <a:xfrm>
            <a:off x="5148263" y="2132013"/>
            <a:ext cx="1716087" cy="728662"/>
          </a:xfrm>
          <a:prstGeom prst="parallelogram">
            <a:avLst>
              <a:gd name="adj" fmla="val 58878"/>
            </a:avLst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4" name="矩形 8197"/>
          <p:cNvSpPr>
            <a:spLocks noChangeArrowheads="1"/>
          </p:cNvSpPr>
          <p:nvPr/>
        </p:nvSpPr>
        <p:spPr bwMode="auto">
          <a:xfrm>
            <a:off x="6948488" y="2060575"/>
            <a:ext cx="1511300" cy="895350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矩形 8199"/>
          <p:cNvSpPr>
            <a:spLocks noChangeArrowheads="1"/>
          </p:cNvSpPr>
          <p:nvPr/>
        </p:nvSpPr>
        <p:spPr bwMode="auto">
          <a:xfrm>
            <a:off x="650875" y="1196975"/>
            <a:ext cx="33782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en-US" sz="2800">
                <a:solidFill>
                  <a:srgbClr val="1602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角的数量</a:t>
            </a:r>
            <a:r>
              <a:rPr lang="zh-CN" altLang="en-US" sz="2800">
                <a:solidFill>
                  <a:srgbClr val="1602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来分：</a:t>
            </a:r>
            <a:endParaRPr lang="zh-CN" altLang="en-US" sz="2800">
              <a:solidFill>
                <a:srgbClr val="1602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6" name="圆角矩形 8200"/>
          <p:cNvSpPr>
            <a:spLocks noChangeArrowheads="1"/>
          </p:cNvSpPr>
          <p:nvPr/>
        </p:nvSpPr>
        <p:spPr bwMode="auto">
          <a:xfrm>
            <a:off x="5038725" y="1917700"/>
            <a:ext cx="3565525" cy="2232025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CC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2" name="左箭头 8201"/>
          <p:cNvSpPr>
            <a:spLocks noChangeArrowheads="1"/>
          </p:cNvSpPr>
          <p:nvPr/>
        </p:nvSpPr>
        <p:spPr bwMode="auto">
          <a:xfrm>
            <a:off x="4140200" y="2852738"/>
            <a:ext cx="647700" cy="431800"/>
          </a:xfrm>
          <a:prstGeom prst="leftArrow">
            <a:avLst>
              <a:gd name="adj1" fmla="val 50000"/>
              <a:gd name="adj2" fmla="val 37500"/>
            </a:avLst>
          </a:prstGeom>
          <a:noFill/>
          <a:ln w="38100">
            <a:solidFill>
              <a:srgbClr val="00CC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3" name="左箭头 8202"/>
          <p:cNvSpPr>
            <a:spLocks noChangeArrowheads="1"/>
          </p:cNvSpPr>
          <p:nvPr/>
        </p:nvSpPr>
        <p:spPr bwMode="auto">
          <a:xfrm rot="-3147424">
            <a:off x="4760913" y="4465638"/>
            <a:ext cx="647700" cy="431800"/>
          </a:xfrm>
          <a:prstGeom prst="leftArrow">
            <a:avLst>
              <a:gd name="adj1" fmla="val 50000"/>
              <a:gd name="adj2" fmla="val 37500"/>
            </a:avLst>
          </a:prstGeom>
          <a:noFill/>
          <a:ln w="38100">
            <a:solidFill>
              <a:srgbClr val="00CC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4" name="圆角矩形 8203"/>
          <p:cNvSpPr>
            <a:spLocks noChangeArrowheads="1"/>
          </p:cNvSpPr>
          <p:nvPr/>
        </p:nvSpPr>
        <p:spPr bwMode="auto">
          <a:xfrm>
            <a:off x="552450" y="1916113"/>
            <a:ext cx="3514725" cy="208915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CC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5" name="圆角矩形 8204"/>
          <p:cNvSpPr>
            <a:spLocks noChangeArrowheads="1"/>
          </p:cNvSpPr>
          <p:nvPr/>
        </p:nvSpPr>
        <p:spPr bwMode="auto">
          <a:xfrm>
            <a:off x="1908175" y="4221163"/>
            <a:ext cx="2735263" cy="1417637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CC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6" name="等腰三角形 8205"/>
          <p:cNvSpPr>
            <a:spLocks noChangeArrowheads="1"/>
          </p:cNvSpPr>
          <p:nvPr/>
        </p:nvSpPr>
        <p:spPr bwMode="auto">
          <a:xfrm>
            <a:off x="5075238" y="3068638"/>
            <a:ext cx="1944687" cy="839787"/>
          </a:xfrm>
          <a:prstGeom prst="triangle">
            <a:avLst>
              <a:gd name="adj" fmla="val 50000"/>
            </a:avLst>
          </a:prstGeom>
          <a:noFill/>
          <a:ln w="349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2" name="矩形 1"/>
          <p:cNvSpPr>
            <a:spLocks noChangeArrowheads="1"/>
          </p:cNvSpPr>
          <p:nvPr/>
        </p:nvSpPr>
        <p:spPr bwMode="auto">
          <a:xfrm>
            <a:off x="7307263" y="3068638"/>
            <a:ext cx="936625" cy="936625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平行四边形 5"/>
          <p:cNvSpPr>
            <a:spLocks noChangeArrowheads="1"/>
          </p:cNvSpPr>
          <p:nvPr/>
        </p:nvSpPr>
        <p:spPr bwMode="auto">
          <a:xfrm>
            <a:off x="5132388" y="2116138"/>
            <a:ext cx="1716087" cy="728662"/>
          </a:xfrm>
          <a:prstGeom prst="parallelogram">
            <a:avLst>
              <a:gd name="adj" fmla="val 58878"/>
            </a:avLst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932613" y="2044700"/>
            <a:ext cx="1511300" cy="895350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291388" y="3052763"/>
            <a:ext cx="936625" cy="936625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1 0.001852 L -0.501597 -0.008611 " pathEditMode="relative" rAng="0" ptsTypes="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490486 -0.010278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521875 -0.013241 " pathEditMode="relative" rAng="0" ptsTypes="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722 0.064907 L -0.318958 0.201389 " pathEditMode="relative" rAng="0" ptsTypes="">
                                      <p:cBhvr>
                                        <p:cTn id="29" dur="2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  <p:bldP spid="8202" grpId="0" bldLvl="0" animBg="1"/>
      <p:bldP spid="8203" grpId="0" bldLvl="0" animBg="1"/>
      <p:bldP spid="8204" grpId="0" bldLvl="0" animBg="1"/>
      <p:bldP spid="8205" grpId="0" bldLvl="0" animBg="1"/>
      <p:bldP spid="8206" grpId="0" bldLvl="0" animBg="1"/>
      <p:bldP spid="6" grpId="0" bldLvl="0" animBg="1"/>
      <p:bldP spid="7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PP_MARK_KEY" val="04c22875-fb2e-4d0c-8207-508f15f0931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525</Words>
  <Application>WPS 演示</Application>
  <PresentationFormat>全屏显示(4:3)</PresentationFormat>
  <Paragraphs>81</Paragraphs>
  <Slides>23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微软雅黑</vt:lpstr>
      <vt:lpstr>Times New Roman</vt:lpstr>
      <vt:lpstr>楷体_GB2312</vt:lpstr>
      <vt:lpstr>Arial Unicode MS</vt:lpstr>
      <vt:lpstr>新宋体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195</cp:revision>
  <dcterms:created xsi:type="dcterms:W3CDTF">2015-09-25T03:04:00Z</dcterms:created>
  <dcterms:modified xsi:type="dcterms:W3CDTF">2023-02-06T10:40:54Z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7067D749669240C4A1082D420E2A2AD1</vt:lpwstr>
  </property>
</Properties>
</file>