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slide" Target="slide12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slide" Target="slide12.xml"/><Relationship Id="rId1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2.xml"/><Relationship Id="rId4" Type="http://schemas.openxmlformats.org/officeDocument/2006/relationships/slide" Target="slide22.xml"/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5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15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slide" Target="slide15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emf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46357" y="464203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43438" y="4653136"/>
            <a:ext cx="2160588" cy="1009650"/>
            <a:chOff x="3708400" y="4868863"/>
            <a:chExt cx="2160588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786578" y="4653136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-330" y="1424178"/>
            <a:ext cx="91443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单元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识三角形和四边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831692" y="595177"/>
            <a:ext cx="5473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下 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课标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北师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0184" y="4642033"/>
            <a:ext cx="2159000" cy="1009650"/>
            <a:chOff x="684213" y="4868863"/>
            <a:chExt cx="2159000" cy="1009650"/>
          </a:xfrm>
        </p:grpSpPr>
        <p:sp>
          <p:nvSpPr>
            <p:cNvPr id="26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2492896"/>
            <a:ext cx="91509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all" spc="0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6600" b="1" cap="all" spc="0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角形分类</a:t>
            </a:r>
            <a:endParaRPr lang="zh-CN" altLang="en-US" sz="6600" b="1" cap="all" spc="0" dirty="0" smtClean="0">
              <a:ln w="9000" cmpd="sng">
                <a:noFill/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85542" y="5863481"/>
            <a:ext cx="1684338" cy="877887"/>
            <a:chOff x="2699" y="3612"/>
            <a:chExt cx="1061" cy="553"/>
          </a:xfrm>
        </p:grpSpPr>
        <p:pic>
          <p:nvPicPr>
            <p:cNvPr id="2049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Text Box 18">
              <a:hlinkClick r:id="" action="ppaction://hlinkshowjump?jump=firstslide">
                <a:snd r:embed="rId2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571531" y="117728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在点子图上按要求画三角形。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6598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4213" y="2451100"/>
            <a:ext cx="2344737" cy="157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19475" y="2451100"/>
            <a:ext cx="2346325" cy="1570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86488" y="2451100"/>
            <a:ext cx="2346325" cy="157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Box 9"/>
          <p:cNvSpPr txBox="1"/>
          <p:nvPr/>
        </p:nvSpPr>
        <p:spPr>
          <a:xfrm>
            <a:off x="712788" y="4221163"/>
            <a:ext cx="21431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等腰三角形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TextBox 9"/>
          <p:cNvSpPr txBox="1"/>
          <p:nvPr/>
        </p:nvSpPr>
        <p:spPr>
          <a:xfrm>
            <a:off x="3498850" y="4260850"/>
            <a:ext cx="21431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钝角三角形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TextBox 9"/>
          <p:cNvSpPr txBox="1"/>
          <p:nvPr/>
        </p:nvSpPr>
        <p:spPr>
          <a:xfrm>
            <a:off x="6245225" y="4260850"/>
            <a:ext cx="21431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直角三角形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1259840" y="2637790"/>
            <a:ext cx="1213485" cy="920115"/>
          </a:xfrm>
          <a:prstGeom prst="triangle">
            <a:avLst>
              <a:gd name="adj" fmla="val 5040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3648075" y="2924810"/>
            <a:ext cx="1919605" cy="632460"/>
          </a:xfrm>
          <a:prstGeom prst="triangle">
            <a:avLst>
              <a:gd name="adj" fmla="val 50379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6725285" y="2612390"/>
            <a:ext cx="1269365" cy="944880"/>
          </a:xfrm>
          <a:prstGeom prst="triangle">
            <a:avLst>
              <a:gd name="adj" fmla="val 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45871" y="928670"/>
            <a:ext cx="7269467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1.我们可以根据三角形的角的特点给三角形分类,三角形可以分为:直角三角形、锐角三角形、钝角三角形。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35155" y="2928934"/>
            <a:ext cx="7637373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2.我们可以根据三角形的边的特点给三角形分类,三角形可以分为:等腰三角形、不等边三角形。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45911" y="4849931"/>
            <a:ext cx="7340865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3.我们可以根据不同的分类标准给三角形分类。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85786" y="986837"/>
            <a:ext cx="6004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571868" y="142852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436" name="TextBox 9"/>
          <p:cNvSpPr txBox="1"/>
          <p:nvPr/>
        </p:nvSpPr>
        <p:spPr>
          <a:xfrm>
            <a:off x="709930" y="1357298"/>
            <a:ext cx="2326005" cy="731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剪一剪。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TextBox 9"/>
          <p:cNvSpPr txBox="1"/>
          <p:nvPr/>
        </p:nvSpPr>
        <p:spPr>
          <a:xfrm>
            <a:off x="998855" y="1885312"/>
            <a:ext cx="6381750" cy="1115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⑴沿图中虚线剪成的两个三角形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是什么三角形？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6555740" y="1668145"/>
            <a:ext cx="2303780" cy="1893570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9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7360" y="1934845"/>
            <a:ext cx="1779588" cy="1341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683895" y="3723005"/>
            <a:ext cx="7272020" cy="2514600"/>
            <a:chOff x="1077" y="5863"/>
            <a:chExt cx="11452" cy="3960"/>
          </a:xfrm>
        </p:grpSpPr>
        <p:sp>
          <p:nvSpPr>
            <p:cNvPr id="3" name="横卷形 2"/>
            <p:cNvSpPr/>
            <p:nvPr/>
          </p:nvSpPr>
          <p:spPr>
            <a:xfrm>
              <a:off x="1077" y="5863"/>
              <a:ext cx="11453" cy="3960"/>
            </a:xfrm>
            <a:prstGeom prst="horizontalScroll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440" name="Picture 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6" y="6780"/>
              <a:ext cx="9855" cy="21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991235" y="3468692"/>
            <a:ext cx="4830445" cy="6032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⑵怎样剪出一个等腰三角形？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2089150" y="2924493"/>
            <a:ext cx="2016125" cy="575945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C00000"/>
                </a:solidFill>
              </a:rPr>
              <a:t>直角三角形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24" y="428604"/>
            <a:ext cx="621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36" name="TextBox 9"/>
          <p:cNvSpPr txBox="1"/>
          <p:nvPr/>
        </p:nvSpPr>
        <p:spPr>
          <a:xfrm>
            <a:off x="709930" y="1071546"/>
            <a:ext cx="2326005" cy="731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剪一剪。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7" name="TextBox 9"/>
          <p:cNvSpPr txBox="1"/>
          <p:nvPr/>
        </p:nvSpPr>
        <p:spPr>
          <a:xfrm>
            <a:off x="1142365" y="1934845"/>
            <a:ext cx="6381750" cy="11150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</a:pP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6555740" y="1668145"/>
            <a:ext cx="2303780" cy="1893570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6" name="AutoShape 1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" name="TextBox 9"/>
          <p:cNvSpPr txBox="1"/>
          <p:nvPr/>
        </p:nvSpPr>
        <p:spPr>
          <a:xfrm>
            <a:off x="1142365" y="1905000"/>
            <a:ext cx="54324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⑶沿图中虚线剪成的两个三角形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是什么三角形？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441" name="Picture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3100" y="1904683"/>
            <a:ext cx="1368425" cy="1484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 9"/>
          <p:cNvSpPr/>
          <p:nvPr/>
        </p:nvSpPr>
        <p:spPr>
          <a:xfrm>
            <a:off x="1880235" y="3914140"/>
            <a:ext cx="3956685" cy="126619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等腰</a:t>
            </a:r>
            <a:r>
              <a:rPr lang="zh-CN" altLang="en-US">
                <a:sym typeface="+mn-ea"/>
              </a:rPr>
              <a:t>直角</a:t>
            </a:r>
            <a:r>
              <a:rPr lang="zh-CN" altLang="en-US"/>
              <a:t>三角形</a:t>
            </a:r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66725" y="642918"/>
            <a:ext cx="4186555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135" y="1071546"/>
            <a:ext cx="8065770" cy="569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(1)三角形按角分类可分为(　　　)三角形、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(　　　)三角形和(　　　)三角 形。按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边分类可分为(　　　)三角形 和(　　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三角形。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(2)锐角三角形的三个角都是(　　)角; 直角三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角形中必定有一个角是(　　)角;钝角三角   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形中必定有一个角是   (　　　)角。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5320" y="1292523"/>
            <a:ext cx="13411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锐角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3525" y="2018328"/>
            <a:ext cx="13411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直角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0255" y="2018328"/>
            <a:ext cx="13411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钝角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7620" y="2735240"/>
            <a:ext cx="13411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等腰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00892" y="2735240"/>
            <a:ext cx="18916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不等边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3460" y="4202728"/>
            <a:ext cx="18916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锐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7515" y="4981238"/>
            <a:ext cx="18916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81015" y="5672753"/>
            <a:ext cx="18916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钝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64220" y="808340"/>
            <a:ext cx="8463884" cy="1007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/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把下列三角形的序号填在相应的 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 marL="355600" indent="-355600"/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   横线上。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8710" y="1677670"/>
            <a:ext cx="3965575" cy="2138680"/>
            <a:chOff x="2324" y="3255"/>
            <a:chExt cx="8688" cy="3368"/>
          </a:xfrm>
        </p:grpSpPr>
        <p:sp>
          <p:nvSpPr>
            <p:cNvPr id="3" name="棱台 2"/>
            <p:cNvSpPr/>
            <p:nvPr/>
          </p:nvSpPr>
          <p:spPr>
            <a:xfrm>
              <a:off x="2324" y="3255"/>
              <a:ext cx="8688" cy="3368"/>
            </a:xfrm>
            <a:prstGeom prst="bevel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7" name="th18.jpg" descr="id:2147508538;FounderCES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85" y="3674"/>
              <a:ext cx="7500" cy="2492"/>
            </a:xfrm>
            <a:prstGeom prst="rect">
              <a:avLst/>
            </a:prstGeom>
          </p:spPr>
        </p:pic>
      </p:grpSp>
      <p:sp>
        <p:nvSpPr>
          <p:cNvPr id="5" name="横卷形 4"/>
          <p:cNvSpPr/>
          <p:nvPr/>
        </p:nvSpPr>
        <p:spPr>
          <a:xfrm>
            <a:off x="539750" y="3825875"/>
            <a:ext cx="7560945" cy="254000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7420" y="4303395"/>
            <a:ext cx="405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等腰三角形</a:t>
            </a:r>
            <a:r>
              <a:rPr lang="zh-CN" altLang="en-US" dirty="0">
                <a:ea typeface="楷体_GB2312"/>
                <a:sym typeface="+mn-ea"/>
              </a:rPr>
              <a:t>:</a:t>
            </a:r>
            <a:r>
              <a:rPr lang="zh-CN" altLang="en-US" dirty="0">
                <a:ea typeface="楷体_GB2312"/>
              </a:rPr>
              <a:t>③④⑤⑦⑧</a:t>
            </a:r>
            <a:endParaRPr lang="zh-CN" altLang="en-US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4405" y="4303395"/>
            <a:ext cx="405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等边三角形</a:t>
            </a:r>
            <a:r>
              <a:rPr lang="zh-CN" altLang="en-US" dirty="0">
                <a:ea typeface="楷体_GB2312"/>
                <a:sym typeface="+mn-ea"/>
              </a:rPr>
              <a:t>:</a:t>
            </a:r>
            <a:r>
              <a:rPr lang="zh-CN" altLang="en-US" dirty="0">
                <a:ea typeface="楷体_GB2312"/>
              </a:rPr>
              <a:t>⑤⑧　</a:t>
            </a:r>
            <a:endParaRPr lang="zh-CN" altLang="en-US" dirty="0"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7420" y="4835525"/>
            <a:ext cx="405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锐角三角形</a:t>
            </a:r>
            <a:r>
              <a:rPr lang="zh-CN" altLang="en-US" dirty="0">
                <a:ea typeface="楷体_GB2312"/>
                <a:sym typeface="+mn-ea"/>
              </a:rPr>
              <a:t>:</a:t>
            </a:r>
            <a:r>
              <a:rPr lang="zh-CN" altLang="en-US" dirty="0">
                <a:ea typeface="楷体_GB2312"/>
              </a:rPr>
              <a:t>①⑤⑧</a:t>
            </a:r>
            <a:endParaRPr lang="zh-CN" altLang="en-US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4405" y="4835525"/>
            <a:ext cx="405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直角三角形:②④⑦　</a:t>
            </a:r>
            <a:endParaRPr lang="zh-CN" altLang="en-US" dirty="0"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7420" y="5352415"/>
            <a:ext cx="4051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ea typeface="楷体_GB2312"/>
              </a:rPr>
              <a:t>钝角三角形:③⑥</a:t>
            </a:r>
            <a:endParaRPr lang="zh-CN" altLang="en-US" dirty="0">
              <a:ea typeface="楷体_GB2312"/>
            </a:endParaRPr>
          </a:p>
        </p:txBody>
      </p:sp>
      <p:grpSp>
        <p:nvGrpSpPr>
          <p:cNvPr id="13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4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66725" y="908050"/>
            <a:ext cx="4186555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320" y="1863090"/>
            <a:ext cx="747014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(4)一个三角形中最大的内角是75°,它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 是(　　　)三角形。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(5)一个等边三角形的周长是24厘米,这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个三角形的一条边是(　　)厘米。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9195" y="3553460"/>
            <a:ext cx="1567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锐角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3080" y="5028565"/>
            <a:ext cx="1567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8</a:t>
            </a:r>
            <a:endParaRPr lang="en-US" altLang="zh-CN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291465" y="617220"/>
            <a:ext cx="7243445" cy="192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判断题。(对的打“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√</a:t>
            </a: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”,</a:t>
            </a:r>
            <a:endParaRPr lang="zh-CN" altLang="en-US" sz="28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   错的打“✕”)</a:t>
            </a:r>
            <a:endParaRPr lang="zh-CN" altLang="en-US" sz="28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867406" y="2432521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√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87966" y="504718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√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955" y="2637790"/>
            <a:ext cx="7945120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ea typeface="楷体_GB2312"/>
              </a:rPr>
              <a:t>(1)等腰三角形不一定是等边三角形。(　　)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2800" dirty="0">
                <a:solidFill>
                  <a:schemeClr val="tx1"/>
                </a:solidFill>
                <a:ea typeface="楷体_GB2312"/>
              </a:rPr>
              <a:t>(2)等腰三角形都是锐角三角形。	(　　)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2800" dirty="0">
                <a:solidFill>
                  <a:schemeClr val="tx1"/>
                </a:solidFill>
                <a:ea typeface="楷体_GB2312"/>
              </a:rPr>
              <a:t>(3)有一个角是锐角的三角形是锐角三角形。(　　)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endParaRPr lang="zh-CN" altLang="en-US" sz="28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2800" dirty="0">
                <a:solidFill>
                  <a:schemeClr val="tx1"/>
                </a:solidFill>
                <a:ea typeface="楷体_GB2312"/>
              </a:rPr>
              <a:t>(4)等边三角形一定是锐角三角形。	(　　)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87965" y="326408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32260" y="421594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7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22325" y="1153160"/>
            <a:ext cx="6976110" cy="1558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</a:rPr>
              <a:t>       </a:t>
            </a: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请同学们拿出课前准备的三角形,找一找你认识的角,说说这些角的特征及三种角的大小关系。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304290" y="2903855"/>
            <a:ext cx="6011545" cy="2396490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C00000"/>
                </a:solidFill>
              </a:rPr>
              <a:t>         </a:t>
            </a:r>
            <a:r>
              <a:rPr lang="zh-CN" altLang="en-US" sz="3200" dirty="0">
                <a:solidFill>
                  <a:srgbClr val="C00000"/>
                </a:solidFill>
              </a:rPr>
              <a:t>90°的角是直角,小于90°的角是锐角,大于90°小于180°的角是钝角;锐角&lt;直角&lt;钝角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917575" y="680195"/>
            <a:ext cx="5895975" cy="106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（操作题）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在点子图中画一画。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48" name="th20.jpg" descr="id:2147508545;FounderCE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57070" y="2504440"/>
            <a:ext cx="1412875" cy="1350645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475740" y="1748155"/>
            <a:ext cx="2375535" cy="55118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(1)锐角三角形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th20.jpg" descr="id:2147508545;FounderCE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61660" y="2504440"/>
            <a:ext cx="1412875" cy="1350645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5180330" y="1748155"/>
            <a:ext cx="2375535" cy="55118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2</a:t>
            </a:r>
            <a:r>
              <a:rPr lang="zh-CN" altLang="en-US">
                <a:solidFill>
                  <a:schemeClr val="tx1"/>
                </a:solidFill>
              </a:rPr>
              <a:t>)直角三角形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th20.jpg" descr="id:2147508545;FounderCE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1275" y="4831715"/>
            <a:ext cx="1412875" cy="1350645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3369945" y="4063365"/>
            <a:ext cx="2375535" cy="55118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(</a:t>
            </a:r>
            <a:r>
              <a:rPr lang="en-US" altLang="zh-CN">
                <a:solidFill>
                  <a:schemeClr val="tx1"/>
                </a:solidFill>
              </a:rPr>
              <a:t>3</a:t>
            </a:r>
            <a:r>
              <a:rPr lang="zh-CN" altLang="en-US">
                <a:solidFill>
                  <a:schemeClr val="tx1"/>
                </a:solidFill>
              </a:rPr>
              <a:t>)钝角三角形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" name="等腰三角形 7"/>
          <p:cNvSpPr/>
          <p:nvPr/>
        </p:nvSpPr>
        <p:spPr>
          <a:xfrm>
            <a:off x="2366010" y="2853055"/>
            <a:ext cx="624840" cy="661035"/>
          </a:xfrm>
          <a:prstGeom prst="triangle">
            <a:avLst>
              <a:gd name="adj" fmla="val 52804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3851275" y="5485130"/>
            <a:ext cx="1412240" cy="340360"/>
          </a:xfrm>
          <a:prstGeom prst="triangle">
            <a:avLst>
              <a:gd name="adj" fmla="val 25251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049645" y="2853055"/>
            <a:ext cx="1024890" cy="661670"/>
          </a:xfrm>
          <a:prstGeom prst="triangle">
            <a:avLst>
              <a:gd name="adj" fmla="val 0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 12"/>
          <p:cNvSpPr/>
          <p:nvPr/>
        </p:nvSpPr>
        <p:spPr>
          <a:xfrm>
            <a:off x="6307455" y="4062730"/>
            <a:ext cx="2297430" cy="1238885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还有其它画法呦！</a:t>
            </a:r>
            <a:endParaRPr lang="zh-CN" alt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7504" y="746120"/>
            <a:ext cx="7253605" cy="15544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（开放题）</a:t>
            </a: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以这条线段为一条边,画两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   个不同的等腰三角形。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451" name="th21.jpg" descr="id:2147508566;FounderCES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78890" y="2674620"/>
            <a:ext cx="5171440" cy="245999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1924685" y="3285490"/>
            <a:ext cx="1296035" cy="115189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924685" y="4437380"/>
            <a:ext cx="2575560" cy="444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88335" y="3285490"/>
            <a:ext cx="1311910" cy="508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00245" y="3307715"/>
            <a:ext cx="10160" cy="113411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" name="云形 6"/>
          <p:cNvSpPr/>
          <p:nvPr/>
        </p:nvSpPr>
        <p:spPr>
          <a:xfrm>
            <a:off x="6727190" y="2300605"/>
            <a:ext cx="2232660" cy="1656080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还有其它画法吗？</a:t>
            </a:r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横卷形 1"/>
          <p:cNvSpPr/>
          <p:nvPr/>
        </p:nvSpPr>
        <p:spPr>
          <a:xfrm rot="5400000" flipV="1">
            <a:off x="2357755" y="316865"/>
            <a:ext cx="4104005" cy="500126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51200" y="1651000"/>
            <a:ext cx="2498090" cy="20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a typeface="楷体_GB2312"/>
              </a:rPr>
              <a:t>形状似座山,稳定性能坚。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a typeface="楷体_GB2312"/>
              </a:rPr>
              <a:t>三竿首尾连,学问不简单。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2580" y="3754755"/>
            <a:ext cx="3760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ea typeface="楷体_GB2312"/>
              </a:rPr>
              <a:t>—打一个几何图形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ea typeface="楷体_GB231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2124075" y="5157470"/>
            <a:ext cx="2099945" cy="8642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三角形</a:t>
            </a:r>
            <a:endParaRPr lang="zh-CN" altLang="en-US"/>
          </a:p>
        </p:txBody>
      </p:sp>
      <p:pic>
        <p:nvPicPr>
          <p:cNvPr id="6" name="图片 5" descr="download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6275" y="4869815"/>
            <a:ext cx="1447800" cy="16764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24"/>
          <p:cNvSpPr txBox="1"/>
          <p:nvPr/>
        </p:nvSpPr>
        <p:spPr>
          <a:xfrm>
            <a:off x="1382735" y="688975"/>
            <a:ext cx="64039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请把组成下面图案的三角形进行分类。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5" name="图片 25" descr="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5288" y="1212850"/>
            <a:ext cx="8207375" cy="478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70673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4"/>
          <p:cNvSpPr txBox="1"/>
          <p:nvPr/>
        </p:nvSpPr>
        <p:spPr>
          <a:xfrm>
            <a:off x="1024890" y="688975"/>
            <a:ext cx="78279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笑笑是这样分的，你知道笑笑这样分的道理吗？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7" descr="1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8188" y="2724150"/>
            <a:ext cx="1890712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8" descr="17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22513" y="1679575"/>
            <a:ext cx="4376737" cy="103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9" descr="18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3663" y="2860675"/>
            <a:ext cx="2044700" cy="719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 10"/>
          <p:cNvSpPr/>
          <p:nvPr/>
        </p:nvSpPr>
        <p:spPr>
          <a:xfrm>
            <a:off x="1930400" y="1292225"/>
            <a:ext cx="5089525" cy="16573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5900" y="2628900"/>
            <a:ext cx="2700338" cy="11509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140450" y="2589213"/>
            <a:ext cx="2698750" cy="11509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rot="5400000">
            <a:off x="1111241" y="4111644"/>
            <a:ext cx="763585" cy="1426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4427538" y="2949575"/>
            <a:ext cx="0" cy="12954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16200000" flipH="1">
            <a:off x="7183444" y="4040180"/>
            <a:ext cx="617544" cy="1748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5" name="图片 17" descr="1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42988" y="3962414"/>
            <a:ext cx="979487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20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47988" y="4292600"/>
            <a:ext cx="268128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2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4286256"/>
            <a:ext cx="1595438" cy="1122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Box 20"/>
          <p:cNvSpPr/>
          <p:nvPr/>
        </p:nvSpPr>
        <p:spPr>
          <a:xfrm>
            <a:off x="478155" y="5500702"/>
            <a:ext cx="2150745" cy="573542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直角三角形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/>
          <p:nvPr/>
        </p:nvSpPr>
        <p:spPr>
          <a:xfrm>
            <a:off x="3419475" y="5500702"/>
            <a:ext cx="2346960" cy="573542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钝角三角形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/>
          <p:nvPr/>
        </p:nvSpPr>
        <p:spPr>
          <a:xfrm>
            <a:off x="6556375" y="5501646"/>
            <a:ext cx="2203450" cy="573560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锐角三角形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64" descr="5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34" y="70673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9729" y="83373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250315" y="833755"/>
            <a:ext cx="55524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如果按边分类，应如何分类？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1463040" y="1610995"/>
            <a:ext cx="3816350" cy="79184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三条边都不相等的三角形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1487805" y="2900045"/>
            <a:ext cx="3816350" cy="791845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有两条边相等的三角形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463040" y="4288790"/>
            <a:ext cx="3816350" cy="791845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三条边都相等的三角形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68450" y="2133600"/>
            <a:ext cx="1924050" cy="273526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076825" y="2492375"/>
            <a:ext cx="2530475" cy="218281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直接连接符 11"/>
          <p:cNvCxnSpPr>
            <a:stCxn id="8" idx="0"/>
            <a:endCxn id="8" idx="2"/>
          </p:cNvCxnSpPr>
          <p:nvPr/>
        </p:nvCxnSpPr>
        <p:spPr>
          <a:xfrm flipH="1">
            <a:off x="1568450" y="2133600"/>
            <a:ext cx="962025" cy="2735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-600000" flipH="1">
            <a:off x="1811338" y="2220913"/>
            <a:ext cx="962025" cy="2736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-1200000" flipH="1">
            <a:off x="2065338" y="2195513"/>
            <a:ext cx="962025" cy="2736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-1800000" flipH="1">
            <a:off x="2327275" y="2216150"/>
            <a:ext cx="960438" cy="2735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2536825" y="2146300"/>
            <a:ext cx="962025" cy="2735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60500" y="3213100"/>
            <a:ext cx="7350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4825" y="3213100"/>
            <a:ext cx="7350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腰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/>
          <p:nvPr/>
        </p:nvSpPr>
        <p:spPr>
          <a:xfrm>
            <a:off x="1492250" y="5397500"/>
            <a:ext cx="2052638" cy="579438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 w="9525">
            <a:noFill/>
          </a:ln>
        </p:spPr>
        <p:txBody>
          <a:bodyPr anchor="t" anchorCtr="1">
            <a:spAutoFit/>
          </a:bodyPr>
          <a:lstStyle/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等腰三角形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直接连接符 20"/>
          <p:cNvCxnSpPr>
            <a:stCxn id="10" idx="0"/>
            <a:endCxn id="10" idx="2"/>
          </p:cNvCxnSpPr>
          <p:nvPr/>
        </p:nvCxnSpPr>
        <p:spPr>
          <a:xfrm flipH="1">
            <a:off x="5076825" y="2492375"/>
            <a:ext cx="1265238" cy="2182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800000" flipH="1">
            <a:off x="5521325" y="2955925"/>
            <a:ext cx="1265238" cy="2182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3600000" flipH="1">
            <a:off x="5715000" y="3581400"/>
            <a:ext cx="1258888" cy="2182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9800000" flipH="1" flipV="1">
            <a:off x="5854700" y="2951163"/>
            <a:ext cx="1265238" cy="2182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330950" y="2490788"/>
            <a:ext cx="1265238" cy="2182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8"/>
          <p:cNvSpPr/>
          <p:nvPr/>
        </p:nvSpPr>
        <p:spPr>
          <a:xfrm>
            <a:off x="5148263" y="5381625"/>
            <a:ext cx="2411412" cy="579438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等边三角形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492250" y="469265"/>
            <a:ext cx="5657215" cy="135382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C00000"/>
                </a:solidFill>
              </a:rPr>
              <a:t>在我们的生活中,哪里有这两种特殊的三角形呢?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5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bldLvl="0" animBg="1"/>
      <p:bldP spid="23" grpId="0" bldLvl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188304" y="2214554"/>
            <a:ext cx="4812852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4282" y="4419109"/>
            <a:ext cx="8715436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504" y="5229200"/>
            <a:ext cx="8643998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3" name="组合 9"/>
          <p:cNvGrpSpPr/>
          <p:nvPr/>
        </p:nvGrpSpPr>
        <p:grpSpPr>
          <a:xfrm>
            <a:off x="6084168" y="5929330"/>
            <a:ext cx="1656809" cy="877791"/>
            <a:chOff x="5939527" y="5733256"/>
            <a:chExt cx="1656809" cy="877791"/>
          </a:xfrm>
        </p:grpSpPr>
        <p:pic>
          <p:nvPicPr>
            <p:cNvPr id="55" name="Picture 34">
              <a:hlinkClick r:id="rId1" action="ppaction://hlinksldjump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18">
              <a:hlinkClick r:id="" action="ppaction://hlinkshowjump?jump=firstslide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" name="云形 1"/>
          <p:cNvSpPr/>
          <p:nvPr/>
        </p:nvSpPr>
        <p:spPr>
          <a:xfrm>
            <a:off x="929640" y="521335"/>
            <a:ext cx="7442200" cy="852170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你能在钉子板上围成一个三角形吗?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1544320" y="1610995"/>
            <a:ext cx="5106670" cy="894080"/>
          </a:xfrm>
          <a:prstGeom prst="don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根据要求来围出三角形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2151380" y="2655570"/>
            <a:ext cx="5167630" cy="96329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1.请围出一个三角形,它既是直角三角形,又是等腰三角形。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572770" y="3766185"/>
            <a:ext cx="5167630" cy="963295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2.把你围的等腰直角三角形变成既是等腰三角形又是钝角三角形。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2573020" y="5104130"/>
            <a:ext cx="5167630" cy="642620"/>
          </a:xfrm>
          <a:prstGeom prst="fram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3.围出一个三条边都相等的三角形。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9"/>
          <p:cNvSpPr txBox="1"/>
          <p:nvPr/>
        </p:nvSpPr>
        <p:spPr>
          <a:xfrm>
            <a:off x="571472" y="857232"/>
            <a:ext cx="78200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找一找，填一填。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4" name="Picture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7158" y="1577640"/>
            <a:ext cx="8532812" cy="185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Box 9"/>
          <p:cNvSpPr txBox="1"/>
          <p:nvPr/>
        </p:nvSpPr>
        <p:spPr>
          <a:xfrm>
            <a:off x="539782" y="3520740"/>
            <a:ext cx="8532812" cy="2894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图形</a:t>
            </a:r>
            <a:r>
              <a:rPr lang="zh-CN" altLang="en-US" sz="2800" b="1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是等腰三角形，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图形</a:t>
            </a:r>
            <a:r>
              <a:rPr lang="zh-CN" altLang="en-US" sz="2800" b="1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是等边三角形，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图形</a:t>
            </a:r>
            <a:r>
              <a:rPr lang="zh-CN" altLang="en-US" sz="2800" b="1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是直角三角形，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图形</a:t>
            </a:r>
            <a:r>
              <a:rPr lang="zh-CN" altLang="en-US" sz="2800" b="1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是钝角三角形，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图形</a:t>
            </a:r>
            <a:r>
              <a:rPr lang="zh-CN" altLang="en-US" sz="2800" b="1" u="sng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是锐角三角形。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3566142"/>
            <a:ext cx="441926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④  ⑤  ⑥  ⑦  ⑧  ⑨ </a:t>
            </a:r>
            <a:r>
              <a:rPr lang="zh-CN" altLang="en-US" dirty="0" smtClean="0">
                <a:latin typeface="Arial" panose="020B0604020202020204" pitchFamily="34" charset="0"/>
              </a:rPr>
              <a:t>⑩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⑪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84357" y="4095415"/>
            <a:ext cx="10080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⑥  ⑦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84674" y="4668502"/>
            <a:ext cx="164592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③  ⑧  </a:t>
            </a:r>
            <a:r>
              <a:rPr lang="zh-CN" altLang="en-US" dirty="0">
                <a:latin typeface="Arial" panose="020B0604020202020204" pitchFamily="34" charset="0"/>
                <a:sym typeface="+mn-ea"/>
              </a:rPr>
              <a:t>⑪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84357" y="5219365"/>
            <a:ext cx="10080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②  ⑨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587532" y="5795627"/>
            <a:ext cx="28940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①  ④  ⑤  ⑥  ⑦  ⑩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7224" y="428604"/>
            <a:ext cx="588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50" grpId="0"/>
      <p:bldP spid="51" grpId="0"/>
    </p:bldLst>
  </p:timing>
</p:sld>
</file>

<file path=ppt/tags/tag1.xml><?xml version="1.0" encoding="utf-8"?>
<p:tagLst xmlns:p="http://schemas.openxmlformats.org/presentationml/2006/main">
  <p:tag name="KSO_WPP_MARK_KEY" val="30a816cc-ea7a-4b9e-9324-07a533d87b1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1633</Words>
  <Application>WPS 演示</Application>
  <PresentationFormat>全屏显示(4:3)</PresentationFormat>
  <Paragraphs>274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楷体</vt:lpstr>
      <vt:lpstr>楷体_GB2312</vt:lpstr>
      <vt:lpstr>微软雅黑</vt:lpstr>
      <vt:lpstr>黑体</vt:lpstr>
      <vt:lpstr>华文楷体</vt:lpstr>
      <vt:lpstr>Arial Unicode MS</vt:lpstr>
      <vt:lpstr>华文行楷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《三角形的分类》认识三角形和四边形PPT课件下载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379845DA86484D8B8A81D17477ED0FC8</vt:lpwstr>
  </property>
</Properties>
</file>