
<file path=[Content_Types].xml><?xml version="1.0" encoding="utf-8"?>
<Types xmlns="http://schemas.openxmlformats.org/package/2006/content-types">
  <Default Extension="wav" ContentType="audio/x-wav"/>
  <Default Extension="png" ContentType="image/png"/>
  <Default Extension="emf" ContentType="image/x-e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38" r:id="rId3"/>
    <p:sldId id="439" r:id="rId5"/>
    <p:sldId id="440" r:id="rId6"/>
    <p:sldId id="441" r:id="rId7"/>
    <p:sldId id="442" r:id="rId8"/>
    <p:sldId id="443" r:id="rId9"/>
    <p:sldId id="444" r:id="rId10"/>
    <p:sldId id="445" r:id="rId11"/>
    <p:sldId id="446" r:id="rId12"/>
    <p:sldId id="447" r:id="rId13"/>
    <p:sldId id="448" r:id="rId14"/>
    <p:sldId id="449" r:id="rId15"/>
    <p:sldId id="450" r:id="rId16"/>
    <p:sldId id="451" r:id="rId17"/>
    <p:sldId id="452" r:id="rId18"/>
    <p:sldId id="453" r:id="rId19"/>
    <p:sldId id="454" r:id="rId20"/>
    <p:sldId id="455" r:id="rId21"/>
    <p:sldId id="456" r:id="rId22"/>
    <p:sldId id="457" r:id="rId23"/>
    <p:sldId id="458" r:id="rId24"/>
  </p:sldIdLst>
  <p:sldSz cx="9144000" cy="6858000" type="screen4x3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29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000000"/>
    <a:srgbClr val="FFFF9F"/>
    <a:srgbClr val="FF0066"/>
    <a:srgbClr val="FF0000"/>
    <a:srgbClr val="E4DF21"/>
    <a:srgbClr val="C8D927"/>
    <a:srgbClr val="DEEC22"/>
    <a:srgbClr val="E6E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68" autoAdjust="0"/>
    <p:restoredTop sz="94477" autoAdjust="0"/>
  </p:normalViewPr>
  <p:slideViewPr>
    <p:cSldViewPr>
      <p:cViewPr varScale="1">
        <p:scale>
          <a:sx n="109" d="100"/>
          <a:sy n="109" d="100"/>
        </p:scale>
        <p:origin x="-1698" y="-84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prstClr val="black"/>
                </a:solidFill>
              </a:rPr>
            </a:fld>
            <a:endParaRPr lang="en-US" altLang="zh-CN" sz="1200" b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0.xml"/><Relationship Id="rId4" Type="http://schemas.openxmlformats.org/officeDocument/2006/relationships/slide" Target="slide11.xml"/><Relationship Id="rId3" Type="http://schemas.openxmlformats.org/officeDocument/2006/relationships/slide" Target="slide7.xml"/><Relationship Id="rId2" Type="http://schemas.openxmlformats.org/officeDocument/2006/relationships/slide" Target="slide2.xml"/><Relationship Id="rId1" Type="http://schemas.openxmlformats.org/officeDocument/2006/relationships/slide" Target="slide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image" Target="../media/image16.emf"/><Relationship Id="rId2" Type="http://schemas.openxmlformats.org/officeDocument/2006/relationships/slide" Target="slide1.xml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6.jpeg"/><Relationship Id="rId4" Type="http://schemas.openxmlformats.org/officeDocument/2006/relationships/audio" Target="../media/audio1.wav"/><Relationship Id="rId3" Type="http://schemas.openxmlformats.org/officeDocument/2006/relationships/image" Target="../media/image16.emf"/><Relationship Id="rId2" Type="http://schemas.openxmlformats.org/officeDocument/2006/relationships/slide" Target="slide1.xml"/><Relationship Id="rId1" Type="http://schemas.openxmlformats.org/officeDocument/2006/relationships/slide" Target="slide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5.png"/><Relationship Id="rId2" Type="http://schemas.openxmlformats.org/officeDocument/2006/relationships/slide" Target="slide11.xml"/><Relationship Id="rId1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9.xml"/><Relationship Id="rId5" Type="http://schemas.openxmlformats.org/officeDocument/2006/relationships/slide" Target="slide11.xml"/><Relationship Id="rId4" Type="http://schemas.openxmlformats.org/officeDocument/2006/relationships/slide" Target="slide21.xml"/><Relationship Id="rId3" Type="http://schemas.openxmlformats.org/officeDocument/2006/relationships/slide" Target="slide20.xml"/><Relationship Id="rId2" Type="http://schemas.openxmlformats.org/officeDocument/2006/relationships/slide" Target="slide18.xml"/><Relationship Id="rId1" Type="http://schemas.openxmlformats.org/officeDocument/2006/relationships/audio" Target="../media/audio2.wav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" Target="slide15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slide" Target="slide15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15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audio" Target="../media/audio1.wav"/><Relationship Id="rId3" Type="http://schemas.openxmlformats.org/officeDocument/2006/relationships/image" Target="../media/image16.emf"/><Relationship Id="rId2" Type="http://schemas.openxmlformats.org/officeDocument/2006/relationships/slide" Target="slide1.xml"/><Relationship Id="rId1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audio" Target="../media/audio1.wav"/><Relationship Id="rId7" Type="http://schemas.openxmlformats.org/officeDocument/2006/relationships/image" Target="../media/image16.emf"/><Relationship Id="rId6" Type="http://schemas.openxmlformats.org/officeDocument/2006/relationships/slide" Target="slide1.xml"/><Relationship Id="rId5" Type="http://schemas.openxmlformats.org/officeDocument/2006/relationships/image" Target="../media/image7.png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0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image" Target="../media/image1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201759" y="4867285"/>
            <a:ext cx="2159000" cy="1009650"/>
            <a:chOff x="684213" y="4868863"/>
            <a:chExt cx="2159000" cy="1009650"/>
          </a:xfrm>
        </p:grpSpPr>
        <p:sp>
          <p:nvSpPr>
            <p:cNvPr id="4100" name="Oval 23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1" name="Rectangle 18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875420" y="4866958"/>
            <a:ext cx="2160588" cy="1009650"/>
            <a:chOff x="3708400" y="4868863"/>
            <a:chExt cx="2160588" cy="1009650"/>
          </a:xfrm>
        </p:grpSpPr>
        <p:sp>
          <p:nvSpPr>
            <p:cNvPr id="4103" name="Oval 30"/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4" name="Rectangle 31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4105" name="Group 44"/>
          <p:cNvGrpSpPr/>
          <p:nvPr/>
        </p:nvGrpSpPr>
        <p:grpSpPr bwMode="auto">
          <a:xfrm>
            <a:off x="6769130" y="4868863"/>
            <a:ext cx="2160588" cy="1009650"/>
            <a:chOff x="4150" y="2976"/>
            <a:chExt cx="1361" cy="636"/>
          </a:xfrm>
        </p:grpSpPr>
        <p:sp>
          <p:nvSpPr>
            <p:cNvPr id="4106" name="Oval 32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7" name="Rectangle 33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0" y="1196752"/>
            <a:ext cx="91440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28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800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单元    认识三角形和四边形</a:t>
            </a:r>
            <a:endParaRPr lang="zh-CN" altLang="en-US" sz="28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835150" y="585818"/>
            <a:ext cx="5473700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四年级数学</a:t>
            </a:r>
            <a:r>
              <a:rPr lang="en-US" altLang="zh-CN" sz="2000" dirty="0" smtClean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·</a:t>
            </a:r>
            <a:r>
              <a:rPr lang="zh-CN" altLang="en-US" sz="20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下 </a:t>
            </a:r>
            <a:r>
              <a:rPr lang="zh-CN" altLang="en-US" sz="20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 新课标</a:t>
            </a:r>
            <a:r>
              <a:rPr lang="en-US" altLang="zh-CN" sz="20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[</a:t>
            </a:r>
            <a:r>
              <a:rPr lang="zh-CN" altLang="en-US" sz="20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北师</a:t>
            </a:r>
            <a:r>
              <a:rPr lang="en-US" altLang="zh-CN" sz="20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]</a:t>
            </a:r>
            <a:endParaRPr lang="zh-CN" altLang="en-US" sz="20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0" y="2200733"/>
            <a:ext cx="91440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6000" b="1" cap="all" spc="0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三</a:t>
            </a:r>
            <a:r>
              <a:rPr lang="zh-CN" altLang="en-US" sz="6000" b="1" cap="all" spc="0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角形内角和</a:t>
            </a:r>
            <a:endParaRPr lang="zh-CN" altLang="en-US" sz="6000" b="1" cap="all" spc="0" dirty="0" smtClean="0">
              <a:ln w="9000" cmpd="sng">
                <a:noFill/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3429000"/>
            <a:ext cx="914400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4000" b="1" cap="all" spc="0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4000" b="1" cap="all" spc="0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4000" b="1" cap="all" spc="0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华文楷体" pitchFamily="2" charset="-122"/>
                <a:ea typeface="华文楷体" pitchFamily="2" charset="-122"/>
              </a:rPr>
              <a:t>课</a:t>
            </a:r>
            <a:r>
              <a:rPr lang="zh-CN" altLang="en-US" sz="4000" b="1" cap="all" spc="0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华文楷体" pitchFamily="2" charset="-122"/>
                <a:ea typeface="华文楷体" pitchFamily="2" charset="-122"/>
              </a:rPr>
              <a:t>时</a:t>
            </a:r>
            <a:endParaRPr lang="zh-CN" altLang="en-US" sz="4000" b="1" cap="all" spc="0" dirty="0" smtClean="0">
              <a:ln w="9000" cmpd="sng">
                <a:noFill/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588681" y="1352556"/>
            <a:ext cx="7905750" cy="710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r>
              <a:rPr lang="en-US" altLang="zh-CN" sz="4000" dirty="0" smtClean="0">
                <a:solidFill>
                  <a:prstClr val="black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1.三角形的内角和是180°。</a:t>
            </a:r>
            <a:endParaRPr lang="en-US" altLang="zh-CN" sz="4000" dirty="0" smtClean="0">
              <a:solidFill>
                <a:prstClr val="black"/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577965" y="2563517"/>
            <a:ext cx="7780249" cy="1325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4000" dirty="0" smtClean="0">
                <a:solidFill>
                  <a:prstClr val="black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2.在求三角形内角和度数时,可以采用拼剪和折拼的转化方法。</a:t>
            </a:r>
            <a:endParaRPr lang="en-US" altLang="zh-CN" sz="4000" dirty="0" smtClean="0">
              <a:solidFill>
                <a:prstClr val="black"/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591261" y="4362007"/>
            <a:ext cx="8358246" cy="710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4000" dirty="0" smtClean="0">
                <a:solidFill>
                  <a:prstClr val="black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3.学</a:t>
            </a:r>
            <a:r>
              <a:rPr lang="zh-CN" altLang="en-US" sz="4000" dirty="0" smtClean="0">
                <a:solidFill>
                  <a:prstClr val="black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习</a:t>
            </a:r>
            <a:r>
              <a:rPr lang="en-US" altLang="zh-CN" sz="40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了先猜想,再验证的数学方法</a:t>
            </a:r>
            <a:r>
              <a:rPr lang="en-US" altLang="zh-CN" sz="4000" dirty="0" smtClean="0">
                <a:solidFill>
                  <a:prstClr val="black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。</a:t>
            </a:r>
            <a:endParaRPr lang="en-US" altLang="zh-CN" sz="4000" dirty="0" smtClean="0">
              <a:solidFill>
                <a:prstClr val="black"/>
              </a:solidFill>
              <a:latin typeface="Times New Roman" panose="02020603050405020304" pitchFamily="18" charset="0"/>
              <a:ea typeface="华文楷体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2" action="ppaction://hlinksldjump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  <a:endParaRPr lang="en-US" altLang="zh-CN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  <a:endParaRPr lang="en-US" altLang="zh-CN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2" action="ppaction://hlinksldjump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 flipH="1">
            <a:off x="6768455" y="2428075"/>
            <a:ext cx="1358040" cy="249368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57224" y="915399"/>
            <a:ext cx="61254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26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页“练一练”第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1" name="Group 38"/>
          <p:cNvGrpSpPr/>
          <p:nvPr/>
        </p:nvGrpSpPr>
        <p:grpSpPr bwMode="auto">
          <a:xfrm>
            <a:off x="3629031" y="71414"/>
            <a:ext cx="1800225" cy="792162"/>
            <a:chOff x="1066" y="2795"/>
            <a:chExt cx="1134" cy="499"/>
          </a:xfrm>
        </p:grpSpPr>
        <p:sp>
          <p:nvSpPr>
            <p:cNvPr id="23555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556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  <a:endParaRPr lang="en-US" altLang="zh-CN" sz="320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12140" y="1463032"/>
            <a:ext cx="82461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1" hangingPunct="1"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4</a:t>
            </a:r>
            <a:r>
              <a:rPr lang="en-US" altLang="zh-CN" sz="32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量一量，猜一猜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，可能是什么三角形？</a:t>
            </a:r>
            <a:endParaRPr lang="zh-CN" altLang="en-US" sz="32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  <p:pic>
        <p:nvPicPr>
          <p:cNvPr id="21508" name="图片 45" descr="6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460625" y="2292350"/>
            <a:ext cx="2808288" cy="2352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图文框 3"/>
          <p:cNvSpPr/>
          <p:nvPr/>
        </p:nvSpPr>
        <p:spPr>
          <a:xfrm>
            <a:off x="2693035" y="4869815"/>
            <a:ext cx="2016125" cy="559435"/>
          </a:xfrm>
          <a:prstGeom prst="fram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/>
                </a:solidFill>
              </a:rPr>
              <a:t>钝角三角形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图文框 4"/>
          <p:cNvSpPr/>
          <p:nvPr/>
        </p:nvSpPr>
        <p:spPr>
          <a:xfrm>
            <a:off x="2703195" y="5676900"/>
            <a:ext cx="2016125" cy="559435"/>
          </a:xfrm>
          <a:prstGeom prst="fram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/>
                </a:solidFill>
              </a:rPr>
              <a:t>等腰三角形</a:t>
            </a: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018332" y="473115"/>
            <a:ext cx="5982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26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页“练一练”第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2140" y="1177280"/>
            <a:ext cx="78175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1" hangingPunct="1"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4</a:t>
            </a:r>
            <a:r>
              <a:rPr lang="en-US" altLang="zh-CN" sz="32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量一量，猜一猜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，可能是什么三角形？</a:t>
            </a:r>
            <a:endParaRPr lang="zh-CN" altLang="en-US" sz="32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  <p:pic>
        <p:nvPicPr>
          <p:cNvPr id="21509" name="图片 46" descr="7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224213" y="2374900"/>
            <a:ext cx="2762250" cy="2590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图文框 5"/>
          <p:cNvSpPr/>
          <p:nvPr/>
        </p:nvSpPr>
        <p:spPr>
          <a:xfrm>
            <a:off x="811530" y="2997835"/>
            <a:ext cx="2002790" cy="559435"/>
          </a:xfrm>
          <a:prstGeom prst="fram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/>
                </a:solidFill>
              </a:rPr>
              <a:t>锐角三角形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图文框 6"/>
          <p:cNvSpPr/>
          <p:nvPr/>
        </p:nvSpPr>
        <p:spPr>
          <a:xfrm>
            <a:off x="811530" y="3992880"/>
            <a:ext cx="2002790" cy="559435"/>
          </a:xfrm>
          <a:prstGeom prst="fram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/>
                </a:solidFill>
              </a:rPr>
              <a:t>直角三角形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图文框 2"/>
          <p:cNvSpPr/>
          <p:nvPr/>
        </p:nvSpPr>
        <p:spPr>
          <a:xfrm>
            <a:off x="6443345" y="2997835"/>
            <a:ext cx="2002790" cy="559435"/>
          </a:xfrm>
          <a:prstGeom prst="fram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/>
                </a:solidFill>
              </a:rPr>
              <a:t>钝角三角形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图文框 7"/>
          <p:cNvSpPr/>
          <p:nvPr/>
        </p:nvSpPr>
        <p:spPr>
          <a:xfrm>
            <a:off x="6443345" y="3992880"/>
            <a:ext cx="2002790" cy="559435"/>
          </a:xfrm>
          <a:prstGeom prst="fram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/>
                </a:solidFill>
              </a:rPr>
              <a:t>等腰三角形</a:t>
            </a: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3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  <a:endParaRPr lang="zh-CN" altLang="en-US" sz="28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018332" y="473115"/>
            <a:ext cx="59111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26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页“练一练”第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2140" y="962966"/>
            <a:ext cx="80318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1" hangingPunct="1"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4</a:t>
            </a:r>
            <a:r>
              <a:rPr lang="en-US" altLang="zh-CN" sz="32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量一量，猜一猜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，可能是什么三角形？</a:t>
            </a:r>
            <a:endParaRPr lang="zh-CN" altLang="en-US" sz="32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  <p:pic>
        <p:nvPicPr>
          <p:cNvPr id="21510" name="图片 47" descr="8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203258" y="3004820"/>
            <a:ext cx="2736850" cy="2352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图文框 6"/>
          <p:cNvSpPr/>
          <p:nvPr/>
        </p:nvSpPr>
        <p:spPr>
          <a:xfrm>
            <a:off x="3203575" y="1978025"/>
            <a:ext cx="2729865" cy="559435"/>
          </a:xfrm>
          <a:prstGeom prst="fram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/>
                </a:solidFill>
              </a:rPr>
              <a:t>等腰直角三角形</a:t>
            </a: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1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基础巩固</a:t>
                </a:r>
                <a:endParaRPr lang="zh-CN" altLang="en-US" sz="3600" dirty="0">
                  <a:solidFill>
                    <a:srgbClr val="D60093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2" action="ppaction://hlinksldjump">
                  <a:snd r:embed="rId1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 提升培优</a:t>
                </a:r>
                <a:endParaRPr lang="zh-CN" altLang="en-US" sz="3600" dirty="0">
                  <a:solidFill>
                    <a:srgbClr val="D60093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1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3" action="ppaction://hlinksldjump">
                  <a:snd r:embed="rId1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itchFamily="2" charset="-122"/>
                    <a:ea typeface="华文楷体" pitchFamily="2" charset="-122"/>
                  </a:rPr>
                  <a:t> 思维创新</a:t>
                </a:r>
                <a:endParaRPr lang="zh-CN" altLang="en-US" sz="3600" dirty="0">
                  <a:solidFill>
                    <a:srgbClr val="D60093"/>
                  </a:solidFill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solidFill>
                <a:prstClr val="white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itchFamily="2" charset="-122"/>
                  <a:ea typeface="华文楷体" pitchFamily="2" charset="-122"/>
                </a:rPr>
                <a:t>作业</a:t>
              </a:r>
              <a:r>
                <a:rPr lang="en-US" altLang="zh-CN" sz="3200" dirty="0">
                  <a:latin typeface="华文楷体" pitchFamily="2" charset="-122"/>
                  <a:ea typeface="华文楷体" pitchFamily="2" charset="-122"/>
                </a:rPr>
                <a:t>2</a:t>
              </a:r>
              <a:endParaRPr lang="en-US" altLang="zh-CN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Text Box 14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返回作业设计</a:t>
              </a:r>
              <a:endParaRPr lang="zh-CN" altLang="en-US" sz="28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671197" y="642918"/>
            <a:ext cx="4186555" cy="581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j-ea"/>
                <a:ea typeface="+mj-ea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+mj-ea"/>
                <a:ea typeface="+mj-ea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zh-CN" altLang="en-US" sz="3200" dirty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基础题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填一填。</a:t>
            </a:r>
            <a:endParaRPr lang="zh-CN" altLang="en-US" sz="3200" dirty="0" smtClean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35685" y="1428736"/>
            <a:ext cx="7654290" cy="4408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(1)任意三角形的内角和都是(　　)。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(2)在一个钝角三角形中,两个锐角的度      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   之和(　　)90°。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(3)如果在一个三角形中,两个锐角的度数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   之和是90°,那么这个三角形一定是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  (　　)三角形。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26200" y="1571612"/>
            <a:ext cx="12407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ea typeface="楷体_GB2312"/>
              </a:rPr>
              <a:t>180</a:t>
            </a:r>
            <a:r>
              <a:rPr lang="en-US" altLang="zh-CN" sz="3200" dirty="0">
                <a:ea typeface="楷体_GB2312"/>
                <a:cs typeface="Calibri" panose="020F0502020204030204" pitchFamily="34" charset="0"/>
              </a:rPr>
              <a:t>°</a:t>
            </a:r>
            <a:endParaRPr lang="en-US" altLang="zh-CN" sz="3200" dirty="0">
              <a:ea typeface="楷体_GB2312"/>
              <a:cs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43174" y="3064194"/>
            <a:ext cx="124079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ea typeface="楷体_GB2312"/>
                <a:cs typeface="Calibri" panose="020F0502020204030204" pitchFamily="34" charset="0"/>
              </a:rPr>
              <a:t>小于</a:t>
            </a:r>
            <a:endParaRPr lang="zh-CN" altLang="en-US" sz="3200" dirty="0">
              <a:ea typeface="楷体_GB2312"/>
              <a:cs typeface="Calibri" panose="020F050202020403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43380" y="5214950"/>
            <a:ext cx="147701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ea typeface="楷体_GB2312"/>
                <a:cs typeface="Calibri" panose="020F0502020204030204" pitchFamily="34" charset="0"/>
              </a:rPr>
              <a:t>直角</a:t>
            </a:r>
            <a:endParaRPr lang="zh-CN" altLang="en-US" sz="3200" dirty="0">
              <a:ea typeface="楷体_GB2312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67080" y="1285860"/>
            <a:ext cx="746506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ea typeface="楷体_GB2312"/>
              </a:rPr>
              <a:t>(1)任意三角形至少有2个锐角,最多有1个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ea typeface="楷体_GB2312"/>
              </a:rPr>
              <a:t>     钝角。	(　　)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ea typeface="楷体_GB2312"/>
              </a:rPr>
              <a:t>(2)钝角三角形的内角和大于锐角三角形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ea typeface="楷体_GB2312"/>
              </a:rPr>
              <a:t>     的内角和。	(　　)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ea typeface="楷体_GB2312"/>
              </a:rPr>
              <a:t>(3)一个直角三角形的一个锐角是60°,</a:t>
            </a:r>
            <a:r>
              <a:rPr lang="zh-CN" altLang="en-US" sz="3200" dirty="0" smtClean="0">
                <a:solidFill>
                  <a:schemeClr val="tx1"/>
                </a:solidFill>
                <a:ea typeface="楷体_GB2312"/>
              </a:rPr>
              <a:t>则</a:t>
            </a:r>
            <a:endParaRPr lang="en-US" altLang="zh-CN" sz="3200" dirty="0" smtClean="0">
              <a:solidFill>
                <a:schemeClr val="tx1"/>
              </a:solidFill>
              <a:ea typeface="楷体_GB231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ea typeface="楷体_GB2312"/>
              </a:rPr>
              <a:t>    </a:t>
            </a:r>
            <a:r>
              <a:rPr lang="zh-CN" altLang="en-US" sz="3200" dirty="0" smtClean="0">
                <a:solidFill>
                  <a:schemeClr val="tx1"/>
                </a:solidFill>
                <a:ea typeface="楷体_GB2312"/>
              </a:rPr>
              <a:t>另一个锐角是40°。	(　　)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</p:txBody>
      </p:sp>
      <p:grpSp>
        <p:nvGrpSpPr>
          <p:cNvPr id="3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8674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675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8692" name="Text Box 43"/>
          <p:cNvSpPr txBox="1">
            <a:spLocks noChangeArrowheads="1"/>
          </p:cNvSpPr>
          <p:nvPr/>
        </p:nvSpPr>
        <p:spPr bwMode="auto">
          <a:xfrm>
            <a:off x="789394" y="285728"/>
            <a:ext cx="8568952" cy="1068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+mj-ea"/>
                <a:ea typeface="+mj-ea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（易错题）</a:t>
            </a:r>
            <a:r>
              <a:rPr lang="zh-CN" altLang="en-US" sz="3200" dirty="0">
                <a:solidFill>
                  <a:srgbClr val="000000"/>
                </a:solidFill>
                <a:latin typeface="+mj-ea"/>
                <a:ea typeface="+mj-ea"/>
              </a:rPr>
              <a:t>判断。</a:t>
            </a:r>
            <a:endParaRPr lang="zh-CN" altLang="en-US" sz="3200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  <a:endParaRPr lang="en-US" altLang="zh-CN" sz="28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539552" y="2204278"/>
            <a:ext cx="8100392" cy="1250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endParaRPr lang="en-US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sz="1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        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857341" y="2156018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rPr>
              <a:t>√</a:t>
            </a:r>
            <a:endParaRPr lang="zh-CN" altLang="en-US" sz="4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657440" y="3485048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rPr>
              <a:t>✕</a:t>
            </a:r>
            <a:endParaRPr lang="zh-CN" altLang="en-US" sz="4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57731" y="5054133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rPr>
              <a:t>✕</a:t>
            </a:r>
            <a:endParaRPr lang="zh-CN" altLang="en-US" sz="4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747727" y="428604"/>
            <a:ext cx="5895975" cy="872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+mj-ea"/>
                <a:ea typeface="+mj-ea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（难点题）</a:t>
            </a:r>
            <a:r>
              <a:rPr lang="zh-CN" altLang="en-US" sz="3200" dirty="0">
                <a:solidFill>
                  <a:srgbClr val="000000"/>
                </a:solidFill>
                <a:latin typeface="+mj-ea"/>
                <a:ea typeface="+mj-ea"/>
              </a:rPr>
              <a:t>选一选。</a:t>
            </a:r>
            <a:endParaRPr lang="zh-CN" altLang="en-US" sz="3200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grpSp>
        <p:nvGrpSpPr>
          <p:cNvPr id="3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  <a:endParaRPr lang="zh-CN" altLang="en-US" sz="3600" kern="10" dirty="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214414" y="1357298"/>
            <a:ext cx="6557010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(1)一个三角形的两个内角分别是30°</a:t>
            </a:r>
            <a:r>
              <a:rPr lang="zh-CN" alt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和</a:t>
            </a:r>
            <a:endParaRPr lang="en-US" altLang="zh-CN" sz="2800" dirty="0" smtClean="0">
              <a:solidFill>
                <a:schemeClr val="tx1"/>
              </a:solidFill>
              <a:latin typeface="Times New Roman" panose="02020603050405020304" pitchFamily="18" charset="0"/>
              <a:ea typeface="楷体_GB2312"/>
              <a:cs typeface="Times New Roman" panose="02020603050405020304" pitchFamily="18" charset="0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     </a:t>
            </a:r>
            <a:r>
              <a:rPr lang="zh-CN" alt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54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°, </a:t>
            </a:r>
            <a:r>
              <a:rPr lang="zh-CN" altLang="en-US" sz="2800" dirty="0" smtClean="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则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这个三角形是(　　)三角形。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楷体_GB2312"/>
              <a:cs typeface="Times New Roman" panose="02020603050405020304" pitchFamily="18" charset="0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     A.直角　　B.锐角　　C.钝角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楷体_GB2312"/>
              <a:cs typeface="Times New Roman" panose="02020603050405020304" pitchFamily="18" charset="0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(2)一个三角形中,最大的角的度数等于其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楷体_GB2312"/>
              <a:cs typeface="Times New Roman" panose="02020603050405020304" pitchFamily="18" charset="0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    余两个角的度数之和,这个三角形一定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楷体_GB2312"/>
              <a:cs typeface="Times New Roman" panose="02020603050405020304" pitchFamily="18" charset="0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    是(　　)三角形。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楷体_GB2312"/>
              <a:cs typeface="Times New Roman" panose="02020603050405020304" pitchFamily="18" charset="0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    A.直角	B.锐角	C.钝角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楷体_GB2312"/>
              <a:cs typeface="Times New Roman" panose="02020603050405020304" pitchFamily="18" charset="0"/>
            </a:endParaRPr>
          </a:p>
          <a:p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楷体_GB231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66078" y="2143116"/>
            <a:ext cx="706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C</a:t>
            </a:r>
            <a:endParaRPr lang="en-US" altLang="zh-CN" sz="3200" dirty="0">
              <a:latin typeface="Times New Roman" panose="02020603050405020304" pitchFamily="18" charset="0"/>
              <a:ea typeface="楷体_GB231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246630" y="4702823"/>
            <a:ext cx="706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A</a:t>
            </a:r>
            <a:endParaRPr lang="en-US" altLang="zh-CN" sz="3200" dirty="0">
              <a:latin typeface="Times New Roman" panose="02020603050405020304" pitchFamily="18" charset="0"/>
              <a:ea typeface="楷体_GB231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6" name="Text Box 8"/>
          <p:cNvSpPr txBox="1">
            <a:spLocks noChangeArrowheads="1"/>
          </p:cNvSpPr>
          <p:nvPr/>
        </p:nvSpPr>
        <p:spPr bwMode="auto">
          <a:xfrm>
            <a:off x="641985" y="680195"/>
            <a:ext cx="5895975" cy="872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+mj-ea"/>
                <a:ea typeface="+mj-ea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（难点题）</a:t>
            </a:r>
            <a:r>
              <a:rPr lang="zh-CN" altLang="en-US" sz="3200" dirty="0">
                <a:solidFill>
                  <a:srgbClr val="000000"/>
                </a:solidFill>
                <a:latin typeface="+mj-ea"/>
                <a:ea typeface="+mj-ea"/>
              </a:rPr>
              <a:t>选一选。</a:t>
            </a:r>
            <a:endParaRPr lang="zh-CN" altLang="en-US" sz="3200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grpSp>
        <p:nvGrpSpPr>
          <p:cNvPr id="3" name="Group 28"/>
          <p:cNvGrpSpPr/>
          <p:nvPr/>
        </p:nvGrpSpPr>
        <p:grpSpPr bwMode="auto">
          <a:xfrm>
            <a:off x="7667625" y="260350"/>
            <a:ext cx="1295400" cy="1292225"/>
            <a:chOff x="4944" y="210"/>
            <a:chExt cx="816" cy="814"/>
          </a:xfrm>
        </p:grpSpPr>
        <p:pic>
          <p:nvPicPr>
            <p:cNvPr id="29710" name="Picture 8" descr="Pink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1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  <a:endParaRPr lang="zh-CN" altLang="en-US" sz="3600" kern="10" dirty="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253490" y="1652270"/>
            <a:ext cx="6557010" cy="3291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楷体_GB2312"/>
              <a:cs typeface="Times New Roman" panose="02020603050405020304" pitchFamily="18" charset="0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(3)把一个三角形剪成两个小三角形,每个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楷体_GB2312"/>
              <a:cs typeface="Times New Roman" panose="02020603050405020304" pitchFamily="18" charset="0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    小三角形的内角和是(　　)。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楷体_GB2312"/>
              <a:cs typeface="Times New Roman" panose="02020603050405020304" pitchFamily="18" charset="0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    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楷体_GB2312"/>
              <a:cs typeface="Times New Roman" panose="02020603050405020304" pitchFamily="18" charset="0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     A.90°	B.180°	C.360°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楷体_GB231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46040" y="3072765"/>
            <a:ext cx="706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B</a:t>
            </a:r>
            <a:endParaRPr lang="en-US" altLang="zh-CN" sz="3200" dirty="0">
              <a:latin typeface="Times New Roman" panose="02020603050405020304" pitchFamily="18" charset="0"/>
              <a:ea typeface="楷体_GB2312"/>
              <a:cs typeface="Times New Roman" panose="02020603050405020304" pitchFamily="18" charset="0"/>
            </a:endParaRPr>
          </a:p>
        </p:txBody>
      </p:sp>
      <p:grpSp>
        <p:nvGrpSpPr>
          <p:cNvPr id="14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5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6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  <a:endParaRPr lang="en-US" altLang="zh-CN" sz="28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2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3644900"/>
            <a:ext cx="9067800" cy="2124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4" name="图片 25" descr="2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067800" y="2909888"/>
            <a:ext cx="2032000" cy="1819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5" name="图片 26" descr="1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-3414712" y="2781300"/>
            <a:ext cx="3414712" cy="2447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" name="图片 27" descr="3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1198563"/>
            <a:ext cx="3449638" cy="1277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" name="图片 28" descr="4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6289675" y="1727200"/>
            <a:ext cx="2370138" cy="10541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7" name="Picture 9" descr="1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021 2.22222E-6 L 0.51337 2.22222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0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56 -4.44444E-6 L -0.34288 -4.44444E-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667625" y="333375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  <a:endParaRPr lang="zh-CN" altLang="en-US" sz="3600" kern="10" dirty="0">
                <a:ln w="9525">
                  <a:solidFill>
                    <a:srgbClr val="FF3399"/>
                  </a:solidFill>
                  <a:round/>
                </a:ln>
                <a:solidFill>
                  <a:srgbClr val="FF33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233234" y="1268725"/>
            <a:ext cx="6845300" cy="2286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200" dirty="0" smtClean="0">
                <a:solidFill>
                  <a:prstClr val="black"/>
                </a:solidFill>
                <a:latin typeface="+mn-ea"/>
                <a:ea typeface="+mn-ea"/>
              </a:rPr>
              <a:t>4.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（探究题）</a:t>
            </a:r>
            <a:r>
              <a:rPr lang="zh-CN" altLang="en-US" sz="3200" dirty="0">
                <a:solidFill>
                  <a:prstClr val="black"/>
                </a:solidFill>
                <a:latin typeface="+mn-ea"/>
                <a:ea typeface="+mn-ea"/>
              </a:rPr>
              <a:t>一个三角形中,有一个角</a:t>
            </a:r>
            <a:endParaRPr lang="zh-CN" altLang="en-US" sz="3200" dirty="0">
              <a:solidFill>
                <a:prstClr val="black"/>
              </a:solidFill>
              <a:latin typeface="+mn-ea"/>
              <a:ea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3200" dirty="0">
                <a:solidFill>
                  <a:prstClr val="black"/>
                </a:solidFill>
                <a:latin typeface="+mn-ea"/>
                <a:ea typeface="+mn-ea"/>
              </a:rPr>
              <a:t>   是65°,另外的两个角可能是</a:t>
            </a:r>
            <a:endParaRPr lang="zh-CN" altLang="en-US" sz="3200" dirty="0">
              <a:solidFill>
                <a:prstClr val="black"/>
              </a:solidFill>
              <a:latin typeface="+mn-ea"/>
              <a:ea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3200" dirty="0">
                <a:solidFill>
                  <a:prstClr val="black"/>
                </a:solidFill>
                <a:latin typeface="+mn-ea"/>
                <a:ea typeface="+mn-ea"/>
              </a:rPr>
              <a:t>   (　　)和(　　)。</a:t>
            </a:r>
            <a:endParaRPr lang="zh-CN" altLang="en-US" sz="3200" dirty="0">
              <a:solidFill>
                <a:prstClr val="black"/>
              </a:solidFill>
              <a:latin typeface="+mn-ea"/>
              <a:ea typeface="+mn-ea"/>
            </a:endParaRPr>
          </a:p>
        </p:txBody>
      </p:sp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返回作业</a:t>
              </a:r>
              <a:r>
                <a:rPr lang="en-US" altLang="zh-CN" sz="28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  <a:endParaRPr lang="en-US" altLang="zh-CN" sz="280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4" name="云形 3"/>
          <p:cNvSpPr/>
          <p:nvPr/>
        </p:nvSpPr>
        <p:spPr>
          <a:xfrm>
            <a:off x="982345" y="4130675"/>
            <a:ext cx="6790055" cy="1303020"/>
          </a:xfrm>
          <a:prstGeom prst="cloud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/>
              <a:t>另外两个角的和是115°即可。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1253490" y="2971165"/>
            <a:ext cx="12166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ym typeface="+mn-ea"/>
              </a:rPr>
              <a:t>95°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54960" y="2971165"/>
            <a:ext cx="12166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ym typeface="+mn-ea"/>
              </a:rPr>
              <a:t>20°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7" name="云形 6"/>
          <p:cNvSpPr/>
          <p:nvPr/>
        </p:nvSpPr>
        <p:spPr>
          <a:xfrm>
            <a:off x="6057265" y="2707005"/>
            <a:ext cx="2571115" cy="1423670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/>
              <a:t>还可以怎样填？</a:t>
            </a:r>
            <a:endParaRPr lang="zh-CN" altLang="en-US"/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/>
      <p:bldP spid="6" grpId="0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2" action="ppaction://hlinksldjump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>
            <a:off x="1313180" y="662940"/>
            <a:ext cx="2367915" cy="1898015"/>
          </a:xfrm>
          <a:prstGeom prst="triangl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云形 2"/>
          <p:cNvSpPr/>
          <p:nvPr/>
        </p:nvSpPr>
        <p:spPr>
          <a:xfrm>
            <a:off x="4263390" y="1325880"/>
            <a:ext cx="3933190" cy="991235"/>
          </a:xfrm>
          <a:prstGeom prst="cloud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指一指什么是三角形的内角。</a:t>
            </a:r>
            <a:endParaRPr lang="zh-CN" altLang="en-US" dirty="0"/>
          </a:p>
        </p:txBody>
      </p:sp>
      <p:sp>
        <p:nvSpPr>
          <p:cNvPr id="4" name="同心圆 3"/>
          <p:cNvSpPr/>
          <p:nvPr/>
        </p:nvSpPr>
        <p:spPr>
          <a:xfrm>
            <a:off x="1313180" y="3763010"/>
            <a:ext cx="6256020" cy="936625"/>
          </a:xfrm>
          <a:prstGeom prst="donu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什么是三角形的内角和？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5" name="图文框 4"/>
          <p:cNvSpPr/>
          <p:nvPr/>
        </p:nvSpPr>
        <p:spPr>
          <a:xfrm>
            <a:off x="1430655" y="2898140"/>
            <a:ext cx="6433185" cy="661670"/>
          </a:xfrm>
          <a:prstGeom prst="fram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三角形每两条边形成的角叫三角形的内角。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图文框 5"/>
          <p:cNvSpPr/>
          <p:nvPr/>
        </p:nvSpPr>
        <p:spPr>
          <a:xfrm>
            <a:off x="1430655" y="5062855"/>
            <a:ext cx="6433185" cy="661670"/>
          </a:xfrm>
          <a:prstGeom prst="fram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三角形三个内角的总和就是三角形的内角和。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8" name="TextBox 11"/>
          <p:cNvSpPr txBox="1"/>
          <p:nvPr/>
        </p:nvSpPr>
        <p:spPr>
          <a:xfrm>
            <a:off x="684213" y="824230"/>
            <a:ext cx="8640762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小组活动：每人准备一个三角形，量一量，填一填。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683578" y="2128203"/>
          <a:ext cx="7776000" cy="324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00000"/>
                <a:gridCol w="1800000"/>
                <a:gridCol w="792000"/>
                <a:gridCol w="792000"/>
                <a:gridCol w="792000"/>
                <a:gridCol w="1800000"/>
              </a:tblGrid>
              <a:tr h="540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小组成员姓名</a:t>
                      </a:r>
                      <a:endParaRPr lang="zh-CN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三角形的形状</a:t>
                      </a:r>
                      <a:endParaRPr lang="zh-CN" altLang="en-US" sz="200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每个内角的度数</a:t>
                      </a:r>
                      <a:endParaRPr lang="zh-CN" altLang="en-US" sz="2000" dirty="0"/>
                    </a:p>
                  </a:txBody>
                  <a:tcPr anchor="ctr"/>
                </a:tc>
                <a:tc hMerge="1">
                  <a:tcPr anchor="ctr"/>
                </a:tc>
                <a:tc hMerge="1"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三个内角的和</a:t>
                      </a:r>
                      <a:endParaRPr lang="zh-CN" altLang="en-US" sz="2000" dirty="0"/>
                    </a:p>
                  </a:txBody>
                  <a:tcPr anchor="ctr"/>
                </a:tc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/>
                    </a:p>
                  </a:txBody>
                  <a:tcPr anchor="ctr"/>
                </a:tc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/>
                    </a:p>
                  </a:txBody>
                  <a:tcPr anchor="ctr"/>
                </a:tc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/>
                    </a:p>
                  </a:txBody>
                  <a:tcPr anchor="ctr"/>
                </a:tc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/>
                    </a:p>
                  </a:txBody>
                  <a:tcPr anchor="ctr"/>
                </a:tc>
              </a:tr>
              <a:tr h="540000">
                <a:tc>
                  <a:txBody>
                    <a:bodyPr/>
                    <a:lstStyle/>
                    <a:p>
                      <a:pPr algn="ctr"/>
                      <a:endParaRPr lang="zh-CN" altLang="en-US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dirty="0"/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14346" name="图片 22" descr="2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66979" y="824317"/>
            <a:ext cx="517551" cy="496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组合 6"/>
          <p:cNvGrpSpPr/>
          <p:nvPr/>
        </p:nvGrpSpPr>
        <p:grpSpPr>
          <a:xfrm>
            <a:off x="684530" y="5619115"/>
            <a:ext cx="4754245" cy="707390"/>
            <a:chOff x="1078" y="8849"/>
            <a:chExt cx="7487" cy="1114"/>
          </a:xfrm>
        </p:grpSpPr>
        <p:sp>
          <p:nvSpPr>
            <p:cNvPr id="5" name="云形 4"/>
            <p:cNvSpPr/>
            <p:nvPr/>
          </p:nvSpPr>
          <p:spPr>
            <a:xfrm>
              <a:off x="1811" y="8849"/>
              <a:ext cx="6755" cy="1114"/>
            </a:xfrm>
            <a:prstGeom prst="cloud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078" y="8998"/>
              <a:ext cx="6897" cy="816"/>
              <a:chOff x="480" y="8840"/>
              <a:chExt cx="7745" cy="816"/>
            </a:xfrm>
          </p:grpSpPr>
          <p:sp>
            <p:nvSpPr>
              <p:cNvPr id="13371" name="TextBox 15"/>
              <p:cNvSpPr txBox="1"/>
              <p:nvPr/>
            </p:nvSpPr>
            <p:spPr>
              <a:xfrm>
                <a:off x="1505" y="8840"/>
                <a:ext cx="6720" cy="81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lvl="0"/>
                <a:r>
                  <a:rPr lang="zh-CN" altLang="en-US" sz="2800" b="1" dirty="0">
                    <a:latin typeface="Arial" panose="020B0604020202020204" pitchFamily="34" charset="0"/>
                    <a:ea typeface="宋体" panose="02010600030101010101" pitchFamily="2" charset="-122"/>
                  </a:rPr>
                  <a:t>小组交流发现了什么？</a:t>
                </a:r>
                <a:endPara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pic>
            <p:nvPicPr>
              <p:cNvPr id="21" name="图片 64" descr="5.png"/>
              <p:cNvPicPr>
                <a:picLocks noChangeAspect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480" y="8840"/>
                <a:ext cx="1025" cy="7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6" name="图文框 5"/>
          <p:cNvSpPr/>
          <p:nvPr/>
        </p:nvSpPr>
        <p:spPr>
          <a:xfrm>
            <a:off x="2847340" y="1478915"/>
            <a:ext cx="2728595" cy="485140"/>
          </a:xfrm>
          <a:prstGeom prst="frame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zh-CN" altLang="en-US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小组活动记录表</a:t>
            </a:r>
            <a:endParaRPr lang="zh-CN" altLang="en-US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358082" y="1571612"/>
            <a:ext cx="13131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</a:rPr>
              <a:t>第</a:t>
            </a:r>
            <a:r>
              <a:rPr lang="zh-CN" altLang="en-US" u="sng" dirty="0" smtClean="0">
                <a:solidFill>
                  <a:srgbClr val="000000"/>
                </a:solidFill>
                <a:latin typeface="Arial" panose="020B0604020202020204" pitchFamily="34" charset="0"/>
              </a:rPr>
              <a:t>      </a:t>
            </a:r>
            <a:r>
              <a:rPr lang="zh-CN" altLang="en-US" dirty="0" smtClean="0">
                <a:solidFill>
                  <a:srgbClr val="000000"/>
                </a:solidFill>
                <a:latin typeface="Arial" panose="020B0604020202020204" pitchFamily="34" charset="0"/>
              </a:rPr>
              <a:t>组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8" descr="8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619375" y="3997325"/>
            <a:ext cx="1189038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3" name="TextBox 11"/>
          <p:cNvSpPr txBox="1"/>
          <p:nvPr/>
        </p:nvSpPr>
        <p:spPr>
          <a:xfrm>
            <a:off x="779463" y="1162050"/>
            <a:ext cx="8640762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有什么方法能验证你们的想法？说一说，做一做。</a:t>
            </a:r>
            <a:endParaRPr lang="en-US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1350963" y="2879725"/>
            <a:ext cx="2424113" cy="2062163"/>
          </a:xfrm>
          <a:custGeom>
            <a:avLst/>
            <a:gdLst>
              <a:gd name="connsiteX0" fmla="*/ 0 w 2424022"/>
              <a:gd name="connsiteY0" fmla="*/ 2053087 h 2061714"/>
              <a:gd name="connsiteX1" fmla="*/ 1440611 w 2424022"/>
              <a:gd name="connsiteY1" fmla="*/ 0 h 2061714"/>
              <a:gd name="connsiteX2" fmla="*/ 2424022 w 2424022"/>
              <a:gd name="connsiteY2" fmla="*/ 2061714 h 2061714"/>
              <a:gd name="connsiteX3" fmla="*/ 2424022 w 2424022"/>
              <a:gd name="connsiteY3" fmla="*/ 2061714 h 2061714"/>
              <a:gd name="connsiteX4" fmla="*/ 0 w 2424022"/>
              <a:gd name="connsiteY4" fmla="*/ 2053087 h 2061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24022" h="2061714">
                <a:moveTo>
                  <a:pt x="0" y="2053087"/>
                </a:moveTo>
                <a:lnTo>
                  <a:pt x="1440611" y="0"/>
                </a:lnTo>
                <a:lnTo>
                  <a:pt x="2424022" y="2061714"/>
                </a:lnTo>
                <a:lnTo>
                  <a:pt x="2424022" y="2061714"/>
                </a:lnTo>
                <a:lnTo>
                  <a:pt x="0" y="2053087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345" name="图片 17" descr="7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06588" y="2844800"/>
            <a:ext cx="1441450" cy="2092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 descr="6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316038" y="4076700"/>
            <a:ext cx="1366837" cy="890588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26" name="直接连接符 25"/>
          <p:cNvCxnSpPr/>
          <p:nvPr/>
        </p:nvCxnSpPr>
        <p:spPr>
          <a:xfrm>
            <a:off x="5364163" y="4951413"/>
            <a:ext cx="12954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弧形 26"/>
          <p:cNvSpPr/>
          <p:nvPr/>
        </p:nvSpPr>
        <p:spPr>
          <a:xfrm>
            <a:off x="5759450" y="4738688"/>
            <a:ext cx="396875" cy="395288"/>
          </a:xfrm>
          <a:prstGeom prst="arc">
            <a:avLst>
              <a:gd name="adj1" fmla="val 10504411"/>
              <a:gd name="adj2" fmla="val 0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346" name="图片 22" descr="2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4939" y="1204682"/>
            <a:ext cx="517551" cy="496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48148E-6 L 0.23628 1.48148E-6 " pathEditMode="relative" ptsTypes="AA">
                                      <p:cBhvr>
                                        <p:cTn id="17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21" dur="2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059 0.00741 L 0.38073 0.00741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62 0.00231 L 0.50173 0.00046 " pathEditMode="relative" rAng="0" ptsTypes="AA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00" y="-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2" descr="9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655888" y="2565400"/>
            <a:ext cx="3284537" cy="2090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图片 15" descr="13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551363" y="3619500"/>
            <a:ext cx="692150" cy="1008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4" name="图片 14" descr="12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619500" y="3617913"/>
            <a:ext cx="1619250" cy="1022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9" name="TextBox 11"/>
          <p:cNvSpPr txBox="1"/>
          <p:nvPr/>
        </p:nvSpPr>
        <p:spPr>
          <a:xfrm>
            <a:off x="779463" y="1162050"/>
            <a:ext cx="8640762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有什么方法能验证你们的想法？说一说，做一做。</a:t>
            </a:r>
            <a:endParaRPr lang="en-US" altLang="zh-CN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4" name="图片 13" descr="11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633788" y="3622675"/>
            <a:ext cx="906462" cy="10064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26" name="直接连接符 25"/>
          <p:cNvCxnSpPr/>
          <p:nvPr/>
        </p:nvCxnSpPr>
        <p:spPr>
          <a:xfrm>
            <a:off x="3932238" y="4619625"/>
            <a:ext cx="12954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弧形 26"/>
          <p:cNvSpPr/>
          <p:nvPr/>
        </p:nvSpPr>
        <p:spPr>
          <a:xfrm>
            <a:off x="4327525" y="4405313"/>
            <a:ext cx="396875" cy="396875"/>
          </a:xfrm>
          <a:prstGeom prst="arc">
            <a:avLst>
              <a:gd name="adj1" fmla="val 10504411"/>
              <a:gd name="adj2" fmla="val 0"/>
            </a:avLst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TextBox 19"/>
          <p:cNvSpPr/>
          <p:nvPr/>
        </p:nvSpPr>
        <p:spPr>
          <a:xfrm>
            <a:off x="2355850" y="5229225"/>
            <a:ext cx="4391025" cy="576263"/>
          </a:xfrm>
          <a:prstGeom prst="roundRect">
            <a:avLst>
              <a:gd name="adj" fmla="val 28514"/>
            </a:avLst>
          </a:prstGeom>
          <a:solidFill>
            <a:srgbClr val="FF99FF"/>
          </a:solidFill>
          <a:ln w="9525">
            <a:noFill/>
          </a:ln>
        </p:spPr>
        <p:txBody>
          <a:bodyPr>
            <a:spAutoFit/>
          </a:bodyPr>
          <a:lstStyle/>
          <a:p>
            <a:pPr lvl="0" algn="ctr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三角形内角和等于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180°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4346" name="图片 22" descr="2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54939" y="1204682"/>
            <a:ext cx="517551" cy="496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3" name="组合 9"/>
          <p:cNvGrpSpPr/>
          <p:nvPr/>
        </p:nvGrpSpPr>
        <p:grpSpPr>
          <a:xfrm>
            <a:off x="6084168" y="5929330"/>
            <a:ext cx="1656809" cy="877791"/>
            <a:chOff x="5939527" y="5733256"/>
            <a:chExt cx="1656809" cy="877791"/>
          </a:xfrm>
        </p:grpSpPr>
        <p:pic>
          <p:nvPicPr>
            <p:cNvPr id="55" name="Picture 34">
              <a:hlinkClick r:id="rId6" action="ppaction://hlinksldjump"/>
            </p:cNvPr>
            <p:cNvPicPr>
              <a:picLocks noChangeArrowheads="1"/>
            </p:cNvPicPr>
            <p:nvPr/>
          </p:nvPicPr>
          <p:blipFill>
            <a:blip r:embed="rId7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" name="Text Box 18">
              <a:hlinkClick r:id="" action="ppaction://hlinkshowjump?jump=firstslide">
                <a:snd r:embed="rId8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4" name="TextBox 23"/>
          <p:cNvSpPr txBox="1">
            <a:spLocks noChangeArrowheads="1"/>
          </p:cNvSpPr>
          <p:nvPr/>
        </p:nvSpPr>
        <p:spPr bwMode="auto">
          <a:xfrm>
            <a:off x="642969" y="1000108"/>
            <a:ext cx="8429625" cy="127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20000"/>
              </a:lnSpc>
            </a:pPr>
            <a:r>
              <a:rPr lang="en-US" altLang="zh-CN" sz="3200" dirty="0">
                <a:latin typeface="楷体_GB2312" pitchFamily="49" charset="-122"/>
                <a:ea typeface="楷体_GB2312" pitchFamily="49" charset="-122"/>
                <a:sym typeface="+mn-ea"/>
              </a:rPr>
              <a:t>2.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  <a:sym typeface="+mn-ea"/>
              </a:rPr>
              <a:t>如图，用两把完全相同的三角尺分别拼</a:t>
            </a:r>
            <a:r>
              <a:rPr lang="zh-CN" altLang="en-US" sz="3200" dirty="0" smtClean="0">
                <a:latin typeface="楷体_GB2312" pitchFamily="49" charset="-122"/>
                <a:ea typeface="楷体_GB2312" pitchFamily="49" charset="-122"/>
                <a:sym typeface="+mn-ea"/>
              </a:rPr>
              <a:t>出</a:t>
            </a:r>
            <a:endParaRPr lang="zh-CN" altLang="en-US" sz="3200" dirty="0">
              <a:latin typeface="楷体_GB2312" pitchFamily="49" charset="-122"/>
              <a:ea typeface="楷体_GB2312" pitchFamily="49" charset="-122"/>
              <a:sym typeface="+mn-ea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3200" dirty="0" smtClean="0">
                <a:latin typeface="楷体_GB2312" pitchFamily="49" charset="-122"/>
                <a:ea typeface="楷体_GB2312" pitchFamily="49" charset="-122"/>
                <a:sym typeface="+mn-ea"/>
              </a:rPr>
              <a:t>一个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  <a:sym typeface="+mn-ea"/>
              </a:rPr>
              <a:t>四边形和一个三角形。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28662" y="428604"/>
            <a:ext cx="58109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页“练一练”第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873125" y="2470785"/>
            <a:ext cx="3383915" cy="151955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412" name="Picture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215390" y="2720340"/>
            <a:ext cx="1011555" cy="9994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Picture 3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00605" y="2761615"/>
            <a:ext cx="1753235" cy="9163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458335" y="2345690"/>
            <a:ext cx="443547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1" hangingPunct="1">
              <a:lnSpc>
                <a:spcPct val="120000"/>
              </a:lnSpc>
            </a:pP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⑴想一想，它们的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内角和</a:t>
            </a: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分别是多少？与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同伴</a:t>
            </a: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交流你是怎么想的。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⑵量一量，算算它们的内角和。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  <a:p>
            <a:pPr lvl="0" eaLnBrk="1" hangingPunct="1">
              <a:lnSpc>
                <a:spcPct val="120000"/>
              </a:lnSpc>
            </a:pP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  <p:sp>
        <p:nvSpPr>
          <p:cNvPr id="6" name="横卷形 5"/>
          <p:cNvSpPr/>
          <p:nvPr/>
        </p:nvSpPr>
        <p:spPr>
          <a:xfrm>
            <a:off x="1043940" y="4116070"/>
            <a:ext cx="7345045" cy="1974215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2011680" y="4525645"/>
            <a:ext cx="5592445" cy="1146175"/>
            <a:chOff x="3168" y="7014"/>
            <a:chExt cx="8807" cy="1805"/>
          </a:xfrm>
        </p:grpSpPr>
        <p:sp>
          <p:nvSpPr>
            <p:cNvPr id="4" name="文本框 3"/>
            <p:cNvSpPr txBox="1"/>
            <p:nvPr/>
          </p:nvSpPr>
          <p:spPr>
            <a:xfrm>
              <a:off x="3168" y="7132"/>
              <a:ext cx="8807" cy="16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ea typeface="楷体_GB2312"/>
                </a:rPr>
                <a:t>       </a:t>
              </a:r>
              <a:r>
                <a:rPr lang="zh-CN" altLang="en-US" sz="3200" dirty="0">
                  <a:solidFill>
                    <a:schemeClr val="tx1"/>
                  </a:solidFill>
                  <a:ea typeface="楷体_GB2312"/>
                </a:rPr>
                <a:t>的内角和是360°,因为两个三角形的内角之和是360°。</a:t>
              </a:r>
              <a:endParaRPr lang="zh-CN" altLang="en-US" sz="3200" dirty="0">
                <a:solidFill>
                  <a:schemeClr val="tx1"/>
                </a:solidFill>
                <a:ea typeface="楷体_GB2312"/>
              </a:endParaRPr>
            </a:p>
          </p:txBody>
        </p:sp>
        <p:pic>
          <p:nvPicPr>
            <p:cNvPr id="5" name="Picture 2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3330" y="7014"/>
              <a:ext cx="845" cy="84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23"/>
          <p:cNvSpPr txBox="1">
            <a:spLocks noChangeArrowheads="1"/>
          </p:cNvSpPr>
          <p:nvPr/>
        </p:nvSpPr>
        <p:spPr bwMode="auto">
          <a:xfrm>
            <a:off x="642969" y="1000108"/>
            <a:ext cx="8429625" cy="127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20000"/>
              </a:lnSpc>
            </a:pPr>
            <a:r>
              <a:rPr lang="en-US" altLang="zh-CN" sz="3200" dirty="0">
                <a:latin typeface="楷体_GB2312" pitchFamily="49" charset="-122"/>
                <a:ea typeface="楷体_GB2312" pitchFamily="49" charset="-122"/>
                <a:sym typeface="+mn-ea"/>
              </a:rPr>
              <a:t>2.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  <a:sym typeface="+mn-ea"/>
              </a:rPr>
              <a:t>如图，用两把完全相同的三角尺分别拼</a:t>
            </a:r>
            <a:r>
              <a:rPr lang="zh-CN" altLang="en-US" sz="3200" dirty="0" smtClean="0">
                <a:latin typeface="楷体_GB2312" pitchFamily="49" charset="-122"/>
                <a:ea typeface="楷体_GB2312" pitchFamily="49" charset="-122"/>
                <a:sym typeface="+mn-ea"/>
              </a:rPr>
              <a:t>出</a:t>
            </a:r>
            <a:endParaRPr lang="zh-CN" altLang="en-US" sz="3200" dirty="0">
              <a:latin typeface="楷体_GB2312" pitchFamily="49" charset="-122"/>
              <a:ea typeface="楷体_GB2312" pitchFamily="49" charset="-122"/>
              <a:sym typeface="+mn-ea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3200" dirty="0" smtClean="0">
                <a:latin typeface="楷体_GB2312" pitchFamily="49" charset="-122"/>
                <a:ea typeface="楷体_GB2312" pitchFamily="49" charset="-122"/>
                <a:sym typeface="+mn-ea"/>
              </a:rPr>
              <a:t>一个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  <a:sym typeface="+mn-ea"/>
              </a:rPr>
              <a:t>四边形和一个三角形。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928662" y="428604"/>
            <a:ext cx="60253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页“练一练”第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873125" y="2470785"/>
            <a:ext cx="3383915" cy="1519555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412" name="Picture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15390" y="2720340"/>
            <a:ext cx="1011555" cy="9994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Picture 3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00605" y="2761615"/>
            <a:ext cx="1753235" cy="9163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458335" y="2417445"/>
            <a:ext cx="4435475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1" hangingPunct="1">
              <a:lnSpc>
                <a:spcPct val="120000"/>
              </a:lnSpc>
            </a:pP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⑴想一想，它们的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内角和</a:t>
            </a: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分别是多少？与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同伴</a:t>
            </a: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交流你是怎么想的。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⑵量一量，算算它们的内角和。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  <a:sym typeface="+mn-ea"/>
            </a:endParaRPr>
          </a:p>
        </p:txBody>
      </p:sp>
      <p:sp>
        <p:nvSpPr>
          <p:cNvPr id="6" name="横卷形 5"/>
          <p:cNvSpPr/>
          <p:nvPr/>
        </p:nvSpPr>
        <p:spPr>
          <a:xfrm>
            <a:off x="1043940" y="4259580"/>
            <a:ext cx="7345045" cy="1974215"/>
          </a:xfrm>
          <a:prstGeom prst="horizontalScrol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470025" y="4636770"/>
            <a:ext cx="6434455" cy="1106805"/>
            <a:chOff x="2315" y="7302"/>
            <a:chExt cx="10133" cy="1743"/>
          </a:xfrm>
        </p:grpSpPr>
        <p:sp>
          <p:nvSpPr>
            <p:cNvPr id="4" name="文本框 3"/>
            <p:cNvSpPr txBox="1"/>
            <p:nvPr/>
          </p:nvSpPr>
          <p:spPr>
            <a:xfrm>
              <a:off x="2557" y="7358"/>
              <a:ext cx="9891" cy="16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ea typeface="楷体_GB2312"/>
                </a:rPr>
                <a:t>       </a:t>
              </a:r>
              <a:r>
                <a:rPr lang="zh-CN" altLang="en-US" sz="3200" dirty="0">
                  <a:solidFill>
                    <a:schemeClr val="tx1"/>
                  </a:solidFill>
                  <a:ea typeface="楷体_GB2312"/>
                </a:rPr>
                <a:t>的内角和是180°,因为这是一个三角形,所以它的内角和是180°。</a:t>
              </a:r>
              <a:endParaRPr lang="zh-CN" altLang="en-US" sz="3200" dirty="0">
                <a:solidFill>
                  <a:schemeClr val="tx1"/>
                </a:solidFill>
                <a:ea typeface="楷体_GB2312"/>
              </a:endParaRPr>
            </a:p>
          </p:txBody>
        </p:sp>
        <p:pic>
          <p:nvPicPr>
            <p:cNvPr id="9" name="Picture 3"/>
            <p:cNvPicPr>
              <a:picLocks noChangeAspect="1"/>
            </p:cNvPicPr>
            <p:nvPr/>
          </p:nvPicPr>
          <p:blipFill>
            <a:blip r:embed="rId3" cstate="email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15" y="7302"/>
              <a:ext cx="1421" cy="846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3"/>
          <p:cNvSpPr txBox="1">
            <a:spLocks noChangeArrowheads="1"/>
          </p:cNvSpPr>
          <p:nvPr/>
        </p:nvSpPr>
        <p:spPr bwMode="auto">
          <a:xfrm>
            <a:off x="246830" y="2195165"/>
            <a:ext cx="5405289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Group 16"/>
          <p:cNvGrpSpPr/>
          <p:nvPr/>
        </p:nvGrpSpPr>
        <p:grpSpPr bwMode="auto">
          <a:xfrm>
            <a:off x="6085542" y="5863481"/>
            <a:ext cx="1684338" cy="877887"/>
            <a:chOff x="2699" y="3612"/>
            <a:chExt cx="1061" cy="553"/>
          </a:xfrm>
        </p:grpSpPr>
        <p:pic>
          <p:nvPicPr>
            <p:cNvPr id="2049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1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00" name="Text Box 18">
              <a:hlinkClick r:id="" action="ppaction://hlinkshowjump?jump=firstslide">
                <a:snd r:embed="rId2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prstClr val="black"/>
                  </a:solidFill>
                  <a:latin typeface="华文楷体" pitchFamily="2" charset="-122"/>
                  <a:ea typeface="华文楷体" pitchFamily="2" charset="-122"/>
                </a:rPr>
                <a:t>返回目录</a:t>
              </a:r>
              <a:endParaRPr lang="zh-CN" altLang="en-US" sz="1800" b="0" dirty="0">
                <a:solidFill>
                  <a:prstClr val="black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6" name="TextBox 23"/>
          <p:cNvSpPr txBox="1">
            <a:spLocks noChangeArrowheads="1"/>
          </p:cNvSpPr>
          <p:nvPr/>
        </p:nvSpPr>
        <p:spPr bwMode="auto">
          <a:xfrm>
            <a:off x="500093" y="1181089"/>
            <a:ext cx="842962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20000"/>
              </a:lnSpc>
            </a:pPr>
            <a:r>
              <a:rPr lang="en-US" altLang="zh-CN" sz="3200" dirty="0">
                <a:latin typeface="楷体_GB2312" pitchFamily="49" charset="-122"/>
                <a:ea typeface="楷体_GB2312" pitchFamily="49" charset="-122"/>
                <a:sym typeface="+mn-ea"/>
              </a:rPr>
              <a:t>3.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  <a:sym typeface="+mn-ea"/>
              </a:rPr>
              <a:t>用一张长方形纸剪一剪，再填一填。</a:t>
            </a:r>
            <a:endParaRPr kumimoji="0" lang="zh-CN" altLang="en-US" sz="320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TextBox 23"/>
          <p:cNvSpPr txBox="1">
            <a:spLocks noChangeArrowheads="1"/>
          </p:cNvSpPr>
          <p:nvPr/>
        </p:nvSpPr>
        <p:spPr bwMode="auto">
          <a:xfrm>
            <a:off x="246831" y="1620490"/>
            <a:ext cx="8429625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3923928" y="1764105"/>
            <a:ext cx="865188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6830" y="2734915"/>
            <a:ext cx="5405290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28662" y="428604"/>
            <a:ext cx="63842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页“练一练”第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题。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8436" name="Picture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17500" y="2443480"/>
            <a:ext cx="8509000" cy="2232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17575" y="3825240"/>
            <a:ext cx="1292225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ea typeface="楷体_GB2312"/>
              </a:rPr>
              <a:t>长方</a:t>
            </a:r>
            <a:endParaRPr lang="zh-CN" altLang="en-US" sz="2000" dirty="0">
              <a:ea typeface="楷体_GB231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96365" y="4150995"/>
            <a:ext cx="12922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ea typeface="楷体_GB2312"/>
              </a:rPr>
              <a:t>360</a:t>
            </a:r>
            <a:endParaRPr lang="en-US" altLang="zh-CN" sz="2000" dirty="0">
              <a:ea typeface="楷体_GB231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00705" y="3753485"/>
            <a:ext cx="1292225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ea typeface="楷体_GB2312"/>
              </a:rPr>
              <a:t>三角</a:t>
            </a:r>
            <a:endParaRPr lang="zh-CN" altLang="en-US" sz="2000" dirty="0">
              <a:ea typeface="楷体_GB231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91560" y="4150995"/>
            <a:ext cx="12922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ea typeface="楷体_GB2312"/>
              </a:rPr>
              <a:t>180</a:t>
            </a:r>
            <a:endParaRPr lang="en-US" altLang="zh-CN" sz="2000" dirty="0">
              <a:ea typeface="楷体_GB231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87315" y="3825240"/>
            <a:ext cx="1292225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ea typeface="楷体_GB2312"/>
              </a:rPr>
              <a:t>三角</a:t>
            </a:r>
            <a:endParaRPr lang="zh-CN" altLang="en-US" sz="2000" dirty="0">
              <a:ea typeface="楷体_GB231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68975" y="4149725"/>
            <a:ext cx="12922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ea typeface="楷体_GB2312"/>
              </a:rPr>
              <a:t>180</a:t>
            </a:r>
            <a:endParaRPr lang="en-US" altLang="zh-CN" sz="2000" dirty="0">
              <a:ea typeface="楷体_GB231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84415" y="3754755"/>
            <a:ext cx="1292225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ea typeface="楷体_GB2312"/>
              </a:rPr>
              <a:t>三角</a:t>
            </a:r>
            <a:endParaRPr lang="zh-CN" altLang="en-US" sz="2000" dirty="0">
              <a:ea typeface="楷体_GB231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51775" y="4150995"/>
            <a:ext cx="12922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ea typeface="楷体_GB2312"/>
              </a:rPr>
              <a:t>180</a:t>
            </a:r>
            <a:endParaRPr lang="en-US" altLang="zh-CN" sz="2000" dirty="0">
              <a:ea typeface="楷体_GB231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tags/tag1.xml><?xml version="1.0" encoding="utf-8"?>
<p:tagLst xmlns:p="http://schemas.openxmlformats.org/presentationml/2006/main">
  <p:tag name="KSO_WPP_MARK_KEY" val="efb71bf9-1f98-4e54-b125-315a450b7da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1491</Words>
  <Application>WPS 演示</Application>
  <PresentationFormat>全屏显示(4:3)</PresentationFormat>
  <Paragraphs>245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楷体_GB2312</vt:lpstr>
      <vt:lpstr>新宋体</vt:lpstr>
      <vt:lpstr>Calibri</vt:lpstr>
      <vt:lpstr>华文楷体</vt:lpstr>
      <vt:lpstr>微软雅黑</vt:lpstr>
      <vt:lpstr>楷体_GB2312</vt:lpstr>
      <vt:lpstr>黑体</vt:lpstr>
      <vt:lpstr>Times New Roman</vt:lpstr>
      <vt:lpstr>Arial Unicode MS</vt:lpstr>
      <vt:lpstr>华文行楷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568</cp:revision>
  <dcterms:created xsi:type="dcterms:W3CDTF">2015-11-21T07:20:00Z</dcterms:created>
  <dcterms:modified xsi:type="dcterms:W3CDTF">2023-02-06T10:42:46Z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7D67E52C4DC0479E9054F01AD9150C84</vt:lpwstr>
  </property>
</Properties>
</file>