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38" r:id="rId3"/>
    <p:sldId id="439" r:id="rId5"/>
    <p:sldId id="440" r:id="rId6"/>
    <p:sldId id="441" r:id="rId7"/>
    <p:sldId id="442" r:id="rId8"/>
    <p:sldId id="443" r:id="rId9"/>
    <p:sldId id="444" r:id="rId10"/>
    <p:sldId id="445" r:id="rId11"/>
    <p:sldId id="446" r:id="rId12"/>
    <p:sldId id="447" r:id="rId13"/>
    <p:sldId id="448" r:id="rId14"/>
    <p:sldId id="449" r:id="rId15"/>
    <p:sldId id="450" r:id="rId16"/>
    <p:sldId id="451" r:id="rId17"/>
    <p:sldId id="452" r:id="rId18"/>
    <p:sldId id="453" r:id="rId19"/>
    <p:sldId id="454" r:id="rId20"/>
    <p:sldId id="455" r:id="rId21"/>
  </p:sldIdLst>
  <p:sldSz cx="9144000" cy="6858000" type="screen4x3"/>
  <p:notesSz cx="6858000" cy="9144000"/>
  <p:custDataLst>
    <p:tags r:id="rId25"/>
  </p:custDataLst>
  <p:defaultTextStyle>
    <a:defPPr>
      <a:defRPr lang="zh-CN"/>
    </a:defPPr>
    <a:lvl1pPr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b="1" kern="1200">
        <a:solidFill>
          <a:srgbClr val="CC0000"/>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2400" b="1" kern="1200">
        <a:solidFill>
          <a:srgbClr val="CC0000"/>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8" userDrawn="1">
          <p15:clr>
            <a:srgbClr val="A4A3A4"/>
          </p15:clr>
        </p15:guide>
        <p15:guide id="2" pos="2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000000"/>
    <a:srgbClr val="FFFF9F"/>
    <a:srgbClr val="FF0066"/>
    <a:srgbClr val="FF0000"/>
    <a:srgbClr val="E4DF21"/>
    <a:srgbClr val="C8D927"/>
    <a:srgbClr val="DEEC22"/>
    <a:srgbClr val="E6E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68" autoAdjust="0"/>
    <p:restoredTop sz="94477" autoAdjust="0"/>
  </p:normalViewPr>
  <p:slideViewPr>
    <p:cSldViewPr>
      <p:cViewPr varScale="1">
        <p:scale>
          <a:sx n="109" d="100"/>
          <a:sy n="109" d="100"/>
        </p:scale>
        <p:origin x="-930" y="-84"/>
      </p:cViewPr>
      <p:guideLst>
        <p:guide orient="horz" pos="2168"/>
        <p:guide pos="29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buFontTx/>
              <a:buNone/>
              <a:defRPr sz="1200" b="0">
                <a:solidFill>
                  <a:schemeClr val="tx1"/>
                </a:solidFill>
                <a:latin typeface="+mn-lt"/>
                <a:ea typeface="+mn-ea"/>
              </a:defRPr>
            </a:lvl1pPr>
          </a:lstStyle>
          <a:p>
            <a:pPr>
              <a:defRPr/>
            </a:pPr>
            <a:fld id="{A638FED3-C54B-41D4-94BC-80BE44D68AA3}"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b="0">
                <a:solidFill>
                  <a:schemeClr val="tx1"/>
                </a:solidFill>
              </a:defRPr>
            </a:lvl1pPr>
          </a:lstStyle>
          <a:p>
            <a:fld id="{39AC8BDF-B565-4478-9398-5265C7BACB7C}"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idx="4294967295"/>
          </p:nvPr>
        </p:nvSpPr>
        <p:spPr bwMode="auto">
          <a:ln>
            <a:solidFill>
              <a:srgbClr val="000000"/>
            </a:solidFill>
            <a:miter lim="800000"/>
          </a:ln>
        </p:spPr>
      </p:sp>
      <p:sp>
        <p:nvSpPr>
          <p:cNvPr id="5123" name="Rectangle 3"/>
          <p:cNvSpPr>
            <a:spLocks noGrp="1" noRot="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6"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6627"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fld id="{F9C229D7-D75E-4A67-9745-75E6B082C642}" type="slidenum">
              <a:rPr lang="zh-CN" altLang="en-US" sz="1200" b="0">
                <a:solidFill>
                  <a:prstClr val="black"/>
                </a:solidFill>
              </a:rPr>
            </a:fld>
            <a:endParaRPr lang="en-US" altLang="zh-CN" sz="1200" b="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lgn="l">
              <a:spcBef>
                <a:spcPts val="0"/>
              </a:spcBef>
              <a:spcAft>
                <a:spcPts val="0"/>
              </a:spcAft>
              <a:buFontTx/>
              <a:buNone/>
              <a:defRPr sz="1800" b="0">
                <a:solidFill>
                  <a:schemeClr val="tx1"/>
                </a:solidFill>
                <a:latin typeface="+mn-lt"/>
                <a:ea typeface="+mn-ea"/>
              </a:defRPr>
            </a:lvl1pPr>
          </a:lstStyle>
          <a:p>
            <a:pPr>
              <a:defRPr/>
            </a:pPr>
            <a:endParaRPr lang="en-US" altLang="zh-CN"/>
          </a:p>
        </p:txBody>
      </p:sp>
      <p:sp>
        <p:nvSpPr>
          <p:cNvPr id="6" name="灯片编号占位符 5"/>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lstStyle>
            <a:lvl1pPr>
              <a:defRPr sz="1800" b="0">
                <a:solidFill>
                  <a:schemeClr val="tx1"/>
                </a:solidFill>
              </a:defRPr>
            </a:lvl1pPr>
          </a:lstStyle>
          <a:p>
            <a:fld id="{AB507553-BE37-4130-89B8-8AECABB00B37}" type="slidenum">
              <a:rPr lang="zh-CN" altLang="en-US"/>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0.xml"/><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slide" Target="slide18.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9.xml"/><Relationship Id="rId5" Type="http://schemas.openxmlformats.org/officeDocument/2006/relationships/slide" Target="slide9.xml"/><Relationship Id="rId4" Type="http://schemas.openxmlformats.org/officeDocument/2006/relationships/slide" Target="slide18.xml"/><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 Target="slide11.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slide" Target="slide11.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1.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audio" Target="../media/audio1.wav"/><Relationship Id="rId3" Type="http://schemas.openxmlformats.org/officeDocument/2006/relationships/image" Target="../media/image2.emf"/><Relationship Id="rId2" Type="http://schemas.openxmlformats.org/officeDocument/2006/relationships/slide" Target="slide1.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audio" Target="../media/audio1.wav"/><Relationship Id="rId3" Type="http://schemas.openxmlformats.org/officeDocument/2006/relationships/image" Target="../media/image2.emf"/><Relationship Id="rId2" Type="http://schemas.openxmlformats.org/officeDocument/2006/relationships/slide" Target="slide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2.emf"/><Relationship Id="rId3" Type="http://schemas.openxmlformats.org/officeDocument/2006/relationships/slide" Target="slide1.xml"/><Relationship Id="rId2" Type="http://schemas.openxmlformats.org/officeDocument/2006/relationships/image" Target="../media/image5.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image" Target="../media/image2.emf"/></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2.emf"/><Relationship Id="rId2" Type="http://schemas.openxmlformats.org/officeDocument/2006/relationships/slide" Target="slide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jpeg"/><Relationship Id="rId4" Type="http://schemas.openxmlformats.org/officeDocument/2006/relationships/audio" Target="../media/audio1.wav"/><Relationship Id="rId3" Type="http://schemas.openxmlformats.org/officeDocument/2006/relationships/image" Target="../media/image2.emf"/><Relationship Id="rId2" Type="http://schemas.openxmlformats.org/officeDocument/2006/relationships/slide" Target="slide1.xml"/><Relationship Id="rId1"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5" name="组合 14"/>
          <p:cNvGrpSpPr/>
          <p:nvPr/>
        </p:nvGrpSpPr>
        <p:grpSpPr>
          <a:xfrm>
            <a:off x="2528909" y="4857760"/>
            <a:ext cx="2159000" cy="1009650"/>
            <a:chOff x="684213" y="4868863"/>
            <a:chExt cx="2159000" cy="1009650"/>
          </a:xfrm>
        </p:grpSpPr>
        <p:sp>
          <p:nvSpPr>
            <p:cNvPr id="4100" name="Oval 23">
              <a:hlinkClick r:id="rId1" action="ppaction://hlinksldjump"/>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4101" name="Rectangle 18">
              <a:hlinkClick r:id="rId1" action="ppaction://hlinksldjump"/>
            </p:cNvPr>
            <p:cNvSpPr>
              <a:spLocks noChangeArrowheads="1"/>
            </p:cNvSpPr>
            <p:nvPr/>
          </p:nvSpPr>
          <p:spPr bwMode="auto">
            <a:xfrm>
              <a:off x="827088" y="5084763"/>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学习新知</a:t>
              </a:r>
              <a:endParaRPr lang="zh-CN" altLang="en-US" sz="2800" dirty="0">
                <a:latin typeface="宋体" panose="02010600030101010101" pitchFamily="2" charset="-122"/>
              </a:endParaRPr>
            </a:p>
          </p:txBody>
        </p:sp>
      </p:grpSp>
      <p:grpSp>
        <p:nvGrpSpPr>
          <p:cNvPr id="14" name="组合 13"/>
          <p:cNvGrpSpPr/>
          <p:nvPr/>
        </p:nvGrpSpPr>
        <p:grpSpPr>
          <a:xfrm>
            <a:off x="4625990" y="4868863"/>
            <a:ext cx="2160588" cy="1009650"/>
            <a:chOff x="3708400" y="4868863"/>
            <a:chExt cx="2160588" cy="1009650"/>
          </a:xfrm>
        </p:grpSpPr>
        <p:sp>
          <p:nvSpPr>
            <p:cNvPr id="4103" name="Oval 30"/>
            <p:cNvSpPr>
              <a:spLocks noChangeArrowheads="1"/>
            </p:cNvSpPr>
            <p:nvPr/>
          </p:nvSpPr>
          <p:spPr bwMode="auto">
            <a:xfrm>
              <a:off x="3708400"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4104" name="Rectangle 31">
              <a:hlinkClick r:id="rId2" action="ppaction://hlinksldjump"/>
            </p:cNvPr>
            <p:cNvSpPr>
              <a:spLocks noChangeArrowheads="1"/>
            </p:cNvSpPr>
            <p:nvPr/>
          </p:nvSpPr>
          <p:spPr bwMode="auto">
            <a:xfrm>
              <a:off x="3852863" y="5086351"/>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随堂练习</a:t>
              </a:r>
              <a:endParaRPr lang="zh-CN" altLang="en-US" sz="2800" dirty="0">
                <a:latin typeface="宋体" panose="02010600030101010101" pitchFamily="2" charset="-122"/>
              </a:endParaRPr>
            </a:p>
          </p:txBody>
        </p:sp>
      </p:grpSp>
      <p:grpSp>
        <p:nvGrpSpPr>
          <p:cNvPr id="4105" name="Group 44"/>
          <p:cNvGrpSpPr/>
          <p:nvPr/>
        </p:nvGrpSpPr>
        <p:grpSpPr bwMode="auto">
          <a:xfrm>
            <a:off x="6769130" y="4868863"/>
            <a:ext cx="2160588" cy="1009650"/>
            <a:chOff x="4150" y="2976"/>
            <a:chExt cx="1361" cy="636"/>
          </a:xfrm>
        </p:grpSpPr>
        <p:sp>
          <p:nvSpPr>
            <p:cNvPr id="4106" name="Oval 32">
              <a:hlinkClick r:id="" action="ppaction://noaction"/>
            </p:cNvPr>
            <p:cNvSpPr>
              <a:spLocks noChangeArrowheads="1"/>
            </p:cNvSpPr>
            <p:nvPr/>
          </p:nvSpPr>
          <p:spPr bwMode="auto">
            <a:xfrm>
              <a:off x="4150" y="2976"/>
              <a:ext cx="1224" cy="636"/>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4107" name="Rectangle 33">
              <a:hlinkClick r:id="rId3" action="ppaction://hlinksldjump"/>
            </p:cNvPr>
            <p:cNvSpPr>
              <a:spLocks noChangeArrowheads="1"/>
            </p:cNvSpPr>
            <p:nvPr/>
          </p:nvSpPr>
          <p:spPr bwMode="auto">
            <a:xfrm>
              <a:off x="4241" y="3111"/>
              <a:ext cx="127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latin typeface="宋体" panose="02010600030101010101" pitchFamily="2" charset="-122"/>
                </a:rPr>
                <a:t>作业设计</a:t>
              </a:r>
              <a:endParaRPr lang="zh-CN" altLang="en-US" sz="2800" dirty="0">
                <a:latin typeface="宋体" panose="02010600030101010101" pitchFamily="2" charset="-122"/>
              </a:endParaRPr>
            </a:p>
          </p:txBody>
        </p:sp>
      </p:grpSp>
      <p:sp>
        <p:nvSpPr>
          <p:cNvPr id="18" name="Text Box 3"/>
          <p:cNvSpPr txBox="1">
            <a:spLocks noChangeArrowheads="1"/>
          </p:cNvSpPr>
          <p:nvPr/>
        </p:nvSpPr>
        <p:spPr bwMode="auto">
          <a:xfrm>
            <a:off x="1835150" y="366577"/>
            <a:ext cx="5473700" cy="457200"/>
          </a:xfrm>
          <a:prstGeom prst="rect">
            <a:avLst/>
          </a:prstGeom>
          <a:noFill/>
          <a:ln w="9525">
            <a:noFill/>
            <a:miter lim="800000"/>
          </a:ln>
        </p:spPr>
        <p:txBody>
          <a:bodyPr>
            <a:spAutoFit/>
          </a:bodyPr>
          <a:lstStyle/>
          <a:p>
            <a:pPr algn="ctr">
              <a:spcBef>
                <a:spcPct val="50000"/>
              </a:spcBef>
            </a:pPr>
            <a:r>
              <a:rPr lang="zh-CN" altLang="en-US" dirty="0" smtClean="0">
                <a:solidFill>
                  <a:schemeClr val="tx1"/>
                </a:solidFill>
                <a:latin typeface="楷体_GB2312" pitchFamily="49" charset="-122"/>
                <a:ea typeface="楷体_GB2312" pitchFamily="49" charset="-122"/>
                <a:sym typeface="+mn-ea"/>
              </a:rPr>
              <a:t>四年级数学</a:t>
            </a:r>
            <a:r>
              <a:rPr lang="en-US" altLang="zh-CN" dirty="0" smtClean="0">
                <a:solidFill>
                  <a:schemeClr val="tx1"/>
                </a:solidFill>
                <a:latin typeface="宋体" panose="02010600030101010101" pitchFamily="2" charset="-122"/>
                <a:sym typeface="+mn-ea"/>
              </a:rPr>
              <a:t>·</a:t>
            </a:r>
            <a:r>
              <a:rPr lang="zh-CN" altLang="en-US" dirty="0" smtClean="0">
                <a:solidFill>
                  <a:schemeClr val="tx1"/>
                </a:solidFill>
                <a:latin typeface="楷体_GB2312" pitchFamily="49" charset="-122"/>
                <a:ea typeface="楷体_GB2312" pitchFamily="49" charset="-122"/>
                <a:sym typeface="+mn-ea"/>
              </a:rPr>
              <a:t>下 </a:t>
            </a:r>
            <a:r>
              <a:rPr lang="zh-CN" altLang="en-US" dirty="0" smtClean="0">
                <a:solidFill>
                  <a:schemeClr val="tx1"/>
                </a:solidFill>
                <a:latin typeface="楷体_GB2312" pitchFamily="49" charset="-122"/>
                <a:ea typeface="楷体_GB2312" pitchFamily="49" charset="-122"/>
              </a:rPr>
              <a:t>  </a:t>
            </a:r>
            <a:r>
              <a:rPr lang="zh-CN" altLang="en-US" dirty="0" smtClean="0">
                <a:solidFill>
                  <a:schemeClr val="tx1"/>
                </a:solidFill>
                <a:latin typeface="楷体_GB2312" pitchFamily="49" charset="-122"/>
                <a:ea typeface="楷体_GB2312" pitchFamily="49" charset="-122"/>
              </a:rPr>
              <a:t>新</a:t>
            </a:r>
            <a:r>
              <a:rPr lang="zh-CN" altLang="en-US" dirty="0" smtClean="0">
                <a:solidFill>
                  <a:schemeClr val="tx1"/>
                </a:solidFill>
                <a:latin typeface="楷体_GB2312" pitchFamily="49" charset="-122"/>
                <a:ea typeface="楷体_GB2312" pitchFamily="49" charset="-122"/>
              </a:rPr>
              <a:t>课标</a:t>
            </a:r>
            <a:r>
              <a:rPr lang="en-US" altLang="zh-CN" dirty="0" smtClean="0">
                <a:solidFill>
                  <a:schemeClr val="tx1"/>
                </a:solidFill>
                <a:latin typeface="楷体_GB2312" pitchFamily="49" charset="-122"/>
                <a:ea typeface="楷体_GB2312" pitchFamily="49" charset="-122"/>
              </a:rPr>
              <a:t>[</a:t>
            </a:r>
            <a:r>
              <a:rPr lang="zh-CN" altLang="en-US" dirty="0" smtClean="0">
                <a:solidFill>
                  <a:schemeClr val="tx1"/>
                </a:solidFill>
                <a:latin typeface="楷体_GB2312" pitchFamily="49" charset="-122"/>
                <a:ea typeface="楷体_GB2312" pitchFamily="49" charset="-122"/>
              </a:rPr>
              <a:t>北师</a:t>
            </a:r>
            <a:r>
              <a:rPr lang="en-US" altLang="zh-CN" dirty="0" smtClean="0">
                <a:solidFill>
                  <a:schemeClr val="tx1"/>
                </a:solidFill>
                <a:latin typeface="楷体_GB2312" pitchFamily="49" charset="-122"/>
                <a:ea typeface="楷体_GB2312" pitchFamily="49" charset="-122"/>
              </a:rPr>
              <a:t>]</a:t>
            </a:r>
            <a:endParaRPr lang="zh-CN" altLang="en-US" dirty="0">
              <a:solidFill>
                <a:schemeClr val="tx1"/>
              </a:solidFill>
              <a:latin typeface="楷体_GB2312" pitchFamily="49" charset="-122"/>
              <a:ea typeface="楷体_GB2312" pitchFamily="49" charset="-122"/>
            </a:endParaRPr>
          </a:p>
        </p:txBody>
      </p:sp>
      <p:grpSp>
        <p:nvGrpSpPr>
          <p:cNvPr id="25" name="组合 24"/>
          <p:cNvGrpSpPr/>
          <p:nvPr/>
        </p:nvGrpSpPr>
        <p:grpSpPr>
          <a:xfrm>
            <a:off x="412736" y="4857760"/>
            <a:ext cx="2159000" cy="1009650"/>
            <a:chOff x="684213" y="4868863"/>
            <a:chExt cx="2159000" cy="1009650"/>
          </a:xfrm>
        </p:grpSpPr>
        <p:sp>
          <p:nvSpPr>
            <p:cNvPr id="26" name="Oval 23">
              <a:hlinkClick r:id="" action="ppaction://hlinkshowjump?jump=nextslide"/>
            </p:cNvPr>
            <p:cNvSpPr>
              <a:spLocks noChangeArrowheads="1"/>
            </p:cNvSpPr>
            <p:nvPr/>
          </p:nvSpPr>
          <p:spPr bwMode="auto">
            <a:xfrm>
              <a:off x="684213" y="4868863"/>
              <a:ext cx="1943100" cy="1009650"/>
            </a:xfrm>
            <a:prstGeom prst="ellipse">
              <a:avLst/>
            </a:prstGeom>
            <a:gradFill rotWithShape="1">
              <a:gsLst>
                <a:gs pos="0">
                  <a:srgbClr val="D3E11F"/>
                </a:gs>
                <a:gs pos="100000">
                  <a:srgbClr val="DEEC22"/>
                </a:gs>
              </a:gsLst>
              <a:path path="rect">
                <a:fillToRect r="100000" b="100000"/>
              </a:path>
            </a:gradFill>
            <a:ln w="9525">
              <a:solidFill>
                <a:schemeClr val="hlink"/>
              </a:solidFill>
              <a:round/>
            </a:ln>
          </p:spPr>
          <p:txBody>
            <a:bodyPr wrap="none" anchor="ctr"/>
            <a:lstStyle/>
            <a:p>
              <a:pPr algn="ctr"/>
              <a:endParaRPr lang="zh-CN" altLang="en-US" sz="2800"/>
            </a:p>
          </p:txBody>
        </p:sp>
        <p:sp>
          <p:nvSpPr>
            <p:cNvPr id="27" name="Rectangle 18">
              <a:hlinkClick r:id="" action="ppaction://hlinkshowjump?jump=nextslide"/>
            </p:cNvPr>
            <p:cNvSpPr>
              <a:spLocks noChangeArrowheads="1"/>
            </p:cNvSpPr>
            <p:nvPr/>
          </p:nvSpPr>
          <p:spPr bwMode="auto">
            <a:xfrm>
              <a:off x="827088" y="5084763"/>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latin typeface="宋体" panose="02010600030101010101" pitchFamily="2" charset="-122"/>
                </a:rPr>
                <a:t>复习准备</a:t>
              </a:r>
              <a:endParaRPr lang="zh-CN" altLang="en-US" sz="2800" dirty="0">
                <a:latin typeface="宋体" panose="02010600030101010101" pitchFamily="2" charset="-122"/>
              </a:endParaRPr>
            </a:p>
          </p:txBody>
        </p:sp>
      </p:grpSp>
      <p:sp>
        <p:nvSpPr>
          <p:cNvPr id="19" name="TextBox 16"/>
          <p:cNvSpPr txBox="1">
            <a:spLocks noChangeArrowheads="1"/>
          </p:cNvSpPr>
          <p:nvPr/>
        </p:nvSpPr>
        <p:spPr bwMode="auto">
          <a:xfrm>
            <a:off x="0" y="1196752"/>
            <a:ext cx="9144000" cy="523220"/>
          </a:xfrm>
          <a:prstGeom prst="rect">
            <a:avLst/>
          </a:prstGeom>
          <a:noFill/>
          <a:ln w="9525">
            <a:noFill/>
            <a:miter lim="800000"/>
          </a:ln>
        </p:spPr>
        <p:txBody>
          <a:bodyPr wrap="square">
            <a:spAutoFit/>
          </a:bodyPr>
          <a:lstStyle/>
          <a:p>
            <a:pPr algn="ctr"/>
            <a:r>
              <a:rPr lang="zh-CN" altLang="en-US" sz="2800" dirty="0">
                <a:solidFill>
                  <a:srgbClr val="C00000"/>
                </a:solidFill>
                <a:latin typeface="华文楷体" pitchFamily="2" charset="-122"/>
                <a:ea typeface="华文楷体" pitchFamily="2" charset="-122"/>
              </a:rPr>
              <a:t>第</a:t>
            </a:r>
            <a:r>
              <a:rPr lang="en-US" altLang="zh-CN" sz="2800" dirty="0">
                <a:solidFill>
                  <a:srgbClr val="C00000"/>
                </a:solidFill>
                <a:latin typeface="华文楷体" pitchFamily="2" charset="-122"/>
                <a:ea typeface="华文楷体" pitchFamily="2" charset="-122"/>
              </a:rPr>
              <a:t>2</a:t>
            </a:r>
            <a:r>
              <a:rPr lang="zh-CN" altLang="en-US" sz="2800" dirty="0">
                <a:solidFill>
                  <a:srgbClr val="C00000"/>
                </a:solidFill>
                <a:latin typeface="华文楷体" pitchFamily="2" charset="-122"/>
                <a:ea typeface="华文楷体" pitchFamily="2" charset="-122"/>
              </a:rPr>
              <a:t>单元    认识三角形和四边形</a:t>
            </a:r>
            <a:endParaRPr lang="zh-CN" altLang="en-US" sz="2800" dirty="0">
              <a:solidFill>
                <a:srgbClr val="C00000"/>
              </a:solidFill>
              <a:latin typeface="华文楷体" pitchFamily="2" charset="-122"/>
              <a:ea typeface="华文楷体" pitchFamily="2" charset="-122"/>
            </a:endParaRPr>
          </a:p>
        </p:txBody>
      </p:sp>
      <p:sp>
        <p:nvSpPr>
          <p:cNvPr id="20" name="矩形 19"/>
          <p:cNvSpPr/>
          <p:nvPr/>
        </p:nvSpPr>
        <p:spPr>
          <a:xfrm>
            <a:off x="0" y="2200733"/>
            <a:ext cx="9144000" cy="1015663"/>
          </a:xfrm>
          <a:prstGeom prst="rect">
            <a:avLst/>
          </a:prstGeom>
          <a:noFill/>
        </p:spPr>
        <p:txBody>
          <a:bodyPr wrap="square" lIns="91440" tIns="45720" rIns="91440" bIns="45720">
            <a:spAutoFit/>
          </a:bodyPr>
          <a:lstStyle/>
          <a:p>
            <a:pPr algn="ctr"/>
            <a:r>
              <a:rPr lang="zh-CN" altLang="en-US" sz="6000" b="1" cap="all" spc="0" dirty="0" smtClean="0">
                <a:ln w="9000" cmpd="sng">
                  <a:noFill/>
                  <a:prstDash val="solid"/>
                </a:ln>
                <a:solidFill>
                  <a:srgbClr val="C00000"/>
                </a:solidFill>
                <a:effectLst>
                  <a:reflection blurRad="12700" stA="28000" endPos="45000" dist="1000" dir="5400000" sy="-100000" algn="bl" rotWithShape="0"/>
                </a:effectLst>
                <a:latin typeface="微软雅黑" panose="020B0503020204020204" pitchFamily="34" charset="-122"/>
                <a:ea typeface="微软雅黑" panose="020B0503020204020204" pitchFamily="34" charset="-122"/>
              </a:rPr>
              <a:t>三角形内角和</a:t>
            </a:r>
            <a:endParaRPr lang="zh-CN" altLang="en-US" sz="6000" b="1" cap="all" spc="0" dirty="0" smtClean="0">
              <a:ln w="9000" cmpd="sng">
                <a:noFill/>
                <a:prstDash val="solid"/>
              </a:ln>
              <a:solidFill>
                <a:srgbClr val="C00000"/>
              </a:solidFill>
              <a:effectLst>
                <a:reflection blurRad="12700" stA="28000" endPos="45000" dist="1000" dir="5400000" sy="-100000" algn="bl" rotWithShape="0"/>
              </a:effectLst>
              <a:latin typeface="微软雅黑" panose="020B0503020204020204" pitchFamily="34" charset="-122"/>
              <a:ea typeface="微软雅黑" panose="020B0503020204020204" pitchFamily="34" charset="-122"/>
            </a:endParaRPr>
          </a:p>
        </p:txBody>
      </p:sp>
      <p:sp>
        <p:nvSpPr>
          <p:cNvPr id="21" name="矩形 20"/>
          <p:cNvSpPr/>
          <p:nvPr/>
        </p:nvSpPr>
        <p:spPr>
          <a:xfrm>
            <a:off x="0" y="3429000"/>
            <a:ext cx="9144000" cy="707886"/>
          </a:xfrm>
          <a:prstGeom prst="rect">
            <a:avLst/>
          </a:prstGeom>
          <a:noFill/>
        </p:spPr>
        <p:txBody>
          <a:bodyPr wrap="square" lIns="91440" tIns="45720" rIns="91440" bIns="45720">
            <a:spAutoFit/>
          </a:bodyPr>
          <a:lstStyle/>
          <a:p>
            <a:pPr algn="ctr"/>
            <a:r>
              <a:rPr lang="zh-CN" altLang="en-US" sz="4000" b="1" cap="all" spc="0" dirty="0" smtClean="0">
                <a:ln w="9000" cmpd="sng">
                  <a:noFill/>
                  <a:prstDash val="solid"/>
                </a:ln>
                <a:solidFill>
                  <a:srgbClr val="C00000"/>
                </a:solidFill>
                <a:effectLst>
                  <a:reflection blurRad="12700" stA="28000" endPos="45000" dist="1000" dir="5400000" sy="-100000" algn="bl" rotWithShape="0"/>
                </a:effectLst>
                <a:latin typeface="华文楷体" pitchFamily="2" charset="-122"/>
                <a:ea typeface="华文楷体" pitchFamily="2" charset="-122"/>
              </a:rPr>
              <a:t>第</a:t>
            </a:r>
            <a:r>
              <a:rPr lang="en-US" altLang="zh-CN" sz="4000" b="1" cap="all" spc="0" dirty="0" smtClean="0">
                <a:ln w="9000" cmpd="sng">
                  <a:noFill/>
                  <a:prstDash val="solid"/>
                </a:ln>
                <a:solidFill>
                  <a:srgbClr val="C00000"/>
                </a:solidFill>
                <a:effectLst>
                  <a:reflection blurRad="12700" stA="28000" endPos="45000" dist="1000" dir="5400000" sy="-100000" algn="bl" rotWithShape="0"/>
                </a:effectLst>
                <a:latin typeface="华文楷体" pitchFamily="2" charset="-122"/>
                <a:ea typeface="华文楷体" pitchFamily="2" charset="-122"/>
              </a:rPr>
              <a:t>2</a:t>
            </a:r>
            <a:r>
              <a:rPr lang="zh-CN" altLang="en-US" sz="4000" b="1" cap="all" spc="0" dirty="0" smtClean="0">
                <a:ln w="9000" cmpd="sng">
                  <a:noFill/>
                  <a:prstDash val="solid"/>
                </a:ln>
                <a:solidFill>
                  <a:srgbClr val="C00000"/>
                </a:solidFill>
                <a:effectLst>
                  <a:reflection blurRad="12700" stA="28000" endPos="45000" dist="1000" dir="5400000" sy="-100000" algn="bl" rotWithShape="0"/>
                </a:effectLst>
                <a:latin typeface="华文楷体" pitchFamily="2" charset="-122"/>
                <a:ea typeface="华文楷体" pitchFamily="2" charset="-122"/>
              </a:rPr>
              <a:t>课</a:t>
            </a:r>
            <a:r>
              <a:rPr lang="zh-CN" altLang="en-US" sz="4000" b="1" cap="all" spc="0" dirty="0" smtClean="0">
                <a:ln w="9000" cmpd="sng">
                  <a:noFill/>
                  <a:prstDash val="solid"/>
                </a:ln>
                <a:solidFill>
                  <a:srgbClr val="C00000"/>
                </a:solidFill>
                <a:effectLst>
                  <a:reflection blurRad="12700" stA="28000" endPos="45000" dist="1000" dir="5400000" sy="-100000" algn="bl" rotWithShape="0"/>
                </a:effectLst>
                <a:latin typeface="华文楷体" pitchFamily="2" charset="-122"/>
                <a:ea typeface="华文楷体" pitchFamily="2" charset="-122"/>
              </a:rPr>
              <a:t>时</a:t>
            </a:r>
            <a:endParaRPr lang="zh-CN" altLang="en-US" sz="4000" b="1" cap="all" spc="0" dirty="0" smtClean="0">
              <a:ln w="9000" cmpd="sng">
                <a:noFill/>
                <a:prstDash val="solid"/>
              </a:ln>
              <a:solidFill>
                <a:srgbClr val="C00000"/>
              </a:solidFill>
              <a:effectLst>
                <a:reflection blurRad="12700" stA="28000" endPos="45000" dist="1000" dir="5400000" sy="-100000" algn="bl" rotWithShape="0"/>
              </a:effectLst>
              <a:latin typeface="华文楷体" pitchFamily="2" charset="-122"/>
              <a:ea typeface="华文楷体" pitchFamily="2" charset="-122"/>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标题 1"/>
          <p:cNvSpPr>
            <a:spLocks noGrp="1" noChangeArrowheads="1"/>
          </p:cNvSpPr>
          <p:nvPr>
            <p:ph type="title" idx="4294967295"/>
          </p:nvPr>
        </p:nvSpPr>
        <p:spPr bwMode="auto">
          <a:xfrm>
            <a:off x="767770" y="714356"/>
            <a:ext cx="7776219" cy="792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1" hangingPunct="1">
              <a:lnSpc>
                <a:spcPct val="150000"/>
              </a:lnSpc>
            </a:pPr>
            <a:r>
              <a:rPr lang="zh-CN" altLang="en-US" sz="3200" b="1" dirty="0">
                <a:solidFill>
                  <a:srgbClr val="C00000"/>
                </a:solidFill>
                <a:latin typeface="楷体_GB2312" pitchFamily="49" charset="-122"/>
                <a:ea typeface="楷体_GB2312" pitchFamily="49" charset="-122"/>
                <a:cs typeface="+mn-cs"/>
              </a:rPr>
              <a:t>教材</a:t>
            </a:r>
            <a:r>
              <a:rPr lang="zh-CN" altLang="en-US" sz="3200" b="1" dirty="0" smtClean="0">
                <a:solidFill>
                  <a:srgbClr val="C00000"/>
                </a:solidFill>
                <a:latin typeface="楷体_GB2312" pitchFamily="49" charset="-122"/>
                <a:ea typeface="楷体_GB2312" pitchFamily="49" charset="-122"/>
                <a:cs typeface="+mn-cs"/>
              </a:rPr>
              <a:t>第</a:t>
            </a:r>
            <a:r>
              <a:rPr lang="en-US" altLang="zh-CN" sz="3200" b="1" dirty="0" smtClean="0">
                <a:solidFill>
                  <a:srgbClr val="C00000"/>
                </a:solidFill>
                <a:latin typeface="楷体_GB2312" pitchFamily="49" charset="-122"/>
                <a:ea typeface="楷体_GB2312" pitchFamily="49" charset="-122"/>
                <a:cs typeface="+mn-cs"/>
              </a:rPr>
              <a:t>26</a:t>
            </a:r>
            <a:r>
              <a:rPr lang="zh-CN" altLang="en-US" sz="3200" b="1" dirty="0" smtClean="0">
                <a:solidFill>
                  <a:srgbClr val="C00000"/>
                </a:solidFill>
                <a:latin typeface="楷体_GB2312" pitchFamily="49" charset="-122"/>
                <a:ea typeface="楷体_GB2312" pitchFamily="49" charset="-122"/>
                <a:cs typeface="+mn-cs"/>
              </a:rPr>
              <a:t>页“练一练”第</a:t>
            </a:r>
            <a:r>
              <a:rPr lang="en-US" altLang="zh-CN" sz="3200" b="1" dirty="0" smtClean="0">
                <a:solidFill>
                  <a:srgbClr val="C00000"/>
                </a:solidFill>
                <a:latin typeface="楷体_GB2312" pitchFamily="49" charset="-122"/>
                <a:ea typeface="楷体_GB2312" pitchFamily="49" charset="-122"/>
                <a:cs typeface="+mn-cs"/>
              </a:rPr>
              <a:t>7</a:t>
            </a:r>
            <a:r>
              <a:rPr lang="zh-CN" altLang="en-US" sz="3200" b="1" dirty="0" smtClean="0">
                <a:solidFill>
                  <a:srgbClr val="C00000"/>
                </a:solidFill>
                <a:latin typeface="楷体_GB2312" pitchFamily="49" charset="-122"/>
                <a:ea typeface="楷体_GB2312" pitchFamily="49" charset="-122"/>
                <a:cs typeface="+mn-cs"/>
              </a:rPr>
              <a:t>题</a:t>
            </a:r>
            <a:r>
              <a:rPr lang="zh-CN" altLang="en-US" sz="3200" b="1" dirty="0">
                <a:solidFill>
                  <a:srgbClr val="C00000"/>
                </a:solidFill>
                <a:latin typeface="楷体_GB2312" pitchFamily="49" charset="-122"/>
                <a:ea typeface="楷体_GB2312" pitchFamily="49" charset="-122"/>
                <a:cs typeface="+mn-cs"/>
              </a:rPr>
              <a:t>。</a:t>
            </a:r>
            <a:r>
              <a:rPr lang="en-US" altLang="zh-CN" sz="3200" b="1" dirty="0">
                <a:solidFill>
                  <a:srgbClr val="C00000"/>
                </a:solidFill>
                <a:latin typeface="楷体_GB2312" pitchFamily="49" charset="-122"/>
                <a:ea typeface="楷体_GB2312" pitchFamily="49" charset="-122"/>
                <a:cs typeface="+mn-cs"/>
              </a:rPr>
              <a:t> </a:t>
            </a:r>
            <a:br>
              <a:rPr lang="en-US" altLang="zh-CN" sz="2800" dirty="0" smtClean="0">
                <a:solidFill>
                  <a:schemeClr val="accent2"/>
                </a:solidFill>
                <a:latin typeface="楷体" panose="02010609060101010101" pitchFamily="49" charset="-122"/>
                <a:ea typeface="楷体" panose="02010609060101010101" pitchFamily="49" charset="-122"/>
              </a:rPr>
            </a:br>
            <a:br>
              <a:rPr lang="zh-CN" altLang="en-US" sz="2800" dirty="0" smtClean="0">
                <a:latin typeface="宋体" panose="02010600030101010101" pitchFamily="2" charset="-122"/>
              </a:rPr>
            </a:br>
            <a:endParaRPr lang="zh-CN" altLang="en-US" sz="2800" dirty="0" smtClean="0">
              <a:latin typeface="宋体" panose="02010600030101010101" pitchFamily="2" charset="-122"/>
            </a:endParaRPr>
          </a:p>
        </p:txBody>
      </p:sp>
      <p:grpSp>
        <p:nvGrpSpPr>
          <p:cNvPr id="11" name="Group 38"/>
          <p:cNvGrpSpPr/>
          <p:nvPr/>
        </p:nvGrpSpPr>
        <p:grpSpPr bwMode="auto">
          <a:xfrm>
            <a:off x="3571868" y="71414"/>
            <a:ext cx="1800225" cy="792162"/>
            <a:chOff x="1066" y="2795"/>
            <a:chExt cx="1134" cy="499"/>
          </a:xfrm>
        </p:grpSpPr>
        <p:sp>
          <p:nvSpPr>
            <p:cNvPr id="23555" name="AutoShape 39"/>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23556" name="Text Box 40"/>
            <p:cNvSpPr txBox="1">
              <a:spLocks noChangeArrowheads="1"/>
            </p:cNvSpPr>
            <p:nvPr/>
          </p:nvSpPr>
          <p:spPr bwMode="auto">
            <a:xfrm>
              <a:off x="1156" y="2840"/>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endParaRPr lang="en-US" altLang="zh-CN" sz="3200" dirty="0">
                <a:latin typeface="楷体_GB2312" pitchFamily="49" charset="-122"/>
                <a:ea typeface="楷体_GB2312" pitchFamily="49" charset="-122"/>
              </a:endParaRPr>
            </a:p>
          </p:txBody>
        </p:sp>
      </p:grpSp>
      <p:sp>
        <p:nvSpPr>
          <p:cNvPr id="18" name="TextBox 23"/>
          <p:cNvSpPr txBox="1">
            <a:spLocks noChangeArrowheads="1"/>
          </p:cNvSpPr>
          <p:nvPr/>
        </p:nvSpPr>
        <p:spPr bwMode="auto">
          <a:xfrm>
            <a:off x="441325" y="1381413"/>
            <a:ext cx="8429625"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24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endParaRPr>
          </a:p>
        </p:txBody>
      </p:sp>
      <p:sp>
        <p:nvSpPr>
          <p:cNvPr id="2" name="文本框 1"/>
          <p:cNvSpPr txBox="1"/>
          <p:nvPr/>
        </p:nvSpPr>
        <p:spPr>
          <a:xfrm>
            <a:off x="886460" y="1442085"/>
            <a:ext cx="6251575" cy="579120"/>
          </a:xfrm>
          <a:prstGeom prst="rect">
            <a:avLst/>
          </a:prstGeom>
          <a:noFill/>
        </p:spPr>
        <p:txBody>
          <a:bodyPr wrap="square" rtlCol="0">
            <a:spAutoFit/>
          </a:bodyPr>
          <a:lstStyle/>
          <a:p>
            <a:r>
              <a:rPr lang="en-US" altLang="zh-CN" sz="3200" dirty="0">
                <a:solidFill>
                  <a:schemeClr val="tx1"/>
                </a:solidFill>
                <a:latin typeface="楷体_GB2312" pitchFamily="49" charset="-122"/>
                <a:ea typeface="楷体_GB2312" pitchFamily="49" charset="-122"/>
                <a:sym typeface="+mn-ea"/>
              </a:rPr>
              <a:t>7.</a:t>
            </a:r>
            <a:r>
              <a:rPr lang="zh-CN" altLang="en-US" sz="3200" dirty="0">
                <a:solidFill>
                  <a:schemeClr val="tx1"/>
                </a:solidFill>
                <a:latin typeface="楷体_GB2312" pitchFamily="49" charset="-122"/>
                <a:ea typeface="楷体_GB2312" pitchFamily="49" charset="-122"/>
                <a:sym typeface="+mn-ea"/>
              </a:rPr>
              <a:t>挑战自我：探索四边形内角和。</a:t>
            </a:r>
            <a:endParaRPr lang="zh-CN" altLang="en-US" sz="3200" dirty="0">
              <a:solidFill>
                <a:schemeClr val="tx1"/>
              </a:solidFill>
              <a:latin typeface="楷体_GB2312" pitchFamily="49" charset="-122"/>
              <a:ea typeface="楷体_GB2312" pitchFamily="49" charset="-122"/>
              <a:sym typeface="+mn-ea"/>
            </a:endParaRPr>
          </a:p>
        </p:txBody>
      </p:sp>
      <p:pic>
        <p:nvPicPr>
          <p:cNvPr id="24582" name="图片 9" descr="14.png"/>
          <p:cNvPicPr>
            <a:picLocks noChangeAspect="1"/>
          </p:cNvPicPr>
          <p:nvPr/>
        </p:nvPicPr>
        <p:blipFill>
          <a:blip r:embed="rId1" cstate="email"/>
          <a:stretch>
            <a:fillRect/>
          </a:stretch>
        </p:blipFill>
        <p:spPr>
          <a:xfrm>
            <a:off x="889000" y="3789363"/>
            <a:ext cx="2008188" cy="2463800"/>
          </a:xfrm>
          <a:prstGeom prst="rect">
            <a:avLst/>
          </a:prstGeom>
          <a:noFill/>
          <a:ln w="9525">
            <a:noFill/>
          </a:ln>
        </p:spPr>
      </p:pic>
      <p:pic>
        <p:nvPicPr>
          <p:cNvPr id="24581" name="图片 8" descr="13.png"/>
          <p:cNvPicPr>
            <a:picLocks noChangeAspect="1"/>
          </p:cNvPicPr>
          <p:nvPr/>
        </p:nvPicPr>
        <p:blipFill>
          <a:blip r:embed="rId2"/>
          <a:stretch>
            <a:fillRect/>
          </a:stretch>
        </p:blipFill>
        <p:spPr>
          <a:xfrm>
            <a:off x="2916238" y="2324100"/>
            <a:ext cx="3240087" cy="3121025"/>
          </a:xfrm>
          <a:prstGeom prst="rect">
            <a:avLst/>
          </a:prstGeom>
          <a:noFill/>
          <a:ln w="9525">
            <a:noFill/>
          </a:ln>
        </p:spPr>
      </p:pic>
      <p:pic>
        <p:nvPicPr>
          <p:cNvPr id="24583" name="图片 10" descr="15.png"/>
          <p:cNvPicPr>
            <a:picLocks noChangeAspect="1"/>
          </p:cNvPicPr>
          <p:nvPr/>
        </p:nvPicPr>
        <p:blipFill>
          <a:blip r:embed="rId3" cstate="email"/>
          <a:stretch>
            <a:fillRect/>
          </a:stretch>
        </p:blipFill>
        <p:spPr>
          <a:xfrm>
            <a:off x="5795963" y="3556000"/>
            <a:ext cx="2520950" cy="2681288"/>
          </a:xfrm>
          <a:prstGeom prst="rect">
            <a:avLst/>
          </a:prstGeom>
          <a:noFill/>
          <a:ln w="9525">
            <a:noFill/>
          </a:ln>
        </p:spPr>
      </p:pic>
      <p:grpSp>
        <p:nvGrpSpPr>
          <p:cNvPr id="24" name="组合 3"/>
          <p:cNvGrpSpPr/>
          <p:nvPr/>
        </p:nvGrpSpPr>
        <p:grpSpPr>
          <a:xfrm>
            <a:off x="5220072" y="6215082"/>
            <a:ext cx="2376487" cy="523220"/>
            <a:chOff x="5220072" y="5877272"/>
            <a:chExt cx="2376487" cy="877496"/>
          </a:xfrm>
        </p:grpSpPr>
        <p:sp>
          <p:nvSpPr>
            <p:cNvPr id="25" name="AutoShape 13">
              <a:hlinkClick r:id="rId4" action="ppaction://hlinksldjump"/>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26" name="Text Box 14">
              <a:hlinkClick r:id="rId5"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prstClr val="black"/>
                  </a:solidFill>
                  <a:latin typeface="华文楷体" pitchFamily="2" charset="-122"/>
                  <a:ea typeface="华文楷体" pitchFamily="2" charset="-122"/>
                </a:rPr>
                <a:t>返回作业设计</a:t>
              </a:r>
              <a:endParaRPr lang="zh-CN" altLang="en-US" sz="2800" dirty="0">
                <a:solidFill>
                  <a:prstClr val="black"/>
                </a:solidFill>
                <a:latin typeface="华文楷体" pitchFamily="2" charset="-122"/>
                <a:ea typeface="华文楷体" pitchFamily="2"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dissolve">
                                      <p:cBhvr>
                                        <p:cTn id="7" dur="500"/>
                                        <p:tgtEl>
                                          <p:spTgt spid="2458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dissolve">
                                      <p:cBhvr>
                                        <p:cTn id="12"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p:nvPr/>
        </p:nvGrpSpPr>
        <p:grpSpPr bwMode="auto">
          <a:xfrm>
            <a:off x="539750" y="1412875"/>
            <a:ext cx="7561263" cy="4751388"/>
            <a:chOff x="975" y="890"/>
            <a:chExt cx="4763" cy="3039"/>
          </a:xfrm>
        </p:grpSpPr>
        <p:grpSp>
          <p:nvGrpSpPr>
            <p:cNvPr id="3" name="Group 2"/>
            <p:cNvGrpSpPr/>
            <p:nvPr/>
          </p:nvGrpSpPr>
          <p:grpSpPr bwMode="auto">
            <a:xfrm>
              <a:off x="2609" y="1480"/>
              <a:ext cx="3129" cy="2449"/>
              <a:chOff x="0" y="0"/>
              <a:chExt cx="2886" cy="1746"/>
            </a:xfrm>
          </p:grpSpPr>
          <p:sp>
            <p:nvSpPr>
              <p:cNvPr id="25603" name="未知"/>
              <p:cNvSpPr>
                <a:spLocks noChangeArrowheads="1"/>
              </p:cNvSpPr>
              <p:nvPr/>
            </p:nvSpPr>
            <p:spPr bwMode="auto">
              <a:xfrm>
                <a:off x="1776" y="1458"/>
                <a:ext cx="1104" cy="288"/>
              </a:xfrm>
              <a:custGeom>
                <a:avLst/>
                <a:gdLst>
                  <a:gd name="T0" fmla="*/ 144 w 1104"/>
                  <a:gd name="T1" fmla="*/ 288 h 288"/>
                  <a:gd name="T2" fmla="*/ 1104 w 1104"/>
                  <a:gd name="T3" fmla="*/ 96 h 288"/>
                  <a:gd name="T4" fmla="*/ 0 w 1104"/>
                  <a:gd name="T5" fmla="*/ 0 h 288"/>
                  <a:gd name="T6" fmla="*/ 144 w 1104"/>
                  <a:gd name="T7" fmla="*/ 288 h 288"/>
                </a:gdLst>
                <a:ahLst/>
                <a:cxnLst>
                  <a:cxn ang="0">
                    <a:pos x="T0" y="T1"/>
                  </a:cxn>
                  <a:cxn ang="0">
                    <a:pos x="T2" y="T3"/>
                  </a:cxn>
                  <a:cxn ang="0">
                    <a:pos x="T4" y="T5"/>
                  </a:cxn>
                  <a:cxn ang="0">
                    <a:pos x="T6" y="T7"/>
                  </a:cxn>
                </a:cxnLst>
                <a:rect l="0" t="0" r="r" b="b"/>
                <a:pathLst>
                  <a:path w="1104" h="288">
                    <a:moveTo>
                      <a:pt x="144" y="288"/>
                    </a:moveTo>
                    <a:lnTo>
                      <a:pt x="1104" y="96"/>
                    </a:lnTo>
                    <a:lnTo>
                      <a:pt x="0" y="0"/>
                    </a:lnTo>
                    <a:lnTo>
                      <a:pt x="144" y="288"/>
                    </a:lnTo>
                    <a:close/>
                  </a:path>
                </a:pathLst>
              </a:custGeom>
              <a:gradFill rotWithShape="0">
                <a:gsLst>
                  <a:gs pos="0">
                    <a:srgbClr val="5F5F5F"/>
                  </a:gs>
                  <a:gs pos="100000">
                    <a:schemeClr val="bg1"/>
                  </a:gs>
                </a:gsLst>
                <a:path path="rect">
                  <a:fillToRect t="100000" r="100000"/>
                </a:path>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04" name="未知"/>
              <p:cNvSpPr>
                <a:spLocks noChangeArrowheads="1"/>
              </p:cNvSpPr>
              <p:nvPr/>
            </p:nvSpPr>
            <p:spPr bwMode="auto">
              <a:xfrm>
                <a:off x="0" y="738"/>
                <a:ext cx="1920" cy="1008"/>
              </a:xfrm>
              <a:custGeom>
                <a:avLst/>
                <a:gdLst>
                  <a:gd name="T0" fmla="*/ 1920 w 1920"/>
                  <a:gd name="T1" fmla="*/ 1008 h 1008"/>
                  <a:gd name="T2" fmla="*/ 0 w 1920"/>
                  <a:gd name="T3" fmla="*/ 384 h 1008"/>
                  <a:gd name="T4" fmla="*/ 0 w 1920"/>
                  <a:gd name="T5" fmla="*/ 0 h 1008"/>
                  <a:gd name="T6" fmla="*/ 1920 w 1920"/>
                  <a:gd name="T7" fmla="*/ 432 h 1008"/>
                  <a:gd name="T8" fmla="*/ 1920 w 1920"/>
                  <a:gd name="T9" fmla="*/ 1008 h 1008"/>
                </a:gdLst>
                <a:ahLst/>
                <a:cxnLst>
                  <a:cxn ang="0">
                    <a:pos x="T0" y="T1"/>
                  </a:cxn>
                  <a:cxn ang="0">
                    <a:pos x="T2" y="T3"/>
                  </a:cxn>
                  <a:cxn ang="0">
                    <a:pos x="T4" y="T5"/>
                  </a:cxn>
                  <a:cxn ang="0">
                    <a:pos x="T6" y="T7"/>
                  </a:cxn>
                  <a:cxn ang="0">
                    <a:pos x="T8" y="T9"/>
                  </a:cxn>
                </a:cxnLst>
                <a:rect l="0" t="0" r="r" b="b"/>
                <a:pathLst>
                  <a:path w="1920" h="1008">
                    <a:moveTo>
                      <a:pt x="1920" y="1008"/>
                    </a:moveTo>
                    <a:lnTo>
                      <a:pt x="0" y="384"/>
                    </a:lnTo>
                    <a:lnTo>
                      <a:pt x="0" y="0"/>
                    </a:lnTo>
                    <a:lnTo>
                      <a:pt x="1920" y="432"/>
                    </a:lnTo>
                    <a:lnTo>
                      <a:pt x="1920" y="1008"/>
                    </a:lnTo>
                    <a:close/>
                  </a:path>
                </a:pathLst>
              </a:custGeom>
              <a:gradFill rotWithShape="0">
                <a:gsLst>
                  <a:gs pos="0">
                    <a:srgbClr val="003366"/>
                  </a:gs>
                  <a:gs pos="50000">
                    <a:srgbClr val="336699"/>
                  </a:gs>
                  <a:gs pos="100000">
                    <a:srgbClr val="003366"/>
                  </a:gs>
                </a:gsLst>
                <a:lin ang="2700000" scaled="1"/>
              </a:gradFill>
              <a:ln w="9525">
                <a:solidFill>
                  <a:srgbClr val="FF9933"/>
                </a:solidFill>
                <a:round/>
              </a:ln>
            </p:spPr>
            <p:txBody>
              <a:bodyPr/>
              <a:lstStyle/>
              <a:p>
                <a:endParaRPr lang="zh-CN" altLang="en-US"/>
              </a:p>
            </p:txBody>
          </p:sp>
          <p:sp>
            <p:nvSpPr>
              <p:cNvPr id="25605" name="未知"/>
              <p:cNvSpPr>
                <a:spLocks noChangeArrowheads="1"/>
              </p:cNvSpPr>
              <p:nvPr/>
            </p:nvSpPr>
            <p:spPr bwMode="auto">
              <a:xfrm>
                <a:off x="0" y="738"/>
                <a:ext cx="2160" cy="432"/>
              </a:xfrm>
              <a:custGeom>
                <a:avLst/>
                <a:gdLst>
                  <a:gd name="T0" fmla="*/ 0 w 2160"/>
                  <a:gd name="T1" fmla="*/ 0 h 432"/>
                  <a:gd name="T2" fmla="*/ 1920 w 2160"/>
                  <a:gd name="T3" fmla="*/ 432 h 432"/>
                  <a:gd name="T4" fmla="*/ 2160 w 2160"/>
                  <a:gd name="T5" fmla="*/ 336 h 432"/>
                  <a:gd name="T6" fmla="*/ 336 w 2160"/>
                  <a:gd name="T7" fmla="*/ 0 h 432"/>
                  <a:gd name="T8" fmla="*/ 0 w 2160"/>
                  <a:gd name="T9" fmla="*/ 0 h 432"/>
                </a:gdLst>
                <a:ahLst/>
                <a:cxnLst>
                  <a:cxn ang="0">
                    <a:pos x="T0" y="T1"/>
                  </a:cxn>
                  <a:cxn ang="0">
                    <a:pos x="T2" y="T3"/>
                  </a:cxn>
                  <a:cxn ang="0">
                    <a:pos x="T4" y="T5"/>
                  </a:cxn>
                  <a:cxn ang="0">
                    <a:pos x="T6" y="T7"/>
                  </a:cxn>
                  <a:cxn ang="0">
                    <a:pos x="T8" y="T9"/>
                  </a:cxn>
                </a:cxnLst>
                <a:rect l="0" t="0" r="r" b="b"/>
                <a:pathLst>
                  <a:path w="2160" h="432">
                    <a:moveTo>
                      <a:pt x="0" y="0"/>
                    </a:moveTo>
                    <a:lnTo>
                      <a:pt x="1920" y="432"/>
                    </a:lnTo>
                    <a:lnTo>
                      <a:pt x="2160" y="336"/>
                    </a:lnTo>
                    <a:lnTo>
                      <a:pt x="336" y="0"/>
                    </a:lnTo>
                    <a:lnTo>
                      <a:pt x="0" y="0"/>
                    </a:lnTo>
                    <a:close/>
                  </a:path>
                </a:pathLst>
              </a:custGeom>
              <a:solidFill>
                <a:srgbClr val="A89854"/>
              </a:solidFill>
              <a:ln w="9525">
                <a:solidFill>
                  <a:srgbClr val="FF9933"/>
                </a:solidFill>
                <a:round/>
              </a:ln>
            </p:spPr>
            <p:txBody>
              <a:bodyPr/>
              <a:lstStyle/>
              <a:p>
                <a:endParaRPr lang="zh-CN" altLang="en-US"/>
              </a:p>
            </p:txBody>
          </p:sp>
          <p:sp>
            <p:nvSpPr>
              <p:cNvPr id="25606" name="未知"/>
              <p:cNvSpPr>
                <a:spLocks noChangeArrowheads="1"/>
              </p:cNvSpPr>
              <p:nvPr/>
            </p:nvSpPr>
            <p:spPr bwMode="auto">
              <a:xfrm>
                <a:off x="300" y="474"/>
                <a:ext cx="1860" cy="600"/>
              </a:xfrm>
              <a:custGeom>
                <a:avLst/>
                <a:gdLst>
                  <a:gd name="T0" fmla="*/ 1860 w 1860"/>
                  <a:gd name="T1" fmla="*/ 600 h 600"/>
                  <a:gd name="T2" fmla="*/ 0 w 1860"/>
                  <a:gd name="T3" fmla="*/ 264 h 600"/>
                  <a:gd name="T4" fmla="*/ 0 w 1860"/>
                  <a:gd name="T5" fmla="*/ 0 h 600"/>
                  <a:gd name="T6" fmla="*/ 1860 w 1860"/>
                  <a:gd name="T7" fmla="*/ 168 h 600"/>
                  <a:gd name="T8" fmla="*/ 1860 w 1860"/>
                  <a:gd name="T9" fmla="*/ 600 h 600"/>
                </a:gdLst>
                <a:ahLst/>
                <a:cxnLst>
                  <a:cxn ang="0">
                    <a:pos x="T0" y="T1"/>
                  </a:cxn>
                  <a:cxn ang="0">
                    <a:pos x="T2" y="T3"/>
                  </a:cxn>
                  <a:cxn ang="0">
                    <a:pos x="T4" y="T5"/>
                  </a:cxn>
                  <a:cxn ang="0">
                    <a:pos x="T6" y="T7"/>
                  </a:cxn>
                  <a:cxn ang="0">
                    <a:pos x="T8" y="T9"/>
                  </a:cxn>
                </a:cxnLst>
                <a:rect l="0" t="0" r="r" b="b"/>
                <a:pathLst>
                  <a:path w="1860" h="600">
                    <a:moveTo>
                      <a:pt x="1860" y="600"/>
                    </a:moveTo>
                    <a:lnTo>
                      <a:pt x="0" y="264"/>
                    </a:lnTo>
                    <a:lnTo>
                      <a:pt x="0" y="0"/>
                    </a:lnTo>
                    <a:lnTo>
                      <a:pt x="1860" y="168"/>
                    </a:lnTo>
                    <a:lnTo>
                      <a:pt x="1860" y="600"/>
                    </a:lnTo>
                    <a:close/>
                  </a:path>
                </a:pathLst>
              </a:custGeom>
              <a:gradFill rotWithShape="0">
                <a:gsLst>
                  <a:gs pos="0">
                    <a:srgbClr val="336699"/>
                  </a:gs>
                  <a:gs pos="50000">
                    <a:srgbClr val="0099CC"/>
                  </a:gs>
                  <a:gs pos="100000">
                    <a:srgbClr val="336699"/>
                  </a:gs>
                </a:gsLst>
                <a:lin ang="2700000" scaled="1"/>
              </a:gradFill>
              <a:ln w="9525">
                <a:solidFill>
                  <a:srgbClr val="FF9933"/>
                </a:solidFill>
                <a:round/>
              </a:ln>
            </p:spPr>
            <p:txBody>
              <a:bodyPr/>
              <a:lstStyle/>
              <a:p>
                <a:endParaRPr lang="zh-CN" altLang="en-US"/>
              </a:p>
            </p:txBody>
          </p:sp>
          <p:sp>
            <p:nvSpPr>
              <p:cNvPr id="25607" name="未知"/>
              <p:cNvSpPr>
                <a:spLocks noChangeArrowheads="1"/>
              </p:cNvSpPr>
              <p:nvPr/>
            </p:nvSpPr>
            <p:spPr bwMode="auto">
              <a:xfrm>
                <a:off x="300" y="450"/>
                <a:ext cx="2244" cy="192"/>
              </a:xfrm>
              <a:custGeom>
                <a:avLst/>
                <a:gdLst>
                  <a:gd name="T0" fmla="*/ 0 w 2244"/>
                  <a:gd name="T1" fmla="*/ 24 h 192"/>
                  <a:gd name="T2" fmla="*/ 420 w 2244"/>
                  <a:gd name="T3" fmla="*/ 0 h 192"/>
                  <a:gd name="T4" fmla="*/ 2244 w 2244"/>
                  <a:gd name="T5" fmla="*/ 96 h 192"/>
                  <a:gd name="T6" fmla="*/ 1860 w 2244"/>
                  <a:gd name="T7" fmla="*/ 192 h 192"/>
                  <a:gd name="T8" fmla="*/ 0 w 2244"/>
                  <a:gd name="T9" fmla="*/ 24 h 192"/>
                </a:gdLst>
                <a:ahLst/>
                <a:cxnLst>
                  <a:cxn ang="0">
                    <a:pos x="T0" y="T1"/>
                  </a:cxn>
                  <a:cxn ang="0">
                    <a:pos x="T2" y="T3"/>
                  </a:cxn>
                  <a:cxn ang="0">
                    <a:pos x="T4" y="T5"/>
                  </a:cxn>
                  <a:cxn ang="0">
                    <a:pos x="T6" y="T7"/>
                  </a:cxn>
                  <a:cxn ang="0">
                    <a:pos x="T8" y="T9"/>
                  </a:cxn>
                </a:cxnLst>
                <a:rect l="0" t="0" r="r" b="b"/>
                <a:pathLst>
                  <a:path w="2244" h="192">
                    <a:moveTo>
                      <a:pt x="0" y="24"/>
                    </a:moveTo>
                    <a:lnTo>
                      <a:pt x="420" y="0"/>
                    </a:lnTo>
                    <a:lnTo>
                      <a:pt x="2244" y="96"/>
                    </a:lnTo>
                    <a:lnTo>
                      <a:pt x="1860" y="192"/>
                    </a:lnTo>
                    <a:lnTo>
                      <a:pt x="0" y="24"/>
                    </a:lnTo>
                    <a:close/>
                  </a:path>
                </a:pathLst>
              </a:custGeom>
              <a:solidFill>
                <a:srgbClr val="C0B480"/>
              </a:solidFill>
              <a:ln w="9525">
                <a:solidFill>
                  <a:srgbClr val="FF9933"/>
                </a:solidFill>
                <a:round/>
              </a:ln>
            </p:spPr>
            <p:txBody>
              <a:bodyPr/>
              <a:lstStyle/>
              <a:p>
                <a:endParaRPr lang="zh-CN" altLang="en-US"/>
              </a:p>
            </p:txBody>
          </p:sp>
          <p:sp>
            <p:nvSpPr>
              <p:cNvPr id="25608" name="未知"/>
              <p:cNvSpPr>
                <a:spLocks noChangeArrowheads="1"/>
              </p:cNvSpPr>
              <p:nvPr/>
            </p:nvSpPr>
            <p:spPr bwMode="auto">
              <a:xfrm>
                <a:off x="672" y="66"/>
                <a:ext cx="1872" cy="480"/>
              </a:xfrm>
              <a:custGeom>
                <a:avLst/>
                <a:gdLst>
                  <a:gd name="T0" fmla="*/ 0 w 1872"/>
                  <a:gd name="T1" fmla="*/ 384 h 480"/>
                  <a:gd name="T2" fmla="*/ 0 w 1872"/>
                  <a:gd name="T3" fmla="*/ 78 h 480"/>
                  <a:gd name="T4" fmla="*/ 1872 w 1872"/>
                  <a:gd name="T5" fmla="*/ 0 h 480"/>
                  <a:gd name="T6" fmla="*/ 1872 w 1872"/>
                  <a:gd name="T7" fmla="*/ 480 h 480"/>
                  <a:gd name="T8" fmla="*/ 0 w 1872"/>
                  <a:gd name="T9" fmla="*/ 384 h 480"/>
                </a:gdLst>
                <a:ahLst/>
                <a:cxnLst>
                  <a:cxn ang="0">
                    <a:pos x="T0" y="T1"/>
                  </a:cxn>
                  <a:cxn ang="0">
                    <a:pos x="T2" y="T3"/>
                  </a:cxn>
                  <a:cxn ang="0">
                    <a:pos x="T4" y="T5"/>
                  </a:cxn>
                  <a:cxn ang="0">
                    <a:pos x="T6" y="T7"/>
                  </a:cxn>
                  <a:cxn ang="0">
                    <a:pos x="T8" y="T9"/>
                  </a:cxn>
                </a:cxnLst>
                <a:rect l="0" t="0" r="r" b="b"/>
                <a:pathLst>
                  <a:path w="1872" h="480">
                    <a:moveTo>
                      <a:pt x="0" y="384"/>
                    </a:moveTo>
                    <a:lnTo>
                      <a:pt x="0" y="78"/>
                    </a:lnTo>
                    <a:lnTo>
                      <a:pt x="1872" y="0"/>
                    </a:lnTo>
                    <a:lnTo>
                      <a:pt x="1872" y="480"/>
                    </a:lnTo>
                    <a:lnTo>
                      <a:pt x="0" y="384"/>
                    </a:lnTo>
                    <a:close/>
                  </a:path>
                </a:pathLst>
              </a:custGeom>
              <a:gradFill rotWithShape="0">
                <a:gsLst>
                  <a:gs pos="0">
                    <a:srgbClr val="008080"/>
                  </a:gs>
                  <a:gs pos="50000">
                    <a:srgbClr val="33CCCC"/>
                  </a:gs>
                  <a:gs pos="100000">
                    <a:srgbClr val="008080"/>
                  </a:gs>
                </a:gsLst>
                <a:lin ang="2700000" scaled="1"/>
              </a:gradFill>
              <a:ln w="9525">
                <a:solidFill>
                  <a:srgbClr val="FF9933"/>
                </a:solidFill>
                <a:round/>
              </a:ln>
            </p:spPr>
            <p:txBody>
              <a:bodyPr/>
              <a:lstStyle/>
              <a:p>
                <a:endParaRPr lang="zh-CN" altLang="en-US"/>
              </a:p>
            </p:txBody>
          </p:sp>
          <p:sp>
            <p:nvSpPr>
              <p:cNvPr id="25609" name="未知"/>
              <p:cNvSpPr>
                <a:spLocks noChangeArrowheads="1"/>
              </p:cNvSpPr>
              <p:nvPr/>
            </p:nvSpPr>
            <p:spPr bwMode="auto">
              <a:xfrm>
                <a:off x="678" y="0"/>
                <a:ext cx="2208" cy="150"/>
              </a:xfrm>
              <a:custGeom>
                <a:avLst/>
                <a:gdLst>
                  <a:gd name="T0" fmla="*/ 0 w 2208"/>
                  <a:gd name="T1" fmla="*/ 150 h 150"/>
                  <a:gd name="T2" fmla="*/ 276 w 2208"/>
                  <a:gd name="T3" fmla="*/ 66 h 150"/>
                  <a:gd name="T4" fmla="*/ 2208 w 2208"/>
                  <a:gd name="T5" fmla="*/ 0 h 150"/>
                  <a:gd name="T6" fmla="*/ 1860 w 2208"/>
                  <a:gd name="T7" fmla="*/ 132 h 150"/>
                  <a:gd name="T8" fmla="*/ 0 w 2208"/>
                  <a:gd name="T9" fmla="*/ 150 h 150"/>
                </a:gdLst>
                <a:ahLst/>
                <a:cxnLst>
                  <a:cxn ang="0">
                    <a:pos x="T0" y="T1"/>
                  </a:cxn>
                  <a:cxn ang="0">
                    <a:pos x="T2" y="T3"/>
                  </a:cxn>
                  <a:cxn ang="0">
                    <a:pos x="T4" y="T5"/>
                  </a:cxn>
                  <a:cxn ang="0">
                    <a:pos x="T6" y="T7"/>
                  </a:cxn>
                  <a:cxn ang="0">
                    <a:pos x="T8" y="T9"/>
                  </a:cxn>
                </a:cxnLst>
                <a:rect l="0" t="0" r="r" b="b"/>
                <a:pathLst>
                  <a:path w="2208" h="150">
                    <a:moveTo>
                      <a:pt x="0" y="150"/>
                    </a:moveTo>
                    <a:lnTo>
                      <a:pt x="276" y="66"/>
                    </a:lnTo>
                    <a:lnTo>
                      <a:pt x="2208" y="0"/>
                    </a:lnTo>
                    <a:lnTo>
                      <a:pt x="1860" y="132"/>
                    </a:lnTo>
                    <a:lnTo>
                      <a:pt x="0" y="150"/>
                    </a:lnTo>
                    <a:close/>
                  </a:path>
                </a:pathLst>
              </a:custGeom>
              <a:solidFill>
                <a:srgbClr val="CDC39B"/>
              </a:solidFill>
              <a:ln w="9525">
                <a:solidFill>
                  <a:srgbClr val="FF9933"/>
                </a:solidFill>
                <a:round/>
              </a:ln>
            </p:spPr>
            <p:txBody>
              <a:bodyPr/>
              <a:lstStyle/>
              <a:p>
                <a:endParaRPr lang="zh-CN" altLang="en-US"/>
              </a:p>
            </p:txBody>
          </p:sp>
          <p:sp>
            <p:nvSpPr>
              <p:cNvPr id="25610" name="未知"/>
              <p:cNvSpPr>
                <a:spLocks noChangeArrowheads="1"/>
              </p:cNvSpPr>
              <p:nvPr/>
            </p:nvSpPr>
            <p:spPr bwMode="auto">
              <a:xfrm>
                <a:off x="1920" y="0"/>
                <a:ext cx="960" cy="1746"/>
              </a:xfrm>
              <a:custGeom>
                <a:avLst/>
                <a:gdLst>
                  <a:gd name="T0" fmla="*/ 0 w 960"/>
                  <a:gd name="T1" fmla="*/ 1746 h 1746"/>
                  <a:gd name="T2" fmla="*/ 0 w 960"/>
                  <a:gd name="T3" fmla="*/ 1170 h 1746"/>
                  <a:gd name="T4" fmla="*/ 240 w 960"/>
                  <a:gd name="T5" fmla="*/ 1074 h 1746"/>
                  <a:gd name="T6" fmla="*/ 240 w 960"/>
                  <a:gd name="T7" fmla="*/ 642 h 1746"/>
                  <a:gd name="T8" fmla="*/ 624 w 960"/>
                  <a:gd name="T9" fmla="*/ 546 h 1746"/>
                  <a:gd name="T10" fmla="*/ 624 w 960"/>
                  <a:gd name="T11" fmla="*/ 126 h 1746"/>
                  <a:gd name="T12" fmla="*/ 960 w 960"/>
                  <a:gd name="T13" fmla="*/ 0 h 1746"/>
                  <a:gd name="T14" fmla="*/ 960 w 960"/>
                  <a:gd name="T15" fmla="*/ 96 h 1746"/>
                  <a:gd name="T16" fmla="*/ 726 w 960"/>
                  <a:gd name="T17" fmla="*/ 180 h 1746"/>
                  <a:gd name="T18" fmla="*/ 732 w 960"/>
                  <a:gd name="T19" fmla="*/ 630 h 1746"/>
                  <a:gd name="T20" fmla="*/ 384 w 960"/>
                  <a:gd name="T21" fmla="*/ 738 h 1746"/>
                  <a:gd name="T22" fmla="*/ 384 w 960"/>
                  <a:gd name="T23" fmla="*/ 1170 h 1746"/>
                  <a:gd name="T24" fmla="*/ 150 w 960"/>
                  <a:gd name="T25" fmla="*/ 1260 h 1746"/>
                  <a:gd name="T26" fmla="*/ 150 w 960"/>
                  <a:gd name="T27" fmla="*/ 1704 h 1746"/>
                  <a:gd name="T28" fmla="*/ 0 w 960"/>
                  <a:gd name="T29" fmla="*/ 1746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0" h="1746">
                    <a:moveTo>
                      <a:pt x="0" y="1746"/>
                    </a:moveTo>
                    <a:lnTo>
                      <a:pt x="0" y="1170"/>
                    </a:lnTo>
                    <a:lnTo>
                      <a:pt x="240" y="1074"/>
                    </a:lnTo>
                    <a:lnTo>
                      <a:pt x="240" y="642"/>
                    </a:lnTo>
                    <a:lnTo>
                      <a:pt x="624" y="546"/>
                    </a:lnTo>
                    <a:lnTo>
                      <a:pt x="624" y="126"/>
                    </a:lnTo>
                    <a:lnTo>
                      <a:pt x="960" y="0"/>
                    </a:lnTo>
                    <a:lnTo>
                      <a:pt x="960" y="96"/>
                    </a:lnTo>
                    <a:lnTo>
                      <a:pt x="726" y="180"/>
                    </a:lnTo>
                    <a:lnTo>
                      <a:pt x="732" y="630"/>
                    </a:lnTo>
                    <a:lnTo>
                      <a:pt x="384" y="738"/>
                    </a:lnTo>
                    <a:lnTo>
                      <a:pt x="384" y="1170"/>
                    </a:lnTo>
                    <a:lnTo>
                      <a:pt x="150" y="1260"/>
                    </a:lnTo>
                    <a:lnTo>
                      <a:pt x="150" y="1704"/>
                    </a:lnTo>
                    <a:lnTo>
                      <a:pt x="0" y="1746"/>
                    </a:lnTo>
                    <a:close/>
                  </a:path>
                </a:pathLst>
              </a:custGeom>
              <a:gradFill rotWithShape="0">
                <a:gsLst>
                  <a:gs pos="0">
                    <a:srgbClr val="CDC39B"/>
                  </a:gs>
                  <a:gs pos="100000">
                    <a:srgbClr val="F1EBCF"/>
                  </a:gs>
                </a:gsLst>
                <a:path path="rect">
                  <a:fillToRect r="100000" b="100000"/>
                </a:path>
              </a:gradFill>
              <a:ln w="9525">
                <a:solidFill>
                  <a:schemeClr val="bg2"/>
                </a:solidFill>
                <a:round/>
              </a:ln>
            </p:spPr>
            <p:txBody>
              <a:bodyPr/>
              <a:lstStyle/>
              <a:p>
                <a:endParaRPr lang="zh-CN" altLang="en-US"/>
              </a:p>
            </p:txBody>
          </p:sp>
        </p:grpSp>
        <p:grpSp>
          <p:nvGrpSpPr>
            <p:cNvPr id="4" name="Group 11"/>
            <p:cNvGrpSpPr/>
            <p:nvPr/>
          </p:nvGrpSpPr>
          <p:grpSpPr bwMode="auto">
            <a:xfrm>
              <a:off x="975" y="2115"/>
              <a:ext cx="1769" cy="740"/>
              <a:chOff x="0" y="0"/>
              <a:chExt cx="1769" cy="785"/>
            </a:xfrm>
          </p:grpSpPr>
          <p:sp>
            <p:nvSpPr>
              <p:cNvPr id="25612" name="AutoShape 12">
                <a:hlinkClick r:id="" action="ppaction://hlinkshowjump?jump=nextslide"/>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prstClr val="black"/>
                  </a:solidFill>
                  <a:latin typeface="Arial" panose="020B0604020202020204" pitchFamily="34" charset="0"/>
                </a:endParaRPr>
              </a:p>
            </p:txBody>
          </p:sp>
          <p:sp>
            <p:nvSpPr>
              <p:cNvPr id="25613" name="Text Box 13">
                <a:hlinkClick r:id="" action="ppaction://hlinkshowjump?jump=nextslide">
                  <a:snd r:embed="rId1"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基础巩固</a:t>
                </a:r>
                <a:endParaRPr lang="zh-CN" altLang="en-US" sz="3600" dirty="0">
                  <a:solidFill>
                    <a:srgbClr val="D60093"/>
                  </a:solidFill>
                  <a:latin typeface="华文楷体" pitchFamily="2" charset="-122"/>
                  <a:ea typeface="华文楷体" pitchFamily="2" charset="-122"/>
                </a:endParaRPr>
              </a:p>
            </p:txBody>
          </p:sp>
        </p:grpSp>
        <p:grpSp>
          <p:nvGrpSpPr>
            <p:cNvPr id="5" name="Group 14"/>
            <p:cNvGrpSpPr/>
            <p:nvPr/>
          </p:nvGrpSpPr>
          <p:grpSpPr bwMode="auto">
            <a:xfrm>
              <a:off x="1519" y="1525"/>
              <a:ext cx="1769" cy="681"/>
              <a:chOff x="0" y="0"/>
              <a:chExt cx="1769" cy="785"/>
            </a:xfrm>
          </p:grpSpPr>
          <p:sp>
            <p:nvSpPr>
              <p:cNvPr id="25615" name="AutoShape 15">
                <a:hlinkClick r:id="" action="ppaction://noaction"/>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prstClr val="black"/>
                  </a:solidFill>
                  <a:latin typeface="Arial" panose="020B0604020202020204" pitchFamily="34" charset="0"/>
                </a:endParaRPr>
              </a:p>
            </p:txBody>
          </p:sp>
          <p:sp>
            <p:nvSpPr>
              <p:cNvPr id="25616" name="Text Box 16">
                <a:hlinkClick r:id="rId2" action="ppaction://hlinksldjump">
                  <a:snd r:embed="rId1" name="hammer.wav"/>
                </a:hlinkClick>
              </p:cNvPr>
              <p:cNvSpPr txBox="1">
                <a:spLocks noChangeArrowheads="1"/>
              </p:cNvSpPr>
              <p:nvPr/>
            </p:nvSpPr>
            <p:spPr bwMode="auto">
              <a:xfrm>
                <a:off x="0" y="183"/>
                <a:ext cx="1769" cy="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提升培优</a:t>
                </a:r>
                <a:endParaRPr lang="zh-CN" altLang="en-US" sz="3600" dirty="0">
                  <a:solidFill>
                    <a:srgbClr val="D60093"/>
                  </a:solidFill>
                  <a:latin typeface="华文楷体" pitchFamily="2" charset="-122"/>
                  <a:ea typeface="华文楷体" pitchFamily="2" charset="-122"/>
                </a:endParaRPr>
              </a:p>
            </p:txBody>
          </p:sp>
        </p:grpSp>
        <p:grpSp>
          <p:nvGrpSpPr>
            <p:cNvPr id="6" name="Group 17"/>
            <p:cNvGrpSpPr/>
            <p:nvPr/>
          </p:nvGrpSpPr>
          <p:grpSpPr bwMode="auto">
            <a:xfrm>
              <a:off x="2200" y="890"/>
              <a:ext cx="1769" cy="740"/>
              <a:chOff x="0" y="0"/>
              <a:chExt cx="1769" cy="785"/>
            </a:xfrm>
          </p:grpSpPr>
          <p:sp>
            <p:nvSpPr>
              <p:cNvPr id="25618" name="AutoShape 18">
                <a:hlinkClick r:id="" action="ppaction://noaction">
                  <a:snd r:embed="rId1" name="hammer.wav"/>
                </a:hlinkClick>
              </p:cNvPr>
              <p:cNvSpPr>
                <a:spLocks noChangeArrowheads="1"/>
              </p:cNvSpPr>
              <p:nvPr/>
            </p:nvSpPr>
            <p:spPr bwMode="auto">
              <a:xfrm>
                <a:off x="45" y="0"/>
                <a:ext cx="1633" cy="785"/>
              </a:xfrm>
              <a:prstGeom prst="rightArrow">
                <a:avLst>
                  <a:gd name="adj1" fmla="val 50000"/>
                  <a:gd name="adj2" fmla="val 51929"/>
                </a:avLst>
              </a:prstGeom>
              <a:gradFill rotWithShape="0">
                <a:gsLst>
                  <a:gs pos="0">
                    <a:srgbClr val="00576F"/>
                  </a:gs>
                  <a:gs pos="50000">
                    <a:srgbClr val="00BDF0"/>
                  </a:gs>
                  <a:gs pos="100000">
                    <a:srgbClr val="00576F"/>
                  </a:gs>
                </a:gsLst>
                <a:lin ang="2700000" scaled="1"/>
              </a:gradFill>
              <a:ln>
                <a:noFill/>
              </a:ln>
              <a:scene3d>
                <a:camera prst="legacyObliqueTopRight"/>
                <a:lightRig rig="legacyFlat3" dir="b"/>
              </a:scene3d>
              <a:sp3d extrusionH="176200" prstMaterial="legacyMatte">
                <a:bevelT w="13500" h="13500" prst="angle"/>
                <a:bevelB w="13500" h="13500" prst="angle"/>
                <a:extrusionClr>
                  <a:srgbClr val="00BDF0"/>
                </a:extrusionClr>
              </a:sp3d>
              <a:extLst>
                <a:ext uri="{91240B29-F687-4F45-9708-019B960494DF}">
                  <a14:hiddenLine xmlns:a14="http://schemas.microsoft.com/office/drawing/2010/main" w="9525">
                    <a:noFill/>
                    <a:miter lim="800000"/>
                    <a:headEnd/>
                    <a:tailEnd/>
                  </a14:hiddenLine>
                </a:ext>
              </a:extLst>
            </p:spPr>
            <p:txBody>
              <a:bodyPr wrap="none" lIns="73025" tIns="36512" rIns="73025" bIns="36512" anchor="ctr">
                <a:flatTx/>
              </a:bodyPr>
              <a:lstStyle/>
              <a:p>
                <a:endParaRPr lang="zh-CN" altLang="en-US" sz="1800" b="0">
                  <a:solidFill>
                    <a:prstClr val="black"/>
                  </a:solidFill>
                  <a:latin typeface="Arial" panose="020B0604020202020204" pitchFamily="34" charset="0"/>
                </a:endParaRPr>
              </a:p>
            </p:txBody>
          </p:sp>
          <p:sp>
            <p:nvSpPr>
              <p:cNvPr id="25619" name="Text Box 19">
                <a:hlinkClick r:id="rId3" action="ppaction://hlinksldjump">
                  <a:snd r:embed="rId1" name="hammer.wav"/>
                </a:hlinkClick>
              </p:cNvPr>
              <p:cNvSpPr txBox="1">
                <a:spLocks noChangeArrowheads="1"/>
              </p:cNvSpPr>
              <p:nvPr/>
            </p:nvSpPr>
            <p:spPr bwMode="auto">
              <a:xfrm>
                <a:off x="0" y="181"/>
                <a:ext cx="1769"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dirty="0">
                    <a:solidFill>
                      <a:srgbClr val="D60093"/>
                    </a:solidFill>
                    <a:latin typeface="华文楷体" pitchFamily="2" charset="-122"/>
                    <a:ea typeface="华文楷体" pitchFamily="2" charset="-122"/>
                  </a:rPr>
                  <a:t> 思维创新</a:t>
                </a:r>
                <a:endParaRPr lang="zh-CN" altLang="en-US" sz="3600" dirty="0">
                  <a:solidFill>
                    <a:srgbClr val="D60093"/>
                  </a:solidFill>
                  <a:latin typeface="华文楷体" pitchFamily="2" charset="-122"/>
                  <a:ea typeface="华文楷体" pitchFamily="2" charset="-122"/>
                </a:endParaRPr>
              </a:p>
            </p:txBody>
          </p:sp>
        </p:grpSp>
      </p:grpSp>
      <p:sp>
        <p:nvSpPr>
          <p:cNvPr id="28" name="圆角矩形 27"/>
          <p:cNvSpPr/>
          <p:nvPr/>
        </p:nvSpPr>
        <p:spPr>
          <a:xfrm>
            <a:off x="611188" y="4005263"/>
            <a:ext cx="2016125" cy="503237"/>
          </a:xfrm>
          <a:prstGeom prst="round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800" b="0">
              <a:solidFill>
                <a:prstClr val="white"/>
              </a:solidFill>
              <a:latin typeface="华文楷体" pitchFamily="2" charset="-122"/>
              <a:ea typeface="华文楷体" pitchFamily="2" charset="-122"/>
            </a:endParaRPr>
          </a:p>
        </p:txBody>
      </p:sp>
      <p:grpSp>
        <p:nvGrpSpPr>
          <p:cNvPr id="7" name="Group 23"/>
          <p:cNvGrpSpPr/>
          <p:nvPr/>
        </p:nvGrpSpPr>
        <p:grpSpPr bwMode="auto">
          <a:xfrm>
            <a:off x="3708400" y="404813"/>
            <a:ext cx="1800225" cy="792162"/>
            <a:chOff x="3016" y="2750"/>
            <a:chExt cx="1134" cy="499"/>
          </a:xfrm>
        </p:grpSpPr>
        <p:sp>
          <p:nvSpPr>
            <p:cNvPr id="25622" name="AutoShape 24"/>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latin typeface="华文楷体" pitchFamily="2" charset="-122"/>
                <a:ea typeface="华文楷体" pitchFamily="2" charset="-122"/>
              </a:endParaRPr>
            </a:p>
          </p:txBody>
        </p:sp>
        <p:sp>
          <p:nvSpPr>
            <p:cNvPr id="25623" name="Text Box 25"/>
            <p:cNvSpPr txBox="1">
              <a:spLocks noChangeArrowheads="1"/>
            </p:cNvSpPr>
            <p:nvPr/>
          </p:nvSpPr>
          <p:spPr bwMode="auto">
            <a:xfrm>
              <a:off x="3107" y="2795"/>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华文楷体" pitchFamily="2" charset="-122"/>
                  <a:ea typeface="华文楷体" pitchFamily="2" charset="-122"/>
                </a:rPr>
                <a:t>作业</a:t>
              </a:r>
              <a:r>
                <a:rPr lang="en-US" altLang="zh-CN" sz="3200" dirty="0">
                  <a:latin typeface="华文楷体" pitchFamily="2" charset="-122"/>
                  <a:ea typeface="华文楷体" pitchFamily="2" charset="-122"/>
                </a:rPr>
                <a:t>2</a:t>
              </a:r>
              <a:endParaRPr lang="en-US" altLang="zh-CN" sz="3200" dirty="0">
                <a:latin typeface="华文楷体" pitchFamily="2" charset="-122"/>
                <a:ea typeface="华文楷体" pitchFamily="2" charset="-122"/>
              </a:endParaRPr>
            </a:p>
          </p:txBody>
        </p:sp>
      </p:grpSp>
      <p:grpSp>
        <p:nvGrpSpPr>
          <p:cNvPr id="32" name="组合 3"/>
          <p:cNvGrpSpPr/>
          <p:nvPr/>
        </p:nvGrpSpPr>
        <p:grpSpPr>
          <a:xfrm>
            <a:off x="1428728" y="5929330"/>
            <a:ext cx="2376487" cy="523220"/>
            <a:chOff x="5220072" y="5877272"/>
            <a:chExt cx="2376487" cy="877496"/>
          </a:xfrm>
        </p:grpSpPr>
        <p:sp>
          <p:nvSpPr>
            <p:cNvPr id="33" name="AutoShape 13">
              <a:hlinkClick r:id="rId4" action="ppaction://hlinksldjump"/>
            </p:cNvPr>
            <p:cNvSpPr>
              <a:spLocks noChangeArrowheads="1"/>
            </p:cNvSpPr>
            <p:nvPr/>
          </p:nvSpPr>
          <p:spPr bwMode="auto">
            <a:xfrm>
              <a:off x="5220072" y="5877272"/>
              <a:ext cx="2303735" cy="836712"/>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华文楷体" pitchFamily="2" charset="-122"/>
                <a:ea typeface="华文楷体" pitchFamily="2" charset="-122"/>
              </a:endParaRPr>
            </a:p>
          </p:txBody>
        </p:sp>
        <p:sp>
          <p:nvSpPr>
            <p:cNvPr id="34" name="Text Box 14">
              <a:hlinkClick r:id="rId5" action="ppaction://hlinksldjump"/>
            </p:cNvPr>
            <p:cNvSpPr txBox="1">
              <a:spLocks noChangeArrowheads="1"/>
            </p:cNvSpPr>
            <p:nvPr/>
          </p:nvSpPr>
          <p:spPr bwMode="auto">
            <a:xfrm>
              <a:off x="5220072" y="5877272"/>
              <a:ext cx="2376487" cy="87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prstClr val="black"/>
                  </a:solidFill>
                  <a:latin typeface="华文楷体" pitchFamily="2" charset="-122"/>
                  <a:ea typeface="华文楷体" pitchFamily="2" charset="-122"/>
                </a:rPr>
                <a:t>返回作业设计</a:t>
              </a:r>
              <a:endParaRPr lang="zh-CN" altLang="en-US" sz="2800" dirty="0">
                <a:solidFill>
                  <a:prstClr val="black"/>
                </a:solidFill>
                <a:latin typeface="华文楷体" pitchFamily="2" charset="-122"/>
                <a:ea typeface="华文楷体" pitchFamily="2" charset="-122"/>
              </a:endParaRPr>
            </a:p>
          </p:txBody>
        </p:sp>
      </p:gr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2"/>
          <p:cNvGrpSpPr/>
          <p:nvPr/>
        </p:nvGrpSpPr>
        <p:grpSpPr bwMode="auto">
          <a:xfrm>
            <a:off x="7594600" y="0"/>
            <a:ext cx="1296988" cy="1296988"/>
            <a:chOff x="4784" y="0"/>
            <a:chExt cx="817" cy="817"/>
          </a:xfrm>
        </p:grpSpPr>
        <p:pic>
          <p:nvPicPr>
            <p:cNvPr id="27650" name="Picture 7" descr="Golden"/>
            <p:cNvPicPr>
              <a:picLocks noChangeAspect="1" noChangeArrowheads="1"/>
            </p:cNvPicPr>
            <p:nvPr/>
          </p:nvPicPr>
          <p:blipFill>
            <a:blip r:embed="rId1" cstate="print"/>
            <a:srcRect/>
            <a:stretch>
              <a:fillRect/>
            </a:stretch>
          </p:blipFill>
          <p:spPr bwMode="auto">
            <a:xfrm>
              <a:off x="4784" y="0"/>
              <a:ext cx="817"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rPr>
                <a:t>基础巩固</a:t>
              </a:r>
              <a:endPar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sp>
        <p:nvSpPr>
          <p:cNvPr id="27652" name="Text Box 10"/>
          <p:cNvSpPr txBox="1">
            <a:spLocks noChangeArrowheads="1"/>
          </p:cNvSpPr>
          <p:nvPr/>
        </p:nvSpPr>
        <p:spPr bwMode="auto">
          <a:xfrm>
            <a:off x="814073" y="500042"/>
            <a:ext cx="4186555" cy="5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en-US" altLang="zh-CN" sz="3200" dirty="0" smtClean="0">
                <a:solidFill>
                  <a:srgbClr val="000000"/>
                </a:solidFill>
                <a:latin typeface="+mj-ea"/>
                <a:ea typeface="+mj-ea"/>
              </a:rPr>
              <a:t>1</a:t>
            </a:r>
            <a:r>
              <a:rPr lang="en-US" altLang="zh-CN" sz="3200" dirty="0">
                <a:solidFill>
                  <a:srgbClr val="000000"/>
                </a:solidFill>
                <a:latin typeface="+mj-ea"/>
                <a:ea typeface="+mj-ea"/>
              </a:rPr>
              <a:t>.</a:t>
            </a:r>
            <a:r>
              <a:rPr lang="zh-CN" altLang="en-US" sz="3200" dirty="0" smtClean="0">
                <a:solidFill>
                  <a:srgbClr val="FF0066"/>
                </a:solidFill>
                <a:latin typeface="华文楷体" pitchFamily="2" charset="-122"/>
                <a:ea typeface="华文楷体" pitchFamily="2" charset="-122"/>
              </a:rPr>
              <a:t>（</a:t>
            </a:r>
            <a:r>
              <a:rPr lang="zh-CN" altLang="en-US" sz="3200" dirty="0">
                <a:solidFill>
                  <a:srgbClr val="FF0066"/>
                </a:solidFill>
                <a:latin typeface="华文楷体" pitchFamily="2" charset="-122"/>
                <a:ea typeface="华文楷体" pitchFamily="2" charset="-122"/>
              </a:rPr>
              <a:t>基础题</a:t>
            </a:r>
            <a:r>
              <a:rPr lang="zh-CN" altLang="en-US" sz="3200" dirty="0" smtClean="0">
                <a:solidFill>
                  <a:srgbClr val="FF0066"/>
                </a:solidFill>
                <a:latin typeface="华文楷体" pitchFamily="2" charset="-122"/>
                <a:ea typeface="华文楷体" pitchFamily="2" charset="-122"/>
              </a:rPr>
              <a:t>）</a:t>
            </a:r>
            <a:r>
              <a:rPr lang="zh-CN" altLang="en-US" sz="3200" dirty="0" smtClean="0">
                <a:solidFill>
                  <a:schemeClr val="tx1"/>
                </a:solidFill>
                <a:latin typeface="+mn-ea"/>
                <a:ea typeface="+mn-ea"/>
              </a:rPr>
              <a:t>填一填。</a:t>
            </a:r>
            <a:endParaRPr lang="zh-CN" altLang="en-US" sz="3200" dirty="0" smtClean="0">
              <a:solidFill>
                <a:schemeClr val="tx1"/>
              </a:solidFill>
              <a:latin typeface="+mn-ea"/>
              <a:ea typeface="+mn-ea"/>
            </a:endParaRPr>
          </a:p>
        </p:txBody>
      </p:sp>
      <p:sp>
        <p:nvSpPr>
          <p:cNvPr id="3" name="文本框 2"/>
          <p:cNvSpPr txBox="1"/>
          <p:nvPr/>
        </p:nvSpPr>
        <p:spPr>
          <a:xfrm>
            <a:off x="857224" y="1000108"/>
            <a:ext cx="7469505" cy="5262979"/>
          </a:xfrm>
          <a:prstGeom prst="rect">
            <a:avLst/>
          </a:prstGeom>
          <a:noFill/>
        </p:spPr>
        <p:txBody>
          <a:bodyPr wrap="square" rtlCol="0">
            <a:spAutoFit/>
          </a:bodyPr>
          <a:lstStyle/>
          <a:p>
            <a:pPr eaLnBrk="1" latinLnBrk="0" hangingPunct="1">
              <a:lnSpc>
                <a:spcPct val="150000"/>
              </a:lnSpc>
            </a:pPr>
            <a:r>
              <a:rPr lang="zh-CN" altLang="en-US" sz="3200" dirty="0">
                <a:solidFill>
                  <a:schemeClr val="tx1"/>
                </a:solidFill>
                <a:ea typeface="楷体_GB2312"/>
              </a:rPr>
              <a:t>(1)在一个直角三角形中,已知一个锐角是</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     20°,另一个锐角是(　　　)°。</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(2)三角形内角和等于(　　　)°。</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(3)等边三角形的每个角都是(　　　)°。</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(4)如果一个等腰三角形的底角是45°,</a:t>
            </a:r>
            <a:r>
              <a:rPr lang="zh-CN" altLang="en-US" sz="3200" dirty="0" smtClean="0">
                <a:solidFill>
                  <a:schemeClr val="tx1"/>
                </a:solidFill>
                <a:ea typeface="楷体_GB2312"/>
              </a:rPr>
              <a:t>它</a:t>
            </a:r>
            <a:endParaRPr lang="en-US" altLang="zh-CN" sz="3200" dirty="0" smtClean="0">
              <a:solidFill>
                <a:schemeClr val="tx1"/>
              </a:solidFill>
              <a:ea typeface="楷体_GB2312"/>
            </a:endParaRPr>
          </a:p>
          <a:p>
            <a:pPr eaLnBrk="1" latinLnBrk="0" hangingPunct="1">
              <a:lnSpc>
                <a:spcPct val="150000"/>
              </a:lnSpc>
            </a:pPr>
            <a:r>
              <a:rPr lang="en-US" altLang="zh-CN" sz="3200" dirty="0" smtClean="0">
                <a:solidFill>
                  <a:schemeClr val="tx1"/>
                </a:solidFill>
                <a:ea typeface="楷体_GB2312"/>
              </a:rPr>
              <a:t>    </a:t>
            </a:r>
            <a:r>
              <a:rPr lang="zh-CN" altLang="en-US" sz="3200" dirty="0" smtClean="0">
                <a:solidFill>
                  <a:schemeClr val="tx1"/>
                </a:solidFill>
                <a:ea typeface="楷体_GB2312"/>
              </a:rPr>
              <a:t>的顶角</a:t>
            </a:r>
            <a:r>
              <a:rPr lang="zh-CN" altLang="en-US" sz="3200" dirty="0">
                <a:solidFill>
                  <a:schemeClr val="tx1"/>
                </a:solidFill>
                <a:ea typeface="楷体_GB2312"/>
              </a:rPr>
              <a:t>是(　　</a:t>
            </a:r>
            <a:r>
              <a:rPr lang="zh-CN" altLang="en-US" sz="3200" dirty="0" smtClean="0">
                <a:solidFill>
                  <a:schemeClr val="tx1"/>
                </a:solidFill>
                <a:ea typeface="楷体_GB2312"/>
              </a:rPr>
              <a:t>)</a:t>
            </a:r>
            <a:r>
              <a:rPr lang="zh-CN" altLang="en-US" sz="3200" dirty="0">
                <a:solidFill>
                  <a:schemeClr val="tx1"/>
                </a:solidFill>
                <a:ea typeface="楷体_GB2312"/>
              </a:rPr>
              <a:t>°,它又是一个(　　　</a:t>
            </a:r>
            <a:r>
              <a:rPr lang="zh-CN" altLang="en-US" sz="3200" dirty="0" smtClean="0">
                <a:solidFill>
                  <a:schemeClr val="tx1"/>
                </a:solidFill>
                <a:ea typeface="楷体_GB2312"/>
              </a:rPr>
              <a:t>)</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     三角形。</a:t>
            </a:r>
            <a:endParaRPr lang="zh-CN" altLang="en-US" sz="3200" dirty="0">
              <a:solidFill>
                <a:schemeClr val="tx1"/>
              </a:solidFill>
              <a:ea typeface="楷体_GB2312"/>
            </a:endParaRPr>
          </a:p>
        </p:txBody>
      </p:sp>
      <p:sp>
        <p:nvSpPr>
          <p:cNvPr id="4" name="文本框 3"/>
          <p:cNvSpPr txBox="1"/>
          <p:nvPr/>
        </p:nvSpPr>
        <p:spPr>
          <a:xfrm>
            <a:off x="5190501" y="1857364"/>
            <a:ext cx="953135" cy="583565"/>
          </a:xfrm>
          <a:prstGeom prst="rect">
            <a:avLst/>
          </a:prstGeom>
          <a:noFill/>
        </p:spPr>
        <p:txBody>
          <a:bodyPr wrap="square" rtlCol="0">
            <a:spAutoFit/>
          </a:bodyPr>
          <a:lstStyle/>
          <a:p>
            <a:r>
              <a:rPr lang="en-US" altLang="zh-CN" sz="3200" dirty="0">
                <a:ea typeface="楷体_GB2312"/>
              </a:rPr>
              <a:t>70</a:t>
            </a:r>
            <a:endParaRPr lang="en-US" altLang="zh-CN" sz="3200" dirty="0">
              <a:ea typeface="楷体_GB2312"/>
            </a:endParaRPr>
          </a:p>
        </p:txBody>
      </p:sp>
      <p:sp>
        <p:nvSpPr>
          <p:cNvPr id="5" name="文本框 4"/>
          <p:cNvSpPr txBox="1"/>
          <p:nvPr/>
        </p:nvSpPr>
        <p:spPr>
          <a:xfrm>
            <a:off x="5000628" y="2643182"/>
            <a:ext cx="1397331" cy="583565"/>
          </a:xfrm>
          <a:prstGeom prst="rect">
            <a:avLst/>
          </a:prstGeom>
          <a:noFill/>
        </p:spPr>
        <p:txBody>
          <a:bodyPr wrap="square" rtlCol="0">
            <a:spAutoFit/>
          </a:bodyPr>
          <a:lstStyle/>
          <a:p>
            <a:r>
              <a:rPr lang="en-US" altLang="zh-CN" sz="3200" dirty="0">
                <a:ea typeface="楷体_GB2312"/>
              </a:rPr>
              <a:t>180</a:t>
            </a:r>
            <a:endParaRPr lang="en-US" altLang="zh-CN" sz="3200" dirty="0">
              <a:ea typeface="楷体_GB2312"/>
            </a:endParaRPr>
          </a:p>
        </p:txBody>
      </p:sp>
      <p:sp>
        <p:nvSpPr>
          <p:cNvPr id="6" name="文本框 5"/>
          <p:cNvSpPr txBox="1"/>
          <p:nvPr/>
        </p:nvSpPr>
        <p:spPr>
          <a:xfrm>
            <a:off x="6363335" y="3357562"/>
            <a:ext cx="953135" cy="583565"/>
          </a:xfrm>
          <a:prstGeom prst="rect">
            <a:avLst/>
          </a:prstGeom>
          <a:noFill/>
        </p:spPr>
        <p:txBody>
          <a:bodyPr wrap="square" rtlCol="0">
            <a:spAutoFit/>
          </a:bodyPr>
          <a:lstStyle/>
          <a:p>
            <a:r>
              <a:rPr lang="en-US" altLang="zh-CN" sz="3200" dirty="0">
                <a:ea typeface="楷体_GB2312"/>
              </a:rPr>
              <a:t>60</a:t>
            </a:r>
            <a:endParaRPr lang="en-US" altLang="zh-CN" sz="3200" dirty="0">
              <a:ea typeface="楷体_GB2312"/>
            </a:endParaRPr>
          </a:p>
        </p:txBody>
      </p:sp>
      <p:sp>
        <p:nvSpPr>
          <p:cNvPr id="7" name="文本框 6"/>
          <p:cNvSpPr txBox="1"/>
          <p:nvPr/>
        </p:nvSpPr>
        <p:spPr>
          <a:xfrm>
            <a:off x="3190237" y="4857760"/>
            <a:ext cx="953135" cy="583565"/>
          </a:xfrm>
          <a:prstGeom prst="rect">
            <a:avLst/>
          </a:prstGeom>
          <a:noFill/>
        </p:spPr>
        <p:txBody>
          <a:bodyPr wrap="square" rtlCol="0">
            <a:spAutoFit/>
          </a:bodyPr>
          <a:lstStyle/>
          <a:p>
            <a:r>
              <a:rPr lang="en-US" altLang="zh-CN" sz="3200" dirty="0">
                <a:ea typeface="楷体_GB2312"/>
              </a:rPr>
              <a:t>90</a:t>
            </a:r>
            <a:endParaRPr lang="en-US" altLang="zh-CN" sz="3200" dirty="0">
              <a:ea typeface="楷体_GB2312"/>
            </a:endParaRPr>
          </a:p>
        </p:txBody>
      </p:sp>
      <p:sp>
        <p:nvSpPr>
          <p:cNvPr id="8" name="文本框 7"/>
          <p:cNvSpPr txBox="1"/>
          <p:nvPr/>
        </p:nvSpPr>
        <p:spPr>
          <a:xfrm>
            <a:off x="6842760" y="4857760"/>
            <a:ext cx="1428750" cy="579120"/>
          </a:xfrm>
          <a:prstGeom prst="rect">
            <a:avLst/>
          </a:prstGeom>
          <a:noFill/>
        </p:spPr>
        <p:txBody>
          <a:bodyPr wrap="square" rtlCol="0">
            <a:spAutoFit/>
          </a:bodyPr>
          <a:lstStyle/>
          <a:p>
            <a:r>
              <a:rPr lang="zh-CN" altLang="en-US" sz="3200" dirty="0">
                <a:ea typeface="楷体_GB2312"/>
              </a:rPr>
              <a:t>直角</a:t>
            </a:r>
            <a:endParaRPr lang="zh-CN" altLang="en-US" sz="3200" dirty="0">
              <a:ea typeface="楷体_GB231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文本框 1"/>
          <p:cNvSpPr txBox="1"/>
          <p:nvPr/>
        </p:nvSpPr>
        <p:spPr>
          <a:xfrm>
            <a:off x="891540" y="1572260"/>
            <a:ext cx="7533005" cy="4480560"/>
          </a:xfrm>
          <a:prstGeom prst="rect">
            <a:avLst/>
          </a:prstGeom>
          <a:noFill/>
        </p:spPr>
        <p:txBody>
          <a:bodyPr wrap="square" rtlCol="0">
            <a:spAutoFit/>
          </a:bodyPr>
          <a:lstStyle/>
          <a:p>
            <a:pPr eaLnBrk="1" latinLnBrk="0" hangingPunct="1">
              <a:lnSpc>
                <a:spcPct val="150000"/>
              </a:lnSpc>
            </a:pPr>
            <a:r>
              <a:rPr lang="zh-CN" altLang="en-US" sz="3200" dirty="0">
                <a:solidFill>
                  <a:schemeClr val="tx1"/>
                </a:solidFill>
                <a:ea typeface="楷体_GB2312"/>
              </a:rPr>
              <a:t>(1)一个三角形中,最多只能有一个直角或</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    钝角。	(　　)</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(2)在锐角三角形中,任意的两个锐角之和</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    一定大于90°。	(　　)</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(3)三角形的三个内角的和的大小与三角</a:t>
            </a:r>
            <a:endParaRPr lang="zh-CN" altLang="en-US" sz="3200" dirty="0">
              <a:solidFill>
                <a:schemeClr val="tx1"/>
              </a:solidFill>
              <a:ea typeface="楷体_GB2312"/>
            </a:endParaRPr>
          </a:p>
          <a:p>
            <a:pPr eaLnBrk="1" latinLnBrk="0" hangingPunct="1">
              <a:lnSpc>
                <a:spcPct val="150000"/>
              </a:lnSpc>
            </a:pPr>
            <a:r>
              <a:rPr lang="zh-CN" altLang="en-US" sz="3200" dirty="0">
                <a:solidFill>
                  <a:schemeClr val="tx1"/>
                </a:solidFill>
                <a:ea typeface="楷体_GB2312"/>
              </a:rPr>
              <a:t>     形的大小无关,都是180°。	(　　)</a:t>
            </a:r>
            <a:endParaRPr lang="zh-CN" altLang="en-US" sz="3200" dirty="0">
              <a:solidFill>
                <a:schemeClr val="tx1"/>
              </a:solidFill>
              <a:ea typeface="楷体_GB2312"/>
            </a:endParaRPr>
          </a:p>
        </p:txBody>
      </p:sp>
      <p:grpSp>
        <p:nvGrpSpPr>
          <p:cNvPr id="3" name="Group 42"/>
          <p:cNvGrpSpPr/>
          <p:nvPr/>
        </p:nvGrpSpPr>
        <p:grpSpPr bwMode="auto">
          <a:xfrm>
            <a:off x="7594600" y="0"/>
            <a:ext cx="1296988" cy="1296988"/>
            <a:chOff x="4784" y="0"/>
            <a:chExt cx="817" cy="817"/>
          </a:xfrm>
        </p:grpSpPr>
        <p:pic>
          <p:nvPicPr>
            <p:cNvPr id="28674" name="Picture 7" descr="Golden"/>
            <p:cNvPicPr>
              <a:picLocks noChangeAspect="1" noChangeArrowheads="1"/>
            </p:cNvPicPr>
            <p:nvPr/>
          </p:nvPicPr>
          <p:blipFill>
            <a:blip r:embed="rId1" cstate="print"/>
            <a:srcRect/>
            <a:stretch>
              <a:fillRect/>
            </a:stretch>
          </p:blipFill>
          <p:spPr bwMode="auto">
            <a:xfrm>
              <a:off x="4784" y="0"/>
              <a:ext cx="817"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WordArt 44"/>
            <p:cNvSpPr>
              <a:spLocks noChangeArrowheads="1" noChangeShapeType="1" noTextEdit="1"/>
            </p:cNvSpPr>
            <p:nvPr/>
          </p:nvSpPr>
          <p:spPr bwMode="auto">
            <a:xfrm>
              <a:off x="4830" y="300"/>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rPr>
                <a:t>基础巩固</a:t>
              </a:r>
              <a:endParaRPr lang="zh-CN" altLang="en-US" sz="36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sp>
        <p:nvSpPr>
          <p:cNvPr id="28692" name="Text Box 43"/>
          <p:cNvSpPr txBox="1">
            <a:spLocks noChangeArrowheads="1"/>
          </p:cNvSpPr>
          <p:nvPr/>
        </p:nvSpPr>
        <p:spPr bwMode="auto">
          <a:xfrm>
            <a:off x="747141" y="571480"/>
            <a:ext cx="7468197" cy="107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p>
            <a:pPr eaLnBrk="1" latinLnBrk="0" hangingPunct="1">
              <a:lnSpc>
                <a:spcPct val="100000"/>
              </a:lnSpc>
            </a:pPr>
            <a:r>
              <a:rPr lang="en-US" altLang="zh-CN" sz="3200" dirty="0" smtClean="0">
                <a:solidFill>
                  <a:srgbClr val="000000"/>
                </a:solidFill>
                <a:latin typeface="+mj-ea"/>
                <a:ea typeface="+mj-ea"/>
              </a:rPr>
              <a:t>2.</a:t>
            </a:r>
            <a:r>
              <a:rPr lang="zh-CN" altLang="en-US" sz="3200" dirty="0" smtClean="0">
                <a:solidFill>
                  <a:srgbClr val="FF0066"/>
                </a:solidFill>
                <a:latin typeface="华文楷体" pitchFamily="2" charset="-122"/>
                <a:ea typeface="华文楷体" pitchFamily="2" charset="-122"/>
              </a:rPr>
              <a:t>（易错题）</a:t>
            </a:r>
            <a:r>
              <a:rPr lang="zh-CN" altLang="en-US" sz="3200" dirty="0" smtClean="0">
                <a:solidFill>
                  <a:schemeClr val="tx1"/>
                </a:solidFill>
                <a:latin typeface="+mn-ea"/>
                <a:ea typeface="+mn-ea"/>
              </a:rPr>
              <a:t>判断题。(对的打“</a:t>
            </a:r>
            <a:r>
              <a:rPr lang="zh-CN" altLang="en-US" sz="3200" dirty="0" smtClean="0">
                <a:solidFill>
                  <a:schemeClr val="tx1"/>
                </a:solidFill>
                <a:latin typeface="+mn-ea"/>
                <a:ea typeface="+mn-ea"/>
                <a:sym typeface="+mn-ea"/>
              </a:rPr>
              <a:t>√</a:t>
            </a:r>
            <a:r>
              <a:rPr lang="zh-CN" altLang="en-US" sz="3200" dirty="0" smtClean="0">
                <a:solidFill>
                  <a:schemeClr val="tx1"/>
                </a:solidFill>
                <a:latin typeface="+mn-ea"/>
                <a:ea typeface="+mn-ea"/>
              </a:rPr>
              <a:t>”,错的打“✕”)</a:t>
            </a:r>
            <a:endParaRPr lang="zh-CN" altLang="en-US" sz="3200" b="0" dirty="0" smtClean="0">
              <a:solidFill>
                <a:schemeClr val="tx1"/>
              </a:solidFill>
              <a:latin typeface="+mn-ea"/>
              <a:ea typeface="+mn-ea"/>
            </a:endParaRPr>
          </a:p>
        </p:txBody>
      </p:sp>
      <p:grpSp>
        <p:nvGrpSpPr>
          <p:cNvPr id="9" name="Group 8"/>
          <p:cNvGrpSpPr/>
          <p:nvPr/>
        </p:nvGrpSpPr>
        <p:grpSpPr bwMode="auto">
          <a:xfrm>
            <a:off x="5580112" y="6143644"/>
            <a:ext cx="1943100" cy="525791"/>
            <a:chOff x="1474" y="3702"/>
            <a:chExt cx="952" cy="499"/>
          </a:xfrm>
        </p:grpSpPr>
        <p:sp>
          <p:nvSpPr>
            <p:cNvPr id="10"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1"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prstClr val="black"/>
                  </a:solidFill>
                  <a:latin typeface="华文楷体" pitchFamily="2" charset="-122"/>
                  <a:ea typeface="华文楷体" pitchFamily="2" charset="-122"/>
                </a:rPr>
                <a:t>返回作业</a:t>
              </a:r>
              <a:r>
                <a:rPr lang="en-US" altLang="zh-CN" sz="2800" dirty="0">
                  <a:solidFill>
                    <a:prstClr val="black"/>
                  </a:solidFill>
                  <a:latin typeface="华文楷体" pitchFamily="2" charset="-122"/>
                  <a:ea typeface="华文楷体" pitchFamily="2" charset="-122"/>
                </a:rPr>
                <a:t>2</a:t>
              </a:r>
              <a:endParaRPr lang="en-US" altLang="zh-CN" sz="2800" dirty="0">
                <a:solidFill>
                  <a:prstClr val="black"/>
                </a:solidFill>
                <a:latin typeface="华文楷体" pitchFamily="2" charset="-122"/>
                <a:ea typeface="华文楷体" pitchFamily="2" charset="-122"/>
              </a:endParaRPr>
            </a:p>
          </p:txBody>
        </p:sp>
      </p:grpSp>
      <p:sp>
        <p:nvSpPr>
          <p:cNvPr id="7" name="矩形 6"/>
          <p:cNvSpPr/>
          <p:nvPr/>
        </p:nvSpPr>
        <p:spPr>
          <a:xfrm>
            <a:off x="539552" y="2993583"/>
            <a:ext cx="8100392" cy="1250950"/>
          </a:xfrm>
          <a:prstGeom prst="rect">
            <a:avLst/>
          </a:prstGeom>
        </p:spPr>
        <p:txBody>
          <a:bodyPr wrap="square">
            <a:spAutoFit/>
          </a:bodyPr>
          <a:lstStyle/>
          <a:p>
            <a:r>
              <a:rPr lang="zh-CN" altLang="en-US" sz="3200" dirty="0">
                <a:solidFill>
                  <a:schemeClr val="tx1"/>
                </a:solidFill>
                <a:latin typeface="华文楷体" pitchFamily="2" charset="-122"/>
                <a:ea typeface="华文楷体" pitchFamily="2" charset="-122"/>
              </a:rPr>
              <a:t>	</a:t>
            </a:r>
            <a:r>
              <a:rPr lang="zh-CN" altLang="en-US" sz="3200" dirty="0" smtClean="0">
                <a:solidFill>
                  <a:schemeClr val="tx1"/>
                </a:solidFill>
                <a:latin typeface="华文楷体" pitchFamily="2" charset="-122"/>
                <a:ea typeface="华文楷体" pitchFamily="2" charset="-122"/>
              </a:rPr>
              <a:t>     </a:t>
            </a:r>
            <a:endParaRPr lang="en-US" altLang="zh-CN" sz="3200" dirty="0">
              <a:solidFill>
                <a:schemeClr val="tx1"/>
              </a:solidFill>
              <a:latin typeface="华文楷体" pitchFamily="2" charset="-122"/>
              <a:ea typeface="华文楷体" pitchFamily="2" charset="-122"/>
            </a:endParaRPr>
          </a:p>
          <a:p>
            <a:endParaRPr lang="en-US" altLang="zh-CN" sz="1200" dirty="0" smtClean="0">
              <a:solidFill>
                <a:schemeClr val="tx1"/>
              </a:solidFill>
              <a:latin typeface="华文楷体" pitchFamily="2" charset="-122"/>
              <a:ea typeface="华文楷体" pitchFamily="2" charset="-122"/>
            </a:endParaRPr>
          </a:p>
          <a:p>
            <a:r>
              <a:rPr lang="zh-CN" altLang="en-US" sz="3200" dirty="0" smtClean="0">
                <a:solidFill>
                  <a:schemeClr val="tx1"/>
                </a:solidFill>
                <a:latin typeface="华文楷体" pitchFamily="2" charset="-122"/>
                <a:ea typeface="华文楷体" pitchFamily="2" charset="-122"/>
              </a:rPr>
              <a:t>                           </a:t>
            </a:r>
            <a:endParaRPr lang="zh-CN" altLang="en-US" sz="3200" dirty="0">
              <a:solidFill>
                <a:schemeClr val="tx1"/>
              </a:solidFill>
              <a:latin typeface="华文楷体" pitchFamily="2" charset="-122"/>
              <a:ea typeface="华文楷体" pitchFamily="2" charset="-122"/>
            </a:endParaRPr>
          </a:p>
        </p:txBody>
      </p:sp>
      <p:sp>
        <p:nvSpPr>
          <p:cNvPr id="8" name="矩形 7"/>
          <p:cNvSpPr/>
          <p:nvPr/>
        </p:nvSpPr>
        <p:spPr>
          <a:xfrm>
            <a:off x="2993906" y="2388706"/>
            <a:ext cx="800219" cy="830997"/>
          </a:xfrm>
          <a:prstGeom prst="rect">
            <a:avLst/>
          </a:prstGeom>
        </p:spPr>
        <p:txBody>
          <a:bodyPr wrap="none">
            <a:spAutoFit/>
          </a:bodyPr>
          <a:lstStyle/>
          <a:p>
            <a:r>
              <a:rPr lang="zh-CN" altLang="en-US" sz="4800" dirty="0">
                <a:latin typeface="华文行楷" panose="02010800040101010101" pitchFamily="2" charset="-122"/>
                <a:ea typeface="华文行楷" panose="02010800040101010101" pitchFamily="2" charset="-122"/>
              </a:rPr>
              <a:t>√</a:t>
            </a:r>
            <a:endParaRPr lang="zh-CN" altLang="en-US" sz="4800" dirty="0">
              <a:latin typeface="华文行楷" panose="02010800040101010101" pitchFamily="2" charset="-122"/>
              <a:ea typeface="华文行楷" panose="02010800040101010101" pitchFamily="2" charset="-122"/>
            </a:endParaRPr>
          </a:p>
        </p:txBody>
      </p:sp>
      <p:sp>
        <p:nvSpPr>
          <p:cNvPr id="16" name="矩形 15"/>
          <p:cNvSpPr/>
          <p:nvPr/>
        </p:nvSpPr>
        <p:spPr>
          <a:xfrm>
            <a:off x="4780121" y="3863548"/>
            <a:ext cx="800219" cy="830997"/>
          </a:xfrm>
          <a:prstGeom prst="rect">
            <a:avLst/>
          </a:prstGeom>
        </p:spPr>
        <p:txBody>
          <a:bodyPr wrap="none">
            <a:spAutoFit/>
          </a:bodyPr>
          <a:lstStyle/>
          <a:p>
            <a:r>
              <a:rPr lang="zh-CN" altLang="en-US" sz="4800" dirty="0">
                <a:latin typeface="华文行楷" panose="02010800040101010101" pitchFamily="2" charset="-122"/>
                <a:ea typeface="华文行楷" panose="02010800040101010101" pitchFamily="2" charset="-122"/>
              </a:rPr>
              <a:t>√</a:t>
            </a:r>
            <a:endParaRPr lang="zh-CN" altLang="en-US" sz="4800" dirty="0">
              <a:latin typeface="华文行楷" panose="02010800040101010101" pitchFamily="2" charset="-122"/>
              <a:ea typeface="华文行楷" panose="02010800040101010101" pitchFamily="2" charset="-122"/>
            </a:endParaRPr>
          </a:p>
        </p:txBody>
      </p:sp>
      <p:sp>
        <p:nvSpPr>
          <p:cNvPr id="18" name="矩形 17"/>
          <p:cNvSpPr/>
          <p:nvPr/>
        </p:nvSpPr>
        <p:spPr>
          <a:xfrm>
            <a:off x="6631270" y="5312211"/>
            <a:ext cx="800219" cy="830997"/>
          </a:xfrm>
          <a:prstGeom prst="rect">
            <a:avLst/>
          </a:prstGeom>
        </p:spPr>
        <p:txBody>
          <a:bodyPr wrap="none">
            <a:spAutoFit/>
          </a:bodyPr>
          <a:lstStyle/>
          <a:p>
            <a:r>
              <a:rPr lang="zh-CN" altLang="en-US" sz="4800" dirty="0">
                <a:latin typeface="华文行楷" panose="02010800040101010101" pitchFamily="2" charset="-122"/>
                <a:ea typeface="华文行楷" panose="02010800040101010101" pitchFamily="2" charset="-122"/>
              </a:rPr>
              <a:t>√</a:t>
            </a:r>
            <a:endParaRPr lang="zh-CN" altLang="en-US" sz="4800" dirty="0">
              <a:latin typeface="华文行楷" panose="02010800040101010101" pitchFamily="2" charset="-122"/>
              <a:ea typeface="华文行楷" panose="0201080004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06" name="Text Box 8"/>
          <p:cNvSpPr txBox="1">
            <a:spLocks noChangeArrowheads="1"/>
          </p:cNvSpPr>
          <p:nvPr/>
        </p:nvSpPr>
        <p:spPr bwMode="auto">
          <a:xfrm>
            <a:off x="890603" y="285728"/>
            <a:ext cx="5895975" cy="87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lnSpc>
                <a:spcPct val="160000"/>
              </a:lnSpc>
            </a:pPr>
            <a:r>
              <a:rPr lang="en-US" altLang="zh-CN" sz="3200" dirty="0" smtClean="0">
                <a:solidFill>
                  <a:srgbClr val="000000"/>
                </a:solidFill>
                <a:latin typeface="+mj-ea"/>
                <a:ea typeface="+mj-ea"/>
              </a:rPr>
              <a:t>3.</a:t>
            </a:r>
            <a:r>
              <a:rPr lang="zh-CN" altLang="en-US" sz="3200" dirty="0" smtClean="0">
                <a:solidFill>
                  <a:srgbClr val="FF0066"/>
                </a:solidFill>
                <a:latin typeface="华文楷体" pitchFamily="2" charset="-122"/>
                <a:ea typeface="华文楷体" pitchFamily="2" charset="-122"/>
              </a:rPr>
              <a:t>（变式题）</a:t>
            </a:r>
            <a:r>
              <a:rPr lang="zh-CN" altLang="en-US" sz="3200" dirty="0" smtClean="0">
                <a:solidFill>
                  <a:schemeClr val="tx1"/>
                </a:solidFill>
                <a:latin typeface="+mn-ea"/>
                <a:ea typeface="+mn-ea"/>
              </a:rPr>
              <a:t>选择题。</a:t>
            </a:r>
            <a:endParaRPr lang="zh-CN" altLang="en-US" sz="3200" dirty="0" smtClean="0">
              <a:solidFill>
                <a:schemeClr val="tx1"/>
              </a:solidFill>
              <a:latin typeface="+mn-ea"/>
              <a:ea typeface="+mn-ea"/>
            </a:endParaRPr>
          </a:p>
        </p:txBody>
      </p:sp>
      <p:grpSp>
        <p:nvGrpSpPr>
          <p:cNvPr id="3" name="Group 28"/>
          <p:cNvGrpSpPr/>
          <p:nvPr/>
        </p:nvGrpSpPr>
        <p:grpSpPr bwMode="auto">
          <a:xfrm>
            <a:off x="7667625" y="260350"/>
            <a:ext cx="1295400" cy="1292225"/>
            <a:chOff x="4944" y="210"/>
            <a:chExt cx="816" cy="814"/>
          </a:xfrm>
        </p:grpSpPr>
        <p:pic>
          <p:nvPicPr>
            <p:cNvPr id="29710" name="Picture 8" descr="Pink2"/>
            <p:cNvPicPr>
              <a:picLocks noChangeAspect="1" noChangeArrowheads="1"/>
            </p:cNvPicPr>
            <p:nvPr/>
          </p:nvPicPr>
          <p:blipFill>
            <a:blip r:embed="rId1" cstate="print"/>
            <a:srcRect/>
            <a:stretch>
              <a:fillRect/>
            </a:stretch>
          </p:blipFill>
          <p:spPr bwMode="auto">
            <a:xfrm>
              <a:off x="4944" y="210"/>
              <a:ext cx="816"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1" name="WordArt 27"/>
            <p:cNvSpPr>
              <a:spLocks noChangeArrowheads="1" noChangeShapeType="1" noTextEdit="1"/>
            </p:cNvSpPr>
            <p:nvPr/>
          </p:nvSpPr>
          <p:spPr bwMode="auto">
            <a:xfrm>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dirty="0">
                  <a:ln w="9525">
                    <a:solidFill>
                      <a:srgbClr val="FFFF00"/>
                    </a:solidFill>
                    <a:round/>
                  </a:ln>
                  <a:solidFill>
                    <a:srgbClr val="FFFF00"/>
                  </a:solidFill>
                  <a:latin typeface="宋体" panose="02010600030101010101" pitchFamily="2" charset="-122"/>
                  <a:ea typeface="宋体" panose="02010600030101010101" pitchFamily="2" charset="-122"/>
                </a:rPr>
                <a:t>提升培优</a:t>
              </a:r>
              <a:endParaRPr lang="zh-CN" altLang="en-US" sz="3600" kern="10" dirty="0">
                <a:ln w="9525">
                  <a:solidFill>
                    <a:srgbClr val="FFFF00"/>
                  </a:solidFill>
                  <a:round/>
                </a:ln>
                <a:solidFill>
                  <a:srgbClr val="FFFF00"/>
                </a:solidFill>
                <a:latin typeface="宋体" panose="02010600030101010101" pitchFamily="2" charset="-122"/>
                <a:ea typeface="宋体" panose="02010600030101010101" pitchFamily="2" charset="-122"/>
              </a:endParaRPr>
            </a:p>
          </p:txBody>
        </p:sp>
      </p:grpSp>
      <p:sp>
        <p:nvSpPr>
          <p:cNvPr id="2" name="文本框 1"/>
          <p:cNvSpPr txBox="1"/>
          <p:nvPr/>
        </p:nvSpPr>
        <p:spPr>
          <a:xfrm>
            <a:off x="904897" y="1209690"/>
            <a:ext cx="7881945" cy="4401205"/>
          </a:xfrm>
          <a:prstGeom prst="rect">
            <a:avLst/>
          </a:prstGeom>
          <a:noFill/>
        </p:spPr>
        <p:txBody>
          <a:bodyPr wrap="square" rtlCol="0">
            <a:spAutoFit/>
          </a:bodyPr>
          <a:lstStyle/>
          <a:p>
            <a:r>
              <a:rPr lang="zh-CN" altLang="en-US" sz="2800" dirty="0">
                <a:solidFill>
                  <a:schemeClr val="tx1"/>
                </a:solidFill>
                <a:latin typeface="Times New Roman" panose="02020603050405020304" pitchFamily="18" charset="0"/>
                <a:ea typeface="楷体_GB2312"/>
                <a:cs typeface="Times New Roman" panose="02020603050405020304" pitchFamily="18" charset="0"/>
              </a:rPr>
              <a:t>(1)在下面三组角的度数中,不可能是一个三</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角形的一组内角的是(　　)。</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A.85</a:t>
            </a:r>
            <a:r>
              <a:rPr lang="zh-CN" altLang="en-US" sz="2800" dirty="0" smtClean="0">
                <a:solidFill>
                  <a:schemeClr val="tx1"/>
                </a:solidFill>
                <a:latin typeface="Times New Roman" panose="02020603050405020304" pitchFamily="18" charset="0"/>
                <a:ea typeface="楷体_GB2312"/>
                <a:cs typeface="Times New Roman" panose="02020603050405020304" pitchFamily="18" charset="0"/>
              </a:rPr>
              <a:t>°65°30</a:t>
            </a:r>
            <a:r>
              <a:rPr lang="zh-CN" altLang="en-US" sz="2800" dirty="0">
                <a:solidFill>
                  <a:schemeClr val="tx1"/>
                </a:solidFill>
                <a:latin typeface="Times New Roman" panose="02020603050405020304" pitchFamily="18" charset="0"/>
                <a:ea typeface="楷体_GB2312"/>
                <a:cs typeface="Times New Roman" panose="02020603050405020304" pitchFamily="18" charset="0"/>
              </a:rPr>
              <a:t>°	</a:t>
            </a:r>
            <a:r>
              <a:rPr lang="zh-CN" altLang="en-US" sz="2800" dirty="0" smtClean="0">
                <a:solidFill>
                  <a:schemeClr val="tx1"/>
                </a:solidFill>
                <a:latin typeface="Times New Roman" panose="02020603050405020304" pitchFamily="18" charset="0"/>
                <a:ea typeface="楷体_GB2312"/>
                <a:cs typeface="Times New Roman" panose="02020603050405020304" pitchFamily="18" charset="0"/>
              </a:rPr>
              <a:t>  B</a:t>
            </a:r>
            <a:r>
              <a:rPr lang="zh-CN" altLang="en-US" sz="2800" dirty="0">
                <a:solidFill>
                  <a:schemeClr val="tx1"/>
                </a:solidFill>
                <a:latin typeface="Times New Roman" panose="02020603050405020304" pitchFamily="18" charset="0"/>
                <a:ea typeface="楷体_GB2312"/>
                <a:cs typeface="Times New Roman" panose="02020603050405020304" pitchFamily="18" charset="0"/>
              </a:rPr>
              <a:t>.110</a:t>
            </a:r>
            <a:r>
              <a:rPr lang="zh-CN" altLang="en-US" sz="2800" dirty="0" smtClean="0">
                <a:solidFill>
                  <a:schemeClr val="tx1"/>
                </a:solidFill>
                <a:latin typeface="Times New Roman" panose="02020603050405020304" pitchFamily="18" charset="0"/>
                <a:ea typeface="楷体_GB2312"/>
                <a:cs typeface="Times New Roman" panose="02020603050405020304" pitchFamily="18" charset="0"/>
              </a:rPr>
              <a:t>°30°45</a:t>
            </a:r>
            <a:r>
              <a:rPr lang="zh-CN" altLang="en-US" sz="2800" dirty="0">
                <a:solidFill>
                  <a:schemeClr val="tx1"/>
                </a:solidFill>
                <a:latin typeface="Times New Roman" panose="02020603050405020304" pitchFamily="18" charset="0"/>
                <a:ea typeface="楷体_GB2312"/>
                <a:cs typeface="Times New Roman" panose="02020603050405020304" pitchFamily="18" charset="0"/>
              </a:rPr>
              <a:t>°</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C.90</a:t>
            </a:r>
            <a:r>
              <a:rPr lang="zh-CN" altLang="en-US" sz="2800" dirty="0" smtClean="0">
                <a:solidFill>
                  <a:schemeClr val="tx1"/>
                </a:solidFill>
                <a:latin typeface="Times New Roman" panose="02020603050405020304" pitchFamily="18" charset="0"/>
                <a:ea typeface="楷体_GB2312"/>
                <a:cs typeface="Times New Roman" panose="02020603050405020304" pitchFamily="18" charset="0"/>
              </a:rPr>
              <a:t>°65°25</a:t>
            </a:r>
            <a:r>
              <a:rPr lang="zh-CN" altLang="en-US" sz="2800" dirty="0">
                <a:solidFill>
                  <a:schemeClr val="tx1"/>
                </a:solidFill>
                <a:latin typeface="Times New Roman" panose="02020603050405020304" pitchFamily="18" charset="0"/>
                <a:ea typeface="楷体_GB2312"/>
                <a:cs typeface="Times New Roman" panose="02020603050405020304" pitchFamily="18" charset="0"/>
              </a:rPr>
              <a:t>°</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(2)用一个可以把物体放大10倍的放大镜看  </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一个三角形,这个三角形的内角和是(　)。</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A.1800°　　　B.360°　　　C.180°</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(3)一个等腰三角形中,有一个角是90°,它的</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另外两个内角分别是(　　)。</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a:p>
            <a:r>
              <a:rPr lang="zh-CN" altLang="en-US" sz="2800" dirty="0">
                <a:solidFill>
                  <a:schemeClr val="tx1"/>
                </a:solidFill>
                <a:latin typeface="Times New Roman" panose="02020603050405020304" pitchFamily="18" charset="0"/>
                <a:ea typeface="楷体_GB2312"/>
                <a:cs typeface="Times New Roman" panose="02020603050405020304" pitchFamily="18" charset="0"/>
              </a:rPr>
              <a:t>    A.35°和55°	 B.45°和45°   C.90°和40°</a:t>
            </a:r>
            <a:endParaRPr lang="zh-CN" altLang="en-US" sz="2800" dirty="0">
              <a:solidFill>
                <a:schemeClr val="tx1"/>
              </a:solidFill>
              <a:latin typeface="Times New Roman" panose="02020603050405020304" pitchFamily="18" charset="0"/>
              <a:ea typeface="楷体_GB2312"/>
              <a:cs typeface="Times New Roman" panose="02020603050405020304" pitchFamily="18" charset="0"/>
            </a:endParaRPr>
          </a:p>
        </p:txBody>
      </p:sp>
      <p:sp>
        <p:nvSpPr>
          <p:cNvPr id="4" name="文本框 3"/>
          <p:cNvSpPr txBox="1"/>
          <p:nvPr/>
        </p:nvSpPr>
        <p:spPr>
          <a:xfrm>
            <a:off x="5000628" y="1643050"/>
            <a:ext cx="458470" cy="583565"/>
          </a:xfrm>
          <a:prstGeom prst="rect">
            <a:avLst/>
          </a:prstGeom>
          <a:noFill/>
        </p:spPr>
        <p:txBody>
          <a:bodyPr wrap="square" rtlCol="0">
            <a:spAutoFit/>
          </a:bodyPr>
          <a:lstStyle/>
          <a:p>
            <a:r>
              <a:rPr lang="en-US" altLang="zh-CN" sz="3200" dirty="0">
                <a:latin typeface="Times New Roman" panose="02020603050405020304" pitchFamily="18" charset="0"/>
                <a:ea typeface="楷体_GB2312"/>
                <a:cs typeface="Times New Roman" panose="02020603050405020304" pitchFamily="18" charset="0"/>
              </a:rPr>
              <a:t>B</a:t>
            </a:r>
            <a:endParaRPr lang="en-US" altLang="zh-CN" sz="3200" dirty="0">
              <a:latin typeface="Times New Roman" panose="02020603050405020304" pitchFamily="18" charset="0"/>
              <a:ea typeface="楷体_GB2312"/>
              <a:cs typeface="Times New Roman" panose="02020603050405020304" pitchFamily="18" charset="0"/>
            </a:endParaRPr>
          </a:p>
        </p:txBody>
      </p:sp>
      <p:sp>
        <p:nvSpPr>
          <p:cNvPr id="5" name="文本框 4"/>
          <p:cNvSpPr txBox="1"/>
          <p:nvPr/>
        </p:nvSpPr>
        <p:spPr>
          <a:xfrm>
            <a:off x="6929454" y="3357562"/>
            <a:ext cx="458470" cy="583565"/>
          </a:xfrm>
          <a:prstGeom prst="rect">
            <a:avLst/>
          </a:prstGeom>
          <a:noFill/>
        </p:spPr>
        <p:txBody>
          <a:bodyPr wrap="square" rtlCol="0">
            <a:spAutoFit/>
          </a:bodyPr>
          <a:lstStyle/>
          <a:p>
            <a:r>
              <a:rPr lang="en-US" altLang="zh-CN" sz="3200" dirty="0">
                <a:latin typeface="Times New Roman" panose="02020603050405020304" pitchFamily="18" charset="0"/>
                <a:ea typeface="楷体_GB2312"/>
                <a:cs typeface="Times New Roman" panose="02020603050405020304" pitchFamily="18" charset="0"/>
              </a:rPr>
              <a:t>C</a:t>
            </a:r>
            <a:endParaRPr lang="en-US" altLang="zh-CN" sz="3200" dirty="0">
              <a:latin typeface="Times New Roman" panose="02020603050405020304" pitchFamily="18" charset="0"/>
              <a:ea typeface="楷体_GB2312"/>
              <a:cs typeface="Times New Roman" panose="02020603050405020304" pitchFamily="18" charset="0"/>
            </a:endParaRPr>
          </a:p>
        </p:txBody>
      </p:sp>
      <p:sp>
        <p:nvSpPr>
          <p:cNvPr id="6" name="文本框 5"/>
          <p:cNvSpPr txBox="1"/>
          <p:nvPr/>
        </p:nvSpPr>
        <p:spPr>
          <a:xfrm>
            <a:off x="4786314" y="4572008"/>
            <a:ext cx="458470" cy="583565"/>
          </a:xfrm>
          <a:prstGeom prst="rect">
            <a:avLst/>
          </a:prstGeom>
          <a:noFill/>
        </p:spPr>
        <p:txBody>
          <a:bodyPr wrap="square" rtlCol="0">
            <a:spAutoFit/>
          </a:bodyPr>
          <a:lstStyle/>
          <a:p>
            <a:r>
              <a:rPr lang="en-US" altLang="zh-CN" sz="3200" dirty="0">
                <a:latin typeface="Times New Roman" panose="02020603050405020304" pitchFamily="18" charset="0"/>
                <a:ea typeface="楷体_GB2312"/>
                <a:cs typeface="Times New Roman" panose="02020603050405020304" pitchFamily="18" charset="0"/>
              </a:rPr>
              <a:t>B</a:t>
            </a:r>
            <a:endParaRPr lang="en-US" altLang="zh-CN" sz="3200" dirty="0">
              <a:latin typeface="Times New Roman" panose="02020603050405020304" pitchFamily="18" charset="0"/>
              <a:ea typeface="楷体_GB2312"/>
              <a:cs typeface="Times New Roman" panose="02020603050405020304" pitchFamily="18" charset="0"/>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06" name="Text Box 8"/>
          <p:cNvSpPr txBox="1">
            <a:spLocks noChangeArrowheads="1"/>
          </p:cNvSpPr>
          <p:nvPr/>
        </p:nvSpPr>
        <p:spPr bwMode="auto">
          <a:xfrm>
            <a:off x="492760" y="500042"/>
            <a:ext cx="7317740" cy="87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60000"/>
              </a:lnSpc>
            </a:pPr>
            <a:r>
              <a:rPr lang="en-US" altLang="zh-CN" sz="3200" dirty="0" smtClean="0">
                <a:solidFill>
                  <a:srgbClr val="000000"/>
                </a:solidFill>
                <a:latin typeface="+mj-ea"/>
                <a:ea typeface="+mj-ea"/>
              </a:rPr>
              <a:t>4.</a:t>
            </a:r>
            <a:r>
              <a:rPr lang="zh-CN" altLang="en-US" sz="3200" dirty="0" smtClean="0">
                <a:solidFill>
                  <a:srgbClr val="FF0066"/>
                </a:solidFill>
                <a:latin typeface="华文楷体" pitchFamily="2" charset="-122"/>
                <a:ea typeface="华文楷体" pitchFamily="2" charset="-122"/>
              </a:rPr>
              <a:t>（难点题）</a:t>
            </a:r>
            <a:r>
              <a:rPr lang="zh-CN" altLang="en-US" sz="2800" dirty="0">
                <a:solidFill>
                  <a:srgbClr val="000000"/>
                </a:solidFill>
                <a:latin typeface="+mj-ea"/>
                <a:ea typeface="+mj-ea"/>
              </a:rPr>
              <a:t>求下列三角形中未知角的度数。</a:t>
            </a:r>
            <a:endParaRPr lang="zh-CN" altLang="en-US" sz="2800" dirty="0">
              <a:solidFill>
                <a:srgbClr val="000000"/>
              </a:solidFill>
              <a:latin typeface="+mj-ea"/>
              <a:ea typeface="+mj-ea"/>
            </a:endParaRPr>
          </a:p>
        </p:txBody>
      </p:sp>
      <p:grpSp>
        <p:nvGrpSpPr>
          <p:cNvPr id="3" name="Group 28"/>
          <p:cNvGrpSpPr/>
          <p:nvPr/>
        </p:nvGrpSpPr>
        <p:grpSpPr bwMode="auto">
          <a:xfrm>
            <a:off x="7848632" y="214290"/>
            <a:ext cx="1295400" cy="1292225"/>
            <a:chOff x="4944" y="210"/>
            <a:chExt cx="816" cy="814"/>
          </a:xfrm>
        </p:grpSpPr>
        <p:pic>
          <p:nvPicPr>
            <p:cNvPr id="29710" name="Picture 8" descr="Pink2"/>
            <p:cNvPicPr>
              <a:picLocks noChangeAspect="1" noChangeArrowheads="1"/>
            </p:cNvPicPr>
            <p:nvPr/>
          </p:nvPicPr>
          <p:blipFill>
            <a:blip r:embed="rId1" cstate="print"/>
            <a:srcRect/>
            <a:stretch>
              <a:fillRect/>
            </a:stretch>
          </p:blipFill>
          <p:spPr bwMode="auto">
            <a:xfrm>
              <a:off x="4944" y="210"/>
              <a:ext cx="816"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1" name="WordArt 27"/>
            <p:cNvSpPr>
              <a:spLocks noChangeArrowheads="1" noChangeShapeType="1" noTextEdit="1"/>
            </p:cNvSpPr>
            <p:nvPr/>
          </p:nvSpPr>
          <p:spPr bwMode="auto">
            <a:xfrm>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dirty="0">
                  <a:ln w="9525">
                    <a:solidFill>
                      <a:srgbClr val="FFFF00"/>
                    </a:solidFill>
                    <a:round/>
                  </a:ln>
                  <a:solidFill>
                    <a:srgbClr val="FFFF00"/>
                  </a:solidFill>
                  <a:latin typeface="宋体" panose="02010600030101010101" pitchFamily="2" charset="-122"/>
                  <a:ea typeface="宋体" panose="02010600030101010101" pitchFamily="2" charset="-122"/>
                </a:rPr>
                <a:t>提升培优</a:t>
              </a:r>
              <a:endParaRPr lang="zh-CN" altLang="en-US" sz="3600" kern="10" dirty="0">
                <a:ln w="9525">
                  <a:solidFill>
                    <a:srgbClr val="FFFF00"/>
                  </a:solidFill>
                  <a:round/>
                </a:ln>
                <a:solidFill>
                  <a:srgbClr val="FFFF00"/>
                </a:solidFill>
                <a:latin typeface="宋体" panose="02010600030101010101" pitchFamily="2" charset="-122"/>
                <a:ea typeface="宋体" panose="02010600030101010101" pitchFamily="2" charset="-122"/>
              </a:endParaRPr>
            </a:p>
          </p:txBody>
        </p:sp>
      </p:grpSp>
      <p:sp>
        <p:nvSpPr>
          <p:cNvPr id="4" name="圆角矩形 3"/>
          <p:cNvSpPr/>
          <p:nvPr/>
        </p:nvSpPr>
        <p:spPr>
          <a:xfrm>
            <a:off x="1188085" y="1842135"/>
            <a:ext cx="1871980" cy="117983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516" name="th22.jpg" descr="id:2147509024;FounderCES"/>
          <p:cNvPicPr>
            <a:picLocks noChangeAspect="1"/>
          </p:cNvPicPr>
          <p:nvPr/>
        </p:nvPicPr>
        <p:blipFill>
          <a:blip r:embed="rId2" cstate="email">
            <a:clrChange>
              <a:clrFrom>
                <a:srgbClr val="FFFFFF">
                  <a:alpha val="100000"/>
                </a:srgbClr>
              </a:clrFrom>
              <a:clrTo>
                <a:srgbClr val="FFFFFF">
                  <a:alpha val="100000"/>
                  <a:alpha val="0"/>
                </a:srgbClr>
              </a:clrTo>
            </a:clrChange>
          </a:blip>
          <a:stretch>
            <a:fillRect/>
          </a:stretch>
        </p:blipFill>
        <p:spPr>
          <a:xfrm>
            <a:off x="1470025" y="1889125"/>
            <a:ext cx="1308100" cy="1086485"/>
          </a:xfrm>
          <a:prstGeom prst="rect">
            <a:avLst/>
          </a:prstGeom>
        </p:spPr>
      </p:pic>
      <p:sp>
        <p:nvSpPr>
          <p:cNvPr id="5" name="圆角矩形 4"/>
          <p:cNvSpPr/>
          <p:nvPr/>
        </p:nvSpPr>
        <p:spPr>
          <a:xfrm>
            <a:off x="1188085" y="3331210"/>
            <a:ext cx="1871980" cy="117983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 name="圆角矩形 6"/>
          <p:cNvSpPr/>
          <p:nvPr/>
        </p:nvSpPr>
        <p:spPr>
          <a:xfrm>
            <a:off x="1188085" y="4883150"/>
            <a:ext cx="1871980" cy="117983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517" name="th22-1.jpg" descr="id:2147509031;FounderCES"/>
          <p:cNvPicPr>
            <a:picLocks noChangeAspect="1"/>
          </p:cNvPicPr>
          <p:nvPr/>
        </p:nvPicPr>
        <p:blipFill>
          <a:blip r:embed="rId3" cstate="email">
            <a:clrChange>
              <a:clrFrom>
                <a:srgbClr val="FFFFFF">
                  <a:alpha val="100000"/>
                </a:srgbClr>
              </a:clrFrom>
              <a:clrTo>
                <a:srgbClr val="FFFFFF">
                  <a:alpha val="100000"/>
                  <a:alpha val="0"/>
                </a:srgbClr>
              </a:clrTo>
            </a:clrChange>
          </a:blip>
          <a:stretch>
            <a:fillRect/>
          </a:stretch>
        </p:blipFill>
        <p:spPr>
          <a:xfrm>
            <a:off x="1393190" y="3395345"/>
            <a:ext cx="1384935" cy="1115695"/>
          </a:xfrm>
          <a:prstGeom prst="rect">
            <a:avLst/>
          </a:prstGeom>
        </p:spPr>
      </p:pic>
      <p:pic>
        <p:nvPicPr>
          <p:cNvPr id="518" name="th22-2.jpg" descr="id:2147509038;FounderCES"/>
          <p:cNvPicPr>
            <a:picLocks noChangeAspect="1"/>
          </p:cNvPicPr>
          <p:nvPr/>
        </p:nvPicPr>
        <p:blipFill>
          <a:blip r:embed="rId4" cstate="email"/>
          <a:stretch>
            <a:fillRect/>
          </a:stretch>
        </p:blipFill>
        <p:spPr>
          <a:xfrm>
            <a:off x="1423035" y="4982845"/>
            <a:ext cx="1526540" cy="1080135"/>
          </a:xfrm>
          <a:prstGeom prst="rect">
            <a:avLst/>
          </a:prstGeom>
        </p:spPr>
      </p:pic>
      <p:sp>
        <p:nvSpPr>
          <p:cNvPr id="9" name="图文框 8"/>
          <p:cNvSpPr/>
          <p:nvPr/>
        </p:nvSpPr>
        <p:spPr>
          <a:xfrm>
            <a:off x="3281342" y="1973580"/>
            <a:ext cx="4232316" cy="670560"/>
          </a:xfrm>
          <a:prstGeom prst="fram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tx1"/>
                </a:solidFill>
              </a:rPr>
              <a:t>90°-25°=65°</a:t>
            </a:r>
            <a:endParaRPr lang="zh-CN" altLang="en-US">
              <a:solidFill>
                <a:schemeClr val="tx1"/>
              </a:solidFill>
            </a:endParaRPr>
          </a:p>
        </p:txBody>
      </p:sp>
      <p:sp>
        <p:nvSpPr>
          <p:cNvPr id="10" name="图文框 9"/>
          <p:cNvSpPr/>
          <p:nvPr/>
        </p:nvSpPr>
        <p:spPr>
          <a:xfrm>
            <a:off x="3268642" y="3585845"/>
            <a:ext cx="4232316" cy="670560"/>
          </a:xfrm>
          <a:prstGeom prst="fram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tx1"/>
                </a:solidFill>
              </a:rPr>
              <a:t>180°-62°-54°=64°</a:t>
            </a:r>
            <a:endParaRPr lang="zh-CN" altLang="en-US" dirty="0">
              <a:solidFill>
                <a:schemeClr val="tx1"/>
              </a:solidFill>
            </a:endParaRPr>
          </a:p>
        </p:txBody>
      </p:sp>
      <p:sp>
        <p:nvSpPr>
          <p:cNvPr id="11" name="图文框 10"/>
          <p:cNvSpPr/>
          <p:nvPr/>
        </p:nvSpPr>
        <p:spPr>
          <a:xfrm>
            <a:off x="3281342" y="5062220"/>
            <a:ext cx="4232316" cy="670560"/>
          </a:xfrm>
          <a:prstGeom prst="fram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tx1"/>
                </a:solidFill>
              </a:rPr>
              <a:t>180°-35°×2=110°</a:t>
            </a:r>
            <a:endParaRPr lang="zh-CN" altLang="en-US">
              <a:solidFill>
                <a:schemeClr val="tx1"/>
              </a:solidFill>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8"/>
          <p:cNvGrpSpPr/>
          <p:nvPr/>
        </p:nvGrpSpPr>
        <p:grpSpPr bwMode="auto">
          <a:xfrm>
            <a:off x="7668344" y="0"/>
            <a:ext cx="1295400" cy="1292225"/>
            <a:chOff x="4944" y="210"/>
            <a:chExt cx="816" cy="814"/>
          </a:xfrm>
        </p:grpSpPr>
        <p:pic>
          <p:nvPicPr>
            <p:cNvPr id="30722" name="Picture 8" descr="Pink2"/>
            <p:cNvPicPr>
              <a:picLocks noChangeAspect="1" noChangeArrowheads="1"/>
            </p:cNvPicPr>
            <p:nvPr/>
          </p:nvPicPr>
          <p:blipFill>
            <a:blip r:embed="rId1" cstate="print"/>
            <a:srcRect/>
            <a:stretch>
              <a:fillRect/>
            </a:stretch>
          </p:blipFill>
          <p:spPr bwMode="auto">
            <a:xfrm>
              <a:off x="4944" y="210"/>
              <a:ext cx="816"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WordArt 27"/>
            <p:cNvSpPr>
              <a:spLocks noChangeArrowheads="1" noChangeShapeType="1" noTextEdit="1"/>
            </p:cNvSpPr>
            <p:nvPr/>
          </p:nvSpPr>
          <p:spPr bwMode="auto">
            <a:xfrm rot="258961">
              <a:off x="5034" y="482"/>
              <a:ext cx="658" cy="317"/>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FFFF00"/>
                    </a:solidFill>
                    <a:round/>
                  </a:ln>
                  <a:solidFill>
                    <a:srgbClr val="FFFF00"/>
                  </a:solidFill>
                  <a:latin typeface="宋体" panose="02010600030101010101" pitchFamily="2" charset="-122"/>
                  <a:ea typeface="宋体" panose="02010600030101010101" pitchFamily="2" charset="-122"/>
                </a:rPr>
                <a:t>提升培优</a:t>
              </a:r>
              <a:endParaRPr lang="zh-CN" altLang="en-US" sz="3600" kern="10">
                <a:ln w="9525">
                  <a:solidFill>
                    <a:srgbClr val="FFFF00"/>
                  </a:solidFill>
                  <a:round/>
                </a:ln>
                <a:solidFill>
                  <a:srgbClr val="FFFF00"/>
                </a:solidFill>
                <a:latin typeface="宋体" panose="02010600030101010101" pitchFamily="2" charset="-122"/>
                <a:ea typeface="宋体" panose="02010600030101010101" pitchFamily="2" charset="-122"/>
              </a:endParaRPr>
            </a:p>
          </p:txBody>
        </p:sp>
      </p:grpSp>
      <p:grpSp>
        <p:nvGrpSpPr>
          <p:cNvPr id="14" name="Group 8"/>
          <p:cNvGrpSpPr/>
          <p:nvPr/>
        </p:nvGrpSpPr>
        <p:grpSpPr bwMode="auto">
          <a:xfrm>
            <a:off x="5580112" y="6143644"/>
            <a:ext cx="1943100" cy="525791"/>
            <a:chOff x="1474" y="3702"/>
            <a:chExt cx="952" cy="499"/>
          </a:xfrm>
        </p:grpSpPr>
        <p:sp>
          <p:nvSpPr>
            <p:cNvPr id="15"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6"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prstClr val="black"/>
                  </a:solidFill>
                  <a:latin typeface="华文楷体" pitchFamily="2" charset="-122"/>
                  <a:ea typeface="华文楷体" pitchFamily="2" charset="-122"/>
                </a:rPr>
                <a:t>返回作业</a:t>
              </a:r>
              <a:r>
                <a:rPr lang="en-US" altLang="zh-CN" sz="2800" dirty="0">
                  <a:solidFill>
                    <a:prstClr val="black"/>
                  </a:solidFill>
                  <a:latin typeface="华文楷体" pitchFamily="2" charset="-122"/>
                  <a:ea typeface="华文楷体" pitchFamily="2" charset="-122"/>
                </a:rPr>
                <a:t>2</a:t>
              </a:r>
              <a:endParaRPr lang="en-US" altLang="zh-CN" sz="2800" dirty="0">
                <a:solidFill>
                  <a:prstClr val="black"/>
                </a:solidFill>
                <a:latin typeface="华文楷体" pitchFamily="2" charset="-122"/>
                <a:ea typeface="华文楷体" pitchFamily="2" charset="-122"/>
              </a:endParaRPr>
            </a:p>
          </p:txBody>
        </p:sp>
      </p:grpSp>
      <p:sp>
        <p:nvSpPr>
          <p:cNvPr id="9" name="Text Box 8"/>
          <p:cNvSpPr txBox="1">
            <a:spLocks noChangeArrowheads="1"/>
          </p:cNvSpPr>
          <p:nvPr/>
        </p:nvSpPr>
        <p:spPr bwMode="auto">
          <a:xfrm>
            <a:off x="573980" y="670153"/>
            <a:ext cx="7927110" cy="79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p>
            <a:pPr>
              <a:lnSpc>
                <a:spcPct val="160000"/>
              </a:lnSpc>
            </a:pPr>
            <a:r>
              <a:rPr lang="en-US" altLang="zh-CN" sz="3200" dirty="0" smtClean="0">
                <a:solidFill>
                  <a:srgbClr val="000000"/>
                </a:solidFill>
                <a:latin typeface="+mj-ea"/>
                <a:ea typeface="+mj-ea"/>
              </a:rPr>
              <a:t>5.</a:t>
            </a:r>
            <a:r>
              <a:rPr lang="zh-CN" altLang="en-US" sz="3200" dirty="0" smtClean="0">
                <a:solidFill>
                  <a:srgbClr val="FF0066"/>
                </a:solidFill>
                <a:latin typeface="华文楷体" pitchFamily="2" charset="-122"/>
                <a:ea typeface="华文楷体" pitchFamily="2" charset="-122"/>
              </a:rPr>
              <a:t>（探究题）</a:t>
            </a:r>
            <a:r>
              <a:rPr lang="zh-CN" altLang="en-US" sz="3200" dirty="0">
                <a:solidFill>
                  <a:srgbClr val="000000"/>
                </a:solidFill>
                <a:latin typeface="+mj-ea"/>
                <a:ea typeface="+mj-ea"/>
                <a:sym typeface="+mn-ea"/>
              </a:rPr>
              <a:t>求出下面多边形的内角和</a:t>
            </a:r>
            <a:r>
              <a:rPr lang="zh-CN" altLang="en-US" sz="3200" dirty="0" smtClean="0">
                <a:solidFill>
                  <a:srgbClr val="000000"/>
                </a:solidFill>
                <a:latin typeface="+mj-ea"/>
                <a:ea typeface="+mj-ea"/>
                <a:sym typeface="+mn-ea"/>
              </a:rPr>
              <a:t>。</a:t>
            </a:r>
            <a:r>
              <a:rPr lang="zh-CN" altLang="en-US" sz="2800" dirty="0" smtClean="0">
                <a:solidFill>
                  <a:srgbClr val="000000"/>
                </a:solidFill>
                <a:latin typeface="+mj-ea"/>
                <a:ea typeface="+mj-ea"/>
              </a:rPr>
              <a:t> </a:t>
            </a:r>
            <a:endParaRPr lang="zh-CN" altLang="en-US" sz="2800" dirty="0">
              <a:solidFill>
                <a:srgbClr val="000000"/>
              </a:solidFill>
              <a:latin typeface="+mj-ea"/>
              <a:ea typeface="+mj-ea"/>
            </a:endParaRPr>
          </a:p>
        </p:txBody>
      </p:sp>
      <p:sp>
        <p:nvSpPr>
          <p:cNvPr id="3" name="折角形 2"/>
          <p:cNvSpPr/>
          <p:nvPr/>
        </p:nvSpPr>
        <p:spPr>
          <a:xfrm>
            <a:off x="930910" y="2162810"/>
            <a:ext cx="2764790" cy="2442210"/>
          </a:xfrm>
          <a:prstGeom prst="foldedCorner">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519" name="th23.jpg" descr="id:2147509045;FounderCES"/>
          <p:cNvPicPr>
            <a:picLocks noChangeAspect="1"/>
          </p:cNvPicPr>
          <p:nvPr/>
        </p:nvPicPr>
        <p:blipFill>
          <a:blip r:embed="rId3" cstate="email"/>
          <a:stretch>
            <a:fillRect/>
          </a:stretch>
        </p:blipFill>
        <p:spPr>
          <a:xfrm>
            <a:off x="1287780" y="2712720"/>
            <a:ext cx="2050415" cy="1341755"/>
          </a:xfrm>
          <a:prstGeom prst="rect">
            <a:avLst/>
          </a:prstGeom>
        </p:spPr>
      </p:pic>
      <p:sp>
        <p:nvSpPr>
          <p:cNvPr id="4" name="图文框 3"/>
          <p:cNvSpPr/>
          <p:nvPr/>
        </p:nvSpPr>
        <p:spPr>
          <a:xfrm>
            <a:off x="4337685" y="2637155"/>
            <a:ext cx="3456305" cy="1080135"/>
          </a:xfrm>
          <a:prstGeom prst="fram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3200">
                <a:solidFill>
                  <a:schemeClr val="tx1"/>
                </a:solidFill>
              </a:rPr>
              <a:t>180°×2=360°</a:t>
            </a:r>
            <a:endParaRPr lang="zh-CN" altLang="en-US" sz="3200">
              <a:solidFill>
                <a:schemeClr val="tx1"/>
              </a:solidFill>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4"/>
          <p:cNvGrpSpPr/>
          <p:nvPr/>
        </p:nvGrpSpPr>
        <p:grpSpPr bwMode="auto">
          <a:xfrm>
            <a:off x="7667625" y="333375"/>
            <a:ext cx="1292225" cy="1292225"/>
            <a:chOff x="4946" y="164"/>
            <a:chExt cx="814" cy="814"/>
          </a:xfrm>
        </p:grpSpPr>
        <p:pic>
          <p:nvPicPr>
            <p:cNvPr id="32770" name="Picture 6" descr="Blue-Green2"/>
            <p:cNvPicPr>
              <a:picLocks noChangeAspect="1" noChangeArrowheads="1"/>
            </p:cNvPicPr>
            <p:nvPr/>
          </p:nvPicPr>
          <p:blipFill>
            <a:blip r:embed="rId1" cstate="print"/>
            <a:srcRect/>
            <a:stretch>
              <a:fillRect/>
            </a:stretch>
          </p:blipFill>
          <p:spPr bwMode="auto">
            <a:xfrm>
              <a:off x="4946" y="164"/>
              <a:ext cx="814"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WordArt 13"/>
            <p:cNvSpPr>
              <a:spLocks noChangeArrowheads="1" noChangeShapeType="1" noTextEdit="1"/>
            </p:cNvSpPr>
            <p:nvPr/>
          </p:nvSpPr>
          <p:spPr bwMode="auto">
            <a:xfrm>
              <a:off x="5012" y="481"/>
              <a:ext cx="723" cy="272"/>
            </a:xfrm>
            <a:prstGeom prst="rect">
              <a:avLst/>
            </a:prstGeom>
          </p:spPr>
          <p:txBody>
            <a:bodyPr spcFirstLastPara="1" wrap="none" fromWordArt="1">
              <a:prstTxWarp prst="textArchUp">
                <a:avLst>
                  <a:gd name="adj" fmla="val 10800004"/>
                </a:avLst>
              </a:prstTxWarp>
            </a:bodyPr>
            <a:lstStyle/>
            <a:p>
              <a:pPr algn="ctr"/>
              <a:r>
                <a:rPr lang="zh-CN" altLang="en-US" sz="3600" kern="10" dirty="0">
                  <a:ln w="9525">
                    <a:solidFill>
                      <a:srgbClr val="FF3399"/>
                    </a:solidFill>
                    <a:round/>
                  </a:ln>
                  <a:solidFill>
                    <a:srgbClr val="FF3399"/>
                  </a:solidFill>
                  <a:latin typeface="宋体" panose="02010600030101010101" pitchFamily="2" charset="-122"/>
                  <a:ea typeface="宋体" panose="02010600030101010101" pitchFamily="2" charset="-122"/>
                </a:rPr>
                <a:t>思维创新</a:t>
              </a:r>
              <a:endParaRPr lang="zh-CN" altLang="en-US" sz="3600" kern="10" dirty="0">
                <a:ln w="9525">
                  <a:solidFill>
                    <a:srgbClr val="FF3399"/>
                  </a:solidFill>
                  <a:round/>
                </a:ln>
                <a:solidFill>
                  <a:srgbClr val="FF3399"/>
                </a:solidFill>
                <a:latin typeface="宋体" panose="02010600030101010101" pitchFamily="2" charset="-122"/>
                <a:ea typeface="宋体" panose="02010600030101010101" pitchFamily="2" charset="-122"/>
              </a:endParaRPr>
            </a:p>
          </p:txBody>
        </p:sp>
      </p:grpSp>
      <p:sp>
        <p:nvSpPr>
          <p:cNvPr id="14" name="矩形 13"/>
          <p:cNvSpPr/>
          <p:nvPr/>
        </p:nvSpPr>
        <p:spPr>
          <a:xfrm>
            <a:off x="177989" y="585465"/>
            <a:ext cx="7253605" cy="2286000"/>
          </a:xfrm>
          <a:prstGeom prst="rect">
            <a:avLst/>
          </a:prstGeom>
        </p:spPr>
        <p:txBody>
          <a:bodyPr wrap="none">
            <a:spAutoFit/>
          </a:bodyPr>
          <a:lstStyle/>
          <a:p>
            <a:pPr algn="l">
              <a:lnSpc>
                <a:spcPct val="150000"/>
              </a:lnSpc>
            </a:pPr>
            <a:r>
              <a:rPr lang="en-US" altLang="zh-CN" sz="3200" dirty="0" smtClean="0">
                <a:solidFill>
                  <a:prstClr val="black"/>
                </a:solidFill>
                <a:latin typeface="+mn-ea"/>
                <a:ea typeface="+mn-ea"/>
              </a:rPr>
              <a:t>6.</a:t>
            </a:r>
            <a:r>
              <a:rPr lang="zh-CN" altLang="en-US" sz="3200" dirty="0" smtClean="0">
                <a:solidFill>
                  <a:srgbClr val="FF0066"/>
                </a:solidFill>
                <a:latin typeface="华文楷体" pitchFamily="2" charset="-122"/>
                <a:ea typeface="华文楷体" pitchFamily="2" charset="-122"/>
              </a:rPr>
              <a:t>（开放题）</a:t>
            </a:r>
            <a:r>
              <a:rPr lang="zh-CN" altLang="en-US" sz="3200" dirty="0">
                <a:solidFill>
                  <a:prstClr val="black"/>
                </a:solidFill>
                <a:latin typeface="+mn-ea"/>
                <a:ea typeface="+mn-ea"/>
              </a:rPr>
              <a:t>一个等腰三角形,它的一个</a:t>
            </a:r>
            <a:endParaRPr lang="zh-CN" altLang="en-US" sz="3200" dirty="0">
              <a:solidFill>
                <a:prstClr val="black"/>
              </a:solidFill>
              <a:latin typeface="+mn-ea"/>
              <a:ea typeface="+mn-ea"/>
            </a:endParaRPr>
          </a:p>
          <a:p>
            <a:pPr algn="l">
              <a:lnSpc>
                <a:spcPct val="150000"/>
              </a:lnSpc>
            </a:pPr>
            <a:r>
              <a:rPr lang="zh-CN" altLang="en-US" sz="3200" dirty="0">
                <a:solidFill>
                  <a:prstClr val="black"/>
                </a:solidFill>
                <a:latin typeface="+mn-ea"/>
                <a:ea typeface="+mn-ea"/>
              </a:rPr>
              <a:t>   内角是66°,它的另外两个内角是多</a:t>
            </a:r>
            <a:endParaRPr lang="zh-CN" altLang="en-US" sz="3200" dirty="0">
              <a:solidFill>
                <a:prstClr val="black"/>
              </a:solidFill>
              <a:latin typeface="+mn-ea"/>
              <a:ea typeface="+mn-ea"/>
            </a:endParaRPr>
          </a:p>
          <a:p>
            <a:pPr algn="l">
              <a:lnSpc>
                <a:spcPct val="150000"/>
              </a:lnSpc>
            </a:pPr>
            <a:r>
              <a:rPr lang="zh-CN" altLang="en-US" sz="3200" dirty="0">
                <a:solidFill>
                  <a:prstClr val="black"/>
                </a:solidFill>
                <a:latin typeface="+mn-ea"/>
                <a:ea typeface="+mn-ea"/>
              </a:rPr>
              <a:t>   少度?</a:t>
            </a:r>
            <a:endParaRPr lang="zh-CN" altLang="en-US" sz="3200" dirty="0">
              <a:solidFill>
                <a:prstClr val="black"/>
              </a:solidFill>
              <a:latin typeface="+mn-ea"/>
              <a:ea typeface="+mn-ea"/>
            </a:endParaRPr>
          </a:p>
        </p:txBody>
      </p:sp>
      <p:grpSp>
        <p:nvGrpSpPr>
          <p:cNvPr id="9" name="Group 8"/>
          <p:cNvGrpSpPr/>
          <p:nvPr/>
        </p:nvGrpSpPr>
        <p:grpSpPr bwMode="auto">
          <a:xfrm>
            <a:off x="5580112" y="6143644"/>
            <a:ext cx="1943100" cy="525791"/>
            <a:chOff x="1474" y="3702"/>
            <a:chExt cx="952" cy="499"/>
          </a:xfrm>
        </p:grpSpPr>
        <p:sp>
          <p:nvSpPr>
            <p:cNvPr id="10" name="AutoShape 9">
              <a:hlinkClick r:id="" action="ppaction://noaction"/>
            </p:cNvPr>
            <p:cNvSpPr>
              <a:spLocks noChangeArrowheads="1"/>
            </p:cNvSpPr>
            <p:nvPr/>
          </p:nvSpPr>
          <p:spPr bwMode="auto">
            <a:xfrm>
              <a:off x="1474" y="3702"/>
              <a:ext cx="907" cy="499"/>
            </a:xfrm>
            <a:prstGeom prst="actionButtonBlank">
              <a:avLst/>
            </a:prstGeom>
            <a:solidFill>
              <a:srgbClr val="DEEC22"/>
            </a:solidFill>
            <a:ln w="9525">
              <a:solidFill>
                <a:schemeClr val="hlink"/>
              </a:solidFill>
              <a:miter lim="800000"/>
            </a:ln>
          </p:spPr>
          <p:txBody>
            <a:bodyPr wrap="none" anchor="ctr"/>
            <a:lstStyle/>
            <a:p>
              <a:pPr algn="ctr"/>
              <a:endParaRPr lang="zh-CN" altLang="en-US" sz="1800">
                <a:solidFill>
                  <a:srgbClr val="FF0000"/>
                </a:solidFill>
                <a:latin typeface="Arial" panose="020B0604020202020204" pitchFamily="34" charset="0"/>
              </a:endParaRPr>
            </a:p>
          </p:txBody>
        </p:sp>
        <p:sp>
          <p:nvSpPr>
            <p:cNvPr id="11" name="Text Box 10">
              <a:hlinkClick r:id="rId2" action="ppaction://hlinksldjump"/>
            </p:cNvPr>
            <p:cNvSpPr txBox="1">
              <a:spLocks noChangeArrowheads="1"/>
            </p:cNvSpPr>
            <p:nvPr/>
          </p:nvSpPr>
          <p:spPr bwMode="auto">
            <a:xfrm>
              <a:off x="1474" y="3702"/>
              <a:ext cx="952"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dirty="0">
                  <a:solidFill>
                    <a:prstClr val="black"/>
                  </a:solidFill>
                  <a:latin typeface="华文楷体" pitchFamily="2" charset="-122"/>
                  <a:ea typeface="华文楷体" pitchFamily="2" charset="-122"/>
                </a:rPr>
                <a:t>返回作业</a:t>
              </a:r>
              <a:r>
                <a:rPr lang="en-US" altLang="zh-CN" sz="2800" dirty="0">
                  <a:solidFill>
                    <a:prstClr val="black"/>
                  </a:solidFill>
                  <a:latin typeface="华文楷体" pitchFamily="2" charset="-122"/>
                  <a:ea typeface="华文楷体" pitchFamily="2" charset="-122"/>
                </a:rPr>
                <a:t>2</a:t>
              </a:r>
              <a:endParaRPr lang="en-US" altLang="zh-CN" sz="2800" dirty="0">
                <a:solidFill>
                  <a:prstClr val="black"/>
                </a:solidFill>
                <a:latin typeface="华文楷体" pitchFamily="2" charset="-122"/>
                <a:ea typeface="华文楷体" pitchFamily="2" charset="-122"/>
              </a:endParaRPr>
            </a:p>
          </p:txBody>
        </p:sp>
      </p:grpSp>
      <p:sp>
        <p:nvSpPr>
          <p:cNvPr id="3" name="图文框 2"/>
          <p:cNvSpPr/>
          <p:nvPr/>
        </p:nvSpPr>
        <p:spPr>
          <a:xfrm>
            <a:off x="1403005" y="2799715"/>
            <a:ext cx="7209821" cy="149733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solidFill>
                <a:schemeClr val="tx1"/>
              </a:solidFill>
            </a:endParaRPr>
          </a:p>
        </p:txBody>
      </p:sp>
      <p:sp>
        <p:nvSpPr>
          <p:cNvPr id="4" name="文本框 3"/>
          <p:cNvSpPr txBox="1"/>
          <p:nvPr/>
        </p:nvSpPr>
        <p:spPr>
          <a:xfrm>
            <a:off x="1577630" y="2952115"/>
            <a:ext cx="4963494" cy="583565"/>
          </a:xfrm>
          <a:prstGeom prst="rect">
            <a:avLst/>
          </a:prstGeom>
          <a:noFill/>
        </p:spPr>
        <p:txBody>
          <a:bodyPr wrap="square" rtlCol="0">
            <a:spAutoFit/>
          </a:bodyPr>
          <a:lstStyle/>
          <a:p>
            <a:r>
              <a:rPr lang="zh-CN" altLang="en-US" sz="3200" dirty="0">
                <a:ea typeface="楷体_GB2312"/>
              </a:rPr>
              <a:t>180°-66°×2=48°</a:t>
            </a:r>
            <a:endParaRPr lang="zh-CN" altLang="en-US" sz="3200" dirty="0">
              <a:ea typeface="楷体_GB2312"/>
            </a:endParaRPr>
          </a:p>
        </p:txBody>
      </p:sp>
      <p:sp>
        <p:nvSpPr>
          <p:cNvPr id="5" name="文本框 4"/>
          <p:cNvSpPr txBox="1"/>
          <p:nvPr/>
        </p:nvSpPr>
        <p:spPr>
          <a:xfrm>
            <a:off x="1587155" y="3552825"/>
            <a:ext cx="7168515" cy="583565"/>
          </a:xfrm>
          <a:prstGeom prst="rect">
            <a:avLst/>
          </a:prstGeom>
          <a:noFill/>
        </p:spPr>
        <p:txBody>
          <a:bodyPr wrap="square" rtlCol="0">
            <a:spAutoFit/>
          </a:bodyPr>
          <a:lstStyle/>
          <a:p>
            <a:r>
              <a:rPr lang="zh-CN" altLang="en-US" sz="3200" dirty="0">
                <a:ea typeface="楷体_GB2312"/>
              </a:rPr>
              <a:t>答：另外两个内角分别为48°、66°。</a:t>
            </a:r>
            <a:endParaRPr lang="zh-CN" altLang="en-US" sz="3200" dirty="0">
              <a:ea typeface="楷体_GB2312"/>
            </a:endParaRPr>
          </a:p>
        </p:txBody>
      </p:sp>
      <p:sp>
        <p:nvSpPr>
          <p:cNvPr id="6" name="图文框 5"/>
          <p:cNvSpPr/>
          <p:nvPr/>
        </p:nvSpPr>
        <p:spPr>
          <a:xfrm>
            <a:off x="642910" y="2952115"/>
            <a:ext cx="554355" cy="119253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a:solidFill>
                  <a:schemeClr val="tx1"/>
                </a:solidFill>
              </a:rPr>
              <a:t>方</a:t>
            </a:r>
            <a:endParaRPr lang="zh-CN" altLang="en-US">
              <a:solidFill>
                <a:schemeClr val="tx1"/>
              </a:solidFill>
            </a:endParaRPr>
          </a:p>
          <a:p>
            <a:pPr algn="ctr"/>
            <a:r>
              <a:rPr lang="zh-CN" altLang="en-US">
                <a:solidFill>
                  <a:schemeClr val="tx1"/>
                </a:solidFill>
              </a:rPr>
              <a:t>法</a:t>
            </a:r>
            <a:endParaRPr lang="zh-CN" altLang="en-US">
              <a:solidFill>
                <a:schemeClr val="tx1"/>
              </a:solidFill>
            </a:endParaRPr>
          </a:p>
          <a:p>
            <a:pPr algn="ctr"/>
            <a:r>
              <a:rPr lang="zh-CN" altLang="en-US">
                <a:solidFill>
                  <a:schemeClr val="tx1"/>
                </a:solidFill>
              </a:rPr>
              <a:t>一</a:t>
            </a:r>
            <a:endParaRPr lang="zh-CN" altLang="en-US">
              <a:solidFill>
                <a:schemeClr val="tx1"/>
              </a:solidFill>
            </a:endParaRPr>
          </a:p>
        </p:txBody>
      </p:sp>
      <p:sp>
        <p:nvSpPr>
          <p:cNvPr id="7" name="图文框 6"/>
          <p:cNvSpPr/>
          <p:nvPr/>
        </p:nvSpPr>
        <p:spPr>
          <a:xfrm>
            <a:off x="1409355" y="4426585"/>
            <a:ext cx="7203471" cy="149733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solidFill>
                <a:schemeClr val="tx1"/>
              </a:solidFill>
            </a:endParaRPr>
          </a:p>
        </p:txBody>
      </p:sp>
      <p:sp>
        <p:nvSpPr>
          <p:cNvPr id="8" name="文本框 7"/>
          <p:cNvSpPr txBox="1"/>
          <p:nvPr/>
        </p:nvSpPr>
        <p:spPr>
          <a:xfrm>
            <a:off x="1583980" y="4578985"/>
            <a:ext cx="5528648" cy="583565"/>
          </a:xfrm>
          <a:prstGeom prst="rect">
            <a:avLst/>
          </a:prstGeom>
          <a:noFill/>
        </p:spPr>
        <p:txBody>
          <a:bodyPr wrap="square" rtlCol="0">
            <a:spAutoFit/>
          </a:bodyPr>
          <a:lstStyle/>
          <a:p>
            <a:r>
              <a:rPr lang="zh-CN" altLang="en-US" sz="3200" dirty="0">
                <a:ea typeface="楷体_GB2312"/>
              </a:rPr>
              <a:t>(180°-66°)÷2=57°</a:t>
            </a:r>
            <a:endParaRPr lang="zh-CN" altLang="en-US" sz="3200" dirty="0">
              <a:ea typeface="楷体_GB2312"/>
            </a:endParaRPr>
          </a:p>
        </p:txBody>
      </p:sp>
      <p:sp>
        <p:nvSpPr>
          <p:cNvPr id="12" name="文本框 11"/>
          <p:cNvSpPr txBox="1"/>
          <p:nvPr/>
        </p:nvSpPr>
        <p:spPr>
          <a:xfrm>
            <a:off x="1593505" y="5179695"/>
            <a:ext cx="6115685" cy="583565"/>
          </a:xfrm>
          <a:prstGeom prst="rect">
            <a:avLst/>
          </a:prstGeom>
          <a:noFill/>
        </p:spPr>
        <p:txBody>
          <a:bodyPr wrap="square" rtlCol="0">
            <a:spAutoFit/>
          </a:bodyPr>
          <a:lstStyle/>
          <a:p>
            <a:r>
              <a:rPr lang="zh-CN" altLang="en-US" sz="3200" dirty="0">
                <a:ea typeface="楷体_GB2312"/>
              </a:rPr>
              <a:t>答：另外两个内角都是</a:t>
            </a:r>
            <a:r>
              <a:rPr lang="en-US" altLang="zh-CN" sz="3200" dirty="0">
                <a:ea typeface="楷体_GB2312"/>
              </a:rPr>
              <a:t>57</a:t>
            </a:r>
            <a:r>
              <a:rPr lang="zh-CN" altLang="en-US" sz="3200" dirty="0">
                <a:ea typeface="楷体_GB2312"/>
              </a:rPr>
              <a:t>°。</a:t>
            </a:r>
            <a:endParaRPr lang="zh-CN" altLang="en-US" sz="3200" dirty="0">
              <a:ea typeface="楷体_GB2312"/>
            </a:endParaRPr>
          </a:p>
        </p:txBody>
      </p:sp>
      <p:sp>
        <p:nvSpPr>
          <p:cNvPr id="13" name="图文框 12"/>
          <p:cNvSpPr/>
          <p:nvPr/>
        </p:nvSpPr>
        <p:spPr>
          <a:xfrm>
            <a:off x="649260" y="4578985"/>
            <a:ext cx="554355" cy="119253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a:solidFill>
                  <a:schemeClr val="tx1"/>
                </a:solidFill>
              </a:rPr>
              <a:t>方</a:t>
            </a:r>
            <a:endParaRPr lang="zh-CN" altLang="en-US">
              <a:solidFill>
                <a:schemeClr val="tx1"/>
              </a:solidFill>
            </a:endParaRPr>
          </a:p>
          <a:p>
            <a:pPr algn="ctr"/>
            <a:r>
              <a:rPr lang="zh-CN" altLang="en-US">
                <a:solidFill>
                  <a:schemeClr val="tx1"/>
                </a:solidFill>
              </a:rPr>
              <a:t>法</a:t>
            </a:r>
            <a:endParaRPr lang="zh-CN" altLang="en-US">
              <a:solidFill>
                <a:schemeClr val="tx1"/>
              </a:solidFill>
            </a:endParaRPr>
          </a:p>
          <a:p>
            <a:pPr algn="ctr"/>
            <a:r>
              <a:rPr lang="zh-CN" altLang="en-US">
                <a:solidFill>
                  <a:schemeClr val="tx1"/>
                </a:solidFill>
              </a:rPr>
              <a:t>二</a:t>
            </a:r>
            <a:endParaRPr lang="zh-CN" altLang="en-US">
              <a:solidFill>
                <a:schemeClr val="tx1"/>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bldLvl="0" animBg="1"/>
      <p:bldP spid="7" grpId="0" bldLvl="0" animBg="1"/>
      <p:bldP spid="8" grpId="0"/>
      <p:bldP spid="12" grpId="0"/>
      <p:bldP spid="1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bbs.jxrtv.com/attachment/2007-4/2007449403450554.jpg"/>
          <p:cNvPicPr>
            <a:picLocks noChangeAspect="1" noChangeArrowheads="1"/>
          </p:cNvPicPr>
          <p:nvPr/>
        </p:nvPicPr>
        <p:blipFill>
          <a:blip r:embed="rId1" cstate="print"/>
          <a:srcRect/>
          <a:stretch>
            <a:fillRect/>
          </a:stretch>
        </p:blipFill>
        <p:spPr bwMode="auto">
          <a:xfrm>
            <a:off x="899592" y="620688"/>
            <a:ext cx="7410449" cy="5553076"/>
          </a:xfrm>
          <a:prstGeom prst="rect">
            <a:avLst/>
          </a:prstGeom>
          <a:noFill/>
          <a:effectLst>
            <a:softEdge rad="635000"/>
          </a:effectLst>
        </p:spPr>
      </p:pic>
      <p:grpSp>
        <p:nvGrpSpPr>
          <p:cNvPr id="7" name="组合 9"/>
          <p:cNvGrpSpPr/>
          <p:nvPr/>
        </p:nvGrpSpPr>
        <p:grpSpPr>
          <a:xfrm>
            <a:off x="5939527" y="5733256"/>
            <a:ext cx="1656809" cy="877791"/>
            <a:chOff x="5939527" y="5733256"/>
            <a:chExt cx="1656809" cy="877791"/>
          </a:xfrm>
        </p:grpSpPr>
        <p:pic>
          <p:nvPicPr>
            <p:cNvPr id="8" name="Picture 34">
              <a:hlinkClick r:id="rId2" action="ppaction://hlinksldjump"/>
            </p:cNvPr>
            <p:cNvPicPr>
              <a:picLocks noChangeArrowheads="1"/>
            </p:cNvPicPr>
            <p:nvPr/>
          </p:nvPicPr>
          <p:blipFill>
            <a:blip r:embed="rId3" cstate="print">
              <a:clrChange>
                <a:clrFrom>
                  <a:srgbClr val="0078AA"/>
                </a:clrFrom>
                <a:clrTo>
                  <a:srgbClr val="0078AA">
                    <a:alpha val="0"/>
                  </a:srgbClr>
                </a:clrTo>
              </a:clrChange>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
          <p:cNvGrpSpPr/>
          <p:nvPr/>
        </p:nvGrpSpPr>
        <p:grpSpPr bwMode="auto">
          <a:xfrm>
            <a:off x="6551613" y="44450"/>
            <a:ext cx="2592387" cy="1008063"/>
            <a:chOff x="0" y="0"/>
            <a:chExt cx="1633" cy="635"/>
          </a:xfrm>
        </p:grpSpPr>
        <p:pic>
          <p:nvPicPr>
            <p:cNvPr id="5" name="Picture 9" descr="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复 习 准 备</a:t>
              </a:r>
              <a:endParaRPr lang="zh-CN" altLang="en-US" sz="3200" dirty="0">
                <a:latin typeface="Arial" panose="020B0604020202020204" pitchFamily="34" charset="0"/>
                <a:ea typeface="黑体" panose="02010609060101010101" pitchFamily="49" charset="-122"/>
              </a:endParaRPr>
            </a:p>
          </p:txBody>
        </p:sp>
      </p:grpSp>
      <p:grpSp>
        <p:nvGrpSpPr>
          <p:cNvPr id="4" name="组合 9"/>
          <p:cNvGrpSpPr/>
          <p:nvPr/>
        </p:nvGrpSpPr>
        <p:grpSpPr>
          <a:xfrm>
            <a:off x="5939527" y="5733256"/>
            <a:ext cx="1656809" cy="877791"/>
            <a:chOff x="5939527" y="5733256"/>
            <a:chExt cx="1656809" cy="877791"/>
          </a:xfrm>
        </p:grpSpPr>
        <p:pic>
          <p:nvPicPr>
            <p:cNvPr id="17" name="Picture 34">
              <a:hlinkClick r:id="rId2" action="ppaction://hlinksldjump"/>
            </p:cNvPr>
            <p:cNvPicPr>
              <a:picLocks noChangeArrowheads="1"/>
            </p:cNvPicPr>
            <p:nvPr/>
          </p:nvPicPr>
          <p:blipFill>
            <a:blip r:embed="rId3" cstate="print">
              <a:clrChange>
                <a:clrFrom>
                  <a:srgbClr val="0078AA"/>
                </a:clrFrom>
                <a:clrTo>
                  <a:srgbClr val="0078AA">
                    <a:alpha val="0"/>
                  </a:srgbClr>
                </a:clrTo>
              </a:clrChange>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
        <p:nvSpPr>
          <p:cNvPr id="2" name="文本框 1"/>
          <p:cNvSpPr txBox="1"/>
          <p:nvPr/>
        </p:nvSpPr>
        <p:spPr>
          <a:xfrm>
            <a:off x="620395" y="1052830"/>
            <a:ext cx="7903210" cy="4480560"/>
          </a:xfrm>
          <a:prstGeom prst="rect">
            <a:avLst/>
          </a:prstGeom>
          <a:noFill/>
        </p:spPr>
        <p:txBody>
          <a:bodyPr wrap="square" rtlCol="0">
            <a:spAutoFit/>
          </a:bodyPr>
          <a:lstStyle/>
          <a:p>
            <a:pPr eaLnBrk="1" latinLnBrk="0" hangingPunct="1">
              <a:lnSpc>
                <a:spcPct val="150000"/>
              </a:lnSpc>
            </a:pPr>
            <a:r>
              <a:rPr lang="en-US" altLang="zh-CN" sz="3200" dirty="0">
                <a:solidFill>
                  <a:schemeClr val="tx1"/>
                </a:solidFill>
                <a:latin typeface="+mn-ea"/>
                <a:ea typeface="+mn-ea"/>
              </a:rPr>
              <a:t> </a:t>
            </a:r>
            <a:r>
              <a:rPr lang="zh-CN" altLang="en-US" sz="3200" dirty="0">
                <a:solidFill>
                  <a:schemeClr val="tx1"/>
                </a:solidFill>
                <a:latin typeface="+mn-ea"/>
                <a:ea typeface="+mn-ea"/>
              </a:rPr>
              <a:t>填一填。</a:t>
            </a:r>
            <a:endParaRPr lang="zh-CN" altLang="en-US" sz="3200" dirty="0">
              <a:solidFill>
                <a:schemeClr val="tx1"/>
              </a:solidFill>
              <a:latin typeface="+mn-ea"/>
              <a:ea typeface="+mn-ea"/>
            </a:endParaRPr>
          </a:p>
          <a:p>
            <a:pPr eaLnBrk="1" latinLnBrk="0" hangingPunct="1">
              <a:lnSpc>
                <a:spcPct val="150000"/>
              </a:lnSpc>
            </a:pPr>
            <a:r>
              <a:rPr lang="zh-CN" altLang="en-US" sz="3200" dirty="0">
                <a:solidFill>
                  <a:schemeClr val="tx1"/>
                </a:solidFill>
                <a:latin typeface="+mn-ea"/>
                <a:ea typeface="+mn-ea"/>
              </a:rPr>
              <a:t>(1)三角形的内角和是(　　)。</a:t>
            </a:r>
            <a:endParaRPr lang="zh-CN" altLang="en-US" sz="3200" dirty="0">
              <a:solidFill>
                <a:schemeClr val="tx1"/>
              </a:solidFill>
              <a:latin typeface="+mn-ea"/>
              <a:ea typeface="+mn-ea"/>
            </a:endParaRPr>
          </a:p>
          <a:p>
            <a:pPr eaLnBrk="1" latinLnBrk="0" hangingPunct="1">
              <a:lnSpc>
                <a:spcPct val="150000"/>
              </a:lnSpc>
            </a:pPr>
            <a:endParaRPr lang="zh-CN" altLang="en-US" sz="3200" dirty="0">
              <a:solidFill>
                <a:schemeClr val="tx1"/>
              </a:solidFill>
              <a:latin typeface="+mn-ea"/>
              <a:ea typeface="+mn-ea"/>
            </a:endParaRPr>
          </a:p>
          <a:p>
            <a:pPr eaLnBrk="1" latinLnBrk="0" hangingPunct="1">
              <a:lnSpc>
                <a:spcPct val="150000"/>
              </a:lnSpc>
            </a:pPr>
            <a:r>
              <a:rPr lang="zh-CN" altLang="en-US" sz="3200" dirty="0">
                <a:solidFill>
                  <a:schemeClr val="tx1"/>
                </a:solidFill>
                <a:latin typeface="+mn-ea"/>
                <a:ea typeface="+mn-ea"/>
              </a:rPr>
              <a:t>(2)三角形按边分可分为(　　　   　)、</a:t>
            </a:r>
            <a:endParaRPr lang="zh-CN" altLang="en-US" sz="3200" dirty="0">
              <a:solidFill>
                <a:schemeClr val="tx1"/>
              </a:solidFill>
              <a:latin typeface="+mn-ea"/>
              <a:ea typeface="+mn-ea"/>
            </a:endParaRPr>
          </a:p>
          <a:p>
            <a:pPr eaLnBrk="1" latinLnBrk="0" hangingPunct="1">
              <a:lnSpc>
                <a:spcPct val="150000"/>
              </a:lnSpc>
            </a:pPr>
            <a:r>
              <a:rPr lang="zh-CN" altLang="en-US" sz="3200" dirty="0">
                <a:solidFill>
                  <a:schemeClr val="tx1"/>
                </a:solidFill>
                <a:latin typeface="+mn-ea"/>
                <a:ea typeface="+mn-ea"/>
              </a:rPr>
              <a:t>  (　　　　   )。三角形按角分可分为</a:t>
            </a:r>
            <a:endParaRPr lang="zh-CN" altLang="en-US" sz="3200" dirty="0">
              <a:solidFill>
                <a:schemeClr val="tx1"/>
              </a:solidFill>
              <a:latin typeface="+mn-ea"/>
              <a:ea typeface="+mn-ea"/>
            </a:endParaRPr>
          </a:p>
          <a:p>
            <a:pPr eaLnBrk="1" latinLnBrk="0" hangingPunct="1">
              <a:lnSpc>
                <a:spcPct val="150000"/>
              </a:lnSpc>
            </a:pPr>
            <a:r>
              <a:rPr lang="zh-CN" altLang="en-US" sz="3200" dirty="0">
                <a:solidFill>
                  <a:schemeClr val="tx1"/>
                </a:solidFill>
                <a:latin typeface="+mn-ea"/>
                <a:ea typeface="+mn-ea"/>
              </a:rPr>
              <a:t>  (　　　　)、(　　　　)和(　　　　)。</a:t>
            </a:r>
            <a:endParaRPr lang="zh-CN" altLang="en-US" sz="3200" dirty="0">
              <a:solidFill>
                <a:schemeClr val="tx1"/>
              </a:solidFill>
              <a:latin typeface="+mn-ea"/>
              <a:ea typeface="+mn-ea"/>
            </a:endParaRPr>
          </a:p>
        </p:txBody>
      </p:sp>
      <p:sp>
        <p:nvSpPr>
          <p:cNvPr id="7" name="文本框 6"/>
          <p:cNvSpPr txBox="1"/>
          <p:nvPr/>
        </p:nvSpPr>
        <p:spPr>
          <a:xfrm>
            <a:off x="4728210" y="1913890"/>
            <a:ext cx="1211580" cy="583565"/>
          </a:xfrm>
          <a:prstGeom prst="rect">
            <a:avLst/>
          </a:prstGeom>
          <a:noFill/>
        </p:spPr>
        <p:txBody>
          <a:bodyPr wrap="square" rtlCol="0">
            <a:spAutoFit/>
          </a:bodyPr>
          <a:lstStyle/>
          <a:p>
            <a:r>
              <a:rPr lang="en-US" altLang="zh-CN" sz="3200" dirty="0">
                <a:ea typeface="楷体_GB2312"/>
              </a:rPr>
              <a:t>180</a:t>
            </a:r>
            <a:r>
              <a:rPr lang="en-US" altLang="zh-CN" sz="3200" dirty="0">
                <a:ea typeface="楷体_GB2312"/>
                <a:cs typeface="Calibri" panose="020F0502020204030204" pitchFamily="34" charset="0"/>
              </a:rPr>
              <a:t>°</a:t>
            </a:r>
            <a:endParaRPr lang="en-US" altLang="zh-CN" sz="3200" dirty="0">
              <a:ea typeface="楷体_GB2312"/>
              <a:cs typeface="Calibri" panose="020F0502020204030204" pitchFamily="34" charset="0"/>
            </a:endParaRPr>
          </a:p>
        </p:txBody>
      </p:sp>
      <p:sp>
        <p:nvSpPr>
          <p:cNvPr id="8" name="文本框 7"/>
          <p:cNvSpPr txBox="1"/>
          <p:nvPr/>
        </p:nvSpPr>
        <p:spPr>
          <a:xfrm>
            <a:off x="5257800" y="3434715"/>
            <a:ext cx="2338070" cy="518160"/>
          </a:xfrm>
          <a:prstGeom prst="rect">
            <a:avLst/>
          </a:prstGeom>
          <a:noFill/>
        </p:spPr>
        <p:txBody>
          <a:bodyPr wrap="square" rtlCol="0">
            <a:spAutoFit/>
          </a:bodyPr>
          <a:lstStyle/>
          <a:p>
            <a:r>
              <a:rPr lang="zh-CN" altLang="en-US" sz="2800" dirty="0">
                <a:ea typeface="楷体_GB2312"/>
                <a:cs typeface="Calibri" panose="020F0502020204030204" pitchFamily="34" charset="0"/>
              </a:rPr>
              <a:t>等边三角形</a:t>
            </a:r>
            <a:endParaRPr lang="zh-CN" altLang="en-US" sz="2800" dirty="0">
              <a:ea typeface="楷体_GB2312"/>
              <a:cs typeface="Calibri" panose="020F0502020204030204" pitchFamily="34" charset="0"/>
            </a:endParaRPr>
          </a:p>
        </p:txBody>
      </p:sp>
      <p:sp>
        <p:nvSpPr>
          <p:cNvPr id="9" name="文本框 8"/>
          <p:cNvSpPr txBox="1"/>
          <p:nvPr/>
        </p:nvSpPr>
        <p:spPr>
          <a:xfrm>
            <a:off x="1341755" y="4122420"/>
            <a:ext cx="2338070" cy="518160"/>
          </a:xfrm>
          <a:prstGeom prst="rect">
            <a:avLst/>
          </a:prstGeom>
          <a:noFill/>
        </p:spPr>
        <p:txBody>
          <a:bodyPr wrap="square" rtlCol="0">
            <a:spAutoFit/>
          </a:bodyPr>
          <a:lstStyle/>
          <a:p>
            <a:r>
              <a:rPr lang="zh-CN" altLang="en-US" sz="2800" dirty="0">
                <a:ea typeface="楷体_GB2312"/>
                <a:cs typeface="Calibri" panose="020F0502020204030204" pitchFamily="34" charset="0"/>
              </a:rPr>
              <a:t>不等边三角形</a:t>
            </a:r>
            <a:endParaRPr lang="zh-CN" altLang="en-US" sz="2800" dirty="0">
              <a:ea typeface="楷体_GB2312"/>
              <a:cs typeface="Calibri" panose="020F0502020204030204" pitchFamily="34" charset="0"/>
            </a:endParaRPr>
          </a:p>
        </p:txBody>
      </p:sp>
      <p:sp>
        <p:nvSpPr>
          <p:cNvPr id="10" name="文本框 9"/>
          <p:cNvSpPr txBox="1"/>
          <p:nvPr/>
        </p:nvSpPr>
        <p:spPr>
          <a:xfrm>
            <a:off x="1170305" y="4890770"/>
            <a:ext cx="2338070" cy="518160"/>
          </a:xfrm>
          <a:prstGeom prst="rect">
            <a:avLst/>
          </a:prstGeom>
          <a:noFill/>
        </p:spPr>
        <p:txBody>
          <a:bodyPr wrap="square" rtlCol="0">
            <a:spAutoFit/>
          </a:bodyPr>
          <a:lstStyle/>
          <a:p>
            <a:r>
              <a:rPr lang="zh-CN" altLang="en-US" sz="2800" dirty="0">
                <a:ea typeface="楷体_GB2312"/>
                <a:cs typeface="Calibri" panose="020F0502020204030204" pitchFamily="34" charset="0"/>
              </a:rPr>
              <a:t>锐角三角形</a:t>
            </a:r>
            <a:endParaRPr lang="zh-CN" altLang="en-US" sz="2800" dirty="0">
              <a:ea typeface="楷体_GB2312"/>
              <a:cs typeface="Calibri" panose="020F0502020204030204" pitchFamily="34" charset="0"/>
            </a:endParaRPr>
          </a:p>
        </p:txBody>
      </p:sp>
      <p:sp>
        <p:nvSpPr>
          <p:cNvPr id="11" name="文本框 10"/>
          <p:cNvSpPr txBox="1"/>
          <p:nvPr/>
        </p:nvSpPr>
        <p:spPr>
          <a:xfrm>
            <a:off x="3679825" y="4890770"/>
            <a:ext cx="2338070" cy="518160"/>
          </a:xfrm>
          <a:prstGeom prst="rect">
            <a:avLst/>
          </a:prstGeom>
          <a:noFill/>
        </p:spPr>
        <p:txBody>
          <a:bodyPr wrap="square" rtlCol="0">
            <a:spAutoFit/>
          </a:bodyPr>
          <a:lstStyle/>
          <a:p>
            <a:r>
              <a:rPr lang="zh-CN" altLang="en-US" sz="2800" dirty="0">
                <a:ea typeface="楷体_GB2312"/>
                <a:cs typeface="Calibri" panose="020F0502020204030204" pitchFamily="34" charset="0"/>
              </a:rPr>
              <a:t>直角三角形</a:t>
            </a:r>
            <a:endParaRPr lang="zh-CN" altLang="en-US" sz="2800" dirty="0">
              <a:ea typeface="楷体_GB2312"/>
              <a:cs typeface="Calibri" panose="020F0502020204030204" pitchFamily="34" charset="0"/>
            </a:endParaRPr>
          </a:p>
        </p:txBody>
      </p:sp>
      <p:sp>
        <p:nvSpPr>
          <p:cNvPr id="12" name="文本框 11"/>
          <p:cNvSpPr txBox="1"/>
          <p:nvPr/>
        </p:nvSpPr>
        <p:spPr>
          <a:xfrm>
            <a:off x="6017895" y="4890770"/>
            <a:ext cx="2338070" cy="518160"/>
          </a:xfrm>
          <a:prstGeom prst="rect">
            <a:avLst/>
          </a:prstGeom>
          <a:noFill/>
        </p:spPr>
        <p:txBody>
          <a:bodyPr wrap="square" rtlCol="0">
            <a:spAutoFit/>
          </a:bodyPr>
          <a:lstStyle/>
          <a:p>
            <a:r>
              <a:rPr lang="zh-CN" altLang="en-US" sz="2800" dirty="0">
                <a:ea typeface="楷体_GB2312"/>
                <a:cs typeface="Calibri" panose="020F0502020204030204" pitchFamily="34" charset="0"/>
              </a:rPr>
              <a:t>钝角三角形</a:t>
            </a:r>
            <a:endParaRPr lang="zh-CN" altLang="en-US" sz="2800" dirty="0">
              <a:ea typeface="楷体_GB2312"/>
              <a:cs typeface="Calibri" panose="020F050202020403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2"/>
          <p:cNvSpPr txBox="1">
            <a:spLocks noChangeArrowheads="1"/>
          </p:cNvSpPr>
          <p:nvPr/>
        </p:nvSpPr>
        <p:spPr bwMode="auto">
          <a:xfrm>
            <a:off x="6623050" y="44450"/>
            <a:ext cx="23764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a:latin typeface="Arial" panose="020B0604020202020204" pitchFamily="34" charset="0"/>
                <a:ea typeface="黑体" panose="02010609060101010101" pitchFamily="49" charset="-122"/>
              </a:rPr>
              <a:t>学 习 新 知</a:t>
            </a:r>
            <a:endParaRPr lang="zh-CN" altLang="en-US" sz="3200" dirty="0">
              <a:latin typeface="Arial" panose="020B0604020202020204" pitchFamily="34" charset="0"/>
              <a:ea typeface="黑体" panose="02010609060101010101" pitchFamily="49" charset="-122"/>
            </a:endParaRPr>
          </a:p>
        </p:txBody>
      </p:sp>
      <p:grpSp>
        <p:nvGrpSpPr>
          <p:cNvPr id="16" name="Group 8"/>
          <p:cNvGrpSpPr/>
          <p:nvPr/>
        </p:nvGrpSpPr>
        <p:grpSpPr bwMode="auto">
          <a:xfrm>
            <a:off x="6551613" y="44450"/>
            <a:ext cx="2592387" cy="1008063"/>
            <a:chOff x="0" y="0"/>
            <a:chExt cx="1633" cy="635"/>
          </a:xfrm>
        </p:grpSpPr>
        <p:pic>
          <p:nvPicPr>
            <p:cNvPr id="17" name="Picture 9" descr="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a:latin typeface="Arial" panose="020B0604020202020204" pitchFamily="34" charset="0"/>
                  <a:ea typeface="黑体" panose="02010609060101010101" pitchFamily="49" charset="-122"/>
                </a:rPr>
                <a:t>学 习 新 知</a:t>
              </a:r>
              <a:endParaRPr lang="zh-CN" altLang="en-US" sz="3200" dirty="0">
                <a:latin typeface="Arial" panose="020B0604020202020204" pitchFamily="34" charset="0"/>
                <a:ea typeface="黑体" panose="02010609060101010101" pitchFamily="49" charset="-122"/>
              </a:endParaRPr>
            </a:p>
          </p:txBody>
        </p:sp>
      </p:grpSp>
      <p:sp>
        <p:nvSpPr>
          <p:cNvPr id="2" name="横卷形 1"/>
          <p:cNvSpPr/>
          <p:nvPr/>
        </p:nvSpPr>
        <p:spPr>
          <a:xfrm>
            <a:off x="439420" y="2400935"/>
            <a:ext cx="7056755" cy="4104640"/>
          </a:xfrm>
          <a:prstGeom prst="horizont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4" name="文本框 3"/>
          <p:cNvSpPr txBox="1"/>
          <p:nvPr/>
        </p:nvSpPr>
        <p:spPr>
          <a:xfrm>
            <a:off x="1060450" y="3125470"/>
            <a:ext cx="5815330" cy="2655570"/>
          </a:xfrm>
          <a:prstGeom prst="rect">
            <a:avLst/>
          </a:prstGeom>
          <a:noFill/>
        </p:spPr>
        <p:txBody>
          <a:bodyPr wrap="square" rtlCol="0">
            <a:spAutoFit/>
          </a:bodyPr>
          <a:lstStyle/>
          <a:p>
            <a:r>
              <a:rPr lang="en-US" altLang="zh-CN" sz="2800" dirty="0">
                <a:solidFill>
                  <a:schemeClr val="bg1"/>
                </a:solidFill>
                <a:ea typeface="楷体_GB2312"/>
              </a:rPr>
              <a:t>       </a:t>
            </a:r>
            <a:r>
              <a:rPr lang="zh-CN" altLang="en-US" sz="2800" dirty="0">
                <a:solidFill>
                  <a:schemeClr val="bg1"/>
                </a:solidFill>
                <a:ea typeface="楷体_GB2312"/>
              </a:rPr>
              <a:t>早在300多年前就有一位伟大的数学家用科学的数学方法见证了任意三角形的内角和都是180度。这位伟大的数学家就是帕斯卡,他是法国著名的数学家、物理学家。他在12岁时发现了三角形内角和定律。</a:t>
            </a:r>
            <a:endParaRPr lang="zh-CN" altLang="en-US" sz="2800" dirty="0">
              <a:solidFill>
                <a:schemeClr val="bg1"/>
              </a:solidFill>
              <a:ea typeface="楷体_GB2312"/>
            </a:endParaRPr>
          </a:p>
        </p:txBody>
      </p:sp>
      <p:pic>
        <p:nvPicPr>
          <p:cNvPr id="5" name="图片 4" descr="20130708110555316167"/>
          <p:cNvPicPr>
            <a:picLocks noChangeAspect="1"/>
          </p:cNvPicPr>
          <p:nvPr/>
        </p:nvPicPr>
        <p:blipFill>
          <a:blip r:embed="rId2" cstate="email"/>
          <a:stretch>
            <a:fillRect/>
          </a:stretch>
        </p:blipFill>
        <p:spPr>
          <a:xfrm>
            <a:off x="2596515" y="356235"/>
            <a:ext cx="2123440" cy="2378075"/>
          </a:xfrm>
          <a:prstGeom prst="rect">
            <a:avLst/>
          </a:prstGeom>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4"/>
                                        </p:tgtEl>
                                        <p:attrNameLst>
                                          <p:attrName>style.visibility</p:attrName>
                                        </p:attrNameLst>
                                      </p:cBhvr>
                                      <p:to>
                                        <p:strVal val="visible"/>
                                      </p:to>
                                    </p:set>
                                    <p:anim calcmode="discrete" valueType="clr">
                                      <p:cBhvr override="childStyle">
                                        <p:cTn id="1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4"/>
                                        </p:tgtEl>
                                        <p:attrNameLst>
                                          <p:attrName>fillcolor</p:attrName>
                                        </p:attrNameLst>
                                      </p:cBhvr>
                                      <p:tavLst>
                                        <p:tav tm="0">
                                          <p:val>
                                            <p:clrVal>
                                              <a:schemeClr val="accent2"/>
                                            </p:clrVal>
                                          </p:val>
                                        </p:tav>
                                        <p:tav tm="50000">
                                          <p:val>
                                            <p:clrVal>
                                              <a:schemeClr val="hlink"/>
                                            </p:clrVal>
                                          </p:val>
                                        </p:tav>
                                      </p:tavLst>
                                    </p:anim>
                                    <p:set>
                                      <p:cBhvr>
                                        <p:cTn id="1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4"/>
          <p:cNvGrpSpPr/>
          <p:nvPr/>
        </p:nvGrpSpPr>
        <p:grpSpPr>
          <a:xfrm>
            <a:off x="2924940" y="2682827"/>
            <a:ext cx="2718629" cy="2125701"/>
            <a:chOff x="1439953" y="3239021"/>
            <a:chExt cx="3265904" cy="2441814"/>
          </a:xfrm>
        </p:grpSpPr>
        <p:sp>
          <p:nvSpPr>
            <p:cNvPr id="22" name="任意多边形 21"/>
            <p:cNvSpPr/>
            <p:nvPr/>
          </p:nvSpPr>
          <p:spPr>
            <a:xfrm>
              <a:off x="1467237" y="3429000"/>
              <a:ext cx="2870791" cy="2126512"/>
            </a:xfrm>
            <a:custGeom>
              <a:avLst/>
              <a:gdLst>
                <a:gd name="connsiteX0" fmla="*/ 2870791 w 2870791"/>
                <a:gd name="connsiteY0" fmla="*/ 2126512 h 2126512"/>
                <a:gd name="connsiteX1" fmla="*/ 1701209 w 2870791"/>
                <a:gd name="connsiteY1" fmla="*/ 0 h 2126512"/>
                <a:gd name="connsiteX2" fmla="*/ 0 w 2870791"/>
                <a:gd name="connsiteY2" fmla="*/ 1201479 h 2126512"/>
                <a:gd name="connsiteX3" fmla="*/ 2870791 w 2870791"/>
                <a:gd name="connsiteY3" fmla="*/ 2126512 h 2126512"/>
              </a:gdLst>
              <a:ahLst/>
              <a:cxnLst>
                <a:cxn ang="0">
                  <a:pos x="connsiteX0" y="connsiteY0"/>
                </a:cxn>
                <a:cxn ang="0">
                  <a:pos x="connsiteX1" y="connsiteY1"/>
                </a:cxn>
                <a:cxn ang="0">
                  <a:pos x="connsiteX2" y="connsiteY2"/>
                </a:cxn>
                <a:cxn ang="0">
                  <a:pos x="connsiteX3" y="connsiteY3"/>
                </a:cxn>
              </a:cxnLst>
              <a:rect l="l" t="t" r="r" b="b"/>
              <a:pathLst>
                <a:path w="2870791" h="2126512">
                  <a:moveTo>
                    <a:pt x="2870791" y="2126512"/>
                  </a:moveTo>
                  <a:lnTo>
                    <a:pt x="1701209" y="0"/>
                  </a:lnTo>
                  <a:lnTo>
                    <a:pt x="0" y="1201479"/>
                  </a:lnTo>
                  <a:lnTo>
                    <a:pt x="2870791" y="2126512"/>
                  </a:lnTo>
                  <a:close/>
                </a:path>
              </a:pathLst>
            </a:custGeom>
            <a:solidFill>
              <a:srgbClr val="339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29" name="弧形 28"/>
            <p:cNvSpPr/>
            <p:nvPr/>
          </p:nvSpPr>
          <p:spPr>
            <a:xfrm rot="2016479">
              <a:off x="1439953" y="4420420"/>
              <a:ext cx="360000" cy="432000"/>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30" name="弧形 29"/>
            <p:cNvSpPr/>
            <p:nvPr/>
          </p:nvSpPr>
          <p:spPr>
            <a:xfrm rot="776804" flipH="1">
              <a:off x="3931091" y="5248835"/>
              <a:ext cx="360000" cy="432000"/>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31" name="弧形 30"/>
            <p:cNvSpPr/>
            <p:nvPr/>
          </p:nvSpPr>
          <p:spPr>
            <a:xfrm rot="8248894">
              <a:off x="2942458" y="3239021"/>
              <a:ext cx="360000" cy="432000"/>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
          <p:nvSpPr>
            <p:cNvPr id="32" name="TextBox 31"/>
            <p:cNvSpPr txBox="1"/>
            <p:nvPr/>
          </p:nvSpPr>
          <p:spPr>
            <a:xfrm>
              <a:off x="1744846" y="4293096"/>
              <a:ext cx="1330454" cy="601028"/>
            </a:xfrm>
            <a:prstGeom prst="rect">
              <a:avLst/>
            </a:prstGeom>
            <a:noFill/>
          </p:spPr>
          <p:txBody>
            <a:bodyPr wrap="square" rtlCol="0">
              <a:spAutoFit/>
            </a:bodyPr>
            <a:lstStyle/>
            <a:p>
              <a:pPr lvl="0"/>
              <a:r>
                <a:rPr lang="en-US" altLang="zh-CN" sz="2800" b="1" dirty="0">
                  <a:latin typeface="楷体_GB2312" pitchFamily="49" charset="-122"/>
                  <a:ea typeface="楷体_GB2312" pitchFamily="49" charset="-122"/>
                </a:rPr>
                <a:t>60°</a:t>
              </a:r>
              <a:endParaRPr lang="zh-CN" altLang="en-US" sz="2800" b="1" dirty="0">
                <a:latin typeface="楷体_GB2312" pitchFamily="49" charset="-122"/>
                <a:ea typeface="楷体_GB2312" pitchFamily="49" charset="-122"/>
              </a:endParaRPr>
            </a:p>
          </p:txBody>
        </p:sp>
        <p:sp>
          <p:nvSpPr>
            <p:cNvPr id="33" name="TextBox 32"/>
            <p:cNvSpPr txBox="1"/>
            <p:nvPr/>
          </p:nvSpPr>
          <p:spPr>
            <a:xfrm>
              <a:off x="3473932" y="4873414"/>
              <a:ext cx="1231925" cy="601028"/>
            </a:xfrm>
            <a:prstGeom prst="rect">
              <a:avLst/>
            </a:prstGeom>
            <a:noFill/>
          </p:spPr>
          <p:txBody>
            <a:bodyPr wrap="square" rtlCol="0">
              <a:spAutoFit/>
            </a:bodyPr>
            <a:lstStyle/>
            <a:p>
              <a:pPr lvl="0"/>
              <a:r>
                <a:rPr lang="en-US" altLang="zh-CN" sz="2800" b="1" dirty="0">
                  <a:latin typeface="楷体_GB2312" pitchFamily="49" charset="-122"/>
                  <a:ea typeface="楷体_GB2312" pitchFamily="49" charset="-122"/>
                </a:rPr>
                <a:t>40°</a:t>
              </a:r>
              <a:endParaRPr lang="zh-CN" altLang="en-US" sz="2800" b="1" dirty="0">
                <a:latin typeface="楷体_GB2312" pitchFamily="49" charset="-122"/>
                <a:ea typeface="楷体_GB2312" pitchFamily="49" charset="-122"/>
              </a:endParaRPr>
            </a:p>
          </p:txBody>
        </p:sp>
        <p:sp>
          <p:nvSpPr>
            <p:cNvPr id="34" name="TextBox 33"/>
            <p:cNvSpPr txBox="1"/>
            <p:nvPr/>
          </p:nvSpPr>
          <p:spPr>
            <a:xfrm>
              <a:off x="2757803" y="3555114"/>
              <a:ext cx="917261" cy="523220"/>
            </a:xfrm>
            <a:prstGeom prst="rect">
              <a:avLst/>
            </a:prstGeom>
            <a:noFill/>
          </p:spPr>
          <p:txBody>
            <a:bodyPr wrap="square" rtlCol="0">
              <a:spAutoFit/>
            </a:bodyPr>
            <a:lstStyle/>
            <a:p>
              <a:pPr lvl="0"/>
              <a:r>
                <a:rPr lang="en-US" altLang="zh-CN" sz="2800" b="1" dirty="0">
                  <a:latin typeface="楷体_GB2312" pitchFamily="49" charset="-122"/>
                  <a:ea typeface="楷体_GB2312" pitchFamily="49" charset="-122"/>
                </a:rPr>
                <a:t>80°</a:t>
              </a:r>
              <a:endParaRPr lang="zh-CN" altLang="en-US" sz="2800" b="1" dirty="0">
                <a:latin typeface="楷体_GB2312" pitchFamily="49" charset="-122"/>
                <a:ea typeface="楷体_GB2312" pitchFamily="49" charset="-122"/>
              </a:endParaRPr>
            </a:p>
          </p:txBody>
        </p:sp>
      </p:grpSp>
      <p:pic>
        <p:nvPicPr>
          <p:cNvPr id="19459" name="图片 27" descr="4.png"/>
          <p:cNvPicPr>
            <a:picLocks noChangeAspect="1"/>
          </p:cNvPicPr>
          <p:nvPr/>
        </p:nvPicPr>
        <p:blipFill>
          <a:blip r:embed="rId1" cstate="email"/>
          <a:stretch>
            <a:fillRect/>
          </a:stretch>
        </p:blipFill>
        <p:spPr>
          <a:xfrm>
            <a:off x="1972744" y="1142984"/>
            <a:ext cx="3885139" cy="2884484"/>
          </a:xfrm>
          <a:prstGeom prst="rect">
            <a:avLst/>
          </a:prstGeom>
          <a:noFill/>
          <a:ln w="9525">
            <a:noFill/>
          </a:ln>
        </p:spPr>
      </p:pic>
      <p:sp>
        <p:nvSpPr>
          <p:cNvPr id="19464" name="TextBox 11"/>
          <p:cNvSpPr txBox="1"/>
          <p:nvPr/>
        </p:nvSpPr>
        <p:spPr>
          <a:xfrm>
            <a:off x="1217650" y="642918"/>
            <a:ext cx="8640762" cy="522287"/>
          </a:xfrm>
          <a:prstGeom prst="rect">
            <a:avLst/>
          </a:prstGeom>
          <a:noFill/>
          <a:ln w="9525">
            <a:noFill/>
          </a:ln>
        </p:spPr>
        <p:txBody>
          <a:bodyPr>
            <a:spAutoFit/>
          </a:bodyPr>
          <a:lstStyle/>
          <a:p>
            <a:pPr lvl="0"/>
            <a:r>
              <a:rPr lang="zh-CN" altLang="en-US" sz="2800" b="1" dirty="0">
                <a:latin typeface="Arial" panose="020B0604020202020204" pitchFamily="34" charset="0"/>
                <a:ea typeface="宋体" panose="02010600030101010101" pitchFamily="2" charset="-122"/>
              </a:rPr>
              <a:t>猜一猜，可能是什么三角形？</a:t>
            </a:r>
            <a:endParaRPr lang="en-US" altLang="zh-CN" sz="2800" b="1" dirty="0">
              <a:latin typeface="Arial" panose="020B0604020202020204" pitchFamily="34" charset="0"/>
              <a:ea typeface="宋体" panose="02010600030101010101" pitchFamily="2" charset="-122"/>
            </a:endParaRPr>
          </a:p>
        </p:txBody>
      </p:sp>
      <p:sp>
        <p:nvSpPr>
          <p:cNvPr id="37" name="任意多边形 36"/>
          <p:cNvSpPr/>
          <p:nvPr/>
        </p:nvSpPr>
        <p:spPr>
          <a:xfrm>
            <a:off x="2948152" y="2831074"/>
            <a:ext cx="2390620" cy="1852041"/>
          </a:xfrm>
          <a:custGeom>
            <a:avLst/>
            <a:gdLst>
              <a:gd name="connsiteX0" fmla="*/ 2870791 w 2870791"/>
              <a:gd name="connsiteY0" fmla="*/ 2126512 h 2126512"/>
              <a:gd name="connsiteX1" fmla="*/ 1701209 w 2870791"/>
              <a:gd name="connsiteY1" fmla="*/ 0 h 2126512"/>
              <a:gd name="connsiteX2" fmla="*/ 0 w 2870791"/>
              <a:gd name="connsiteY2" fmla="*/ 1201479 h 2126512"/>
              <a:gd name="connsiteX3" fmla="*/ 2870791 w 2870791"/>
              <a:gd name="connsiteY3" fmla="*/ 2126512 h 2126512"/>
            </a:gdLst>
            <a:ahLst/>
            <a:cxnLst>
              <a:cxn ang="0">
                <a:pos x="connsiteX0" y="connsiteY0"/>
              </a:cxn>
              <a:cxn ang="0">
                <a:pos x="connsiteX1" y="connsiteY1"/>
              </a:cxn>
              <a:cxn ang="0">
                <a:pos x="connsiteX2" y="connsiteY2"/>
              </a:cxn>
              <a:cxn ang="0">
                <a:pos x="connsiteX3" y="connsiteY3"/>
              </a:cxn>
            </a:cxnLst>
            <a:rect l="l" t="t" r="r" b="b"/>
            <a:pathLst>
              <a:path w="2870791" h="2126512">
                <a:moveTo>
                  <a:pt x="2870791" y="2126512"/>
                </a:moveTo>
                <a:lnTo>
                  <a:pt x="1701209" y="0"/>
                </a:lnTo>
                <a:lnTo>
                  <a:pt x="0" y="1201479"/>
                </a:lnTo>
                <a:lnTo>
                  <a:pt x="2870791" y="2126512"/>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4" name="TextBox 11"/>
          <p:cNvSpPr txBox="1">
            <a:spLocks noChangeArrowheads="1"/>
          </p:cNvSpPr>
          <p:nvPr/>
        </p:nvSpPr>
        <p:spPr bwMode="auto">
          <a:xfrm>
            <a:off x="1500166" y="4857760"/>
            <a:ext cx="4997450" cy="585788"/>
          </a:xfrm>
          <a:prstGeom prst="rect">
            <a:avLst/>
          </a:prstGeom>
          <a:noFill/>
          <a:ln w="9525">
            <a:noFill/>
            <a:miter lim="800000"/>
          </a:ln>
        </p:spPr>
        <p:txBody>
          <a:bodyPr wrap="square">
            <a:spAutoFit/>
          </a:bodyPr>
          <a:lstStyle/>
          <a:p>
            <a:pPr lvl="0"/>
            <a:r>
              <a:rPr lang="en-US" altLang="zh-CN" sz="3200" b="1" dirty="0">
                <a:latin typeface="楷体_GB2312" pitchFamily="49" charset="-122"/>
                <a:ea typeface="楷体_GB2312" pitchFamily="49" charset="-122"/>
              </a:rPr>
              <a:t>180°</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60°</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40°</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80°</a:t>
            </a:r>
            <a:endParaRPr lang="en-US" altLang="zh-CN" sz="3200" b="1" dirty="0">
              <a:latin typeface="楷体_GB2312" pitchFamily="49" charset="-122"/>
              <a:ea typeface="楷体_GB2312" pitchFamily="49" charset="-122"/>
            </a:endParaRPr>
          </a:p>
        </p:txBody>
      </p:sp>
      <p:sp>
        <p:nvSpPr>
          <p:cNvPr id="45" name="TextBox 11"/>
          <p:cNvSpPr txBox="1">
            <a:spLocks noChangeArrowheads="1"/>
          </p:cNvSpPr>
          <p:nvPr/>
        </p:nvSpPr>
        <p:spPr bwMode="auto">
          <a:xfrm>
            <a:off x="2357422" y="5557856"/>
            <a:ext cx="3522663" cy="585788"/>
          </a:xfrm>
          <a:prstGeom prst="rect">
            <a:avLst/>
          </a:prstGeom>
          <a:noFill/>
          <a:ln w="9525">
            <a:noFill/>
            <a:miter lim="800000"/>
          </a:ln>
        </p:spPr>
        <p:txBody>
          <a:bodyPr wrap="square">
            <a:spAutoFit/>
          </a:bodyPr>
          <a:lstStyle/>
          <a:p>
            <a:pPr lvl="0" algn="ctr"/>
            <a:r>
              <a:rPr lang="zh-CN" altLang="en-US" sz="3200" b="1" dirty="0">
                <a:latin typeface="楷体_GB2312" pitchFamily="49" charset="-122"/>
                <a:ea typeface="楷体_GB2312" pitchFamily="49" charset="-122"/>
              </a:rPr>
              <a:t>锐角三角形</a:t>
            </a:r>
            <a:endParaRPr lang="en-US" altLang="zh-CN" sz="3200" b="1" dirty="0">
              <a:latin typeface="楷体_GB2312" pitchFamily="49" charset="-122"/>
              <a:ea typeface="楷体_GB2312" pitchFamily="49" charset="-122"/>
            </a:endParaRPr>
          </a:p>
        </p:txBody>
      </p:sp>
      <p:pic>
        <p:nvPicPr>
          <p:cNvPr id="21" name="图片 64" descr="5.png"/>
          <p:cNvPicPr>
            <a:picLocks noChangeAspect="1"/>
          </p:cNvPicPr>
          <p:nvPr/>
        </p:nvPicPr>
        <p:blipFill>
          <a:blip r:embed="rId2" cstate="email"/>
          <a:srcRect/>
          <a:stretch>
            <a:fillRect/>
          </a:stretch>
        </p:blipFill>
        <p:spPr bwMode="auto">
          <a:xfrm>
            <a:off x="729941" y="643215"/>
            <a:ext cx="650853" cy="506399"/>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1.11111E-6 1.48148E-6 L 0.31493 -0.27314 " pathEditMode="relative" ptsTypes="AA">
                                      <p:cBhvr>
                                        <p:cTn id="21" dur="2000" fill="hold"/>
                                        <p:tgtEl>
                                          <p:spTgt spid="2"/>
                                        </p:tgtEl>
                                        <p:attrNameLst>
                                          <p:attrName>ppt_x</p:attrName>
                                          <p:attrName>ppt_y</p:attrName>
                                        </p:attrNameLst>
                                      </p:cBhvr>
                                    </p:animMotion>
                                  </p:childTnLst>
                                </p:cTn>
                              </p:par>
                              <p:par>
                                <p:cTn id="22" presetID="1" presetClass="exit" presetSubtype="0" fill="hold" nodeType="withEffect">
                                  <p:stCondLst>
                                    <p:cond delay="0"/>
                                  </p:stCondLst>
                                  <p:childTnLst>
                                    <p:set>
                                      <p:cBhvr>
                                        <p:cTn id="23"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TextBox 11"/>
          <p:cNvSpPr txBox="1"/>
          <p:nvPr/>
        </p:nvSpPr>
        <p:spPr>
          <a:xfrm>
            <a:off x="1217650" y="868038"/>
            <a:ext cx="8640762" cy="522287"/>
          </a:xfrm>
          <a:prstGeom prst="rect">
            <a:avLst/>
          </a:prstGeom>
          <a:noFill/>
          <a:ln w="9525">
            <a:noFill/>
          </a:ln>
        </p:spPr>
        <p:txBody>
          <a:bodyPr>
            <a:spAutoFit/>
          </a:bodyPr>
          <a:lstStyle/>
          <a:p>
            <a:pPr lvl="0"/>
            <a:r>
              <a:rPr lang="zh-CN" altLang="en-US" sz="2800" b="1" dirty="0">
                <a:latin typeface="Arial" panose="020B0604020202020204" pitchFamily="34" charset="0"/>
                <a:ea typeface="宋体" panose="02010600030101010101" pitchFamily="2" charset="-122"/>
              </a:rPr>
              <a:t>你还能猜出是什么三角形？</a:t>
            </a:r>
            <a:endParaRPr lang="en-US" altLang="zh-CN" sz="2800" b="1" dirty="0">
              <a:latin typeface="Arial" panose="020B0604020202020204" pitchFamily="34" charset="0"/>
              <a:ea typeface="宋体" panose="02010600030101010101" pitchFamily="2" charset="-122"/>
            </a:endParaRPr>
          </a:p>
        </p:txBody>
      </p:sp>
      <p:pic>
        <p:nvPicPr>
          <p:cNvPr id="20488" name="图片 19" descr="5.png"/>
          <p:cNvPicPr>
            <a:picLocks noChangeAspect="1"/>
          </p:cNvPicPr>
          <p:nvPr/>
        </p:nvPicPr>
        <p:blipFill>
          <a:blip r:embed="rId1" cstate="email"/>
          <a:stretch>
            <a:fillRect/>
          </a:stretch>
        </p:blipFill>
        <p:spPr>
          <a:xfrm>
            <a:off x="1798651" y="1785926"/>
            <a:ext cx="4773613" cy="3716338"/>
          </a:xfrm>
          <a:prstGeom prst="rect">
            <a:avLst/>
          </a:prstGeom>
          <a:noFill/>
          <a:ln w="9525">
            <a:noFill/>
          </a:ln>
        </p:spPr>
      </p:pic>
      <p:pic>
        <p:nvPicPr>
          <p:cNvPr id="21" name="图片 64" descr="5.png"/>
          <p:cNvPicPr>
            <a:picLocks noChangeAspect="1"/>
          </p:cNvPicPr>
          <p:nvPr/>
        </p:nvPicPr>
        <p:blipFill>
          <a:blip r:embed="rId2" cstate="email"/>
          <a:srcRect/>
          <a:stretch>
            <a:fillRect/>
          </a:stretch>
        </p:blipFill>
        <p:spPr bwMode="auto">
          <a:xfrm>
            <a:off x="742641" y="857232"/>
            <a:ext cx="650853" cy="506399"/>
          </a:xfrm>
          <a:prstGeom prst="rect">
            <a:avLst/>
          </a:prstGeom>
          <a:noFill/>
          <a:ln w="9525">
            <a:noFill/>
            <a:miter lim="800000"/>
            <a:headEnd/>
            <a:tailEnd/>
          </a:ln>
        </p:spPr>
      </p:pic>
      <p:grpSp>
        <p:nvGrpSpPr>
          <p:cNvPr id="53" name="组合 9"/>
          <p:cNvGrpSpPr/>
          <p:nvPr/>
        </p:nvGrpSpPr>
        <p:grpSpPr>
          <a:xfrm>
            <a:off x="6084168" y="5929330"/>
            <a:ext cx="1656809" cy="877791"/>
            <a:chOff x="5939527" y="5733256"/>
            <a:chExt cx="1656809" cy="877791"/>
          </a:xfrm>
        </p:grpSpPr>
        <p:pic>
          <p:nvPicPr>
            <p:cNvPr id="55" name="Picture 34">
              <a:hlinkClick r:id="rId3" action="ppaction://hlinksldjump"/>
            </p:cNvPr>
            <p:cNvPicPr>
              <a:picLocks noChangeArrowheads="1"/>
            </p:cNvPicPr>
            <p:nvPr/>
          </p:nvPicPr>
          <p:blipFill>
            <a:blip r:embed="rId4" cstate="print">
              <a:clrChange>
                <a:clrFrom>
                  <a:srgbClr val="0078AA"/>
                </a:clrFrom>
                <a:clrTo>
                  <a:srgbClr val="0078AA">
                    <a:alpha val="0"/>
                  </a:srgbClr>
                </a:clrTo>
              </a:clrChange>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 Box 18">
              <a:hlinkClick r:id="" action="ppaction://hlinkshowjump?jump=firstslide">
                <a:snd r:embed="rId5"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8" name="Group 8"/>
          <p:cNvGrpSpPr/>
          <p:nvPr/>
        </p:nvGrpSpPr>
        <p:grpSpPr bwMode="auto">
          <a:xfrm>
            <a:off x="6551613" y="44450"/>
            <a:ext cx="2592387" cy="1008063"/>
            <a:chOff x="0" y="0"/>
            <a:chExt cx="1633" cy="635"/>
          </a:xfrm>
        </p:grpSpPr>
        <p:pic>
          <p:nvPicPr>
            <p:cNvPr id="49" name="Picture 9" descr="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随 堂 练 习</a:t>
              </a:r>
              <a:endParaRPr lang="zh-CN" altLang="en-US" sz="3200" dirty="0">
                <a:latin typeface="Arial" panose="020B0604020202020204" pitchFamily="34" charset="0"/>
                <a:ea typeface="黑体" panose="02010609060101010101" pitchFamily="49" charset="-122"/>
              </a:endParaRPr>
            </a:p>
          </p:txBody>
        </p:sp>
      </p:grpSp>
      <p:sp>
        <p:nvSpPr>
          <p:cNvPr id="14" name="TextBox 23"/>
          <p:cNvSpPr txBox="1">
            <a:spLocks noChangeArrowheads="1"/>
          </p:cNvSpPr>
          <p:nvPr/>
        </p:nvSpPr>
        <p:spPr bwMode="auto">
          <a:xfrm>
            <a:off x="642969" y="928670"/>
            <a:ext cx="842962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50000"/>
              </a:lnSpc>
            </a:pPr>
            <a:r>
              <a:rPr lang="en-US" altLang="zh-CN" sz="3200" dirty="0">
                <a:latin typeface="楷体_GB2312" pitchFamily="49" charset="-122"/>
                <a:ea typeface="楷体_GB2312" pitchFamily="49" charset="-122"/>
                <a:sym typeface="+mn-ea"/>
              </a:rPr>
              <a:t>5.</a:t>
            </a:r>
            <a:r>
              <a:rPr lang="zh-CN" altLang="en-US" sz="3200" dirty="0">
                <a:latin typeface="楷体_GB2312" pitchFamily="49" charset="-122"/>
                <a:ea typeface="楷体_GB2312" pitchFamily="49" charset="-122"/>
                <a:sym typeface="+mn-ea"/>
              </a:rPr>
              <a:t>它们说的对吗？</a:t>
            </a:r>
            <a:endParaRPr lang="zh-CN" altLang="en-US" sz="3200" dirty="0">
              <a:latin typeface="华文楷体" pitchFamily="2" charset="-122"/>
              <a:ea typeface="华文楷体" pitchFamily="2" charset="-122"/>
            </a:endParaRPr>
          </a:p>
        </p:txBody>
      </p:sp>
      <p:sp>
        <p:nvSpPr>
          <p:cNvPr id="26" name="TextBox 25"/>
          <p:cNvSpPr txBox="1"/>
          <p:nvPr/>
        </p:nvSpPr>
        <p:spPr>
          <a:xfrm>
            <a:off x="928662" y="428604"/>
            <a:ext cx="5882426" cy="584775"/>
          </a:xfrm>
          <a:prstGeom prst="rect">
            <a:avLst/>
          </a:prstGeom>
          <a:noFill/>
        </p:spPr>
        <p:txBody>
          <a:bodyPr wrap="square" rtlCol="0">
            <a:spAutoFit/>
          </a:bodyPr>
          <a:lstStyle/>
          <a:p>
            <a:r>
              <a:rPr lang="zh-CN" altLang="en-US" sz="3200" dirty="0" smtClean="0">
                <a:latin typeface="华文楷体" pitchFamily="2" charset="-122"/>
                <a:ea typeface="华文楷体" pitchFamily="2" charset="-122"/>
              </a:rPr>
              <a:t>教材第</a:t>
            </a:r>
            <a:r>
              <a:rPr lang="en-US" altLang="zh-CN" sz="3200" dirty="0" smtClean="0">
                <a:latin typeface="华文楷体" pitchFamily="2" charset="-122"/>
                <a:ea typeface="华文楷体" pitchFamily="2" charset="-122"/>
              </a:rPr>
              <a:t>26</a:t>
            </a:r>
            <a:r>
              <a:rPr lang="zh-CN" altLang="en-US" sz="3200" dirty="0" smtClean="0">
                <a:latin typeface="华文楷体" pitchFamily="2" charset="-122"/>
                <a:ea typeface="华文楷体" pitchFamily="2" charset="-122"/>
              </a:rPr>
              <a:t>页“练一练”第</a:t>
            </a:r>
            <a:r>
              <a:rPr lang="en-US" altLang="zh-CN" sz="3200" dirty="0" smtClean="0">
                <a:latin typeface="华文楷体" pitchFamily="2" charset="-122"/>
                <a:ea typeface="华文楷体" pitchFamily="2" charset="-122"/>
              </a:rPr>
              <a:t>5</a:t>
            </a:r>
            <a:r>
              <a:rPr lang="zh-CN" altLang="en-US" sz="3200" dirty="0" smtClean="0">
                <a:latin typeface="华文楷体" pitchFamily="2" charset="-122"/>
                <a:ea typeface="华文楷体" pitchFamily="2" charset="-122"/>
              </a:rPr>
              <a:t>题。</a:t>
            </a:r>
            <a:endParaRPr lang="zh-CN" altLang="en-US" sz="3200" dirty="0">
              <a:latin typeface="华文楷体" pitchFamily="2" charset="-122"/>
              <a:ea typeface="华文楷体" pitchFamily="2" charset="-122"/>
            </a:endParaRPr>
          </a:p>
        </p:txBody>
      </p:sp>
      <p:pic>
        <p:nvPicPr>
          <p:cNvPr id="22533" name="图片 7" descr="9.png"/>
          <p:cNvPicPr>
            <a:picLocks noChangeAspect="1"/>
          </p:cNvPicPr>
          <p:nvPr/>
        </p:nvPicPr>
        <p:blipFill>
          <a:blip r:embed="rId2" cstate="email"/>
          <a:stretch>
            <a:fillRect/>
          </a:stretch>
        </p:blipFill>
        <p:spPr>
          <a:xfrm>
            <a:off x="1269365" y="3119425"/>
            <a:ext cx="2658745" cy="1522730"/>
          </a:xfrm>
          <a:prstGeom prst="rect">
            <a:avLst/>
          </a:prstGeom>
          <a:noFill/>
          <a:ln w="9525">
            <a:noFill/>
          </a:ln>
        </p:spPr>
      </p:pic>
      <p:pic>
        <p:nvPicPr>
          <p:cNvPr id="10" name="图片 9" descr="11.png"/>
          <p:cNvPicPr>
            <a:picLocks noChangeAspect="1"/>
          </p:cNvPicPr>
          <p:nvPr/>
        </p:nvPicPr>
        <p:blipFill>
          <a:blip r:embed="rId3" cstate="email"/>
          <a:stretch>
            <a:fillRect/>
          </a:stretch>
        </p:blipFill>
        <p:spPr>
          <a:xfrm>
            <a:off x="1014730" y="2075485"/>
            <a:ext cx="2614295" cy="910590"/>
          </a:xfrm>
          <a:prstGeom prst="rect">
            <a:avLst/>
          </a:prstGeom>
          <a:noFill/>
          <a:ln w="9525">
            <a:noFill/>
          </a:ln>
        </p:spPr>
      </p:pic>
      <p:pic>
        <p:nvPicPr>
          <p:cNvPr id="22534" name="图片 8" descr="10.png"/>
          <p:cNvPicPr>
            <a:picLocks noChangeAspect="1"/>
          </p:cNvPicPr>
          <p:nvPr/>
        </p:nvPicPr>
        <p:blipFill>
          <a:blip r:embed="rId4" cstate="email"/>
          <a:stretch>
            <a:fillRect/>
          </a:stretch>
        </p:blipFill>
        <p:spPr>
          <a:xfrm>
            <a:off x="6132195" y="2638730"/>
            <a:ext cx="1727200" cy="2078355"/>
          </a:xfrm>
          <a:prstGeom prst="rect">
            <a:avLst/>
          </a:prstGeom>
          <a:noFill/>
          <a:ln w="9525">
            <a:noFill/>
          </a:ln>
        </p:spPr>
      </p:pic>
      <p:pic>
        <p:nvPicPr>
          <p:cNvPr id="11" name="图片 10" descr="12.png"/>
          <p:cNvPicPr>
            <a:picLocks noChangeAspect="1"/>
          </p:cNvPicPr>
          <p:nvPr/>
        </p:nvPicPr>
        <p:blipFill>
          <a:blip r:embed="rId5" cstate="email"/>
          <a:stretch>
            <a:fillRect/>
          </a:stretch>
        </p:blipFill>
        <p:spPr>
          <a:xfrm>
            <a:off x="5548630" y="1643050"/>
            <a:ext cx="2619375" cy="920750"/>
          </a:xfrm>
          <a:prstGeom prst="rect">
            <a:avLst/>
          </a:prstGeom>
          <a:noFill/>
          <a:ln w="9525">
            <a:noFill/>
          </a:ln>
        </p:spPr>
      </p:pic>
      <p:sp>
        <p:nvSpPr>
          <p:cNvPr id="3" name="图文框 2"/>
          <p:cNvSpPr/>
          <p:nvPr/>
        </p:nvSpPr>
        <p:spPr>
          <a:xfrm>
            <a:off x="582295" y="4717085"/>
            <a:ext cx="4318635" cy="120142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dirty="0">
                <a:ea typeface="楷体_GB2312"/>
                <a:sym typeface="+mn-ea"/>
              </a:rPr>
              <a:t>钝角三角形说得不对,钝角三角形两个锐角之和小于90°。</a:t>
            </a:r>
            <a:endParaRPr lang="zh-CN" altLang="en-US">
              <a:solidFill>
                <a:schemeClr val="tx1"/>
              </a:solidFill>
            </a:endParaRPr>
          </a:p>
        </p:txBody>
      </p:sp>
      <p:sp>
        <p:nvSpPr>
          <p:cNvPr id="4" name="图文框 3"/>
          <p:cNvSpPr/>
          <p:nvPr/>
        </p:nvSpPr>
        <p:spPr>
          <a:xfrm>
            <a:off x="5154930" y="4717085"/>
            <a:ext cx="3681730" cy="1201420"/>
          </a:xfrm>
          <a:prstGeom prst="fram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dirty="0">
                <a:ea typeface="楷体_GB2312"/>
                <a:sym typeface="+mn-ea"/>
              </a:rPr>
              <a:t>直角三角形说得对。</a:t>
            </a:r>
            <a:endParaRPr lang="zh-CN" altLang="en-US" dirty="0">
              <a:ea typeface="楷体_GB2312"/>
              <a:sym typeface="+mn-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TextBox 23"/>
          <p:cNvSpPr txBox="1">
            <a:spLocks noChangeArrowheads="1"/>
          </p:cNvSpPr>
          <p:nvPr/>
        </p:nvSpPr>
        <p:spPr bwMode="auto">
          <a:xfrm>
            <a:off x="246830" y="2195165"/>
            <a:ext cx="5405289"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32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endParaRPr>
          </a:p>
        </p:txBody>
      </p:sp>
      <p:grpSp>
        <p:nvGrpSpPr>
          <p:cNvPr id="2" name="Group 16"/>
          <p:cNvGrpSpPr/>
          <p:nvPr/>
        </p:nvGrpSpPr>
        <p:grpSpPr bwMode="auto">
          <a:xfrm>
            <a:off x="6085542" y="5863481"/>
            <a:ext cx="1684338" cy="877887"/>
            <a:chOff x="2699" y="3612"/>
            <a:chExt cx="1061" cy="553"/>
          </a:xfrm>
        </p:grpSpPr>
        <p:pic>
          <p:nvPicPr>
            <p:cNvPr id="20499" name="Picture 34">
              <a:hlinkClick r:id="" action="ppaction://hlinkshowjump?jump=firstslide"/>
            </p:cNvPr>
            <p:cNvPicPr>
              <a:picLocks noChangeArrowheads="1"/>
            </p:cNvPicPr>
            <p:nvPr/>
          </p:nvPicPr>
          <p:blipFill>
            <a:blip r:embed="rId1" cstate="print">
              <a:clrChange>
                <a:clrFrom>
                  <a:srgbClr val="0078AA"/>
                </a:clrFrom>
                <a:clrTo>
                  <a:srgbClr val="0078AA">
                    <a:alpha val="0"/>
                  </a:srgbClr>
                </a:clrTo>
              </a:clrChange>
            </a:blip>
            <a:srcRect/>
            <a:stretch>
              <a:fillRect/>
            </a:stretch>
          </p:blipFill>
          <p:spPr bwMode="auto">
            <a:xfrm>
              <a:off x="2699" y="3612"/>
              <a:ext cx="1043"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0" name="Text Box 18">
              <a:hlinkClick r:id="" action="ppaction://hlinkshowjump?jump=firstslide">
                <a:snd r:embed="rId2" name="suction.wav"/>
              </a:hlinkClick>
            </p:cNvPr>
            <p:cNvSpPr txBox="1">
              <a:spLocks noChangeArrowheads="1"/>
            </p:cNvSpPr>
            <p:nvPr/>
          </p:nvSpPr>
          <p:spPr bwMode="auto">
            <a:xfrm>
              <a:off x="2744" y="3838"/>
              <a:ext cx="10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
        <p:nvSpPr>
          <p:cNvPr id="16" name="TextBox 23"/>
          <p:cNvSpPr txBox="1">
            <a:spLocks noChangeArrowheads="1"/>
          </p:cNvSpPr>
          <p:nvPr/>
        </p:nvSpPr>
        <p:spPr bwMode="auto">
          <a:xfrm>
            <a:off x="571531" y="1105842"/>
            <a:ext cx="842962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32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rPr>
              <a:t>6.</a:t>
            </a:r>
            <a:r>
              <a:rPr lang="zh-CN" altLang="en-US" sz="3200" dirty="0">
                <a:latin typeface="楷体_GB2312" pitchFamily="49" charset="-122"/>
                <a:ea typeface="楷体_GB2312" pitchFamily="49" charset="-122"/>
                <a:sym typeface="+mn-ea"/>
              </a:rPr>
              <a:t>填出下面各角的度数。</a:t>
            </a:r>
            <a:endParaRPr kumimoji="0" lang="zh-CN" altLang="en-US" sz="32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endParaRPr>
          </a:p>
        </p:txBody>
      </p:sp>
      <p:sp>
        <p:nvSpPr>
          <p:cNvPr id="21" name="TextBox 23"/>
          <p:cNvSpPr txBox="1">
            <a:spLocks noChangeArrowheads="1"/>
          </p:cNvSpPr>
          <p:nvPr/>
        </p:nvSpPr>
        <p:spPr bwMode="auto">
          <a:xfrm>
            <a:off x="246831" y="1620490"/>
            <a:ext cx="842962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32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endParaRPr>
          </a:p>
        </p:txBody>
      </p:sp>
      <p:sp>
        <p:nvSpPr>
          <p:cNvPr id="27" name="TextBox 26"/>
          <p:cNvSpPr txBox="1">
            <a:spLocks noChangeArrowheads="1"/>
          </p:cNvSpPr>
          <p:nvPr/>
        </p:nvSpPr>
        <p:spPr bwMode="auto">
          <a:xfrm>
            <a:off x="3923928" y="1764105"/>
            <a:ext cx="865188"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b="1" dirty="0">
              <a:solidFill>
                <a:srgbClr val="FF0000"/>
              </a:solidFill>
              <a:latin typeface="楷体_GB2312" pitchFamily="49" charset="-122"/>
              <a:ea typeface="楷体_GB2312" pitchFamily="49" charset="-122"/>
            </a:endParaRPr>
          </a:p>
        </p:txBody>
      </p:sp>
      <p:sp>
        <p:nvSpPr>
          <p:cNvPr id="30" name="TextBox 23"/>
          <p:cNvSpPr txBox="1">
            <a:spLocks noChangeArrowheads="1"/>
          </p:cNvSpPr>
          <p:nvPr/>
        </p:nvSpPr>
        <p:spPr bwMode="auto">
          <a:xfrm>
            <a:off x="246830" y="2734915"/>
            <a:ext cx="540529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endParaRPr kumimoji="0" lang="zh-CN" altLang="en-US" sz="3200" i="0" u="none" strike="noStrike" kern="0" cap="none" spc="0" normalizeH="0" baseline="0" noProof="0" dirty="0" smtClean="0">
              <a:ln>
                <a:noFill/>
              </a:ln>
              <a:solidFill>
                <a:srgbClr val="000000"/>
              </a:solidFill>
              <a:effectLst/>
              <a:uLnTx/>
              <a:uFillTx/>
              <a:latin typeface="华文楷体" pitchFamily="2" charset="-122"/>
              <a:ea typeface="华文楷体" pitchFamily="2" charset="-122"/>
            </a:endParaRPr>
          </a:p>
        </p:txBody>
      </p:sp>
      <p:sp>
        <p:nvSpPr>
          <p:cNvPr id="25" name="TextBox 24"/>
          <p:cNvSpPr txBox="1"/>
          <p:nvPr/>
        </p:nvSpPr>
        <p:spPr>
          <a:xfrm>
            <a:off x="928662" y="500042"/>
            <a:ext cx="6312764" cy="584775"/>
          </a:xfrm>
          <a:prstGeom prst="rect">
            <a:avLst/>
          </a:prstGeom>
          <a:noFill/>
        </p:spPr>
        <p:txBody>
          <a:bodyPr wrap="square" rtlCol="0">
            <a:spAutoFit/>
          </a:bodyPr>
          <a:lstStyle/>
          <a:p>
            <a:r>
              <a:rPr lang="zh-CN" altLang="en-US" sz="3200" dirty="0" smtClean="0">
                <a:latin typeface="华文楷体" pitchFamily="2" charset="-122"/>
                <a:ea typeface="华文楷体" pitchFamily="2" charset="-122"/>
              </a:rPr>
              <a:t>教材第</a:t>
            </a:r>
            <a:r>
              <a:rPr lang="en-US" altLang="zh-CN" sz="3200" dirty="0" smtClean="0">
                <a:latin typeface="华文楷体" pitchFamily="2" charset="-122"/>
                <a:ea typeface="华文楷体" pitchFamily="2" charset="-122"/>
              </a:rPr>
              <a:t>26</a:t>
            </a:r>
            <a:r>
              <a:rPr lang="zh-CN" altLang="en-US" sz="3200" dirty="0" smtClean="0">
                <a:latin typeface="华文楷体" pitchFamily="2" charset="-122"/>
                <a:ea typeface="华文楷体" pitchFamily="2" charset="-122"/>
              </a:rPr>
              <a:t>页“练一练”第</a:t>
            </a:r>
            <a:r>
              <a:rPr lang="en-US" altLang="zh-CN" sz="3200" dirty="0" smtClean="0">
                <a:latin typeface="华文楷体" pitchFamily="2" charset="-122"/>
                <a:ea typeface="华文楷体" pitchFamily="2" charset="-122"/>
              </a:rPr>
              <a:t>6</a:t>
            </a:r>
            <a:r>
              <a:rPr lang="zh-CN" altLang="en-US" sz="3200" dirty="0" smtClean="0">
                <a:latin typeface="华文楷体" pitchFamily="2" charset="-122"/>
                <a:ea typeface="华文楷体" pitchFamily="2" charset="-122"/>
              </a:rPr>
              <a:t>题。</a:t>
            </a:r>
            <a:endParaRPr lang="zh-CN" altLang="en-US" sz="3200" dirty="0">
              <a:latin typeface="华文楷体" pitchFamily="2" charset="-122"/>
              <a:ea typeface="华文楷体" pitchFamily="2" charset="-122"/>
            </a:endParaRPr>
          </a:p>
        </p:txBody>
      </p:sp>
      <p:pic>
        <p:nvPicPr>
          <p:cNvPr id="23556" name="Picture 2"/>
          <p:cNvPicPr>
            <a:picLocks noChangeAspect="1"/>
          </p:cNvPicPr>
          <p:nvPr/>
        </p:nvPicPr>
        <p:blipFill>
          <a:blip r:embed="rId3" cstate="email"/>
          <a:stretch>
            <a:fillRect/>
          </a:stretch>
        </p:blipFill>
        <p:spPr>
          <a:xfrm>
            <a:off x="314325" y="2276475"/>
            <a:ext cx="8650288" cy="3168650"/>
          </a:xfrm>
          <a:prstGeom prst="rect">
            <a:avLst/>
          </a:prstGeom>
          <a:noFill/>
          <a:ln w="9525">
            <a:noFill/>
          </a:ln>
        </p:spPr>
      </p:pic>
      <p:sp>
        <p:nvSpPr>
          <p:cNvPr id="12" name="TextBox 11"/>
          <p:cNvSpPr txBox="1"/>
          <p:nvPr/>
        </p:nvSpPr>
        <p:spPr>
          <a:xfrm>
            <a:off x="1908174" y="4489450"/>
            <a:ext cx="1235065" cy="523875"/>
          </a:xfrm>
          <a:prstGeom prst="rect">
            <a:avLst/>
          </a:prstGeom>
          <a:noFill/>
          <a:ln w="9525">
            <a:noFill/>
          </a:ln>
        </p:spPr>
        <p:txBody>
          <a:bodyPr wrap="square">
            <a:spAutoFit/>
          </a:bodyPr>
          <a:lstStyle/>
          <a:p>
            <a:pPr lvl="0"/>
            <a:r>
              <a:rPr lang="en-US" altLang="zh-CN" sz="2800" dirty="0">
                <a:solidFill>
                  <a:srgbClr val="7030A0"/>
                </a:solidFill>
                <a:latin typeface="Arial" panose="020B0604020202020204" pitchFamily="34" charset="0"/>
                <a:ea typeface="宋体" panose="02010600030101010101" pitchFamily="2" charset="-122"/>
              </a:rPr>
              <a:t>77°</a:t>
            </a:r>
            <a:endParaRPr lang="zh-CN" altLang="en-US" sz="2800" dirty="0">
              <a:solidFill>
                <a:srgbClr val="7030A0"/>
              </a:solidFill>
              <a:latin typeface="Arial" panose="020B0604020202020204" pitchFamily="34" charset="0"/>
              <a:ea typeface="宋体" panose="02010600030101010101" pitchFamily="2" charset="-122"/>
            </a:endParaRPr>
          </a:p>
        </p:txBody>
      </p:sp>
      <p:sp>
        <p:nvSpPr>
          <p:cNvPr id="13" name="TextBox 12"/>
          <p:cNvSpPr txBox="1"/>
          <p:nvPr/>
        </p:nvSpPr>
        <p:spPr>
          <a:xfrm>
            <a:off x="4716463" y="4119563"/>
            <a:ext cx="1641487" cy="522287"/>
          </a:xfrm>
          <a:prstGeom prst="rect">
            <a:avLst/>
          </a:prstGeom>
          <a:noFill/>
          <a:ln w="9525">
            <a:noFill/>
          </a:ln>
        </p:spPr>
        <p:txBody>
          <a:bodyPr wrap="square">
            <a:spAutoFit/>
          </a:bodyPr>
          <a:lstStyle/>
          <a:p>
            <a:pPr lvl="0"/>
            <a:r>
              <a:rPr lang="en-US" altLang="zh-CN" sz="2800" dirty="0">
                <a:solidFill>
                  <a:srgbClr val="7030A0"/>
                </a:solidFill>
                <a:latin typeface="Arial" panose="020B0604020202020204" pitchFamily="34" charset="0"/>
                <a:ea typeface="宋体" panose="02010600030101010101" pitchFamily="2" charset="-122"/>
              </a:rPr>
              <a:t>55°</a:t>
            </a:r>
            <a:endParaRPr lang="zh-CN" altLang="en-US" sz="2800" dirty="0">
              <a:solidFill>
                <a:srgbClr val="7030A0"/>
              </a:solidFill>
              <a:latin typeface="Arial" panose="020B0604020202020204" pitchFamily="34" charset="0"/>
              <a:ea typeface="宋体" panose="02010600030101010101" pitchFamily="2" charset="-122"/>
            </a:endParaRPr>
          </a:p>
        </p:txBody>
      </p:sp>
      <p:sp>
        <p:nvSpPr>
          <p:cNvPr id="14" name="TextBox 13"/>
          <p:cNvSpPr txBox="1"/>
          <p:nvPr/>
        </p:nvSpPr>
        <p:spPr>
          <a:xfrm>
            <a:off x="7277100" y="4675188"/>
            <a:ext cx="1438304" cy="522287"/>
          </a:xfrm>
          <a:prstGeom prst="rect">
            <a:avLst/>
          </a:prstGeom>
          <a:noFill/>
          <a:ln w="9525">
            <a:noFill/>
          </a:ln>
        </p:spPr>
        <p:txBody>
          <a:bodyPr wrap="square">
            <a:spAutoFit/>
          </a:bodyPr>
          <a:lstStyle/>
          <a:p>
            <a:pPr lvl="0"/>
            <a:r>
              <a:rPr lang="en-US" altLang="zh-CN" sz="2800" dirty="0">
                <a:solidFill>
                  <a:srgbClr val="7030A0"/>
                </a:solidFill>
                <a:latin typeface="Arial" panose="020B0604020202020204" pitchFamily="34" charset="0"/>
                <a:ea typeface="宋体" panose="02010600030101010101" pitchFamily="2" charset="-122"/>
              </a:rPr>
              <a:t>115°</a:t>
            </a:r>
            <a:endParaRPr lang="zh-CN" altLang="en-US" sz="2800" dirty="0">
              <a:solidFill>
                <a:srgbClr val="7030A0"/>
              </a:solidFill>
              <a:latin typeface="Arial" panose="020B0604020202020204" pitchFamily="34" charset="0"/>
              <a:ea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783206" y="938896"/>
            <a:ext cx="7905750" cy="120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3600" dirty="0" smtClean="0">
                <a:solidFill>
                  <a:prstClr val="black"/>
                </a:solidFill>
                <a:latin typeface="华文楷体" pitchFamily="2" charset="-122"/>
                <a:ea typeface="华文楷体" pitchFamily="2" charset="-122"/>
              </a:rPr>
              <a:t>1.我们可以根据三角形内角和的性质,求出三角形中的未知角的度数。</a:t>
            </a:r>
            <a:endParaRPr lang="en-US" altLang="zh-CN" sz="3600" dirty="0" smtClean="0">
              <a:solidFill>
                <a:prstClr val="black"/>
              </a:solidFill>
              <a:latin typeface="华文楷体" pitchFamily="2" charset="-122"/>
              <a:ea typeface="华文楷体" pitchFamily="2" charset="-122"/>
            </a:endParaRPr>
          </a:p>
        </p:txBody>
      </p:sp>
      <p:sp>
        <p:nvSpPr>
          <p:cNvPr id="5" name="Text Box 6"/>
          <p:cNvSpPr txBox="1">
            <a:spLocks noChangeArrowheads="1"/>
          </p:cNvSpPr>
          <p:nvPr/>
        </p:nvSpPr>
        <p:spPr bwMode="auto">
          <a:xfrm>
            <a:off x="772490" y="2726556"/>
            <a:ext cx="7585724" cy="120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p>
            <a:r>
              <a:rPr lang="en-US" altLang="zh-CN" sz="3600" dirty="0" smtClean="0">
                <a:solidFill>
                  <a:prstClr val="black"/>
                </a:solidFill>
                <a:latin typeface="华文楷体" pitchFamily="2" charset="-122"/>
                <a:ea typeface="华文楷体" pitchFamily="2" charset="-122"/>
              </a:rPr>
              <a:t>2.我们知道等腰三角形的一个顶角度数,就可以求出一个底角的度数。</a:t>
            </a:r>
            <a:endParaRPr lang="en-US" altLang="zh-CN" sz="3600" dirty="0" smtClean="0">
              <a:solidFill>
                <a:prstClr val="black"/>
              </a:solidFill>
              <a:latin typeface="华文楷体" pitchFamily="2" charset="-122"/>
              <a:ea typeface="华文楷体" pitchFamily="2" charset="-122"/>
            </a:endParaRPr>
          </a:p>
        </p:txBody>
      </p:sp>
      <p:sp>
        <p:nvSpPr>
          <p:cNvPr id="6" name="Text Box 6"/>
          <p:cNvSpPr txBox="1">
            <a:spLocks noChangeArrowheads="1"/>
          </p:cNvSpPr>
          <p:nvPr/>
        </p:nvSpPr>
        <p:spPr bwMode="auto">
          <a:xfrm>
            <a:off x="785786" y="4441068"/>
            <a:ext cx="7643866" cy="120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p>
            <a:r>
              <a:rPr lang="en-US" altLang="zh-CN" sz="3600" dirty="0" smtClean="0">
                <a:solidFill>
                  <a:prstClr val="black"/>
                </a:solidFill>
                <a:latin typeface="华文楷体" pitchFamily="2" charset="-122"/>
                <a:ea typeface="华文楷体" pitchFamily="2" charset="-122"/>
              </a:rPr>
              <a:t>3.我们可以根据一个或者两个角的度数,推测出三角形的类型。</a:t>
            </a:r>
            <a:endParaRPr lang="zh-CN" altLang="en-US" sz="3600" dirty="0">
              <a:solidFill>
                <a:prstClr val="black"/>
              </a:solidFill>
              <a:latin typeface="华文楷体" pitchFamily="2" charset="-122"/>
              <a:ea typeface="华文楷体" pitchFamily="2" charset="-122"/>
            </a:endParaRPr>
          </a:p>
        </p:txBody>
      </p:sp>
      <p:grpSp>
        <p:nvGrpSpPr>
          <p:cNvPr id="10" name="Group 8"/>
          <p:cNvGrpSpPr/>
          <p:nvPr/>
        </p:nvGrpSpPr>
        <p:grpSpPr bwMode="auto">
          <a:xfrm>
            <a:off x="6551613" y="44450"/>
            <a:ext cx="2592387" cy="1008063"/>
            <a:chOff x="0" y="0"/>
            <a:chExt cx="1633" cy="635"/>
          </a:xfrm>
        </p:grpSpPr>
        <p:pic>
          <p:nvPicPr>
            <p:cNvPr id="11" name="Picture 9" descr="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课 堂 小 结</a:t>
              </a:r>
              <a:endParaRPr lang="zh-CN" altLang="en-US" sz="3200" dirty="0">
                <a:latin typeface="Arial" panose="020B0604020202020204" pitchFamily="34" charset="0"/>
                <a:ea typeface="黑体" panose="02010609060101010101" pitchFamily="49" charset="-122"/>
              </a:endParaRPr>
            </a:p>
          </p:txBody>
        </p:sp>
      </p:grpSp>
      <p:grpSp>
        <p:nvGrpSpPr>
          <p:cNvPr id="14" name="组合 9"/>
          <p:cNvGrpSpPr/>
          <p:nvPr/>
        </p:nvGrpSpPr>
        <p:grpSpPr>
          <a:xfrm>
            <a:off x="5939527" y="5733256"/>
            <a:ext cx="1656809" cy="877791"/>
            <a:chOff x="5939527" y="5733256"/>
            <a:chExt cx="1656809" cy="877791"/>
          </a:xfrm>
        </p:grpSpPr>
        <p:pic>
          <p:nvPicPr>
            <p:cNvPr id="15" name="Picture 34">
              <a:hlinkClick r:id="rId2" action="ppaction://hlinksldjump"/>
            </p:cNvPr>
            <p:cNvPicPr>
              <a:picLocks noChangeArrowheads="1"/>
            </p:cNvPicPr>
            <p:nvPr/>
          </p:nvPicPr>
          <p:blipFill>
            <a:blip r:embed="rId3" cstate="print">
              <a:clrChange>
                <a:clrFrom>
                  <a:srgbClr val="0078AA"/>
                </a:clrFrom>
                <a:clrTo>
                  <a:srgbClr val="0078AA">
                    <a:alpha val="0"/>
                  </a:srgbClr>
                </a:clrTo>
              </a:clrChange>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Group 17"/>
          <p:cNvGrpSpPr/>
          <p:nvPr/>
        </p:nvGrpSpPr>
        <p:grpSpPr bwMode="auto">
          <a:xfrm>
            <a:off x="1403350" y="1268413"/>
            <a:ext cx="1800225" cy="792162"/>
            <a:chOff x="1066" y="2795"/>
            <a:chExt cx="1134" cy="499"/>
          </a:xfrm>
        </p:grpSpPr>
        <p:sp>
          <p:nvSpPr>
            <p:cNvPr id="22533" name="AutoShape 13">
              <a:hlinkClick r:id="" action="ppaction://hlinkshowjump?jump=nextslide"/>
            </p:cNvPr>
            <p:cNvSpPr>
              <a:spLocks noChangeArrowheads="1"/>
            </p:cNvSpPr>
            <p:nvPr/>
          </p:nvSpPr>
          <p:spPr bwMode="auto">
            <a:xfrm>
              <a:off x="1066" y="2795"/>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22534" name="Text Box 14">
              <a:hlinkClick r:id="" action="ppaction://hlinkshowjump?jump=nextslide"/>
            </p:cNvPr>
            <p:cNvSpPr txBox="1">
              <a:spLocks noChangeArrowheads="1"/>
            </p:cNvSpPr>
            <p:nvPr/>
          </p:nvSpPr>
          <p:spPr bwMode="auto">
            <a:xfrm>
              <a:off x="1156" y="2840"/>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1</a:t>
              </a:r>
              <a:endParaRPr lang="en-US" altLang="zh-CN" sz="3200" dirty="0">
                <a:latin typeface="楷体_GB2312" pitchFamily="49" charset="-122"/>
                <a:ea typeface="楷体_GB2312" pitchFamily="49" charset="-122"/>
              </a:endParaRPr>
            </a:p>
          </p:txBody>
        </p:sp>
      </p:grpSp>
      <p:grpSp>
        <p:nvGrpSpPr>
          <p:cNvPr id="4" name="Group 18"/>
          <p:cNvGrpSpPr/>
          <p:nvPr/>
        </p:nvGrpSpPr>
        <p:grpSpPr bwMode="auto">
          <a:xfrm>
            <a:off x="4427538" y="1268413"/>
            <a:ext cx="1800225" cy="792162"/>
            <a:chOff x="3016" y="2750"/>
            <a:chExt cx="1134" cy="499"/>
          </a:xfrm>
        </p:grpSpPr>
        <p:sp>
          <p:nvSpPr>
            <p:cNvPr id="22536" name="AutoShape 15">
              <a:hlinkClick r:id="" action="ppaction://noaction"/>
            </p:cNvPr>
            <p:cNvSpPr>
              <a:spLocks noChangeArrowheads="1"/>
            </p:cNvSpPr>
            <p:nvPr/>
          </p:nvSpPr>
          <p:spPr bwMode="auto">
            <a:xfrm>
              <a:off x="3016" y="2750"/>
              <a:ext cx="1134" cy="499"/>
            </a:xfrm>
            <a:prstGeom prst="roundRect">
              <a:avLst>
                <a:gd name="adj" fmla="val 16667"/>
              </a:avLst>
            </a:prstGeom>
            <a:solidFill>
              <a:srgbClr val="DEEC22"/>
            </a:solidFill>
            <a:ln w="9525">
              <a:solidFill>
                <a:schemeClr val="hlink"/>
              </a:solidFill>
              <a:round/>
            </a:ln>
          </p:spPr>
          <p:txBody>
            <a:bodyPr wrap="none" anchor="ctr"/>
            <a:lstStyle/>
            <a:p>
              <a:pPr algn="ctr"/>
              <a:endParaRPr lang="zh-CN" altLang="en-US" sz="2800"/>
            </a:p>
          </p:txBody>
        </p:sp>
        <p:sp>
          <p:nvSpPr>
            <p:cNvPr id="22537" name="Text Box 16">
              <a:hlinkClick r:id="rId1" action="ppaction://hlinksldjump"/>
            </p:cNvPr>
            <p:cNvSpPr txBox="1">
              <a:spLocks noChangeArrowheads="1"/>
            </p:cNvSpPr>
            <p:nvPr/>
          </p:nvSpPr>
          <p:spPr bwMode="auto">
            <a:xfrm>
              <a:off x="3107" y="2795"/>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dirty="0">
                  <a:latin typeface="楷体_GB2312" pitchFamily="49" charset="-122"/>
                  <a:ea typeface="楷体_GB2312" pitchFamily="49" charset="-122"/>
                </a:rPr>
                <a:t>作业</a:t>
              </a:r>
              <a:r>
                <a:rPr lang="en-US" altLang="zh-CN" sz="3200" dirty="0">
                  <a:latin typeface="楷体_GB2312" pitchFamily="49" charset="-122"/>
                  <a:ea typeface="楷体_GB2312" pitchFamily="49" charset="-122"/>
                </a:rPr>
                <a:t>2</a:t>
              </a:r>
              <a:endParaRPr lang="en-US" altLang="zh-CN" sz="3200" dirty="0">
                <a:latin typeface="楷体_GB2312" pitchFamily="49" charset="-122"/>
                <a:ea typeface="楷体_GB2312" pitchFamily="49" charset="-122"/>
              </a:endParaRPr>
            </a:p>
          </p:txBody>
        </p:sp>
      </p:grpSp>
      <p:grpSp>
        <p:nvGrpSpPr>
          <p:cNvPr id="17" name="组合 9"/>
          <p:cNvGrpSpPr/>
          <p:nvPr/>
        </p:nvGrpSpPr>
        <p:grpSpPr>
          <a:xfrm>
            <a:off x="5939527" y="5733256"/>
            <a:ext cx="1656809" cy="877791"/>
            <a:chOff x="5939527" y="5733256"/>
            <a:chExt cx="1656809" cy="877791"/>
          </a:xfrm>
        </p:grpSpPr>
        <p:pic>
          <p:nvPicPr>
            <p:cNvPr id="18" name="Picture 34">
              <a:hlinkClick r:id="rId2" action="ppaction://hlinksldjump"/>
            </p:cNvPr>
            <p:cNvPicPr>
              <a:picLocks noChangeArrowheads="1"/>
            </p:cNvPicPr>
            <p:nvPr/>
          </p:nvPicPr>
          <p:blipFill>
            <a:blip r:embed="rId3" cstate="print">
              <a:clrChange>
                <a:clrFrom>
                  <a:srgbClr val="0078AA"/>
                </a:clrFrom>
                <a:clrTo>
                  <a:srgbClr val="0078AA">
                    <a:alpha val="0"/>
                  </a:srgbClr>
                </a:clrTo>
              </a:clrChange>
            </a:blip>
            <a:srcRect/>
            <a:stretch>
              <a:fillRect/>
            </a:stretch>
          </p:blipFill>
          <p:spPr bwMode="auto">
            <a:xfrm>
              <a:off x="5940574" y="5733256"/>
              <a:ext cx="16557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8">
              <a:hlinkClick r:id="" action="ppaction://hlinkshowjump?jump=firstslide">
                <a:snd r:embed="rId4" name="suction.wav"/>
              </a:hlinkClick>
            </p:cNvPr>
            <p:cNvSpPr txBox="1">
              <a:spLocks noChangeArrowheads="1"/>
            </p:cNvSpPr>
            <p:nvPr/>
          </p:nvSpPr>
          <p:spPr bwMode="auto">
            <a:xfrm>
              <a:off x="5939527" y="6091935"/>
              <a:ext cx="161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prstClr val="black"/>
                  </a:solidFill>
                  <a:latin typeface="华文楷体" pitchFamily="2" charset="-122"/>
                  <a:ea typeface="华文楷体" pitchFamily="2" charset="-122"/>
                </a:rPr>
                <a:t>返回目录</a:t>
              </a:r>
              <a:endParaRPr lang="zh-CN" altLang="en-US" sz="1800" b="0" dirty="0">
                <a:solidFill>
                  <a:prstClr val="black"/>
                </a:solidFill>
                <a:latin typeface="华文楷体" pitchFamily="2" charset="-122"/>
                <a:ea typeface="华文楷体" pitchFamily="2" charset="-122"/>
              </a:endParaRPr>
            </a:p>
          </p:txBody>
        </p:sp>
      </p:grpSp>
      <p:sp>
        <p:nvSpPr>
          <p:cNvPr id="21" name="云形标注 20"/>
          <p:cNvSpPr/>
          <p:nvPr/>
        </p:nvSpPr>
        <p:spPr>
          <a:xfrm>
            <a:off x="1285852" y="2928934"/>
            <a:ext cx="4714908" cy="1428760"/>
          </a:xfrm>
          <a:prstGeom prst="cloudCallout">
            <a:avLst>
              <a:gd name="adj1" fmla="val 63728"/>
              <a:gd name="adj2" fmla="val -180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prstClr val="black"/>
                </a:solidFill>
                <a:latin typeface="黑体" panose="02010609060101010101" pitchFamily="49" charset="-122"/>
                <a:ea typeface="黑体" panose="02010609060101010101" pitchFamily="49" charset="-122"/>
              </a:rPr>
              <a:t>让我仔细想一想！</a:t>
            </a:r>
            <a:endParaRPr lang="zh-CN" altLang="en-US" sz="3200" dirty="0">
              <a:solidFill>
                <a:prstClr val="black"/>
              </a:solidFill>
              <a:latin typeface="黑体" panose="02010609060101010101" pitchFamily="49" charset="-122"/>
              <a:ea typeface="黑体" panose="02010609060101010101" pitchFamily="49" charset="-122"/>
            </a:endParaRPr>
          </a:p>
        </p:txBody>
      </p:sp>
      <p:grpSp>
        <p:nvGrpSpPr>
          <p:cNvPr id="22" name="Group 8"/>
          <p:cNvGrpSpPr/>
          <p:nvPr/>
        </p:nvGrpSpPr>
        <p:grpSpPr bwMode="auto">
          <a:xfrm>
            <a:off x="6551613" y="44450"/>
            <a:ext cx="2592387" cy="1008063"/>
            <a:chOff x="0" y="0"/>
            <a:chExt cx="1633" cy="635"/>
          </a:xfrm>
        </p:grpSpPr>
        <p:pic>
          <p:nvPicPr>
            <p:cNvPr id="23" name="Picture 9" descr="1"/>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0" y="0"/>
              <a:ext cx="1633"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
            <p:cNvSpPr txBox="1">
              <a:spLocks noChangeArrowheads="1"/>
            </p:cNvSpPr>
            <p:nvPr/>
          </p:nvSpPr>
          <p:spPr bwMode="auto">
            <a:xfrm>
              <a:off x="45" y="0"/>
              <a:ext cx="1497"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3" tIns="45700" rIns="91403" bIns="45700" anchor="ctr"/>
            <a:lstStyle>
              <a:lvl1pPr defTabSz="923925">
                <a:defRPr sz="2400" b="1">
                  <a:solidFill>
                    <a:srgbClr val="CC0000"/>
                  </a:solidFill>
                  <a:latin typeface="Calibri" panose="020F0502020204030204" pitchFamily="34" charset="0"/>
                  <a:ea typeface="宋体" panose="02010600030101010101" pitchFamily="2" charset="-122"/>
                </a:defRPr>
              </a:lvl1pPr>
              <a:lvl2pPr defTabSz="923925">
                <a:defRPr sz="2400" b="1">
                  <a:solidFill>
                    <a:srgbClr val="CC0000"/>
                  </a:solidFill>
                  <a:latin typeface="Calibri" panose="020F0502020204030204" pitchFamily="34" charset="0"/>
                  <a:ea typeface="宋体" panose="02010600030101010101" pitchFamily="2" charset="-122"/>
                </a:defRPr>
              </a:lvl2pPr>
              <a:lvl3pPr defTabSz="923925">
                <a:defRPr sz="2400" b="1">
                  <a:solidFill>
                    <a:srgbClr val="CC0000"/>
                  </a:solidFill>
                  <a:latin typeface="Calibri" panose="020F0502020204030204" pitchFamily="34" charset="0"/>
                  <a:ea typeface="宋体" panose="02010600030101010101" pitchFamily="2" charset="-122"/>
                </a:defRPr>
              </a:lvl3pPr>
              <a:lvl4pPr defTabSz="923925">
                <a:defRPr sz="2400" b="1">
                  <a:solidFill>
                    <a:srgbClr val="CC0000"/>
                  </a:solidFill>
                  <a:latin typeface="Calibri" panose="020F0502020204030204" pitchFamily="34" charset="0"/>
                  <a:ea typeface="宋体" panose="02010600030101010101" pitchFamily="2" charset="-122"/>
                </a:defRPr>
              </a:lvl4pPr>
              <a:lvl5pPr defTabSz="923925">
                <a:defRPr sz="2400" b="1">
                  <a:solidFill>
                    <a:srgbClr val="CC0000"/>
                  </a:solidFill>
                  <a:latin typeface="Calibri" panose="020F0502020204030204" pitchFamily="34" charset="0"/>
                  <a:ea typeface="宋体" panose="02010600030101010101" pitchFamily="2" charset="-122"/>
                </a:defRPr>
              </a:lvl5pPr>
              <a:lvl6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6pPr>
              <a:lvl7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7pPr>
              <a:lvl8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8pPr>
              <a:lvl9pPr defTabSz="923925" fontAlgn="base">
                <a:spcBef>
                  <a:spcPct val="0"/>
                </a:spcBef>
                <a:spcAft>
                  <a:spcPct val="0"/>
                </a:spcAft>
                <a:buFont typeface="Arial" panose="020B0604020202020204" pitchFamily="34" charset="0"/>
                <a:defRPr sz="2400" b="1">
                  <a:solidFill>
                    <a:srgbClr val="CC0000"/>
                  </a:solidFill>
                  <a:latin typeface="Calibri" panose="020F0502020204030204" pitchFamily="34" charset="0"/>
                  <a:ea typeface="宋体" panose="02010600030101010101" pitchFamily="2" charset="-122"/>
                </a:defRPr>
              </a:lvl9pPr>
            </a:lstStyle>
            <a:p>
              <a:pPr algn="r"/>
              <a:r>
                <a:rPr lang="zh-CN" altLang="en-US" sz="3200" dirty="0" smtClean="0">
                  <a:latin typeface="Arial" panose="020B0604020202020204" pitchFamily="34" charset="0"/>
                  <a:ea typeface="黑体" panose="02010609060101010101" pitchFamily="49" charset="-122"/>
                </a:rPr>
                <a:t>作 业 设 计</a:t>
              </a:r>
              <a:endParaRPr lang="zh-CN" altLang="en-US" sz="3200" dirty="0">
                <a:latin typeface="Arial" panose="020B0604020202020204" pitchFamily="34" charset="0"/>
                <a:ea typeface="黑体" panose="02010609060101010101" pitchFamily="49" charset="-122"/>
              </a:endParaRPr>
            </a:p>
          </p:txBody>
        </p:sp>
      </p:grpSp>
      <p:pic>
        <p:nvPicPr>
          <p:cNvPr id="16" name="Picture 2"/>
          <p:cNvPicPr>
            <a:picLocks noChangeAspect="1" noChangeArrowheads="1"/>
          </p:cNvPicPr>
          <p:nvPr/>
        </p:nvPicPr>
        <p:blipFill>
          <a:blip r:embed="rId6" cstate="email">
            <a:clrChange>
              <a:clrFrom>
                <a:srgbClr val="FFFF00"/>
              </a:clrFrom>
              <a:clrTo>
                <a:srgbClr val="FFFF00">
                  <a:alpha val="0"/>
                </a:srgbClr>
              </a:clrTo>
            </a:clrChange>
          </a:blip>
          <a:stretch>
            <a:fillRect/>
          </a:stretch>
        </p:blipFill>
        <p:spPr bwMode="auto">
          <a:xfrm flipH="1">
            <a:off x="6768455" y="2428075"/>
            <a:ext cx="1358040" cy="2493685"/>
          </a:xfrm>
          <a:prstGeom prst="rect">
            <a:avLst/>
          </a:prstGeom>
          <a:noFill/>
        </p:spPr>
      </p:pic>
    </p:spTree>
  </p:cSld>
  <p:clrMapOvr>
    <a:masterClrMapping/>
  </p:clrMapOvr>
  <p:transition>
    <p:fade/>
  </p:transition>
  <p:timing>
    <p:tnLst>
      <p:par>
        <p:cTn id="1" dur="indefinite" restart="never" nodeType="tmRoot"/>
      </p:par>
    </p:tnLst>
  </p:timing>
</p:sld>
</file>

<file path=ppt/tags/tag1.xml><?xml version="1.0" encoding="utf-8"?>
<p:tagLst xmlns:p="http://schemas.openxmlformats.org/presentationml/2006/main">
  <p:tag name="KSO_WPP_MARK_KEY" val="04448bc4-66b7-47a8-86a9-37b26d7d1400"/>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3200" dirty="0">
            <a:ea typeface="楷体_GB231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1505</Words>
  <Application>WPS 演示</Application>
  <PresentationFormat>全屏显示(4:3)</PresentationFormat>
  <Paragraphs>231</Paragraphs>
  <Slides>18</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Calibri</vt:lpstr>
      <vt:lpstr>楷体_GB2312</vt:lpstr>
      <vt:lpstr>新宋体</vt:lpstr>
      <vt:lpstr>Calibri</vt:lpstr>
      <vt:lpstr>楷体_GB2312</vt:lpstr>
      <vt:lpstr>华文楷体</vt:lpstr>
      <vt:lpstr>微软雅黑</vt:lpstr>
      <vt:lpstr>黑体</vt:lpstr>
      <vt:lpstr>楷体</vt:lpstr>
      <vt:lpstr>华文行楷</vt:lpstr>
      <vt:lpstr>Times New Roman</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教材第26页“练一练”第7题。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《三角形内角和》认识三角形和四边形PPT免费下载(第2课时)</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568</cp:revision>
  <dcterms:created xsi:type="dcterms:W3CDTF">2015-11-21T07:20:00Z</dcterms:created>
  <dcterms:modified xsi:type="dcterms:W3CDTF">2023-02-06T10:43:40Z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149DE619754E4232BD3E166E268A8D6B</vt:lpwstr>
  </property>
</Properties>
</file>