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53" r:id="rId4"/>
    <p:sldMasterId id="2147483660" r:id="rId5"/>
  </p:sldMasterIdLst>
  <p:notesMasterIdLst>
    <p:notesMasterId r:id="rId18"/>
  </p:notesMasterIdLst>
  <p:handoutMasterIdLst>
    <p:handoutMasterId r:id="rId19"/>
  </p:handoutMasterIdLst>
  <p:sldIdLst>
    <p:sldId id="310" r:id="rId6"/>
    <p:sldId id="828" r:id="rId7"/>
    <p:sldId id="774" r:id="rId8"/>
    <p:sldId id="812" r:id="rId9"/>
    <p:sldId id="813" r:id="rId10"/>
    <p:sldId id="814" r:id="rId11"/>
    <p:sldId id="817" r:id="rId12"/>
    <p:sldId id="823" r:id="rId13"/>
    <p:sldId id="819" r:id="rId14"/>
    <p:sldId id="820" r:id="rId15"/>
    <p:sldId id="769" r:id="rId16"/>
    <p:sldId id="261" r:id="rId17"/>
  </p:sldIdLst>
  <p:sldSz cx="9144000" cy="5143500" type="screen16x9"/>
  <p:notesSz cx="6858000" cy="9144000"/>
  <p:embeddedFontLst>
    <p:embeddedFont>
      <p:font typeface="等线" panose="0201060003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黑体" panose="02010609060101010101" pitchFamily="49" charset="-122"/>
      <p:regular r:id="rId25"/>
    </p:embeddedFont>
  </p:embeddedFontLst>
  <p:custDataLst>
    <p:tags r:id="rId26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37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ED272F"/>
    <a:srgbClr val="FD17DC"/>
    <a:srgbClr val="F91BBA"/>
    <a:srgbClr val="E331CE"/>
    <a:srgbClr val="EFF9FF"/>
    <a:srgbClr val="FFFF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6357" autoAdjust="0"/>
  </p:normalViewPr>
  <p:slideViewPr>
    <p:cSldViewPr snapToGrid="0">
      <p:cViewPr varScale="1">
        <p:scale>
          <a:sx n="155" d="100"/>
          <a:sy n="155" d="100"/>
        </p:scale>
        <p:origin x="-414" y="-78"/>
      </p:cViewPr>
      <p:guideLst>
        <p:guide orient="horz" pos="1620"/>
        <p:guide pos="2880"/>
        <p:guide pos="37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2EE64FFF-C228-4A12-BB18-C34FDF5D207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A31704A3-FD96-493C-8C66-C095C14CB13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 smtClean="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BF25AC54-AD9D-4CEF-99CD-5537BE0FE655}" type="datetimeFigureOut">
              <a:rPr lang="zh-CN" altLang="en-US"/>
            </a:fld>
            <a:endParaRPr lang="zh-CN" altLang="en-US"/>
          </a:p>
        </p:txBody>
      </p:sp>
      <p:sp>
        <p:nvSpPr>
          <p:cNvPr id="1229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fld id="{384FB789-DDDB-4CF0-AF83-9C09139094D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 userDrawn="1"/>
        </p:nvSpPr>
        <p:spPr bwMode="auto">
          <a:xfrm>
            <a:off x="0" y="110299"/>
            <a:ext cx="42640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北师版数学四年级下册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前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课前导入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课前导</a:t>
              </a: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入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4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究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探究新知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课堂练习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8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 userDrawn="1"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3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课堂总结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6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1" Type="http://schemas.openxmlformats.org/officeDocument/2006/relationships/theme" Target="../theme/theme3.xml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7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任意多边形: 形状 21"/>
          <p:cNvSpPr/>
          <p:nvPr userDrawn="1"/>
        </p:nvSpPr>
        <p:spPr>
          <a:xfrm>
            <a:off x="0" y="3429000"/>
            <a:ext cx="1911350" cy="1714500"/>
          </a:xfrm>
          <a:custGeom>
            <a:avLst/>
            <a:gdLst>
              <a:gd name="connsiteX0" fmla="*/ 407557 w 1911318"/>
              <a:gd name="connsiteY0" fmla="*/ 0 h 1714501"/>
              <a:gd name="connsiteX1" fmla="*/ 1911318 w 1911318"/>
              <a:gd name="connsiteY1" fmla="*/ 1522012 h 1714501"/>
              <a:gd name="connsiteX2" fmla="*/ 1903554 w 1911318"/>
              <a:gd name="connsiteY2" fmla="*/ 1677629 h 1714501"/>
              <a:gd name="connsiteX3" fmla="*/ 1897995 w 1911318"/>
              <a:gd name="connsiteY3" fmla="*/ 1714501 h 1714501"/>
              <a:gd name="connsiteX4" fmla="*/ 0 w 1911318"/>
              <a:gd name="connsiteY4" fmla="*/ 1714501 h 1714501"/>
              <a:gd name="connsiteX5" fmla="*/ 0 w 1911318"/>
              <a:gd name="connsiteY5" fmla="*/ 58117 h 1714501"/>
              <a:gd name="connsiteX6" fmla="*/ 104497 w 1911318"/>
              <a:gd name="connsiteY6" fmla="*/ 30922 h 1714501"/>
              <a:gd name="connsiteX7" fmla="*/ 407557 w 1911318"/>
              <a:gd name="connsiteY7" fmla="*/ 0 h 171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11318" h="1714501">
                <a:moveTo>
                  <a:pt x="407557" y="0"/>
                </a:moveTo>
                <a:cubicBezTo>
                  <a:pt x="1238061" y="0"/>
                  <a:pt x="1911318" y="681428"/>
                  <a:pt x="1911318" y="1522012"/>
                </a:cubicBezTo>
                <a:cubicBezTo>
                  <a:pt x="1911318" y="1574549"/>
                  <a:pt x="1908688" y="1626464"/>
                  <a:pt x="1903554" y="1677629"/>
                </a:cubicBezTo>
                <a:lnTo>
                  <a:pt x="1897995" y="1714501"/>
                </a:lnTo>
                <a:lnTo>
                  <a:pt x="0" y="1714501"/>
                </a:lnTo>
                <a:lnTo>
                  <a:pt x="0" y="58117"/>
                </a:lnTo>
                <a:lnTo>
                  <a:pt x="104497" y="30922"/>
                </a:lnTo>
                <a:cubicBezTo>
                  <a:pt x="202388" y="10647"/>
                  <a:pt x="303744" y="0"/>
                  <a:pt x="407557" y="0"/>
                </a:cubicBezTo>
                <a:close/>
              </a:path>
            </a:pathLst>
          </a:custGeom>
          <a:solidFill>
            <a:srgbClr val="498796">
              <a:alpha val="58000"/>
            </a:srgbClr>
          </a:solidFill>
          <a:ln>
            <a:noFill/>
          </a:ln>
          <a:effectLst>
            <a:outerShdw blurRad="127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8" name="组合 16"/>
          <p:cNvGrpSpPr/>
          <p:nvPr userDrawn="1"/>
        </p:nvGrpSpPr>
        <p:grpSpPr bwMode="auto">
          <a:xfrm>
            <a:off x="5576888" y="0"/>
            <a:ext cx="3567112" cy="3055938"/>
            <a:chOff x="4831273" y="2"/>
            <a:chExt cx="4312729" cy="3695699"/>
          </a:xfrm>
        </p:grpSpPr>
        <p:sp>
          <p:nvSpPr>
            <p:cNvPr id="19" name="任意多边形: 形状 18"/>
            <p:cNvSpPr/>
            <p:nvPr userDrawn="1"/>
          </p:nvSpPr>
          <p:spPr>
            <a:xfrm>
              <a:off x="4831273" y="2"/>
              <a:ext cx="4312729" cy="3695699"/>
            </a:xfrm>
            <a:custGeom>
              <a:avLst/>
              <a:gdLst>
                <a:gd name="connsiteX0" fmla="*/ 177542 w 4312728"/>
                <a:gd name="connsiteY0" fmla="*/ 0 h 3695699"/>
                <a:gd name="connsiteX1" fmla="*/ 4312728 w 4312728"/>
                <a:gd name="connsiteY1" fmla="*/ 0 h 3695699"/>
                <a:gd name="connsiteX2" fmla="*/ 4312728 w 4312728"/>
                <a:gd name="connsiteY2" fmla="*/ 3146690 h 3695699"/>
                <a:gd name="connsiteX3" fmla="*/ 4203035 w 4312728"/>
                <a:gd name="connsiteY3" fmla="*/ 3229712 h 3695699"/>
                <a:gd name="connsiteX4" fmla="*/ 2695792 w 4312728"/>
                <a:gd name="connsiteY4" fmla="*/ 3695699 h 3695699"/>
                <a:gd name="connsiteX5" fmla="*/ 0 w 4312728"/>
                <a:gd name="connsiteY5" fmla="*/ 967188 h 3695699"/>
                <a:gd name="connsiteX6" fmla="*/ 121198 w 4312728"/>
                <a:gd name="connsiteY6" fmla="*/ 155812 h 369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2728" h="3695699">
                  <a:moveTo>
                    <a:pt x="177542" y="0"/>
                  </a:moveTo>
                  <a:lnTo>
                    <a:pt x="4312728" y="0"/>
                  </a:lnTo>
                  <a:lnTo>
                    <a:pt x="4312728" y="3146690"/>
                  </a:lnTo>
                  <a:lnTo>
                    <a:pt x="4203035" y="3229712"/>
                  </a:lnTo>
                  <a:cubicBezTo>
                    <a:pt x="3772784" y="3523912"/>
                    <a:pt x="3254109" y="3695699"/>
                    <a:pt x="2695792" y="3695699"/>
                  </a:cubicBezTo>
                  <a:cubicBezTo>
                    <a:pt x="1206947" y="3695699"/>
                    <a:pt x="0" y="2474103"/>
                    <a:pt x="0" y="967188"/>
                  </a:cubicBezTo>
                  <a:cubicBezTo>
                    <a:pt x="0" y="684642"/>
                    <a:pt x="42432" y="412126"/>
                    <a:pt x="121198" y="155812"/>
                  </a:cubicBezTo>
                  <a:close/>
                </a:path>
              </a:pathLst>
            </a:custGeom>
            <a:solidFill>
              <a:srgbClr val="D6CEC4">
                <a:alpha val="61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任意多边形: 形状 19"/>
            <p:cNvSpPr/>
            <p:nvPr userDrawn="1"/>
          </p:nvSpPr>
          <p:spPr>
            <a:xfrm>
              <a:off x="4927239" y="2"/>
              <a:ext cx="4216763" cy="3330929"/>
            </a:xfrm>
            <a:custGeom>
              <a:avLst/>
              <a:gdLst>
                <a:gd name="connsiteX0" fmla="*/ 120428 w 4216402"/>
                <a:gd name="connsiteY0" fmla="*/ 0 h 3331101"/>
                <a:gd name="connsiteX1" fmla="*/ 4216402 w 4216402"/>
                <a:gd name="connsiteY1" fmla="*/ 0 h 3331101"/>
                <a:gd name="connsiteX2" fmla="*/ 4216402 w 4216402"/>
                <a:gd name="connsiteY2" fmla="*/ 2665196 h 3331101"/>
                <a:gd name="connsiteX3" fmla="*/ 4126148 w 4216402"/>
                <a:gd name="connsiteY3" fmla="*/ 2748220 h 3331101"/>
                <a:gd name="connsiteX4" fmla="*/ 2521952 w 4216402"/>
                <a:gd name="connsiteY4" fmla="*/ 3331101 h 3331101"/>
                <a:gd name="connsiteX5" fmla="*/ 0 w 4216402"/>
                <a:gd name="connsiteY5" fmla="*/ 778539 h 3331101"/>
                <a:gd name="connsiteX6" fmla="*/ 113382 w 4216402"/>
                <a:gd name="connsiteY6" fmla="*/ 19485 h 333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6402" h="3331101">
                  <a:moveTo>
                    <a:pt x="120428" y="0"/>
                  </a:moveTo>
                  <a:lnTo>
                    <a:pt x="4216402" y="0"/>
                  </a:lnTo>
                  <a:lnTo>
                    <a:pt x="4216402" y="2665196"/>
                  </a:lnTo>
                  <a:lnTo>
                    <a:pt x="4126148" y="2748220"/>
                  </a:lnTo>
                  <a:cubicBezTo>
                    <a:pt x="3690206" y="3112358"/>
                    <a:pt x="3131318" y="3331101"/>
                    <a:pt x="2521952" y="3331101"/>
                  </a:cubicBezTo>
                  <a:cubicBezTo>
                    <a:pt x="1129116" y="3331101"/>
                    <a:pt x="0" y="2188280"/>
                    <a:pt x="0" y="778539"/>
                  </a:cubicBezTo>
                  <a:cubicBezTo>
                    <a:pt x="0" y="514213"/>
                    <a:pt x="39696" y="259270"/>
                    <a:pt x="113382" y="19485"/>
                  </a:cubicBezTo>
                  <a:close/>
                </a:path>
              </a:pathLst>
            </a:custGeom>
            <a:solidFill>
              <a:srgbClr val="498796"/>
            </a:solidFill>
            <a:ln>
              <a:noFill/>
            </a:ln>
            <a:effectLst>
              <a:outerShdw blurRad="12700" dist="12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任意多边形: 形状 20"/>
            <p:cNvSpPr/>
            <p:nvPr userDrawn="1"/>
          </p:nvSpPr>
          <p:spPr>
            <a:xfrm>
              <a:off x="6023175" y="2"/>
              <a:ext cx="3120827" cy="2276934"/>
            </a:xfrm>
            <a:custGeom>
              <a:avLst/>
              <a:gdLst>
                <a:gd name="connsiteX0" fmla="*/ 31205 w 3122201"/>
                <a:gd name="connsiteY0" fmla="*/ 0 h 2276779"/>
                <a:gd name="connsiteX1" fmla="*/ 3122201 w 3122201"/>
                <a:gd name="connsiteY1" fmla="*/ 0 h 2276779"/>
                <a:gd name="connsiteX2" fmla="*/ 3122201 w 3122201"/>
                <a:gd name="connsiteY2" fmla="*/ 1841498 h 2276779"/>
                <a:gd name="connsiteX3" fmla="*/ 2984235 w 3122201"/>
                <a:gd name="connsiteY3" fmla="*/ 1945919 h 2276779"/>
                <a:gd name="connsiteX4" fmla="*/ 1914064 w 3122201"/>
                <a:gd name="connsiteY4" fmla="*/ 2276779 h 2276779"/>
                <a:gd name="connsiteX5" fmla="*/ 0 w 3122201"/>
                <a:gd name="connsiteY5" fmla="*/ 339484 h 2276779"/>
                <a:gd name="connsiteX6" fmla="*/ 9882 w 3122201"/>
                <a:gd name="connsiteY6" fmla="*/ 141407 h 2276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2201" h="2276779">
                  <a:moveTo>
                    <a:pt x="31205" y="0"/>
                  </a:moveTo>
                  <a:lnTo>
                    <a:pt x="3122201" y="0"/>
                  </a:lnTo>
                  <a:lnTo>
                    <a:pt x="3122201" y="1841498"/>
                  </a:lnTo>
                  <a:lnTo>
                    <a:pt x="2984235" y="1945919"/>
                  </a:lnTo>
                  <a:cubicBezTo>
                    <a:pt x="2678749" y="2154807"/>
                    <a:pt x="2310480" y="2276779"/>
                    <a:pt x="1914064" y="2276779"/>
                  </a:cubicBezTo>
                  <a:cubicBezTo>
                    <a:pt x="856956" y="2276779"/>
                    <a:pt x="0" y="1409422"/>
                    <a:pt x="0" y="339484"/>
                  </a:cubicBezTo>
                  <a:cubicBezTo>
                    <a:pt x="0" y="272613"/>
                    <a:pt x="3348" y="206533"/>
                    <a:pt x="9882" y="141407"/>
                  </a:cubicBezTo>
                  <a:close/>
                </a:path>
              </a:pathLst>
            </a:custGeom>
            <a:solidFill>
              <a:srgbClr val="57A5AC"/>
            </a:solidFill>
            <a:ln>
              <a:noFill/>
            </a:ln>
            <a:effectLst>
              <a:outerShdw blurRad="12700" dist="12700" dir="8100000" algn="tr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平行四边形 23"/>
            <p:cNvSpPr/>
            <p:nvPr userDrawn="1"/>
          </p:nvSpPr>
          <p:spPr>
            <a:xfrm rot="1395662">
              <a:off x="6961727" y="1199905"/>
              <a:ext cx="1353126" cy="819772"/>
            </a:xfrm>
            <a:prstGeom prst="parallelogram">
              <a:avLst>
                <a:gd name="adj" fmla="val 58497"/>
              </a:avLst>
            </a:prstGeom>
            <a:noFill/>
            <a:ln w="28575"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508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544031" y="738508"/>
              <a:ext cx="1214459" cy="799766"/>
              <a:chOff x="5642344" y="893135"/>
              <a:chExt cx="1453116" cy="956930"/>
            </a:xfrm>
            <a:effectLst>
              <a:outerShdw blurRad="508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grpSpPr>
          <p:sp>
            <p:nvSpPr>
              <p:cNvPr id="38" name="任意多边形: 形状 37"/>
              <p:cNvSpPr/>
              <p:nvPr/>
            </p:nvSpPr>
            <p:spPr>
              <a:xfrm>
                <a:off x="5642344" y="893135"/>
                <a:ext cx="1453116" cy="956930"/>
              </a:xfrm>
              <a:custGeom>
                <a:avLst/>
                <a:gdLst>
                  <a:gd name="connsiteX0" fmla="*/ 1105786 w 1453116"/>
                  <a:gd name="connsiteY0" fmla="*/ 0 h 956930"/>
                  <a:gd name="connsiteX1" fmla="*/ 0 w 1453116"/>
                  <a:gd name="connsiteY1" fmla="*/ 956930 h 956930"/>
                  <a:gd name="connsiteX2" fmla="*/ 1453116 w 1453116"/>
                  <a:gd name="connsiteY2" fmla="*/ 956930 h 956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3116" h="956930">
                    <a:moveTo>
                      <a:pt x="1105786" y="0"/>
                    </a:moveTo>
                    <a:lnTo>
                      <a:pt x="0" y="956930"/>
                    </a:lnTo>
                    <a:lnTo>
                      <a:pt x="1453116" y="956930"/>
                    </a:ln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 rot="450387">
                <a:off x="5819775" y="1695450"/>
                <a:ext cx="104775" cy="152400"/>
              </a:xfrm>
              <a:custGeom>
                <a:avLst/>
                <a:gdLst>
                  <a:gd name="connsiteX0" fmla="*/ 0 w 104775"/>
                  <a:gd name="connsiteY0" fmla="*/ 0 h 152400"/>
                  <a:gd name="connsiteX1" fmla="*/ 76200 w 104775"/>
                  <a:gd name="connsiteY1" fmla="*/ 38100 h 152400"/>
                  <a:gd name="connsiteX2" fmla="*/ 104775 w 104775"/>
                  <a:gd name="connsiteY2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775" h="152400">
                    <a:moveTo>
                      <a:pt x="0" y="0"/>
                    </a:moveTo>
                    <a:cubicBezTo>
                      <a:pt x="29368" y="6350"/>
                      <a:pt x="58737" y="12700"/>
                      <a:pt x="76200" y="38100"/>
                    </a:cubicBezTo>
                    <a:cubicBezTo>
                      <a:pt x="93663" y="63500"/>
                      <a:pt x="99219" y="107950"/>
                      <a:pt x="104775" y="15240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35" name="直接箭头连接符 34"/>
            <p:cNvCxnSpPr/>
            <p:nvPr userDrawn="1"/>
          </p:nvCxnSpPr>
          <p:spPr>
            <a:xfrm>
              <a:off x="6023175" y="2509238"/>
              <a:ext cx="2656350" cy="0"/>
            </a:xfrm>
            <a:prstGeom prst="straightConnector1">
              <a:avLst/>
            </a:prstGeom>
            <a:ln w="47625">
              <a:solidFill>
                <a:schemeClr val="accent5">
                  <a:lumMod val="20000"/>
                  <a:lumOff val="80000"/>
                </a:schemeClr>
              </a:solidFill>
              <a:headEnd type="none"/>
              <a:tailEnd type="triangle"/>
            </a:ln>
            <a:effectLst>
              <a:outerShdw blurRad="508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 userDrawn="1"/>
          </p:nvCxnSpPr>
          <p:spPr>
            <a:xfrm flipV="1">
              <a:off x="6151771" y="316777"/>
              <a:ext cx="0" cy="2344128"/>
            </a:xfrm>
            <a:prstGeom prst="straightConnector1">
              <a:avLst/>
            </a:prstGeom>
            <a:ln w="47625">
              <a:solidFill>
                <a:schemeClr val="accent5">
                  <a:lumMod val="20000"/>
                  <a:lumOff val="80000"/>
                </a:schemeClr>
              </a:solidFill>
              <a:headEnd type="none"/>
              <a:tailEnd type="triangle"/>
            </a:ln>
            <a:effectLst>
              <a:outerShdw blurRad="508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任意多边形: 形状 36"/>
            <p:cNvSpPr/>
            <p:nvPr userDrawn="1"/>
          </p:nvSpPr>
          <p:spPr>
            <a:xfrm rot="21350027">
              <a:off x="7625814" y="775619"/>
              <a:ext cx="1015324" cy="746820"/>
            </a:xfrm>
            <a:custGeom>
              <a:avLst/>
              <a:gdLst>
                <a:gd name="connsiteX0" fmla="*/ 0 w 1756614"/>
                <a:gd name="connsiteY0" fmla="*/ 0 h 1580403"/>
                <a:gd name="connsiteX1" fmla="*/ 1194140 w 1756614"/>
                <a:gd name="connsiteY1" fmla="*/ 0 h 1580403"/>
                <a:gd name="connsiteX2" fmla="*/ 1756614 w 1756614"/>
                <a:gd name="connsiteY2" fmla="*/ 1580403 h 1580403"/>
                <a:gd name="connsiteX3" fmla="*/ 0 w 1756614"/>
                <a:gd name="connsiteY3" fmla="*/ 1580403 h 1580403"/>
                <a:gd name="connsiteX4" fmla="*/ 0 w 1756614"/>
                <a:gd name="connsiteY4" fmla="*/ 0 h 1580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6614" h="1580403">
                  <a:moveTo>
                    <a:pt x="0" y="0"/>
                  </a:moveTo>
                  <a:lnTo>
                    <a:pt x="1194140" y="0"/>
                  </a:lnTo>
                  <a:lnTo>
                    <a:pt x="1756614" y="1580403"/>
                  </a:lnTo>
                  <a:lnTo>
                    <a:pt x="0" y="158040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solidFill>
                <a:srgbClr val="FDE3E3"/>
              </a:solidFill>
              <a:prstDash val="sysDot"/>
            </a:ln>
            <a:effectLst>
              <a:outerShdw blurRad="508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文本框 31"/>
          <p:cNvSpPr txBox="1"/>
          <p:nvPr userDrawn="1"/>
        </p:nvSpPr>
        <p:spPr>
          <a:xfrm rot="932892">
            <a:off x="781050" y="4311650"/>
            <a:ext cx="15621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noProof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508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en-US" altLang="zh-CN" sz="4800" baseline="30000" noProof="1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508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4800" baseline="30000" noProof="1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508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 userDrawn="1"/>
        </p:nvSpPr>
        <p:spPr>
          <a:xfrm rot="21246350">
            <a:off x="217488" y="3689350"/>
            <a:ext cx="18478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noProof="1">
                <a:solidFill>
                  <a:schemeClr val="bg1">
                    <a:lumMod val="95000"/>
                  </a:schemeClr>
                </a:solidFill>
                <a:effectLst>
                  <a:outerShdw blurRad="38100" sx="102000" sy="102000" algn="ctr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326805</a:t>
            </a:r>
            <a:endParaRPr lang="zh-CN" altLang="en-US" sz="3600" b="1" noProof="1">
              <a:solidFill>
                <a:schemeClr val="bg1">
                  <a:lumMod val="95000"/>
                </a:schemeClr>
              </a:solidFill>
              <a:effectLst>
                <a:outerShdw blurRad="38100" sx="102000" sy="102000" algn="ctr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9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5138" y="1503363"/>
            <a:ext cx="3441700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 noChangeArrowheads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3175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: 形状 2"/>
          <p:cNvSpPr/>
          <p:nvPr userDrawn="1"/>
        </p:nvSpPr>
        <p:spPr>
          <a:xfrm>
            <a:off x="8640763" y="4633913"/>
            <a:ext cx="519112" cy="519112"/>
          </a:xfrm>
          <a:custGeom>
            <a:avLst/>
            <a:gdLst>
              <a:gd name="connsiteX0" fmla="*/ 409575 w 409576"/>
              <a:gd name="connsiteY0" fmla="*/ 0 h 409576"/>
              <a:gd name="connsiteX1" fmla="*/ 409576 w 409576"/>
              <a:gd name="connsiteY1" fmla="*/ 0 h 409576"/>
              <a:gd name="connsiteX2" fmla="*/ 409576 w 409576"/>
              <a:gd name="connsiteY2" fmla="*/ 409576 h 409576"/>
              <a:gd name="connsiteX3" fmla="*/ 0 w 409576"/>
              <a:gd name="connsiteY3" fmla="*/ 409576 h 409576"/>
              <a:gd name="connsiteX4" fmla="*/ 0 w 409576"/>
              <a:gd name="connsiteY4" fmla="*/ 409575 h 409576"/>
              <a:gd name="connsiteX5" fmla="*/ 409575 w 409576"/>
              <a:gd name="connsiteY5" fmla="*/ 0 h 40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9576" h="409576">
                <a:moveTo>
                  <a:pt x="409575" y="0"/>
                </a:moveTo>
                <a:lnTo>
                  <a:pt x="409576" y="0"/>
                </a:lnTo>
                <a:lnTo>
                  <a:pt x="409576" y="409576"/>
                </a:lnTo>
                <a:lnTo>
                  <a:pt x="0" y="409576"/>
                </a:lnTo>
                <a:lnTo>
                  <a:pt x="0" y="409575"/>
                </a:lnTo>
                <a:cubicBezTo>
                  <a:pt x="0" y="183373"/>
                  <a:pt x="183373" y="0"/>
                  <a:pt x="4095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任意多边形: 形状 3"/>
          <p:cNvSpPr/>
          <p:nvPr userDrawn="1"/>
        </p:nvSpPr>
        <p:spPr>
          <a:xfrm>
            <a:off x="8728075" y="4725988"/>
            <a:ext cx="428625" cy="428625"/>
          </a:xfrm>
          <a:custGeom>
            <a:avLst/>
            <a:gdLst>
              <a:gd name="connsiteX0" fmla="*/ 409575 w 409576"/>
              <a:gd name="connsiteY0" fmla="*/ 0 h 409576"/>
              <a:gd name="connsiteX1" fmla="*/ 409576 w 409576"/>
              <a:gd name="connsiteY1" fmla="*/ 0 h 409576"/>
              <a:gd name="connsiteX2" fmla="*/ 409576 w 409576"/>
              <a:gd name="connsiteY2" fmla="*/ 409576 h 409576"/>
              <a:gd name="connsiteX3" fmla="*/ 0 w 409576"/>
              <a:gd name="connsiteY3" fmla="*/ 409576 h 409576"/>
              <a:gd name="connsiteX4" fmla="*/ 0 w 409576"/>
              <a:gd name="connsiteY4" fmla="*/ 409575 h 409576"/>
              <a:gd name="connsiteX5" fmla="*/ 409575 w 409576"/>
              <a:gd name="connsiteY5" fmla="*/ 0 h 40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9576" h="409576">
                <a:moveTo>
                  <a:pt x="409575" y="0"/>
                </a:moveTo>
                <a:lnTo>
                  <a:pt x="409576" y="0"/>
                </a:lnTo>
                <a:lnTo>
                  <a:pt x="409576" y="409576"/>
                </a:lnTo>
                <a:lnTo>
                  <a:pt x="0" y="409576"/>
                </a:lnTo>
                <a:lnTo>
                  <a:pt x="0" y="409575"/>
                </a:lnTo>
                <a:cubicBezTo>
                  <a:pt x="0" y="183373"/>
                  <a:pt x="183373" y="0"/>
                  <a:pt x="409575" y="0"/>
                </a:cubicBezTo>
                <a:close/>
              </a:path>
            </a:pathLst>
          </a:custGeom>
          <a:solidFill>
            <a:srgbClr val="FFEEBD"/>
          </a:solidFill>
          <a:ln>
            <a:noFill/>
          </a:ln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-12700" y="4787900"/>
            <a:ext cx="403225" cy="371475"/>
          </a:xfrm>
          <a:custGeom>
            <a:avLst/>
            <a:gdLst>
              <a:gd name="connsiteX0" fmla="*/ 47624 w 623887"/>
              <a:gd name="connsiteY0" fmla="*/ 0 h 576942"/>
              <a:gd name="connsiteX1" fmla="*/ 623887 w 623887"/>
              <a:gd name="connsiteY1" fmla="*/ 576263 h 576942"/>
              <a:gd name="connsiteX2" fmla="*/ 623819 w 623887"/>
              <a:gd name="connsiteY2" fmla="*/ 576942 h 576942"/>
              <a:gd name="connsiteX3" fmla="*/ 0 w 623887"/>
              <a:gd name="connsiteY3" fmla="*/ 576942 h 576942"/>
              <a:gd name="connsiteX4" fmla="*/ 0 w 623887"/>
              <a:gd name="connsiteY4" fmla="*/ 4801 h 57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887" h="576942">
                <a:moveTo>
                  <a:pt x="47624" y="0"/>
                </a:moveTo>
                <a:cubicBezTo>
                  <a:pt x="365885" y="0"/>
                  <a:pt x="623887" y="258002"/>
                  <a:pt x="623887" y="576263"/>
                </a:cubicBezTo>
                <a:lnTo>
                  <a:pt x="623819" y="576942"/>
                </a:lnTo>
                <a:lnTo>
                  <a:pt x="0" y="576942"/>
                </a:lnTo>
                <a:lnTo>
                  <a:pt x="0" y="4801"/>
                </a:lnTo>
                <a:close/>
              </a:path>
            </a:pathLst>
          </a:custGeom>
          <a:solidFill>
            <a:srgbClr val="D6CEC4"/>
          </a:solidFill>
          <a:ln>
            <a:noFill/>
          </a:ln>
          <a:effectLst>
            <a:outerShdw blurRad="127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任意多边形: 形状 6"/>
          <p:cNvSpPr/>
          <p:nvPr userDrawn="1"/>
        </p:nvSpPr>
        <p:spPr>
          <a:xfrm>
            <a:off x="-12700" y="4864100"/>
            <a:ext cx="320675" cy="295275"/>
          </a:xfrm>
          <a:custGeom>
            <a:avLst/>
            <a:gdLst>
              <a:gd name="connsiteX0" fmla="*/ 47624 w 623887"/>
              <a:gd name="connsiteY0" fmla="*/ 0 h 576942"/>
              <a:gd name="connsiteX1" fmla="*/ 623887 w 623887"/>
              <a:gd name="connsiteY1" fmla="*/ 576263 h 576942"/>
              <a:gd name="connsiteX2" fmla="*/ 623819 w 623887"/>
              <a:gd name="connsiteY2" fmla="*/ 576942 h 576942"/>
              <a:gd name="connsiteX3" fmla="*/ 0 w 623887"/>
              <a:gd name="connsiteY3" fmla="*/ 576942 h 576942"/>
              <a:gd name="connsiteX4" fmla="*/ 0 w 623887"/>
              <a:gd name="connsiteY4" fmla="*/ 4801 h 57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887" h="576942">
                <a:moveTo>
                  <a:pt x="47624" y="0"/>
                </a:moveTo>
                <a:cubicBezTo>
                  <a:pt x="365885" y="0"/>
                  <a:pt x="623887" y="258002"/>
                  <a:pt x="623887" y="576263"/>
                </a:cubicBezTo>
                <a:lnTo>
                  <a:pt x="623819" y="576942"/>
                </a:lnTo>
                <a:lnTo>
                  <a:pt x="0" y="576942"/>
                </a:lnTo>
                <a:lnTo>
                  <a:pt x="0" y="48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 rot="20431318">
            <a:off x="8631238" y="4895850"/>
            <a:ext cx="522287" cy="128588"/>
          </a:xfrm>
          <a:prstGeom prst="rect">
            <a:avLst/>
          </a:prstGeom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</p:pic>
      <p:grpSp>
        <p:nvGrpSpPr>
          <p:cNvPr id="3080" name="组合 8"/>
          <p:cNvGrpSpPr/>
          <p:nvPr userDrawn="1"/>
        </p:nvGrpSpPr>
        <p:grpSpPr bwMode="auto">
          <a:xfrm>
            <a:off x="-25400" y="-22225"/>
            <a:ext cx="415925" cy="415925"/>
            <a:chOff x="-25416" y="-21437"/>
            <a:chExt cx="415814" cy="415814"/>
          </a:xfrm>
        </p:grpSpPr>
        <p:sp>
          <p:nvSpPr>
            <p:cNvPr id="10" name="任意多边形: 形状 9"/>
            <p:cNvSpPr/>
            <p:nvPr/>
          </p:nvSpPr>
          <p:spPr>
            <a:xfrm>
              <a:off x="-25416" y="-21437"/>
              <a:ext cx="415814" cy="415814"/>
            </a:xfrm>
            <a:custGeom>
              <a:avLst/>
              <a:gdLst>
                <a:gd name="connsiteX0" fmla="*/ 0 w 533399"/>
                <a:gd name="connsiteY0" fmla="*/ 0 h 533399"/>
                <a:gd name="connsiteX1" fmla="*/ 529558 w 533399"/>
                <a:gd name="connsiteY1" fmla="*/ 0 h 533399"/>
                <a:gd name="connsiteX2" fmla="*/ 533399 w 533399"/>
                <a:gd name="connsiteY2" fmla="*/ 38099 h 533399"/>
                <a:gd name="connsiteX3" fmla="*/ 38099 w 533399"/>
                <a:gd name="connsiteY3" fmla="*/ 533399 h 533399"/>
                <a:gd name="connsiteX4" fmla="*/ 0 w 533399"/>
                <a:gd name="connsiteY4" fmla="*/ 529558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99" h="533399">
                  <a:moveTo>
                    <a:pt x="0" y="0"/>
                  </a:moveTo>
                  <a:lnTo>
                    <a:pt x="529558" y="0"/>
                  </a:lnTo>
                  <a:lnTo>
                    <a:pt x="533399" y="38099"/>
                  </a:lnTo>
                  <a:cubicBezTo>
                    <a:pt x="533399" y="311646"/>
                    <a:pt x="311646" y="533399"/>
                    <a:pt x="38099" y="533399"/>
                  </a:cubicBezTo>
                  <a:lnTo>
                    <a:pt x="0" y="529558"/>
                  </a:lnTo>
                  <a:close/>
                </a:path>
              </a:pathLst>
            </a:custGeom>
            <a:solidFill>
              <a:srgbClr val="89C1C5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-25416" y="-21437"/>
              <a:ext cx="338048" cy="338048"/>
            </a:xfrm>
            <a:custGeom>
              <a:avLst/>
              <a:gdLst>
                <a:gd name="connsiteX0" fmla="*/ 0 w 533399"/>
                <a:gd name="connsiteY0" fmla="*/ 0 h 533399"/>
                <a:gd name="connsiteX1" fmla="*/ 529558 w 533399"/>
                <a:gd name="connsiteY1" fmla="*/ 0 h 533399"/>
                <a:gd name="connsiteX2" fmla="*/ 533399 w 533399"/>
                <a:gd name="connsiteY2" fmla="*/ 38099 h 533399"/>
                <a:gd name="connsiteX3" fmla="*/ 38099 w 533399"/>
                <a:gd name="connsiteY3" fmla="*/ 533399 h 533399"/>
                <a:gd name="connsiteX4" fmla="*/ 0 w 533399"/>
                <a:gd name="connsiteY4" fmla="*/ 529558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99" h="533399">
                  <a:moveTo>
                    <a:pt x="0" y="0"/>
                  </a:moveTo>
                  <a:lnTo>
                    <a:pt x="529558" y="0"/>
                  </a:lnTo>
                  <a:lnTo>
                    <a:pt x="533399" y="38099"/>
                  </a:lnTo>
                  <a:cubicBezTo>
                    <a:pt x="533399" y="311646"/>
                    <a:pt x="311646" y="533399"/>
                    <a:pt x="38099" y="533399"/>
                  </a:cubicBezTo>
                  <a:lnTo>
                    <a:pt x="0" y="5295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-25416" y="-21437"/>
              <a:ext cx="247584" cy="247584"/>
            </a:xfrm>
            <a:custGeom>
              <a:avLst/>
              <a:gdLst>
                <a:gd name="connsiteX0" fmla="*/ 0 w 533399"/>
                <a:gd name="connsiteY0" fmla="*/ 0 h 533399"/>
                <a:gd name="connsiteX1" fmla="*/ 529558 w 533399"/>
                <a:gd name="connsiteY1" fmla="*/ 0 h 533399"/>
                <a:gd name="connsiteX2" fmla="*/ 533399 w 533399"/>
                <a:gd name="connsiteY2" fmla="*/ 38099 h 533399"/>
                <a:gd name="connsiteX3" fmla="*/ 38099 w 533399"/>
                <a:gd name="connsiteY3" fmla="*/ 533399 h 533399"/>
                <a:gd name="connsiteX4" fmla="*/ 0 w 533399"/>
                <a:gd name="connsiteY4" fmla="*/ 529558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99" h="533399">
                  <a:moveTo>
                    <a:pt x="0" y="0"/>
                  </a:moveTo>
                  <a:lnTo>
                    <a:pt x="529558" y="0"/>
                  </a:lnTo>
                  <a:lnTo>
                    <a:pt x="533399" y="38099"/>
                  </a:lnTo>
                  <a:cubicBezTo>
                    <a:pt x="533399" y="311646"/>
                    <a:pt x="311646" y="533399"/>
                    <a:pt x="38099" y="533399"/>
                  </a:cubicBezTo>
                  <a:lnTo>
                    <a:pt x="0" y="529558"/>
                  </a:lnTo>
                  <a:close/>
                </a:path>
              </a:pathLst>
            </a:custGeom>
            <a:solidFill>
              <a:srgbClr val="A5D0D3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 noChangeArrowheads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82563" y="4710113"/>
            <a:ext cx="406400" cy="355600"/>
          </a:xfrm>
          <a:prstGeom prst="rect">
            <a:avLst/>
          </a:prstGeom>
          <a:noFill/>
          <a:ln>
            <a:noFill/>
          </a:ln>
          <a:effectLst>
            <a:outerShdw blurRad="12700" dist="12700" dir="18900000" algn="bl" rotWithShape="0">
              <a:srgbClr val="000000">
                <a:alpha val="39999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 rot="20911277">
            <a:off x="8929688" y="4965700"/>
            <a:ext cx="193675" cy="119063"/>
          </a:xfrm>
          <a:prstGeom prst="rect">
            <a:avLst/>
          </a:prstGeom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2" Type="http://schemas.openxmlformats.org/officeDocument/2006/relationships/slideLayout" Target="../slideLayouts/slideLayout6.xml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19.png"/><Relationship Id="rId3" Type="http://schemas.openxmlformats.org/officeDocument/2006/relationships/image" Target="../media/image13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2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13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1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5"/>
          <p:cNvGrpSpPr/>
          <p:nvPr/>
        </p:nvGrpSpPr>
        <p:grpSpPr bwMode="auto">
          <a:xfrm>
            <a:off x="462794" y="1115576"/>
            <a:ext cx="5205412" cy="935038"/>
            <a:chOff x="-116773" y="1521588"/>
            <a:chExt cx="5204098" cy="934720"/>
          </a:xfrm>
        </p:grpSpPr>
        <p:grpSp>
          <p:nvGrpSpPr>
            <p:cNvPr id="13314" name="组合 4"/>
            <p:cNvGrpSpPr/>
            <p:nvPr/>
          </p:nvGrpSpPr>
          <p:grpSpPr bwMode="auto">
            <a:xfrm>
              <a:off x="-116773" y="1635126"/>
              <a:ext cx="707197" cy="706108"/>
              <a:chOff x="510244" y="873985"/>
              <a:chExt cx="707197" cy="706108"/>
            </a:xfrm>
          </p:grpSpPr>
          <p:pic>
            <p:nvPicPr>
              <p:cNvPr id="13315" name="图片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10244" y="878992"/>
                <a:ext cx="707197" cy="701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文本框 5"/>
              <p:cNvSpPr txBox="1"/>
              <p:nvPr/>
            </p:nvSpPr>
            <p:spPr>
              <a:xfrm>
                <a:off x="675302" y="874708"/>
                <a:ext cx="377729" cy="644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600" b="1" noProof="1">
                    <a:solidFill>
                      <a:schemeClr val="accent5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二</a:t>
                </a:r>
                <a:endParaRPr lang="zh-CN" altLang="en-US" sz="3600" b="1" noProof="1">
                  <a:solidFill>
                    <a:schemeClr val="accent5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3317" name="Rectangle 7"/>
            <p:cNvSpPr txBox="1">
              <a:spLocks noChangeArrowheads="1"/>
            </p:cNvSpPr>
            <p:nvPr/>
          </p:nvSpPr>
          <p:spPr bwMode="auto">
            <a:xfrm>
              <a:off x="533924" y="1521588"/>
              <a:ext cx="4553401" cy="934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黑体" panose="02010609060101010101" pitchFamily="49" charset="-122"/>
                </a:rPr>
                <a:t>认识三角形和四边形</a:t>
              </a:r>
              <a:endParaRPr lang="zh-CN" altLang="en-US" sz="3200" dirty="0">
                <a:latin typeface="楷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318" name="矩形 2"/>
          <p:cNvSpPr>
            <a:spLocks noChangeArrowheads="1"/>
          </p:cNvSpPr>
          <p:nvPr/>
        </p:nvSpPr>
        <p:spPr bwMode="auto">
          <a:xfrm>
            <a:off x="1236663" y="2384378"/>
            <a:ext cx="4872037" cy="861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4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zh-CN" altLang="en-US" sz="4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形边</a:t>
            </a:r>
            <a:r>
              <a:rPr lang="zh-CN" altLang="en-US" sz="4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的关系</a:t>
            </a:r>
            <a:endParaRPr lang="zh-CN" altLang="en-US" sz="6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/>
          <p:nvPr/>
        </p:nvSpPr>
        <p:spPr>
          <a:xfrm>
            <a:off x="279400" y="665163"/>
            <a:ext cx="8515350" cy="1208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 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如果三角形的两条边的长分别</a:t>
            </a:r>
            <a:r>
              <a:rPr lang="zh-CN" altLang="en-US" sz="2800" b="1" spc="3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是5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厘米</a:t>
            </a:r>
            <a:r>
              <a:rPr lang="zh-CN" altLang="en-US" sz="2800" b="1" spc="3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和8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厘米，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那么第三条边的长可能是几厘米？写出两种答案。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3105150" y="2282825"/>
            <a:ext cx="27940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第三条边的长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TextBox 12"/>
          <p:cNvSpPr txBox="1"/>
          <p:nvPr/>
        </p:nvSpPr>
        <p:spPr>
          <a:xfrm>
            <a:off x="1968500" y="2282825"/>
            <a:ext cx="15557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spc="300" noProof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3200" b="1" spc="300" noProof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−</a:t>
            </a:r>
            <a:r>
              <a:rPr lang="zh-CN" altLang="en-US" sz="3200" b="1" spc="600" noProof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spc="450" noProof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endParaRPr lang="zh-CN" altLang="en-US" sz="3200" b="1" noProof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5680075" y="2282825"/>
            <a:ext cx="175418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spc="600" noProof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zh-CN" altLang="en-US" sz="3200" b="1" spc="300" noProof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3200" b="1" spc="300" noProof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3200" b="1" noProof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3200" b="1" noProof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133725" y="3044825"/>
            <a:ext cx="32289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第三条边的长</a:t>
            </a:r>
            <a:endParaRPr lang="zh-CN" altLang="en-US" sz="32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2487613" y="3044825"/>
            <a:ext cx="88423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spc="600" noProof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spc="450" noProof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endParaRPr lang="zh-CN" altLang="en-US" sz="3200" b="1" noProof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5695950" y="3038475"/>
            <a:ext cx="1168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spc="600" noProof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3200" b="1" noProof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endParaRPr lang="zh-CN" altLang="en-US" sz="3200" b="1" noProof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38238" y="3730625"/>
            <a:ext cx="7072312" cy="665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第三边的长可以为：</a:t>
            </a:r>
            <a:r>
              <a:rPr lang="en-US" altLang="zh-CN" sz="3200" b="1" spc="300" noProof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厘米、</a:t>
            </a:r>
            <a:r>
              <a:rPr lang="en-US" altLang="zh-CN" sz="3200" b="1" spc="300" noProof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noProof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3200" b="1" noProof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5"/>
          <p:cNvGrpSpPr/>
          <p:nvPr/>
        </p:nvGrpSpPr>
        <p:grpSpPr bwMode="auto">
          <a:xfrm>
            <a:off x="639763" y="942975"/>
            <a:ext cx="4057650" cy="788988"/>
            <a:chOff x="403948" y="956715"/>
            <a:chExt cx="4057722" cy="789824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232971" y="1147263"/>
              <a:ext cx="3228699" cy="531478"/>
            </a:xfrm>
            <a:prstGeom prst="rect">
              <a:avLst/>
            </a:prstGeom>
            <a:noFill/>
            <a:effectLst>
              <a:softEdge rad="0"/>
            </a:effectLst>
          </p:spPr>
          <p:txBody>
            <a:bodyPr wrap="none" lIns="68580" tIns="34290" rIns="68580" bIns="34290">
              <a:spAutoFit/>
            </a:bodyPr>
            <a:lstStyle/>
            <a:p>
              <a:pPr eaLnBrk="0" hangingPunct="0">
                <a:defRPr/>
              </a:pPr>
              <a:r>
                <a:rPr lang="zh-CN" altLang="zh-CN" sz="30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这节课</a:t>
              </a:r>
              <a:r>
                <a:rPr lang="zh-CN" altLang="en-US" sz="30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我们</a:t>
              </a:r>
              <a:r>
                <a:rPr lang="zh-CN" altLang="zh-CN" sz="30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学了</a:t>
              </a:r>
              <a:r>
                <a:rPr lang="zh-CN" altLang="en-US" sz="30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  <a:endParaRPr lang="zh-CN" altLang="en-US" sz="3000" b="1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555" name="图片 4" descr="卡通人物&#10;&#10;描述已自动生成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403948" y="956715"/>
              <a:ext cx="829023" cy="789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 bwMode="auto">
          <a:xfrm>
            <a:off x="650875" y="2114550"/>
            <a:ext cx="7920038" cy="2138363"/>
            <a:chOff x="512618" y="2799090"/>
            <a:chExt cx="7920302" cy="2139060"/>
          </a:xfrm>
        </p:grpSpPr>
        <p:grpSp>
          <p:nvGrpSpPr>
            <p:cNvPr id="23557" name="组合 9"/>
            <p:cNvGrpSpPr/>
            <p:nvPr/>
          </p:nvGrpSpPr>
          <p:grpSpPr bwMode="auto">
            <a:xfrm>
              <a:off x="512618" y="2799090"/>
              <a:ext cx="7920302" cy="2139060"/>
              <a:chOff x="581552" y="2857920"/>
              <a:chExt cx="7920302" cy="2139060"/>
            </a:xfrm>
          </p:grpSpPr>
          <p:sp>
            <p:nvSpPr>
              <p:cNvPr id="12" name="矩形: 圆角 11"/>
              <p:cNvSpPr/>
              <p:nvPr/>
            </p:nvSpPr>
            <p:spPr>
              <a:xfrm>
                <a:off x="581552" y="2857920"/>
                <a:ext cx="7875851" cy="1985022"/>
              </a:xfrm>
              <a:prstGeom prst="roundRect">
                <a:avLst/>
              </a:prstGeom>
              <a:solidFill>
                <a:srgbClr val="EFF9FF">
                  <a:alpha val="50196"/>
                </a:srgbClr>
              </a:solidFill>
              <a:ln w="12700">
                <a:solidFill>
                  <a:schemeClr val="accent5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23559" name="图片 1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7918346" y="4413472"/>
                <a:ext cx="583508" cy="583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3560" name="文本框 7"/>
            <p:cNvSpPr txBox="1">
              <a:spLocks noChangeArrowheads="1"/>
            </p:cNvSpPr>
            <p:nvPr/>
          </p:nvSpPr>
          <p:spPr bwMode="auto">
            <a:xfrm>
              <a:off x="699654" y="2951055"/>
              <a:ext cx="7531099" cy="1673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6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1. </a:t>
              </a:r>
              <a:r>
                <a:rPr lang="zh-CN" altLang="en-US" sz="26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三角形任意两边之和大于第三边。</a:t>
              </a:r>
              <a:endParaRPr lang="zh-CN" altLang="en-US" sz="26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26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2. </a:t>
              </a:r>
              <a:r>
                <a:rPr lang="zh-CN" altLang="en-US" sz="26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利用三角形边的关系，可以判断三条长度已知的</a:t>
              </a:r>
              <a:endParaRPr lang="zh-CN" altLang="en-US" sz="26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6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线段能否围成三角形。</a:t>
              </a:r>
              <a:endParaRPr lang="zh-CN" altLang="en-US" sz="26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16"/>
          <p:cNvGrpSpPr/>
          <p:nvPr/>
        </p:nvGrpSpPr>
        <p:grpSpPr bwMode="auto">
          <a:xfrm>
            <a:off x="273050" y="138113"/>
            <a:ext cx="2257425" cy="598487"/>
            <a:chOff x="768350" y="306388"/>
            <a:chExt cx="2257425" cy="598487"/>
          </a:xfrm>
        </p:grpSpPr>
        <p:sp>
          <p:nvSpPr>
            <p:cNvPr id="10" name="文本框 8"/>
            <p:cNvSpPr txBox="1">
              <a:spLocks noChangeArrowheads="1"/>
            </p:cNvSpPr>
            <p:nvPr/>
          </p:nvSpPr>
          <p:spPr bwMode="auto">
            <a:xfrm>
              <a:off x="1035050" y="306388"/>
              <a:ext cx="1990725" cy="5857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3200" b="1" noProof="1">
                  <a:solidFill>
                    <a:srgbClr val="0070C0"/>
                  </a:solidFill>
                  <a:effectLst>
                    <a:outerShdw blurRad="12700" dist="12700" algn="l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教学目标</a:t>
              </a:r>
              <a:endParaRPr lang="zh-CN" altLang="en-US" sz="3200" b="1" noProof="1">
                <a:solidFill>
                  <a:srgbClr val="0070C0"/>
                </a:solidFill>
                <a:effectLst>
                  <a:outerShdw blurRad="12700" dist="127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 bwMode="auto">
            <a:xfrm>
              <a:off x="1177925" y="904875"/>
              <a:ext cx="1728788" cy="0"/>
            </a:xfrm>
            <a:prstGeom prst="line">
              <a:avLst/>
            </a:prstGeom>
            <a:ln w="31750">
              <a:solidFill>
                <a:srgbClr val="D6CEC4"/>
              </a:solidFill>
              <a:prstDash val="sysDot"/>
            </a:ln>
            <a:effectLst>
              <a:outerShdw blurRad="12700" dist="127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340" name="组合 20"/>
            <p:cNvGrpSpPr/>
            <p:nvPr/>
          </p:nvGrpSpPr>
          <p:grpSpPr bwMode="auto">
            <a:xfrm>
              <a:off x="768350" y="460375"/>
              <a:ext cx="338138" cy="338138"/>
              <a:chOff x="852050" y="527318"/>
              <a:chExt cx="243226" cy="241302"/>
            </a:xfrm>
          </p:grpSpPr>
          <p:grpSp>
            <p:nvGrpSpPr>
              <p:cNvPr id="14341" name="组合 28"/>
              <p:cNvGrpSpPr/>
              <p:nvPr/>
            </p:nvGrpSpPr>
            <p:grpSpPr bwMode="auto">
              <a:xfrm rot="2700000">
                <a:off x="853012" y="526356"/>
                <a:ext cx="241302" cy="243226"/>
                <a:chOff x="-2721473" y="137061"/>
                <a:chExt cx="7592543" cy="7662312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-2024729" y="120525"/>
                  <a:ext cx="6879607" cy="6906863"/>
                </a:xfrm>
                <a:prstGeom prst="rect">
                  <a:avLst/>
                </a:prstGeom>
                <a:noFill/>
                <a:ln>
                  <a:solidFill>
                    <a:srgbClr val="498796">
                      <a:alpha val="7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-2806094" y="669585"/>
                  <a:ext cx="6879607" cy="6978809"/>
                </a:xfrm>
                <a:prstGeom prst="rect">
                  <a:avLst/>
                </a:prstGeom>
                <a:solidFill>
                  <a:srgbClr val="89C1C5">
                    <a:alpha val="70000"/>
                  </a:srgbClr>
                </a:soli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noProof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 rot="5400000">
                <a:off x="917065" y="555480"/>
                <a:ext cx="124616" cy="183846"/>
              </a:xfrm>
              <a:prstGeom prst="rect">
                <a:avLst/>
              </a:prstGeom>
              <a:effectLst>
                <a:outerShdw blurRad="12700" dist="12700" dir="10800000" algn="r" rotWithShape="0">
                  <a:prstClr val="black">
                    <a:alpha val="20000"/>
                  </a:prstClr>
                </a:outerShdw>
              </a:effectLst>
            </p:spPr>
          </p:pic>
        </p:grpSp>
      </p:grpSp>
      <p:sp>
        <p:nvSpPr>
          <p:cNvPr id="3" name="文本框 2"/>
          <p:cNvSpPr txBox="1"/>
          <p:nvPr/>
        </p:nvSpPr>
        <p:spPr>
          <a:xfrm>
            <a:off x="322262" y="1062091"/>
            <a:ext cx="8531225" cy="2417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b="1" i="1" noProof="1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通过摆一摆等操作活动，探索并发现三角形边的关系。</a:t>
            </a:r>
            <a:endParaRPr lang="en-US" altLang="zh-CN" sz="28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latinLnBrk="1">
              <a:lnSpc>
                <a:spcPct val="120000"/>
              </a:lnSpc>
            </a:pPr>
            <a:r>
              <a:rPr lang="en-US" altLang="zh-CN" sz="2800" b="1" i="1" noProof="1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能根据三角形边的关系，判断三条线段能否围成三角形。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2"/>
          <p:cNvGrpSpPr/>
          <p:nvPr/>
        </p:nvGrpSpPr>
        <p:grpSpPr bwMode="auto">
          <a:xfrm>
            <a:off x="300038" y="863600"/>
            <a:ext cx="8437562" cy="996950"/>
            <a:chOff x="300728" y="812939"/>
            <a:chExt cx="8436872" cy="997453"/>
          </a:xfrm>
        </p:grpSpPr>
        <p:pic>
          <p:nvPicPr>
            <p:cNvPr id="15362" name="图片 1" descr="3.pn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0728" y="934710"/>
              <a:ext cx="271663" cy="270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3" name="TextBox 11"/>
            <p:cNvSpPr txBox="1">
              <a:spLocks noChangeArrowheads="1"/>
            </p:cNvSpPr>
            <p:nvPr/>
          </p:nvSpPr>
          <p:spPr bwMode="auto">
            <a:xfrm>
              <a:off x="617538" y="812939"/>
              <a:ext cx="8120062" cy="997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12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用小棒摆三角形，下面哪组能摆成？哪组摆不成？与同伴交流（单位：厘米）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5364" name="图片 25" descr="16.png"/>
          <p:cNvPicPr>
            <a:picLocks noChangeAspect="1" noChangeArrowheads="1"/>
          </p:cNvPicPr>
          <p:nvPr/>
        </p:nvPicPr>
        <p:blipFill>
          <a:blip r:embed="rId2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1662113" y="2316163"/>
            <a:ext cx="1150937" cy="8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26" descr="17.png"/>
          <p:cNvPicPr>
            <a:picLocks noChangeAspect="1" noChangeArrowheads="1"/>
          </p:cNvPicPr>
          <p:nvPr/>
        </p:nvPicPr>
        <p:blipFill>
          <a:blip r:embed="rId3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1670050" y="2681288"/>
            <a:ext cx="1758950" cy="7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27" descr="18.png"/>
          <p:cNvPicPr>
            <a:picLocks noChangeAspect="1" noChangeArrowheads="1"/>
          </p:cNvPicPr>
          <p:nvPr/>
        </p:nvPicPr>
        <p:blipFill>
          <a:blip r:embed="rId4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1663700" y="3040063"/>
            <a:ext cx="2197100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图片 28" descr="19.png"/>
          <p:cNvPicPr>
            <a:picLocks noChangeAspect="1" noChangeArrowheads="1"/>
          </p:cNvPicPr>
          <p:nvPr/>
        </p:nvPicPr>
        <p:blipFill>
          <a:blip r:embed="rId5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4827588" y="2640013"/>
            <a:ext cx="1609725" cy="8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29" descr="16.png"/>
          <p:cNvPicPr>
            <a:picLocks noChangeAspect="1" noChangeArrowheads="1"/>
          </p:cNvPicPr>
          <p:nvPr/>
        </p:nvPicPr>
        <p:blipFill>
          <a:blip r:embed="rId6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4841875" y="2305050"/>
            <a:ext cx="1006475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图片 30" descr="18.png"/>
          <p:cNvPicPr>
            <a:picLocks noChangeAspect="1" noChangeArrowheads="1"/>
          </p:cNvPicPr>
          <p:nvPr/>
        </p:nvPicPr>
        <p:blipFill>
          <a:blip r:embed="rId7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4838700" y="3033713"/>
            <a:ext cx="2114550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图片 31" descr="16.png"/>
          <p:cNvPicPr>
            <a:picLocks noChangeAspect="1" noChangeArrowheads="1"/>
          </p:cNvPicPr>
          <p:nvPr/>
        </p:nvPicPr>
        <p:blipFill>
          <a:blip r:embed="rId8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1684338" y="3852863"/>
            <a:ext cx="1081087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图片 32" descr="18.png"/>
          <p:cNvPicPr>
            <a:picLocks noChangeAspect="1" noChangeArrowheads="1"/>
          </p:cNvPicPr>
          <p:nvPr/>
        </p:nvPicPr>
        <p:blipFill>
          <a:blip r:embed="rId4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1677988" y="4606925"/>
            <a:ext cx="2197100" cy="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图片 33" descr="16.png"/>
          <p:cNvPicPr>
            <a:picLocks noChangeAspect="1" noChangeArrowheads="1"/>
          </p:cNvPicPr>
          <p:nvPr/>
        </p:nvPicPr>
        <p:blipFill>
          <a:blip r:embed="rId2">
            <a:lum bright="-30000" contrast="40000"/>
          </a:blip>
          <a:srcRect/>
          <a:stretch>
            <a:fillRect/>
          </a:stretch>
        </p:blipFill>
        <p:spPr bwMode="auto">
          <a:xfrm>
            <a:off x="1693863" y="4221163"/>
            <a:ext cx="1231900" cy="8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图片 34" descr="16.png"/>
          <p:cNvPicPr>
            <a:picLocks noChangeAspect="1" noChangeArrowheads="1"/>
          </p:cNvPicPr>
          <p:nvPr/>
        </p:nvPicPr>
        <p:blipFill>
          <a:blip r:embed="rId9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4864100" y="3833813"/>
            <a:ext cx="1062038" cy="7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图片 35" descr="18.png"/>
          <p:cNvPicPr>
            <a:picLocks noChangeAspect="1" noChangeArrowheads="1"/>
          </p:cNvPicPr>
          <p:nvPr/>
        </p:nvPicPr>
        <p:blipFill>
          <a:blip r:embed="rId10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4857750" y="4587875"/>
            <a:ext cx="2154238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5" name="图片 36" descr="20.png"/>
          <p:cNvPicPr>
            <a:picLocks noChangeAspect="1" noChangeArrowheads="1"/>
          </p:cNvPicPr>
          <p:nvPr/>
        </p:nvPicPr>
        <p:blipFill>
          <a:blip r:embed="rId11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4878388" y="4217988"/>
            <a:ext cx="841375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6" name="左大括号 38"/>
          <p:cNvSpPr/>
          <p:nvPr/>
        </p:nvSpPr>
        <p:spPr bwMode="auto">
          <a:xfrm>
            <a:off x="1371600" y="2316163"/>
            <a:ext cx="201613" cy="801687"/>
          </a:xfrm>
          <a:prstGeom prst="leftBrace">
            <a:avLst>
              <a:gd name="adj1" fmla="val 27522"/>
              <a:gd name="adj2" fmla="val 50000"/>
            </a:avLst>
          </a:prstGeom>
          <a:noFill/>
          <a:ln w="1905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/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77" name="左大括号 39"/>
          <p:cNvSpPr/>
          <p:nvPr/>
        </p:nvSpPr>
        <p:spPr bwMode="auto">
          <a:xfrm>
            <a:off x="4551363" y="2317750"/>
            <a:ext cx="201612" cy="801688"/>
          </a:xfrm>
          <a:prstGeom prst="leftBrace">
            <a:avLst>
              <a:gd name="adj1" fmla="val 27522"/>
              <a:gd name="adj2" fmla="val 50000"/>
            </a:avLst>
          </a:prstGeom>
          <a:noFill/>
          <a:ln w="1905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/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78" name="左大括号 40"/>
          <p:cNvSpPr/>
          <p:nvPr/>
        </p:nvSpPr>
        <p:spPr bwMode="auto">
          <a:xfrm>
            <a:off x="1379538" y="3863975"/>
            <a:ext cx="201612" cy="803275"/>
          </a:xfrm>
          <a:prstGeom prst="leftBrace">
            <a:avLst>
              <a:gd name="adj1" fmla="val 27576"/>
              <a:gd name="adj2" fmla="val 50000"/>
            </a:avLst>
          </a:prstGeom>
          <a:noFill/>
          <a:ln w="1905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/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79" name="左大括号 41"/>
          <p:cNvSpPr/>
          <p:nvPr/>
        </p:nvSpPr>
        <p:spPr bwMode="auto">
          <a:xfrm>
            <a:off x="4559300" y="3863975"/>
            <a:ext cx="200025" cy="803275"/>
          </a:xfrm>
          <a:prstGeom prst="leftBrace">
            <a:avLst>
              <a:gd name="adj1" fmla="val 27665"/>
              <a:gd name="adj2" fmla="val 50000"/>
            </a:avLst>
          </a:prstGeom>
          <a:noFill/>
          <a:ln w="1905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hangingPunct="0"/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80" name="TextBox 46"/>
          <p:cNvSpPr txBox="1">
            <a:spLocks noChangeArrowheads="1"/>
          </p:cNvSpPr>
          <p:nvPr/>
        </p:nvSpPr>
        <p:spPr bwMode="auto">
          <a:xfrm>
            <a:off x="1943100" y="1971675"/>
            <a:ext cx="639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81" name="TextBox 47"/>
          <p:cNvSpPr txBox="1">
            <a:spLocks noChangeArrowheads="1"/>
          </p:cNvSpPr>
          <p:nvPr/>
        </p:nvSpPr>
        <p:spPr bwMode="auto">
          <a:xfrm>
            <a:off x="1943100" y="2322513"/>
            <a:ext cx="639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82" name="TextBox 48"/>
          <p:cNvSpPr txBox="1">
            <a:spLocks noChangeArrowheads="1"/>
          </p:cNvSpPr>
          <p:nvPr/>
        </p:nvSpPr>
        <p:spPr bwMode="auto">
          <a:xfrm>
            <a:off x="1936750" y="2711450"/>
            <a:ext cx="639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83" name="TextBox 49"/>
          <p:cNvSpPr txBox="1">
            <a:spLocks noChangeArrowheads="1"/>
          </p:cNvSpPr>
          <p:nvPr/>
        </p:nvSpPr>
        <p:spPr bwMode="auto">
          <a:xfrm>
            <a:off x="5065713" y="1962150"/>
            <a:ext cx="639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84" name="TextBox 50"/>
          <p:cNvSpPr txBox="1">
            <a:spLocks noChangeArrowheads="1"/>
          </p:cNvSpPr>
          <p:nvPr/>
        </p:nvSpPr>
        <p:spPr bwMode="auto">
          <a:xfrm>
            <a:off x="5065713" y="2309813"/>
            <a:ext cx="639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85" name="TextBox 51"/>
          <p:cNvSpPr txBox="1">
            <a:spLocks noChangeArrowheads="1"/>
          </p:cNvSpPr>
          <p:nvPr/>
        </p:nvSpPr>
        <p:spPr bwMode="auto">
          <a:xfrm>
            <a:off x="5065713" y="2706688"/>
            <a:ext cx="639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86" name="TextBox 52"/>
          <p:cNvSpPr txBox="1">
            <a:spLocks noChangeArrowheads="1"/>
          </p:cNvSpPr>
          <p:nvPr/>
        </p:nvSpPr>
        <p:spPr bwMode="auto">
          <a:xfrm>
            <a:off x="1951038" y="3516313"/>
            <a:ext cx="639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87" name="TextBox 53"/>
          <p:cNvSpPr txBox="1">
            <a:spLocks noChangeArrowheads="1"/>
          </p:cNvSpPr>
          <p:nvPr/>
        </p:nvSpPr>
        <p:spPr bwMode="auto">
          <a:xfrm>
            <a:off x="1951038" y="3890963"/>
            <a:ext cx="639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88" name="TextBox 54"/>
          <p:cNvSpPr txBox="1">
            <a:spLocks noChangeArrowheads="1"/>
          </p:cNvSpPr>
          <p:nvPr/>
        </p:nvSpPr>
        <p:spPr bwMode="auto">
          <a:xfrm>
            <a:off x="1951038" y="4275138"/>
            <a:ext cx="639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89" name="TextBox 55"/>
          <p:cNvSpPr txBox="1">
            <a:spLocks noChangeArrowheads="1"/>
          </p:cNvSpPr>
          <p:nvPr/>
        </p:nvSpPr>
        <p:spPr bwMode="auto">
          <a:xfrm>
            <a:off x="5081588" y="3516313"/>
            <a:ext cx="639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90" name="TextBox 56"/>
          <p:cNvSpPr txBox="1">
            <a:spLocks noChangeArrowheads="1"/>
          </p:cNvSpPr>
          <p:nvPr/>
        </p:nvSpPr>
        <p:spPr bwMode="auto">
          <a:xfrm>
            <a:off x="5081588" y="3876675"/>
            <a:ext cx="639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91" name="TextBox 57"/>
          <p:cNvSpPr txBox="1">
            <a:spLocks noChangeArrowheads="1"/>
          </p:cNvSpPr>
          <p:nvPr/>
        </p:nvSpPr>
        <p:spPr bwMode="auto">
          <a:xfrm>
            <a:off x="5081588" y="4264025"/>
            <a:ext cx="639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92" name="文本框 3"/>
          <p:cNvSpPr txBox="1">
            <a:spLocks noChangeArrowheads="1"/>
          </p:cNvSpPr>
          <p:nvPr/>
        </p:nvSpPr>
        <p:spPr bwMode="auto">
          <a:xfrm>
            <a:off x="660400" y="2471738"/>
            <a:ext cx="847725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3" name="文本框 4"/>
          <p:cNvSpPr txBox="1">
            <a:spLocks noChangeArrowheads="1"/>
          </p:cNvSpPr>
          <p:nvPr/>
        </p:nvSpPr>
        <p:spPr bwMode="auto">
          <a:xfrm>
            <a:off x="660400" y="4025900"/>
            <a:ext cx="847725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4" name="文本框 5"/>
          <p:cNvSpPr txBox="1">
            <a:spLocks noChangeArrowheads="1"/>
          </p:cNvSpPr>
          <p:nvPr/>
        </p:nvSpPr>
        <p:spPr bwMode="auto">
          <a:xfrm>
            <a:off x="3856038" y="2471738"/>
            <a:ext cx="828675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5" name="文本框 7"/>
          <p:cNvSpPr txBox="1">
            <a:spLocks noChangeArrowheads="1"/>
          </p:cNvSpPr>
          <p:nvPr/>
        </p:nvSpPr>
        <p:spPr bwMode="auto">
          <a:xfrm>
            <a:off x="3856038" y="4025900"/>
            <a:ext cx="828675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6" descr="17.png"/>
          <p:cNvPicPr>
            <a:picLocks noChangeAspect="1" noChangeArrowheads="1"/>
          </p:cNvPicPr>
          <p:nvPr/>
        </p:nvPicPr>
        <p:blipFill>
          <a:blip r:embed="rId1" cstate="email">
            <a:lum bright="-30000" contrast="40000"/>
          </a:blip>
          <a:srcRect/>
          <a:stretch>
            <a:fillRect/>
          </a:stretch>
        </p:blipFill>
        <p:spPr bwMode="auto">
          <a:xfrm rot="-1785813">
            <a:off x="1455738" y="2351088"/>
            <a:ext cx="2024062" cy="8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图片 27" descr="18.png"/>
          <p:cNvPicPr>
            <a:picLocks noChangeAspect="1" noChangeArrowheads="1"/>
          </p:cNvPicPr>
          <p:nvPr/>
        </p:nvPicPr>
        <p:blipFill>
          <a:blip r:embed="rId2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1568450" y="2843213"/>
            <a:ext cx="2411413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8" descr="19.png"/>
          <p:cNvPicPr>
            <a:picLocks noChangeAspect="1" noChangeArrowheads="1"/>
          </p:cNvPicPr>
          <p:nvPr/>
        </p:nvPicPr>
        <p:blipFill>
          <a:blip r:embed="rId3" cstate="email">
            <a:lum bright="-30000" contrast="40000"/>
          </a:blip>
          <a:srcRect/>
          <a:stretch>
            <a:fillRect/>
          </a:stretch>
        </p:blipFill>
        <p:spPr bwMode="auto">
          <a:xfrm rot="-1471102">
            <a:off x="5353050" y="2487613"/>
            <a:ext cx="1609725" cy="8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30" descr="18.png"/>
          <p:cNvPicPr>
            <a:picLocks noChangeAspect="1" noChangeArrowheads="1"/>
          </p:cNvPicPr>
          <p:nvPr/>
        </p:nvPicPr>
        <p:blipFill>
          <a:blip r:embed="rId2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5422900" y="2836863"/>
            <a:ext cx="2411413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35" descr="18.png"/>
          <p:cNvPicPr>
            <a:picLocks noChangeAspect="1" noChangeArrowheads="1"/>
          </p:cNvPicPr>
          <p:nvPr/>
        </p:nvPicPr>
        <p:blipFill>
          <a:blip r:embed="rId2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5434013" y="4205288"/>
            <a:ext cx="2411412" cy="8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36" descr="20.png"/>
          <p:cNvPicPr>
            <a:picLocks noChangeAspect="1" noChangeArrowheads="1"/>
          </p:cNvPicPr>
          <p:nvPr/>
        </p:nvPicPr>
        <p:blipFill>
          <a:blip r:embed="rId4" cstate="email">
            <a:lum bright="-30000" contrast="40000"/>
          </a:blip>
          <a:srcRect/>
          <a:stretch>
            <a:fillRect/>
          </a:stretch>
        </p:blipFill>
        <p:spPr bwMode="auto">
          <a:xfrm rot="-2481275">
            <a:off x="5332413" y="3965575"/>
            <a:ext cx="841375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Box 46"/>
          <p:cNvSpPr txBox="1">
            <a:spLocks noChangeArrowheads="1"/>
          </p:cNvSpPr>
          <p:nvPr/>
        </p:nvSpPr>
        <p:spPr bwMode="auto">
          <a:xfrm>
            <a:off x="3551238" y="1997075"/>
            <a:ext cx="639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92" name="TextBox 47"/>
          <p:cNvSpPr txBox="1">
            <a:spLocks noChangeArrowheads="1"/>
          </p:cNvSpPr>
          <p:nvPr/>
        </p:nvSpPr>
        <p:spPr bwMode="auto">
          <a:xfrm>
            <a:off x="2087563" y="1900238"/>
            <a:ext cx="6397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93" name="TextBox 48"/>
          <p:cNvSpPr txBox="1">
            <a:spLocks noChangeArrowheads="1"/>
          </p:cNvSpPr>
          <p:nvPr/>
        </p:nvSpPr>
        <p:spPr bwMode="auto">
          <a:xfrm>
            <a:off x="2511425" y="2462213"/>
            <a:ext cx="639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94" name="TextBox 49"/>
          <p:cNvSpPr txBox="1">
            <a:spLocks noChangeArrowheads="1"/>
          </p:cNvSpPr>
          <p:nvPr/>
        </p:nvSpPr>
        <p:spPr bwMode="auto">
          <a:xfrm>
            <a:off x="7196138" y="2085975"/>
            <a:ext cx="639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95" name="TextBox 50"/>
          <p:cNvSpPr txBox="1">
            <a:spLocks noChangeArrowheads="1"/>
          </p:cNvSpPr>
          <p:nvPr/>
        </p:nvSpPr>
        <p:spPr bwMode="auto">
          <a:xfrm>
            <a:off x="5707063" y="2028825"/>
            <a:ext cx="639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96" name="TextBox 51"/>
          <p:cNvSpPr txBox="1">
            <a:spLocks noChangeArrowheads="1"/>
          </p:cNvSpPr>
          <p:nvPr/>
        </p:nvSpPr>
        <p:spPr bwMode="auto">
          <a:xfrm>
            <a:off x="6378575" y="2459038"/>
            <a:ext cx="639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97" name="TextBox 55"/>
          <p:cNvSpPr txBox="1">
            <a:spLocks noChangeArrowheads="1"/>
          </p:cNvSpPr>
          <p:nvPr/>
        </p:nvSpPr>
        <p:spPr bwMode="auto">
          <a:xfrm>
            <a:off x="7226300" y="3419475"/>
            <a:ext cx="6397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98" name="TextBox 56"/>
          <p:cNvSpPr txBox="1">
            <a:spLocks noChangeArrowheads="1"/>
          </p:cNvSpPr>
          <p:nvPr/>
        </p:nvSpPr>
        <p:spPr bwMode="auto">
          <a:xfrm>
            <a:off x="5321300" y="3546475"/>
            <a:ext cx="6397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99" name="TextBox 57"/>
          <p:cNvSpPr txBox="1">
            <a:spLocks noChangeArrowheads="1"/>
          </p:cNvSpPr>
          <p:nvPr/>
        </p:nvSpPr>
        <p:spPr bwMode="auto">
          <a:xfrm>
            <a:off x="6330950" y="3814763"/>
            <a:ext cx="639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6400" name="图片 29" descr="16.png"/>
          <p:cNvPicPr>
            <a:picLocks noChangeAspect="1" noChangeArrowheads="1"/>
          </p:cNvPicPr>
          <p:nvPr/>
        </p:nvPicPr>
        <p:blipFill>
          <a:blip r:embed="rId5">
            <a:lum bright="-30000" contrast="40000"/>
          </a:blip>
          <a:srcRect/>
          <a:stretch>
            <a:fillRect/>
          </a:stretch>
        </p:blipFill>
        <p:spPr bwMode="auto">
          <a:xfrm rot="2190269">
            <a:off x="6713538" y="2492375"/>
            <a:ext cx="1231900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1" name="图片 25" descr="16.png"/>
          <p:cNvPicPr>
            <a:picLocks noChangeAspect="1" noChangeArrowheads="1"/>
          </p:cNvPicPr>
          <p:nvPr/>
        </p:nvPicPr>
        <p:blipFill>
          <a:blip r:embed="rId5">
            <a:lum bright="-30000" contrast="40000"/>
          </a:blip>
          <a:srcRect/>
          <a:stretch>
            <a:fillRect/>
          </a:stretch>
        </p:blipFill>
        <p:spPr bwMode="auto">
          <a:xfrm rot="3533323">
            <a:off x="3024188" y="2360613"/>
            <a:ext cx="1231900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图片 32" descr="18.png"/>
          <p:cNvPicPr>
            <a:picLocks noChangeAspect="1" noChangeArrowheads="1"/>
          </p:cNvPicPr>
          <p:nvPr/>
        </p:nvPicPr>
        <p:blipFill>
          <a:blip r:embed="rId2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1574800" y="4224338"/>
            <a:ext cx="2411413" cy="8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3" name="图片 33" descr="16.png"/>
          <p:cNvPicPr>
            <a:picLocks noChangeAspect="1" noChangeArrowheads="1"/>
          </p:cNvPicPr>
          <p:nvPr/>
        </p:nvPicPr>
        <p:blipFill>
          <a:blip r:embed="rId5">
            <a:lum bright="-30000" contrast="40000"/>
          </a:blip>
          <a:srcRect/>
          <a:stretch>
            <a:fillRect/>
          </a:stretch>
        </p:blipFill>
        <p:spPr bwMode="auto">
          <a:xfrm rot="-2298197">
            <a:off x="1446213" y="3865563"/>
            <a:ext cx="1231900" cy="8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4" name="TextBox 52"/>
          <p:cNvSpPr txBox="1">
            <a:spLocks noChangeArrowheads="1"/>
          </p:cNvSpPr>
          <p:nvPr/>
        </p:nvSpPr>
        <p:spPr bwMode="auto">
          <a:xfrm>
            <a:off x="3367088" y="3425825"/>
            <a:ext cx="639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405" name="TextBox 53"/>
          <p:cNvSpPr txBox="1">
            <a:spLocks noChangeArrowheads="1"/>
          </p:cNvSpPr>
          <p:nvPr/>
        </p:nvSpPr>
        <p:spPr bwMode="auto">
          <a:xfrm>
            <a:off x="1616075" y="3465513"/>
            <a:ext cx="639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406" name="TextBox 54"/>
          <p:cNvSpPr txBox="1">
            <a:spLocks noChangeArrowheads="1"/>
          </p:cNvSpPr>
          <p:nvPr/>
        </p:nvSpPr>
        <p:spPr bwMode="auto">
          <a:xfrm>
            <a:off x="2501900" y="3808413"/>
            <a:ext cx="639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6407" name="图片 31" descr="16.png"/>
          <p:cNvPicPr>
            <a:picLocks noChangeAspect="1" noChangeArrowheads="1"/>
          </p:cNvPicPr>
          <p:nvPr/>
        </p:nvPicPr>
        <p:blipFill>
          <a:blip r:embed="rId5">
            <a:lum bright="-30000" contrast="40000"/>
          </a:blip>
          <a:srcRect/>
          <a:stretch>
            <a:fillRect/>
          </a:stretch>
        </p:blipFill>
        <p:spPr bwMode="auto">
          <a:xfrm rot="2500082">
            <a:off x="2895600" y="3832225"/>
            <a:ext cx="1231900" cy="8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8" name="图片 34" descr="16.png"/>
          <p:cNvPicPr>
            <a:picLocks noChangeAspect="1" noChangeArrowheads="1"/>
          </p:cNvPicPr>
          <p:nvPr/>
        </p:nvPicPr>
        <p:blipFill>
          <a:blip r:embed="rId5">
            <a:lum bright="-30000" contrast="40000"/>
          </a:blip>
          <a:srcRect/>
          <a:stretch>
            <a:fillRect/>
          </a:stretch>
        </p:blipFill>
        <p:spPr bwMode="auto">
          <a:xfrm rot="2552760">
            <a:off x="6775450" y="3814763"/>
            <a:ext cx="1231900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409" name="组合 32"/>
          <p:cNvGrpSpPr/>
          <p:nvPr/>
        </p:nvGrpSpPr>
        <p:grpSpPr bwMode="auto">
          <a:xfrm>
            <a:off x="388938" y="565150"/>
            <a:ext cx="8437562" cy="996950"/>
            <a:chOff x="300728" y="812939"/>
            <a:chExt cx="8436872" cy="997453"/>
          </a:xfrm>
        </p:grpSpPr>
        <p:pic>
          <p:nvPicPr>
            <p:cNvPr id="16410" name="图片 34" descr="3.pn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0728" y="934710"/>
              <a:ext cx="271663" cy="270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1" name="TextBox 11"/>
            <p:cNvSpPr txBox="1">
              <a:spLocks noChangeArrowheads="1"/>
            </p:cNvSpPr>
            <p:nvPr/>
          </p:nvSpPr>
          <p:spPr bwMode="auto">
            <a:xfrm>
              <a:off x="617538" y="812939"/>
              <a:ext cx="8120062" cy="997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12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用小棒摆三角形，下面哪组能摆成？哪组摆不成？与同伴交流（单位：厘米）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412" name="文本框 1"/>
          <p:cNvSpPr txBox="1">
            <a:spLocks noChangeArrowheads="1"/>
          </p:cNvSpPr>
          <p:nvPr/>
        </p:nvSpPr>
        <p:spPr bwMode="auto">
          <a:xfrm>
            <a:off x="685800" y="2243138"/>
            <a:ext cx="847725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13" name="文本框 4"/>
          <p:cNvSpPr txBox="1">
            <a:spLocks noChangeArrowheads="1"/>
          </p:cNvSpPr>
          <p:nvPr/>
        </p:nvSpPr>
        <p:spPr bwMode="auto">
          <a:xfrm>
            <a:off x="685800" y="3879850"/>
            <a:ext cx="847725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14" name="文本框 5"/>
          <p:cNvSpPr txBox="1">
            <a:spLocks noChangeArrowheads="1"/>
          </p:cNvSpPr>
          <p:nvPr/>
        </p:nvSpPr>
        <p:spPr bwMode="auto">
          <a:xfrm>
            <a:off x="4649788" y="2243138"/>
            <a:ext cx="828675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15" name="文本框 6"/>
          <p:cNvSpPr txBox="1">
            <a:spLocks noChangeArrowheads="1"/>
          </p:cNvSpPr>
          <p:nvPr/>
        </p:nvSpPr>
        <p:spPr bwMode="auto">
          <a:xfrm>
            <a:off x="4668838" y="3879850"/>
            <a:ext cx="828675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-161925" y="3106738"/>
            <a:ext cx="9528175" cy="1449387"/>
            <a:chOff x="-135900" y="2515953"/>
            <a:chExt cx="9527909" cy="1449368"/>
          </a:xfrm>
        </p:grpSpPr>
        <p:sp>
          <p:nvSpPr>
            <p:cNvPr id="49" name="矩形 48"/>
            <p:cNvSpPr/>
            <p:nvPr/>
          </p:nvSpPr>
          <p:spPr>
            <a:xfrm>
              <a:off x="-135900" y="2515953"/>
              <a:ext cx="9527909" cy="1449368"/>
            </a:xfrm>
            <a:prstGeom prst="rect">
              <a:avLst/>
            </a:prstGeom>
            <a:solidFill>
              <a:srgbClr val="00999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6418" name="文本框 71"/>
            <p:cNvSpPr txBox="1">
              <a:spLocks noChangeArrowheads="1"/>
            </p:cNvSpPr>
            <p:nvPr/>
          </p:nvSpPr>
          <p:spPr bwMode="auto">
            <a:xfrm>
              <a:off x="994569" y="2739456"/>
              <a:ext cx="7154862" cy="1148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12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第（</a:t>
              </a:r>
              <a:r>
                <a:rPr lang="en-US" altLang="zh-CN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）、（</a:t>
              </a:r>
              <a:r>
                <a:rPr lang="en-US" altLang="zh-CN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）小组能摆成三角形；</a:t>
              </a:r>
              <a:endPara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12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第（</a:t>
              </a:r>
              <a:r>
                <a:rPr lang="en-US" altLang="zh-CN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）、（</a:t>
              </a:r>
              <a:r>
                <a:rPr lang="en-US" altLang="zh-CN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）小组能摆成三角形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2"/>
          <p:cNvGrpSpPr/>
          <p:nvPr/>
        </p:nvGrpSpPr>
        <p:grpSpPr bwMode="auto">
          <a:xfrm>
            <a:off x="609600" y="1119188"/>
            <a:ext cx="8229600" cy="554037"/>
            <a:chOff x="292097" y="916299"/>
            <a:chExt cx="8229603" cy="553998"/>
          </a:xfrm>
        </p:grpSpPr>
        <p:pic>
          <p:nvPicPr>
            <p:cNvPr id="17410" name="图片 1" descr="3.pn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2097" y="1042773"/>
              <a:ext cx="271663" cy="270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11"/>
            <p:cNvSpPr txBox="1">
              <a:spLocks noChangeArrowheads="1"/>
            </p:cNvSpPr>
            <p:nvPr/>
          </p:nvSpPr>
          <p:spPr bwMode="auto">
            <a:xfrm>
              <a:off x="682622" y="916299"/>
              <a:ext cx="783907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30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想一想，怎样</a:t>
              </a:r>
              <a:r>
                <a:rPr lang="zh-CN" altLang="en-US" sz="3000" b="1" spc="300" noProof="1">
                  <a:latin typeface="黑体" panose="02010609060101010101" pitchFamily="49" charset="-122"/>
                  <a:ea typeface="黑体" panose="02010609060101010101" pitchFamily="49" charset="-122"/>
                </a:rPr>
                <a:t>的</a:t>
              </a:r>
              <a:r>
                <a:rPr lang="en-US" altLang="zh-CN" sz="3000" b="1" spc="300" noProof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根小棒能摆成一个三角形？</a:t>
              </a:r>
              <a:endParaRPr lang="zh-CN" altLang="en-US" sz="3000" b="1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" name="图片 35" descr="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2750" y="2173288"/>
            <a:ext cx="5588000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4"/>
          <p:cNvGrpSpPr/>
          <p:nvPr/>
        </p:nvGrpSpPr>
        <p:grpSpPr bwMode="auto">
          <a:xfrm>
            <a:off x="315913" y="461963"/>
            <a:ext cx="8591550" cy="996950"/>
            <a:chOff x="316505" y="544395"/>
            <a:chExt cx="8590854" cy="997453"/>
          </a:xfrm>
        </p:grpSpPr>
        <p:pic>
          <p:nvPicPr>
            <p:cNvPr id="18434" name="图片 1" descr="3.pn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6505" y="670420"/>
              <a:ext cx="271663" cy="270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11"/>
            <p:cNvSpPr txBox="1">
              <a:spLocks noChangeArrowheads="1"/>
            </p:cNvSpPr>
            <p:nvPr/>
          </p:nvSpPr>
          <p:spPr bwMode="auto">
            <a:xfrm>
              <a:off x="638741" y="544395"/>
              <a:ext cx="8268618" cy="997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ct val="112000"/>
                </a:lnSpc>
                <a:buFont typeface="Arial" panose="020B0604020202020204" pitchFamily="34" charset="0"/>
                <a:buNone/>
              </a:pPr>
              <a:r>
                <a:rPr lang="zh-CN" altLang="en-US" sz="28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算一算，比一比，能摆成三角形</a:t>
              </a:r>
              <a:r>
                <a:rPr lang="zh-CN" altLang="en-US" sz="2800" b="1" spc="300" noProof="1">
                  <a:latin typeface="黑体" panose="02010609060101010101" pitchFamily="49" charset="-122"/>
                  <a:ea typeface="黑体" panose="02010609060101010101" pitchFamily="49" charset="-122"/>
                </a:rPr>
                <a:t>的</a:t>
              </a:r>
              <a:r>
                <a:rPr lang="en-US" altLang="zh-CN" sz="2800" b="1" spc="300" noProof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8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根小棒长度之间有什么关系？</a:t>
              </a:r>
              <a:r>
                <a:rPr lang="zh-CN" altLang="en-US" sz="24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（单位：厘米）</a:t>
              </a:r>
              <a:endPara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436" name="图片 26" descr="17.png"/>
          <p:cNvPicPr>
            <a:picLocks noChangeAspect="1" noChangeArrowheads="1"/>
          </p:cNvPicPr>
          <p:nvPr/>
        </p:nvPicPr>
        <p:blipFill>
          <a:blip r:embed="rId2" cstate="email">
            <a:lum bright="-30000" contrast="40000"/>
          </a:blip>
          <a:srcRect/>
          <a:stretch>
            <a:fillRect/>
          </a:stretch>
        </p:blipFill>
        <p:spPr bwMode="auto">
          <a:xfrm rot="-1785813">
            <a:off x="788988" y="2093913"/>
            <a:ext cx="2024062" cy="8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27" descr="18.png"/>
          <p:cNvPicPr>
            <a:picLocks noChangeAspect="1" noChangeArrowheads="1"/>
          </p:cNvPicPr>
          <p:nvPr/>
        </p:nvPicPr>
        <p:blipFill>
          <a:blip r:embed="rId3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914400" y="2592388"/>
            <a:ext cx="2381250" cy="8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28" descr="19.png"/>
          <p:cNvPicPr>
            <a:picLocks noChangeAspect="1" noChangeArrowheads="1"/>
          </p:cNvPicPr>
          <p:nvPr/>
        </p:nvPicPr>
        <p:blipFill>
          <a:blip r:embed="rId4" cstate="email">
            <a:lum bright="-30000" contrast="40000"/>
          </a:blip>
          <a:srcRect/>
          <a:stretch>
            <a:fillRect/>
          </a:stretch>
        </p:blipFill>
        <p:spPr bwMode="auto">
          <a:xfrm rot="-1471102">
            <a:off x="5302250" y="2243138"/>
            <a:ext cx="1609725" cy="8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30" descr="18.png"/>
          <p:cNvPicPr>
            <a:picLocks noChangeAspect="1" noChangeArrowheads="1"/>
          </p:cNvPicPr>
          <p:nvPr/>
        </p:nvPicPr>
        <p:blipFill>
          <a:blip r:embed="rId3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5372100" y="2586038"/>
            <a:ext cx="2411413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TextBox 46"/>
          <p:cNvSpPr txBox="1">
            <a:spLocks noChangeArrowheads="1"/>
          </p:cNvSpPr>
          <p:nvPr/>
        </p:nvSpPr>
        <p:spPr bwMode="auto">
          <a:xfrm>
            <a:off x="2819400" y="1739900"/>
            <a:ext cx="639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41" name="TextBox 47"/>
          <p:cNvSpPr txBox="1">
            <a:spLocks noChangeArrowheads="1"/>
          </p:cNvSpPr>
          <p:nvPr/>
        </p:nvSpPr>
        <p:spPr bwMode="auto">
          <a:xfrm>
            <a:off x="1433513" y="1720850"/>
            <a:ext cx="639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42" name="TextBox 48"/>
          <p:cNvSpPr txBox="1">
            <a:spLocks noChangeArrowheads="1"/>
          </p:cNvSpPr>
          <p:nvPr/>
        </p:nvSpPr>
        <p:spPr bwMode="auto">
          <a:xfrm>
            <a:off x="1857375" y="2249488"/>
            <a:ext cx="639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43" name="TextBox 49"/>
          <p:cNvSpPr txBox="1">
            <a:spLocks noChangeArrowheads="1"/>
          </p:cNvSpPr>
          <p:nvPr/>
        </p:nvSpPr>
        <p:spPr bwMode="auto">
          <a:xfrm>
            <a:off x="7145338" y="1835150"/>
            <a:ext cx="639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44" name="TextBox 50"/>
          <p:cNvSpPr txBox="1">
            <a:spLocks noChangeArrowheads="1"/>
          </p:cNvSpPr>
          <p:nvPr/>
        </p:nvSpPr>
        <p:spPr bwMode="auto">
          <a:xfrm>
            <a:off x="5656263" y="1778000"/>
            <a:ext cx="639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45" name="TextBox 51"/>
          <p:cNvSpPr txBox="1">
            <a:spLocks noChangeArrowheads="1"/>
          </p:cNvSpPr>
          <p:nvPr/>
        </p:nvSpPr>
        <p:spPr bwMode="auto">
          <a:xfrm>
            <a:off x="6327775" y="2246313"/>
            <a:ext cx="639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8446" name="图片 29" descr="16.png"/>
          <p:cNvPicPr>
            <a:picLocks noChangeAspect="1" noChangeArrowheads="1"/>
          </p:cNvPicPr>
          <p:nvPr/>
        </p:nvPicPr>
        <p:blipFill>
          <a:blip r:embed="rId5">
            <a:lum bright="-30000" contrast="40000"/>
          </a:blip>
          <a:srcRect/>
          <a:stretch>
            <a:fillRect/>
          </a:stretch>
        </p:blipFill>
        <p:spPr bwMode="auto">
          <a:xfrm rot="2190269">
            <a:off x="6662738" y="2241550"/>
            <a:ext cx="1231900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图片 25" descr="16.png"/>
          <p:cNvPicPr>
            <a:picLocks noChangeAspect="1" noChangeArrowheads="1"/>
          </p:cNvPicPr>
          <p:nvPr/>
        </p:nvPicPr>
        <p:blipFill>
          <a:blip r:embed="rId5">
            <a:lum bright="-30000" contrast="40000"/>
          </a:blip>
          <a:srcRect/>
          <a:stretch>
            <a:fillRect/>
          </a:stretch>
        </p:blipFill>
        <p:spPr bwMode="auto">
          <a:xfrm rot="3533323">
            <a:off x="2341563" y="2093913"/>
            <a:ext cx="1231900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35"/>
          <p:cNvSpPr txBox="1">
            <a:spLocks noChangeArrowheads="1"/>
          </p:cNvSpPr>
          <p:nvPr/>
        </p:nvSpPr>
        <p:spPr bwMode="auto">
          <a:xfrm>
            <a:off x="1416050" y="2738438"/>
            <a:ext cx="149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spc="3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spc="3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b="1" spc="3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spc="45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36"/>
          <p:cNvSpPr txBox="1">
            <a:spLocks noChangeArrowheads="1"/>
          </p:cNvSpPr>
          <p:nvPr/>
        </p:nvSpPr>
        <p:spPr bwMode="auto">
          <a:xfrm>
            <a:off x="1414463" y="3192463"/>
            <a:ext cx="149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spc="3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spc="3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b="1" spc="3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spc="45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37"/>
          <p:cNvSpPr txBox="1">
            <a:spLocks noChangeArrowheads="1"/>
          </p:cNvSpPr>
          <p:nvPr/>
        </p:nvSpPr>
        <p:spPr bwMode="auto">
          <a:xfrm>
            <a:off x="1414463" y="3652838"/>
            <a:ext cx="149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spc="3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spc="3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b="1" spc="3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spc="45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38"/>
          <p:cNvSpPr txBox="1">
            <a:spLocks noChangeArrowheads="1"/>
          </p:cNvSpPr>
          <p:nvPr/>
        </p:nvSpPr>
        <p:spPr bwMode="auto">
          <a:xfrm>
            <a:off x="5867400" y="2738438"/>
            <a:ext cx="149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spc="3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spc="3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b="1" spc="3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spc="45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39"/>
          <p:cNvSpPr txBox="1">
            <a:spLocks noChangeArrowheads="1"/>
          </p:cNvSpPr>
          <p:nvPr/>
        </p:nvSpPr>
        <p:spPr bwMode="auto">
          <a:xfrm>
            <a:off x="5865813" y="3192463"/>
            <a:ext cx="149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spc="3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spc="3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b="1" spc="3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spc="45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40"/>
          <p:cNvSpPr txBox="1">
            <a:spLocks noChangeArrowheads="1"/>
          </p:cNvSpPr>
          <p:nvPr/>
        </p:nvSpPr>
        <p:spPr bwMode="auto">
          <a:xfrm>
            <a:off x="5865813" y="3652838"/>
            <a:ext cx="1498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spc="3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spc="3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b="1" spc="3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spc="45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41"/>
          <p:cNvSpPr>
            <a:spLocks noChangeArrowheads="1"/>
          </p:cNvSpPr>
          <p:nvPr/>
        </p:nvSpPr>
        <p:spPr bwMode="auto">
          <a:xfrm>
            <a:off x="1882775" y="4270375"/>
            <a:ext cx="5037138" cy="590550"/>
          </a:xfrm>
          <a:prstGeom prst="roundRect">
            <a:avLst>
              <a:gd name="adj" fmla="val 38454"/>
            </a:avLst>
          </a:prstGeom>
          <a:solidFill>
            <a:srgbClr val="FFFFFF">
              <a:alpha val="30196"/>
            </a:srgbClr>
          </a:solidFill>
          <a:ln w="12700" cmpd="thickThin">
            <a:solidFill>
              <a:srgbClr val="C00000"/>
            </a:solidFill>
            <a:rou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三角形任意两边之和大于第三边。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5" name="文本框 2"/>
          <p:cNvSpPr txBox="1">
            <a:spLocks noChangeArrowheads="1"/>
          </p:cNvSpPr>
          <p:nvPr/>
        </p:nvSpPr>
        <p:spPr bwMode="auto">
          <a:xfrm>
            <a:off x="615950" y="1593850"/>
            <a:ext cx="847725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56" name="文本框 3"/>
          <p:cNvSpPr txBox="1">
            <a:spLocks noChangeArrowheads="1"/>
          </p:cNvSpPr>
          <p:nvPr/>
        </p:nvSpPr>
        <p:spPr bwMode="auto">
          <a:xfrm>
            <a:off x="4973638" y="1593850"/>
            <a:ext cx="828675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9"/>
          <p:cNvSpPr txBox="1">
            <a:spLocks noChangeArrowheads="1"/>
          </p:cNvSpPr>
          <p:nvPr/>
        </p:nvSpPr>
        <p:spPr bwMode="auto">
          <a:xfrm>
            <a:off x="234950" y="927100"/>
            <a:ext cx="84772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在能摆成三角形的小棒下面画“√”。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（单位：厘米）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58" name="Picture 2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763588" y="1968500"/>
            <a:ext cx="7796212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6"/>
          <p:cNvSpPr txBox="1">
            <a:spLocks noChangeArrowheads="1"/>
          </p:cNvSpPr>
          <p:nvPr/>
        </p:nvSpPr>
        <p:spPr bwMode="auto">
          <a:xfrm>
            <a:off x="1260475" y="3932238"/>
            <a:ext cx="587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7"/>
          <p:cNvSpPr txBox="1">
            <a:spLocks noChangeArrowheads="1"/>
          </p:cNvSpPr>
          <p:nvPr/>
        </p:nvSpPr>
        <p:spPr bwMode="auto">
          <a:xfrm>
            <a:off x="6394450" y="3932238"/>
            <a:ext cx="7191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/>
          <p:nvPr/>
        </p:nvSpPr>
        <p:spPr>
          <a:xfrm>
            <a:off x="295275" y="631825"/>
            <a:ext cx="8601075" cy="113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从下</a:t>
            </a:r>
            <a:r>
              <a:rPr lang="zh-CN" altLang="en-US" sz="2800" b="1" spc="3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en-US" altLang="zh-CN" sz="2800" b="1" spc="3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根小棒中任意取</a:t>
            </a:r>
            <a:r>
              <a:rPr lang="zh-CN" altLang="en-US" sz="2800" b="1" spc="3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出</a:t>
            </a:r>
            <a:r>
              <a:rPr lang="en-US" altLang="zh-CN" sz="2800" b="1" spc="3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根，摆出两种不同的</a:t>
            </a:r>
            <a:endParaRPr lang="en-US" altLang="zh-CN" sz="2800" b="1" noProof="1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三角形。（单位：厘米）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70563" y="1960563"/>
            <a:ext cx="3125787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 bwMode="auto">
          <a:xfrm>
            <a:off x="666750" y="2071688"/>
            <a:ext cx="2084388" cy="1939925"/>
            <a:chOff x="666231" y="2318544"/>
            <a:chExt cx="2084429" cy="1941062"/>
          </a:xfrm>
        </p:grpSpPr>
        <p:grpSp>
          <p:nvGrpSpPr>
            <p:cNvPr id="20484" name="组合 11"/>
            <p:cNvGrpSpPr/>
            <p:nvPr/>
          </p:nvGrpSpPr>
          <p:grpSpPr bwMode="auto">
            <a:xfrm>
              <a:off x="853541" y="2318544"/>
              <a:ext cx="1449884" cy="1449884"/>
              <a:chOff x="853541" y="2318544"/>
              <a:chExt cx="1449884" cy="1449884"/>
            </a:xfrm>
          </p:grpSpPr>
          <p:pic>
            <p:nvPicPr>
              <p:cNvPr id="20485" name="图片 30" descr="18.png"/>
              <p:cNvPicPr>
                <a:picLocks noChangeAspect="1" noChangeArrowheads="1"/>
              </p:cNvPicPr>
              <p:nvPr/>
            </p:nvPicPr>
            <p:blipFill>
              <a:blip r:embed="rId2" cstate="email">
                <a:lum bright="-30000" contrast="40000"/>
              </a:blip>
              <a:srcRect/>
              <a:stretch>
                <a:fillRect/>
              </a:stretch>
            </p:blipFill>
            <p:spPr bwMode="auto">
              <a:xfrm rot="18120000" flipV="1">
                <a:off x="508216" y="3005617"/>
                <a:ext cx="1449884" cy="75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86" name="图片 30" descr="18.png"/>
              <p:cNvPicPr>
                <a:picLocks noChangeAspect="1" noChangeArrowheads="1"/>
              </p:cNvPicPr>
              <p:nvPr/>
            </p:nvPicPr>
            <p:blipFill>
              <a:blip r:embed="rId2" cstate="email">
                <a:lum bright="-30000" contrast="40000"/>
              </a:blip>
              <a:srcRect/>
              <a:stretch>
                <a:fillRect/>
              </a:stretch>
            </p:blipFill>
            <p:spPr bwMode="auto">
              <a:xfrm flipV="1">
                <a:off x="853541" y="3602910"/>
                <a:ext cx="1449884" cy="75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87" name="图片 30" descr="18.png"/>
              <p:cNvPicPr>
                <a:picLocks noChangeAspect="1" noChangeArrowheads="1"/>
              </p:cNvPicPr>
              <p:nvPr/>
            </p:nvPicPr>
            <p:blipFill>
              <a:blip r:embed="rId2" cstate="email">
                <a:lum bright="-30000" contrast="40000"/>
              </a:blip>
              <a:srcRect/>
              <a:stretch>
                <a:fillRect/>
              </a:stretch>
            </p:blipFill>
            <p:spPr bwMode="auto">
              <a:xfrm rot="3600000" flipV="1">
                <a:off x="1236492" y="3005617"/>
                <a:ext cx="1449884" cy="75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488" name="文本框 6"/>
            <p:cNvSpPr txBox="1">
              <a:spLocks noChangeArrowheads="1"/>
            </p:cNvSpPr>
            <p:nvPr/>
          </p:nvSpPr>
          <p:spPr bwMode="auto">
            <a:xfrm>
              <a:off x="666231" y="3736386"/>
              <a:ext cx="208442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等边三角形</a:t>
              </a:r>
              <a:endParaRPr lang="zh-CN" altLang="en-US" sz="1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2646363" y="1873250"/>
            <a:ext cx="2944812" cy="2667000"/>
            <a:chOff x="2646663" y="2120960"/>
            <a:chExt cx="2945017" cy="2666625"/>
          </a:xfrm>
        </p:grpSpPr>
        <p:grpSp>
          <p:nvGrpSpPr>
            <p:cNvPr id="20490" name="组合 12"/>
            <p:cNvGrpSpPr/>
            <p:nvPr/>
          </p:nvGrpSpPr>
          <p:grpSpPr bwMode="auto">
            <a:xfrm>
              <a:off x="2646663" y="2120960"/>
              <a:ext cx="2945017" cy="1774012"/>
              <a:chOff x="2646663" y="2120960"/>
              <a:chExt cx="2945017" cy="1774012"/>
            </a:xfrm>
          </p:grpSpPr>
          <p:pic>
            <p:nvPicPr>
              <p:cNvPr id="20491" name="图片 30" descr="18.png"/>
              <p:cNvPicPr>
                <a:picLocks noChangeAspect="1" noChangeArrowheads="1"/>
              </p:cNvPicPr>
              <p:nvPr/>
            </p:nvPicPr>
            <p:blipFill>
              <a:blip r:embed="rId2" cstate="email">
                <a:lum bright="-30000" contrast="40000"/>
              </a:blip>
              <a:srcRect/>
              <a:stretch>
                <a:fillRect/>
              </a:stretch>
            </p:blipFill>
            <p:spPr bwMode="auto">
              <a:xfrm rot="6060000" flipV="1">
                <a:off x="4303264" y="2808033"/>
                <a:ext cx="1449884" cy="75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92" name="图片 30" descr="18.png"/>
              <p:cNvPicPr>
                <a:picLocks noChangeAspect="1" noChangeArrowheads="1"/>
              </p:cNvPicPr>
              <p:nvPr/>
            </p:nvPicPr>
            <p:blipFill>
              <a:blip r:embed="rId3" cstate="email">
                <a:lum bright="-30000" contrast="40000"/>
              </a:blip>
              <a:srcRect/>
              <a:stretch>
                <a:fillRect/>
              </a:stretch>
            </p:blipFill>
            <p:spPr bwMode="auto">
              <a:xfrm rot="-1200000">
                <a:off x="3030092" y="3825431"/>
                <a:ext cx="1949532" cy="695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493" name="图片 30" descr="18.png"/>
              <p:cNvPicPr>
                <a:picLocks noChangeAspect="1" noChangeArrowheads="1"/>
              </p:cNvPicPr>
              <p:nvPr/>
            </p:nvPicPr>
            <p:blipFill>
              <a:blip r:embed="rId4">
                <a:lum bright="-30000" contrast="40000"/>
              </a:blip>
              <a:srcRect/>
              <a:stretch>
                <a:fillRect/>
              </a:stretch>
            </p:blipFill>
            <p:spPr bwMode="auto">
              <a:xfrm rot="-2640000">
                <a:off x="2646663" y="3139546"/>
                <a:ext cx="2945017" cy="74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494" name="文本框 10"/>
            <p:cNvSpPr txBox="1">
              <a:spLocks noChangeArrowheads="1"/>
            </p:cNvSpPr>
            <p:nvPr/>
          </p:nvSpPr>
          <p:spPr bwMode="auto">
            <a:xfrm>
              <a:off x="3034129" y="4264365"/>
              <a:ext cx="210782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钝角三角形</a:t>
              </a:r>
              <a:endParaRPr lang="zh-CN" altLang="en-US" sz="1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/>
          <p:nvPr/>
        </p:nvSpPr>
        <p:spPr>
          <a:xfrm>
            <a:off x="261938" y="473075"/>
            <a:ext cx="8882062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auto" hangingPunct="0">
              <a:lnSpc>
                <a:spcPct val="150000"/>
              </a:lnSpc>
            </a:pPr>
            <a:r>
              <a:rPr lang="en-US" altLang="zh-CN" sz="28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用同样长的小棒摆一摆，完成下表。</a:t>
            </a:r>
            <a:endParaRPr lang="en-US" altLang="zh-CN" sz="2800" b="1" noProof="1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eaLnBrk="0" fontAlgn="auto" hangingPunct="0">
              <a:lnSpc>
                <a:spcPct val="120000"/>
              </a:lnSpc>
              <a:spcBef>
                <a:spcPts val="600"/>
              </a:spcBef>
            </a:pPr>
            <a:r>
              <a:rPr lang="en-US" altLang="zh-CN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(</a:t>
            </a:r>
            <a:r>
              <a:rPr lang="en-US" altLang="zh-CN" sz="28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en-US" altLang="zh-CN" sz="2800" b="1" spc="3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根小棒能否摆成一个三角形？它是什么三角形？</a:t>
            </a:r>
            <a:endParaRPr lang="en-US" altLang="zh-CN" sz="2800" b="1" noProof="1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eaLnBrk="0" fontAlgn="auto" hangingPunct="0">
              <a:lnSpc>
                <a:spcPct val="120000"/>
              </a:lnSpc>
            </a:pPr>
            <a:r>
              <a:rPr lang="en-US" altLang="zh-CN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(</a:t>
            </a:r>
            <a:r>
              <a:rPr lang="en-US" altLang="zh-CN" sz="28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en-US" altLang="zh-CN" sz="2800" b="1" spc="3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根小棒能否摆成一个三角形？</a:t>
            </a:r>
            <a:r>
              <a:rPr lang="en-US" altLang="zh-CN" sz="2800" b="1" spc="3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根、</a:t>
            </a:r>
            <a:r>
              <a:rPr lang="en-US" altLang="zh-CN" sz="2800" b="1" spc="3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根呢？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42988" y="2590800"/>
          <a:ext cx="6996113" cy="18668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9063"/>
                <a:gridCol w="1332648"/>
                <a:gridCol w="1120016"/>
                <a:gridCol w="975937"/>
                <a:gridCol w="908449"/>
              </a:tblGrid>
              <a:tr h="57704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小棒根数</a:t>
                      </a:r>
                      <a:endParaRPr lang="zh-CN" altLang="en-US" sz="26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75" marR="68575" marT="34287" marB="3428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5" marR="68575" marT="34287" marB="3428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5" marR="68575" marT="34287" marB="3428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5" marR="68575" marT="34287" marB="3428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2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5" marR="68575" marT="34287" marB="34287" anchor="ctr"/>
                </a:tc>
              </a:tr>
              <a:tr h="64492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能摆成三角形吗</a:t>
                      </a:r>
                      <a:endParaRPr lang="zh-CN" altLang="en-US" sz="26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75" marR="68575" marT="34287" marB="3428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5" marR="68575" marT="34287" marB="3428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5" marR="68575" marT="34287" marB="3428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5" marR="68575" marT="34287" marB="3428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5" marR="68575" marT="34287" marB="34287" anchor="ctr"/>
                </a:tc>
              </a:tr>
              <a:tr h="64492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6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是什么三角形</a:t>
                      </a:r>
                      <a:endParaRPr lang="zh-CN" altLang="en-US" sz="26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75" marR="68575" marT="34287" marB="3428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5" marR="68575" marT="34287" marB="3428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5" marR="68575" marT="34287" marB="3428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5" marR="68575" marT="34287" marB="3428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5" marR="68575" marT="34287" marB="34287" anchor="ctr"/>
                </a:tc>
              </a:tr>
            </a:tbl>
          </a:graphicData>
        </a:graphic>
      </p:graphicFrame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4090988" y="3278188"/>
            <a:ext cx="5397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endParaRPr lang="zh-CN" altLang="en-US" sz="2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3789363" y="3911600"/>
            <a:ext cx="11541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等边</a:t>
            </a:r>
            <a:endParaRPr lang="zh-CN" altLang="en-US" sz="2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5075238" y="3279775"/>
            <a:ext cx="1038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endParaRPr lang="zh-CN" altLang="en-US" sz="2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6396038" y="3278188"/>
            <a:ext cx="5413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endParaRPr lang="zh-CN" altLang="en-US" sz="2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6175375" y="3911600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等腰</a:t>
            </a:r>
            <a:endParaRPr lang="zh-CN" altLang="en-US" sz="2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7297738" y="3279775"/>
            <a:ext cx="5413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endParaRPr lang="zh-CN" altLang="en-US" sz="2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7070725" y="3911600"/>
            <a:ext cx="9969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2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等边</a:t>
            </a:r>
            <a:endParaRPr lang="zh-CN" altLang="en-US" sz="2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PP_MARK_KEY" val="3a7b17ae-6ba5-46f2-bc2d-146ec2fc9d4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200" b="1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672</Words>
  <Application>WPS 演示</Application>
  <PresentationFormat>全屏显示(16:9)</PresentationFormat>
  <Paragraphs>184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等线</vt:lpstr>
      <vt:lpstr>楷体</vt:lpstr>
      <vt:lpstr>Times New Roman</vt:lpstr>
      <vt:lpstr>等线 Light</vt:lpstr>
      <vt:lpstr>黑体</vt:lpstr>
      <vt:lpstr>Calibri</vt:lpstr>
      <vt:lpstr>微软雅黑</vt:lpstr>
      <vt:lpstr>Arial</vt:lpstr>
      <vt:lpstr>Arial Unicode MS</vt:lpstr>
      <vt:lpstr>第一PPT模板网-WWW.1PPT.COM</vt:lpstr>
      <vt:lpstr>自定义设计方案</vt:lpstr>
      <vt:lpstr>2_自定义设计方案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752</cp:revision>
  <dcterms:created xsi:type="dcterms:W3CDTF">2020-04-09T07:23:00Z</dcterms:created>
  <dcterms:modified xsi:type="dcterms:W3CDTF">2023-02-06T10:44:34Z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1B5D7CE9AB9D4C9283D2E0C87F8C597C</vt:lpwstr>
  </property>
</Properties>
</file>