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prstClr val="black"/>
                </a:solidFill>
              </a:rPr>
            </a:fld>
            <a:endParaRPr lang="en-US" altLang="zh-CN" sz="12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0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1.xml"/><Relationship Id="rId2" Type="http://schemas.openxmlformats.org/officeDocument/2006/relationships/slide" Target="slide20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21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" Target="slide14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slide" Target="slide14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29.jpeg"/><Relationship Id="rId2" Type="http://schemas.openxmlformats.org/officeDocument/2006/relationships/slide" Target="slide14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8.emf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8.emf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347491" y="4542847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47162" y="4542520"/>
            <a:ext cx="2160588" cy="1009650"/>
            <a:chOff x="3708400" y="4868863"/>
            <a:chExt cx="2160588" cy="1009650"/>
          </a:xfrm>
        </p:grpSpPr>
        <p:sp>
          <p:nvSpPr>
            <p:cNvPr id="4103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05" name="Group 44"/>
          <p:cNvGrpSpPr/>
          <p:nvPr/>
        </p:nvGrpSpPr>
        <p:grpSpPr bwMode="auto">
          <a:xfrm>
            <a:off x="6438612" y="4544425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0" y="1412776"/>
            <a:ext cx="91446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单元 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认识三角形和四边形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834825" y="603886"/>
            <a:ext cx="5473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下 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新课标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北师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325" y="2492896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四</a:t>
            </a:r>
            <a:r>
              <a:rPr lang="zh-CN" altLang="en-US" sz="72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边形分类</a:t>
            </a:r>
            <a:endParaRPr lang="zh-CN" altLang="en-US" sz="7200" b="1" cap="all" spc="0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33475" y="928670"/>
            <a:ext cx="7524739" cy="2508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1.我知道了两组对边分别平行的四边形是平行四边形,只有一组对边平行的四边形是梯形。</a:t>
            </a:r>
            <a:endParaRPr lang="en-US" altLang="zh-CN" sz="36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55144" y="3680443"/>
            <a:ext cx="7717384" cy="167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2.我知道正方形是特殊的长方形,正方形和长方形都是特殊的平行四边形。</a:t>
            </a:r>
            <a:endParaRPr lang="en-US" altLang="zh-CN" sz="36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6768455" y="2428075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85786" y="915399"/>
            <a:ext cx="607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38"/>
          <p:cNvGrpSpPr/>
          <p:nvPr/>
        </p:nvGrpSpPr>
        <p:grpSpPr bwMode="auto">
          <a:xfrm>
            <a:off x="3643306" y="71414"/>
            <a:ext cx="1800225" cy="792162"/>
            <a:chOff x="1066" y="2795"/>
            <a:chExt cx="1134" cy="499"/>
          </a:xfrm>
        </p:grpSpPr>
        <p:sp>
          <p:nvSpPr>
            <p:cNvPr id="2355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556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140" y="1489384"/>
            <a:ext cx="2634615" cy="7251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3.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只剪一刀。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17412" name="图片 4" descr="8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140" y="2128520"/>
            <a:ext cx="7772400" cy="3477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9"/>
          <p:cNvSpPr txBox="1"/>
          <p:nvPr/>
        </p:nvSpPr>
        <p:spPr>
          <a:xfrm>
            <a:off x="679480" y="1127760"/>
            <a:ext cx="8178800" cy="6524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只剪一刀。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36" name="图片 4" descr="8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5185" y="1235710"/>
            <a:ext cx="5459095" cy="2294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等腰三角形 5"/>
          <p:cNvSpPr/>
          <p:nvPr/>
        </p:nvSpPr>
        <p:spPr>
          <a:xfrm>
            <a:off x="1619250" y="3357563"/>
            <a:ext cx="3240088" cy="2374900"/>
          </a:xfrm>
          <a:prstGeom prst="triangle">
            <a:avLst/>
          </a:prstGeom>
          <a:solidFill>
            <a:srgbClr val="92D05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55875" y="4365625"/>
            <a:ext cx="13684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平行四边形 8"/>
          <p:cNvSpPr/>
          <p:nvPr/>
        </p:nvSpPr>
        <p:spPr>
          <a:xfrm>
            <a:off x="1476375" y="4184650"/>
            <a:ext cx="3600450" cy="1547813"/>
          </a:xfrm>
          <a:prstGeom prst="parallelogram">
            <a:avLst>
              <a:gd name="adj" fmla="val 60645"/>
            </a:avLst>
          </a:prstGeom>
          <a:solidFill>
            <a:srgbClr val="92D05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059113" y="4179888"/>
            <a:ext cx="909638" cy="15462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747838" y="4178300"/>
            <a:ext cx="2879725" cy="1547813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755900" y="4178300"/>
            <a:ext cx="1079500" cy="1547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763713" y="4184650"/>
            <a:ext cx="2879725" cy="1547813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63713" y="4184650"/>
            <a:ext cx="2879725" cy="1547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" name="TextBox 8"/>
          <p:cNvSpPr txBox="1"/>
          <p:nvPr/>
        </p:nvSpPr>
        <p:spPr>
          <a:xfrm>
            <a:off x="928662" y="428604"/>
            <a:ext cx="6899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9" grpId="0" bldLvl="0" animBg="1"/>
      <p:bldP spid="9" grpId="1" bldLvl="0" animBg="1"/>
      <p:bldP spid="14" grpId="0" bldLvl="0" animBg="1"/>
      <p:bldP spid="14" grpId="1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22667" y="500042"/>
            <a:ext cx="6561709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下列图形中,哪些是平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+mj-ea"/>
              </a:rPr>
              <a:t>行四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边形?哪些是梯形?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28728" y="1571612"/>
            <a:ext cx="5890282" cy="2900058"/>
            <a:chOff x="1757" y="3359"/>
            <a:chExt cx="10320" cy="3742"/>
          </a:xfrm>
        </p:grpSpPr>
        <p:sp>
          <p:nvSpPr>
            <p:cNvPr id="3" name="圆角矩形 2"/>
            <p:cNvSpPr/>
            <p:nvPr/>
          </p:nvSpPr>
          <p:spPr>
            <a:xfrm>
              <a:off x="1757" y="3359"/>
              <a:ext cx="10320" cy="374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86" name="th25.jpg" descr="id:2147509578;FounderCES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2" y="3657"/>
              <a:ext cx="8644" cy="3090"/>
            </a:xfrm>
            <a:prstGeom prst="rect">
              <a:avLst/>
            </a:prstGeom>
          </p:spPr>
        </p:pic>
      </p:grpSp>
      <p:sp>
        <p:nvSpPr>
          <p:cNvPr id="5" name="图文框 4"/>
          <p:cNvSpPr/>
          <p:nvPr/>
        </p:nvSpPr>
        <p:spPr>
          <a:xfrm>
            <a:off x="1548765" y="4612005"/>
            <a:ext cx="5400040" cy="648335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平行四边形:②④⑤⑥⑧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1548765" y="5363210"/>
            <a:ext cx="5400040" cy="648335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梯形:①③⑨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867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5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43"/>
          <p:cNvSpPr txBox="1">
            <a:spLocks noChangeArrowheads="1"/>
          </p:cNvSpPr>
          <p:nvPr/>
        </p:nvSpPr>
        <p:spPr bwMode="auto">
          <a:xfrm>
            <a:off x="785786" y="357166"/>
            <a:ext cx="7943109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判断题。(对的打“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√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”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,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+mj-ea"/>
              </a:rPr>
              <a:t>错的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打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“✕”)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6350" y="2025015"/>
            <a:ext cx="717105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(1)只有一组对边平行的四边形是梯形。	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(2)有两组对边分别平行的四边形是平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行四边形。	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(3)长方形不是平行四边形。	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5276" y="290051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√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2001" y="424354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√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5475" y="507510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928662" y="214290"/>
            <a:ext cx="6858048" cy="167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按要求在方格纸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上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</a:rPr>
              <a:t>画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一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画。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5695" y="1892000"/>
            <a:ext cx="6912610" cy="3440430"/>
            <a:chOff x="1644" y="3699"/>
            <a:chExt cx="10886" cy="5418"/>
          </a:xfrm>
        </p:grpSpPr>
        <p:sp>
          <p:nvSpPr>
            <p:cNvPr id="2" name="圆角矩形 1"/>
            <p:cNvSpPr/>
            <p:nvPr/>
          </p:nvSpPr>
          <p:spPr>
            <a:xfrm>
              <a:off x="1644" y="3699"/>
              <a:ext cx="10886" cy="5418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87" name="ty1.jpg" descr="id:2147509585;FounderCES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8" y="4300"/>
              <a:ext cx="9078" cy="4817"/>
            </a:xfrm>
            <a:prstGeom prst="rect">
              <a:avLst/>
            </a:prstGeom>
          </p:spPr>
        </p:pic>
      </p:grpSp>
      <p:sp>
        <p:nvSpPr>
          <p:cNvPr id="5" name="图文框 4"/>
          <p:cNvSpPr/>
          <p:nvPr/>
        </p:nvSpPr>
        <p:spPr>
          <a:xfrm>
            <a:off x="2051050" y="5496895"/>
            <a:ext cx="1223645" cy="43243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三角形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3491230" y="5496895"/>
            <a:ext cx="1986280" cy="43243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平行四边形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5756275" y="5496895"/>
            <a:ext cx="1210310" cy="43243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梯形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>
            <a:off x="2171065" y="2688925"/>
            <a:ext cx="748030" cy="1452245"/>
          </a:xfrm>
          <a:prstGeom prst="rtTriangl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4010660" y="3064210"/>
            <a:ext cx="1060450" cy="1076325"/>
          </a:xfrm>
          <a:prstGeom prst="parallelogram">
            <a:avLst>
              <a:gd name="adj" fmla="val 31780"/>
            </a:avLst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>
            <a:off x="5477510" y="3060400"/>
            <a:ext cx="1413510" cy="1080770"/>
          </a:xfrm>
          <a:prstGeom prst="trapezoid">
            <a:avLst>
              <a:gd name="adj" fmla="val 31844"/>
            </a:avLst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917575" y="214290"/>
            <a:ext cx="5895975" cy="87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分一分。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7224" y="1142984"/>
            <a:ext cx="7397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(1)在平行四边形上画一条线,把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它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分成两个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   梯形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659990" y="2209467"/>
            <a:ext cx="2448560" cy="11918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8" name="th27.jpg" descr="id:2147509592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55" y="2356152"/>
            <a:ext cx="1943100" cy="898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8662" y="3529632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(2)在梯形上画一条线,使它分成两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图形,其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   中</a:t>
            </a:r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一个是平行四边形。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13965" y="4549442"/>
            <a:ext cx="2339975" cy="12039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9" name="th28.jpg" descr="id:2147509599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5420" y="4720257"/>
            <a:ext cx="1859915" cy="8597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3799815" y="2224707"/>
            <a:ext cx="215265" cy="1099185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6" idx="2"/>
          </p:cNvCxnSpPr>
          <p:nvPr/>
        </p:nvCxnSpPr>
        <p:spPr>
          <a:xfrm>
            <a:off x="3326740" y="4602782"/>
            <a:ext cx="557530" cy="11506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80369" y="71414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51460" y="692785"/>
            <a:ext cx="8022590" cy="210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下图是一个两腰相等的梯形,上底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   与腰相等,下底长是腰长的2倍,现在要把它分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   成大小、形状相同的4个梯形,该如何分?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708920"/>
            <a:ext cx="6408712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31315" y="3117850"/>
            <a:ext cx="5088890" cy="266382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梯形 46"/>
          <p:cNvSpPr/>
          <p:nvPr/>
        </p:nvSpPr>
        <p:spPr>
          <a:xfrm rot="10800000">
            <a:off x="3288030" y="3507740"/>
            <a:ext cx="1579880" cy="692785"/>
          </a:xfrm>
          <a:prstGeom prst="trapezoid">
            <a:avLst>
              <a:gd name="adj" fmla="val 59211"/>
            </a:avLst>
          </a:prstGeom>
          <a:solidFill>
            <a:schemeClr val="accent6">
              <a:lumMod val="7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梯形 47"/>
          <p:cNvSpPr/>
          <p:nvPr/>
        </p:nvSpPr>
        <p:spPr>
          <a:xfrm>
            <a:off x="3288030" y="4200525"/>
            <a:ext cx="1579880" cy="692785"/>
          </a:xfrm>
          <a:prstGeom prst="trapezoid">
            <a:avLst>
              <a:gd name="adj" fmla="val 5921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梯形 49"/>
          <p:cNvSpPr/>
          <p:nvPr/>
        </p:nvSpPr>
        <p:spPr>
          <a:xfrm rot="14460000">
            <a:off x="4185920" y="4020185"/>
            <a:ext cx="1579880" cy="692785"/>
          </a:xfrm>
          <a:prstGeom prst="trapezoid">
            <a:avLst>
              <a:gd name="adj" fmla="val 5921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/>
          <p:cNvSpPr/>
          <p:nvPr/>
        </p:nvSpPr>
        <p:spPr>
          <a:xfrm rot="7140000">
            <a:off x="2400935" y="4020185"/>
            <a:ext cx="1579880" cy="692785"/>
          </a:xfrm>
          <a:prstGeom prst="trapezoid">
            <a:avLst>
              <a:gd name="adj" fmla="val 59211"/>
            </a:avLst>
          </a:prstGeom>
          <a:ln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梯形 51"/>
          <p:cNvSpPr/>
          <p:nvPr/>
        </p:nvSpPr>
        <p:spPr>
          <a:xfrm>
            <a:off x="2499995" y="3507740"/>
            <a:ext cx="3157220" cy="1392555"/>
          </a:xfrm>
          <a:prstGeom prst="trapezoid">
            <a:avLst>
              <a:gd name="adj" fmla="val 57056"/>
            </a:avLst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50" grpId="0" bldLvl="0" animBg="1"/>
      <p:bldP spid="5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同心圆 1"/>
          <p:cNvSpPr/>
          <p:nvPr/>
        </p:nvSpPr>
        <p:spPr>
          <a:xfrm>
            <a:off x="345440" y="1052830"/>
            <a:ext cx="8653780" cy="1584325"/>
          </a:xfrm>
          <a:prstGeom prst="don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三角形可以按哪几个标准分类？分哪几类？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图文框 2"/>
          <p:cNvSpPr/>
          <p:nvPr/>
        </p:nvSpPr>
        <p:spPr>
          <a:xfrm>
            <a:off x="602615" y="2850515"/>
            <a:ext cx="3570605" cy="56896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三角形按角的特点分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2615" y="3870325"/>
            <a:ext cx="3888740" cy="1728470"/>
            <a:chOff x="820" y="6134"/>
            <a:chExt cx="6124" cy="2722"/>
          </a:xfrm>
        </p:grpSpPr>
        <p:sp>
          <p:nvSpPr>
            <p:cNvPr id="4" name="椭圆 3"/>
            <p:cNvSpPr/>
            <p:nvPr/>
          </p:nvSpPr>
          <p:spPr>
            <a:xfrm>
              <a:off x="820" y="6134"/>
              <a:ext cx="6124" cy="272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3912" y="7495"/>
              <a:ext cx="0" cy="1361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158" y="6857"/>
              <a:ext cx="2754" cy="698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912" y="6988"/>
              <a:ext cx="2835" cy="567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1600200" y="4053205"/>
            <a:ext cx="28092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楷体_GB2312"/>
              </a:rPr>
              <a:t>锐角三角形</a:t>
            </a:r>
            <a:endParaRPr lang="zh-CN" altLang="en-US" sz="2800" dirty="0"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4585" y="4571365"/>
            <a:ext cx="170815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楷体_GB2312"/>
              </a:rPr>
              <a:t>直角</a:t>
            </a:r>
            <a:endParaRPr lang="zh-CN" altLang="en-US" sz="2800" dirty="0">
              <a:ea typeface="楷体_GB2312"/>
            </a:endParaRPr>
          </a:p>
          <a:p>
            <a:r>
              <a:rPr lang="zh-CN" altLang="en-US" sz="2800" dirty="0">
                <a:ea typeface="楷体_GB2312"/>
              </a:rPr>
              <a:t>三角形</a:t>
            </a:r>
            <a:endParaRPr lang="zh-CN" altLang="en-US" sz="2800" dirty="0">
              <a:ea typeface="楷体_GB231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1290" y="4571365"/>
            <a:ext cx="1708150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ea typeface="楷体_GB2312"/>
              </a:rPr>
              <a:t>     </a:t>
            </a:r>
            <a:r>
              <a:rPr lang="zh-CN" altLang="en-US" sz="2800" dirty="0">
                <a:ea typeface="楷体_GB2312"/>
              </a:rPr>
              <a:t>钝角</a:t>
            </a:r>
            <a:endParaRPr lang="zh-CN" altLang="en-US" sz="2800" dirty="0">
              <a:ea typeface="楷体_GB2312"/>
            </a:endParaRPr>
          </a:p>
          <a:p>
            <a:r>
              <a:rPr lang="zh-CN" altLang="en-US" sz="2800" dirty="0">
                <a:ea typeface="楷体_GB2312"/>
              </a:rPr>
              <a:t>三角形</a:t>
            </a:r>
            <a:endParaRPr lang="zh-CN" altLang="en-US" sz="2800" dirty="0">
              <a:ea typeface="楷体_GB2312"/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4645025" y="2850515"/>
            <a:ext cx="3570605" cy="56896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三角形按边的特点分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45025" y="3834765"/>
            <a:ext cx="3672840" cy="1764030"/>
            <a:chOff x="7315" y="6039"/>
            <a:chExt cx="5784" cy="2778"/>
          </a:xfrm>
        </p:grpSpPr>
        <p:sp>
          <p:nvSpPr>
            <p:cNvPr id="24" name="椭圆 23"/>
            <p:cNvSpPr/>
            <p:nvPr/>
          </p:nvSpPr>
          <p:spPr>
            <a:xfrm>
              <a:off x="7315" y="6039"/>
              <a:ext cx="5784" cy="2778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9128" y="6124"/>
              <a:ext cx="0" cy="2608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10825" y="6569"/>
              <a:ext cx="1932" cy="166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766945" y="4329430"/>
            <a:ext cx="15697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不等边</a:t>
            </a:r>
            <a:endParaRPr lang="zh-CN" altLang="en-US" dirty="0">
              <a:ea typeface="楷体_GB2312"/>
            </a:endParaRPr>
          </a:p>
          <a:p>
            <a:r>
              <a:rPr lang="zh-CN" altLang="en-US" dirty="0">
                <a:ea typeface="楷体_GB2312"/>
              </a:rPr>
              <a:t>三角形</a:t>
            </a:r>
            <a:endParaRPr lang="zh-CN" altLang="en-US" dirty="0">
              <a:ea typeface="楷体_GB231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96280" y="4323080"/>
            <a:ext cx="15697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等腰</a:t>
            </a:r>
            <a:endParaRPr lang="zh-CN" altLang="en-US" dirty="0">
              <a:ea typeface="楷体_GB2312"/>
            </a:endParaRPr>
          </a:p>
          <a:p>
            <a:r>
              <a:rPr lang="zh-CN" altLang="en-US" dirty="0">
                <a:ea typeface="楷体_GB2312"/>
              </a:rPr>
              <a:t>三角形</a:t>
            </a:r>
            <a:endParaRPr lang="zh-CN" altLang="en-US" dirty="0">
              <a:ea typeface="楷体_GB231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51345" y="4329430"/>
            <a:ext cx="15697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楷体_GB2312"/>
              </a:rPr>
              <a:t>等边</a:t>
            </a:r>
            <a:endParaRPr lang="zh-CN" altLang="en-US" dirty="0">
              <a:ea typeface="楷体_GB2312"/>
            </a:endParaRPr>
          </a:p>
          <a:p>
            <a:r>
              <a:rPr lang="zh-CN" altLang="en-US" dirty="0">
                <a:ea typeface="楷体_GB2312"/>
              </a:rPr>
              <a:t>三角形</a:t>
            </a:r>
            <a:endParaRPr lang="zh-CN" altLang="en-US" dirty="0">
              <a:ea typeface="楷体_GB231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9" grpId="0"/>
      <p:bldP spid="10" grpId="0"/>
      <p:bldP spid="11" grpId="0"/>
      <p:bldP spid="12" grpId="0" bldLvl="0" animBg="1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2080" y="683260"/>
            <a:ext cx="8022590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2800" dirty="0" smtClean="0">
                <a:solidFill>
                  <a:srgbClr val="FF0066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（探究题）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下面是由5个相同的小长方形拼成的一个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大长方形,大长方形的周长是44 cm,求大长方形的面积。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7530" y="2132330"/>
            <a:ext cx="2592070" cy="2159000"/>
            <a:chOff x="6180" y="5174"/>
            <a:chExt cx="4082" cy="3400"/>
          </a:xfrm>
        </p:grpSpPr>
        <p:sp>
          <p:nvSpPr>
            <p:cNvPr id="3" name="圆角矩形 2"/>
            <p:cNvSpPr/>
            <p:nvPr/>
          </p:nvSpPr>
          <p:spPr>
            <a:xfrm>
              <a:off x="6180" y="5174"/>
              <a:ext cx="4082" cy="3401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91" name="d156.jpg" descr="id:2147509613;FounderCES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99" y="5767"/>
              <a:ext cx="3243" cy="2215"/>
            </a:xfrm>
            <a:prstGeom prst="rect">
              <a:avLst/>
            </a:prstGeom>
          </p:spPr>
        </p:pic>
      </p:grpSp>
      <p:sp>
        <p:nvSpPr>
          <p:cNvPr id="6" name="折角形 5"/>
          <p:cNvSpPr/>
          <p:nvPr/>
        </p:nvSpPr>
        <p:spPr>
          <a:xfrm>
            <a:off x="3436620" y="2181225"/>
            <a:ext cx="5262245" cy="3744595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36620" y="2268855"/>
            <a:ext cx="526288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大长方形的周长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=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11个小长方形的宽  44÷11=4(cm)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大长方形的长是4×3=12(cm)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小长方形的长是12÷2=6(cm)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大长方形的宽为4+6=10(cm)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大长方形的面积为12×10=120(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cm </a:t>
            </a:r>
            <a:r>
              <a:rPr lang="zh-CN" altLang="en-US" sz="12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251460" y="4291965"/>
            <a:ext cx="3046095" cy="196405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ea typeface="楷体_GB2312"/>
                <a:sym typeface="+mn-ea"/>
              </a:rPr>
              <a:t>三条小长方形的宽=拼成的大长方形的长=2个小长方形的长</a:t>
            </a:r>
            <a:endParaRPr lang="zh-CN" altLang="en-US" sz="2000" dirty="0">
              <a:solidFill>
                <a:srgbClr val="FF0000"/>
              </a:solidFill>
              <a:ea typeface="楷体_GB2312"/>
              <a:sym typeface="+mn-ea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368800" y="1854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434975" imgH="676910" progId="Equation.DSMT4">
                  <p:embed/>
                </p:oleObj>
              </mc:Choice>
              <mc:Fallback>
                <p:oleObj name="Equation" r:id="rId4" imgW="434975" imgH="676910" progId="Equation.DSMT4">
                  <p:embed/>
                  <p:pic>
                    <p:nvPicPr>
                      <p:cNvPr id="0" name="图片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800" y="1854200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24"/>
          <p:cNvSpPr txBox="1"/>
          <p:nvPr/>
        </p:nvSpPr>
        <p:spPr>
          <a:xfrm>
            <a:off x="1206526" y="571500"/>
            <a:ext cx="70088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给下面的四边形分类，说说你是怎么分的。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5" name="图片 25" descr="2.png"/>
          <p:cNvPicPr>
            <a:picLocks noChangeAspect="1"/>
          </p:cNvPicPr>
          <p:nvPr/>
        </p:nvPicPr>
        <p:blipFill>
          <a:blip r:embed="rId1" cstate="email">
            <a:lum bright="-20001" contrast="40000"/>
          </a:blip>
          <a:stretch>
            <a:fillRect/>
          </a:stretch>
        </p:blipFill>
        <p:spPr>
          <a:xfrm>
            <a:off x="1501775" y="1071546"/>
            <a:ext cx="5816600" cy="242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01775" y="3929066"/>
            <a:ext cx="5214938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Box 29"/>
          <p:cNvSpPr txBox="1"/>
          <p:nvPr/>
        </p:nvSpPr>
        <p:spPr>
          <a:xfrm>
            <a:off x="1476375" y="5572140"/>
            <a:ext cx="22399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平行四边形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35375" y="5603890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梯形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537" y="571480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718820" y="3500438"/>
            <a:ext cx="6085205" cy="523875"/>
            <a:chOff x="1132" y="5738"/>
            <a:chExt cx="9583" cy="825"/>
          </a:xfrm>
        </p:grpSpPr>
        <p:sp>
          <p:nvSpPr>
            <p:cNvPr id="12301" name="TextBox 27"/>
            <p:cNvSpPr txBox="1"/>
            <p:nvPr/>
          </p:nvSpPr>
          <p:spPr>
            <a:xfrm>
              <a:off x="1960" y="5738"/>
              <a:ext cx="8755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笑笑是这样分的，你能看懂吗？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" name="图片 64" descr="5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32" y="5738"/>
              <a:ext cx="1025" cy="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TextBox 24"/>
          <p:cNvSpPr txBox="1"/>
          <p:nvPr/>
        </p:nvSpPr>
        <p:spPr>
          <a:xfrm>
            <a:off x="1090641" y="556046"/>
            <a:ext cx="7624763" cy="13013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下面图形中哪些是平行四边形？哪些是梯形？找一找，填一填。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87500" y="4738688"/>
            <a:ext cx="6492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20" name="图片 13" descr="4.png"/>
          <p:cNvPicPr>
            <a:picLocks noChangeAspect="1"/>
          </p:cNvPicPr>
          <p:nvPr/>
        </p:nvPicPr>
        <p:blipFill>
          <a:blip r:embed="rId1" cstate="email">
            <a:lum bright="-20001" contrast="30000"/>
          </a:blip>
          <a:stretch>
            <a:fillRect/>
          </a:stretch>
        </p:blipFill>
        <p:spPr>
          <a:xfrm>
            <a:off x="650875" y="2060582"/>
            <a:ext cx="7881938" cy="236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TextBox 14"/>
          <p:cNvSpPr txBox="1"/>
          <p:nvPr/>
        </p:nvSpPr>
        <p:spPr>
          <a:xfrm>
            <a:off x="763588" y="4652963"/>
            <a:ext cx="7624762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图形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是平行四边形。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图形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是梯形。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25" y="5397500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050" y="4741863"/>
            <a:ext cx="6492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050" y="5394325"/>
            <a:ext cx="6492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④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875" y="47323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⑤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9113" y="4741863"/>
            <a:ext cx="6492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⑧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55875" y="5394325"/>
            <a:ext cx="647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⑥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64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8960" y="714356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Box 24"/>
          <p:cNvSpPr txBox="1"/>
          <p:nvPr/>
        </p:nvSpPr>
        <p:spPr>
          <a:xfrm>
            <a:off x="1035050" y="642938"/>
            <a:ext cx="7858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正方形、长方形、平行四边形之间有什么关系？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35075" y="1309688"/>
            <a:ext cx="1081088" cy="10795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1800" y="1309688"/>
            <a:ext cx="2592388" cy="10795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6000750" y="1309688"/>
            <a:ext cx="2171700" cy="1079500"/>
          </a:xfrm>
          <a:prstGeom prst="parallelogram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" name="图片 25" descr="5 - 副本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4175" y="2389188"/>
            <a:ext cx="215963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6 - 副本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8290" y="2534603"/>
            <a:ext cx="3755390" cy="227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 27"/>
          <p:cNvSpPr/>
          <p:nvPr/>
        </p:nvSpPr>
        <p:spPr>
          <a:xfrm>
            <a:off x="1931988" y="3631248"/>
            <a:ext cx="6096000" cy="2016125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/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43363" y="3974148"/>
            <a:ext cx="3840163" cy="13335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/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22950" y="4271011"/>
            <a:ext cx="1871663" cy="79216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43113" y="4351973"/>
            <a:ext cx="23066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平行四边形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54513" y="4334511"/>
            <a:ext cx="13700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长方形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13463" y="4367848"/>
            <a:ext cx="13795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正方形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4489" y="642918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组合 9"/>
          <p:cNvGrpSpPr/>
          <p:nvPr/>
        </p:nvGrpSpPr>
        <p:grpSpPr>
          <a:xfrm>
            <a:off x="6084168" y="5908795"/>
            <a:ext cx="1656809" cy="877791"/>
            <a:chOff x="5939527" y="5733256"/>
            <a:chExt cx="1656809" cy="877791"/>
          </a:xfrm>
        </p:grpSpPr>
        <p:pic>
          <p:nvPicPr>
            <p:cNvPr id="55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1" grpId="0" bldLvl="0" animBg="1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642969" y="928670"/>
            <a:ext cx="84296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请将下面的图形进行分类，和同伴交流你的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 分法。剪下附页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图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+mn-ea"/>
              </a:rPr>
              <a:t>中的图形试一试。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428604"/>
            <a:ext cx="6339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4" name="图片 26" descr="7.png"/>
          <p:cNvPicPr>
            <a:picLocks noChangeAspect="1"/>
          </p:cNvPicPr>
          <p:nvPr/>
        </p:nvPicPr>
        <p:blipFill>
          <a:blip r:embed="rId2" cstate="email">
            <a:lum bright="-20001" contrast="40000"/>
          </a:blip>
          <a:stretch>
            <a:fillRect/>
          </a:stretch>
        </p:blipFill>
        <p:spPr>
          <a:xfrm>
            <a:off x="1285852" y="1889461"/>
            <a:ext cx="6097905" cy="1905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图文框 1"/>
          <p:cNvSpPr/>
          <p:nvPr/>
        </p:nvSpPr>
        <p:spPr>
          <a:xfrm>
            <a:off x="1145563" y="5536266"/>
            <a:ext cx="3074035" cy="50419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由线段围成的图形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44928" y="3795096"/>
            <a:ext cx="2974975" cy="15843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4784113" y="5568016"/>
            <a:ext cx="3074035" cy="50419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由曲线围成的图形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11723" y="3826846"/>
            <a:ext cx="2974975" cy="15843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45943" y="3965911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❶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1723" y="3953211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❷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0038" y="3965911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❸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4063" y="3965911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❹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9563" y="4529156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❺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8043" y="4517091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❻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0968" y="4529156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❽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68648" y="4529156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❾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81728" y="4529156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❿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08623" y="4153871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  <a:cs typeface="Calibri" panose="020F0502020204030204" pitchFamily="34" charset="0"/>
              </a:rPr>
              <a:t>❼</a:t>
            </a:r>
            <a:endParaRPr lang="zh-CN" altLang="en-US" dirty="0">
              <a:ea typeface="楷体_GB231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571531" y="1209599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在点子图上按要求画图。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2714" y="500042"/>
            <a:ext cx="6311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605" y="2637155"/>
            <a:ext cx="8209280" cy="18002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388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20001" contrast="40000"/>
          </a:blip>
          <a:stretch>
            <a:fillRect/>
          </a:stretch>
        </p:blipFill>
        <p:spPr>
          <a:xfrm>
            <a:off x="387985" y="2639695"/>
            <a:ext cx="8232140" cy="240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平行四边形 2"/>
          <p:cNvSpPr/>
          <p:nvPr/>
        </p:nvSpPr>
        <p:spPr>
          <a:xfrm>
            <a:off x="1068705" y="3177540"/>
            <a:ext cx="1765300" cy="757555"/>
          </a:xfrm>
          <a:prstGeom prst="parallelogram">
            <a:avLst>
              <a:gd name="adj" fmla="val 51058"/>
            </a:avLst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3863975" y="3215005"/>
            <a:ext cx="1691640" cy="720090"/>
          </a:xfrm>
          <a:prstGeom prst="trapezoid">
            <a:avLst>
              <a:gd name="adj" fmla="val 42416"/>
            </a:avLst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6901815" y="3195955"/>
            <a:ext cx="1440180" cy="738505"/>
          </a:xfrm>
          <a:prstGeom prst="rtTriangl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714407" y="980728"/>
            <a:ext cx="8072435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4.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拼一拼。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  下面哪两个图形能拼成长方形、平行四边形、梯形？剪下附页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图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中的图形试一试。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680535" y="539937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428604"/>
            <a:ext cx="6098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14" descr="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7088" y="3692525"/>
            <a:ext cx="6116638" cy="160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 descr="1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40488" y="2736850"/>
            <a:ext cx="2703512" cy="240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9225" y="5661025"/>
            <a:ext cx="1619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长方形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4475163" y="4232275"/>
            <a:ext cx="1404937" cy="909638"/>
            <a:chOff x="4475643" y="4232027"/>
            <a:chExt cx="1404000" cy="909789"/>
          </a:xfrm>
        </p:grpSpPr>
        <p:pic>
          <p:nvPicPr>
            <p:cNvPr id="20495" name="图片 10" descr="15.png"/>
            <p:cNvPicPr>
              <a:picLocks noChangeAspect="1"/>
            </p:cNvPicPr>
            <p:nvPr/>
          </p:nvPicPr>
          <p:blipFill>
            <a:blip r:embed="rId1" cstate="email">
              <a:lum bright="-20001" contrast="40000"/>
            </a:blip>
            <a:stretch>
              <a:fillRect/>
            </a:stretch>
          </p:blipFill>
          <p:spPr>
            <a:xfrm>
              <a:off x="4480866" y="4244055"/>
              <a:ext cx="648000" cy="8937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6" name="图片 11" descr="16.png"/>
            <p:cNvPicPr>
              <a:picLocks noChangeAspect="1"/>
            </p:cNvPicPr>
            <p:nvPr/>
          </p:nvPicPr>
          <p:blipFill>
            <a:blip r:embed="rId2" cstate="email">
              <a:lum bright="-20001" contrast="40000"/>
            </a:blip>
            <a:stretch>
              <a:fillRect/>
            </a:stretch>
          </p:blipFill>
          <p:spPr>
            <a:xfrm>
              <a:off x="4475643" y="4232027"/>
              <a:ext cx="1404000" cy="90978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71663" y="1700213"/>
            <a:ext cx="6116638" cy="160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组合 20"/>
          <p:cNvGrpSpPr/>
          <p:nvPr/>
        </p:nvGrpSpPr>
        <p:grpSpPr>
          <a:xfrm>
            <a:off x="1042988" y="4213225"/>
            <a:ext cx="1395412" cy="909638"/>
            <a:chOff x="1301422" y="3242876"/>
            <a:chExt cx="1395000" cy="910024"/>
          </a:xfrm>
        </p:grpSpPr>
        <p:pic>
          <p:nvPicPr>
            <p:cNvPr id="20493" name="图片 6" descr="11.png"/>
            <p:cNvPicPr>
              <a:picLocks noChangeAspect="1"/>
            </p:cNvPicPr>
            <p:nvPr/>
          </p:nvPicPr>
          <p:blipFill>
            <a:blip r:embed="rId4" cstate="email">
              <a:lum bright="-20001" contrast="40000"/>
            </a:blip>
            <a:stretch>
              <a:fillRect/>
            </a:stretch>
          </p:blipFill>
          <p:spPr>
            <a:xfrm>
              <a:off x="1301422" y="3252900"/>
              <a:ext cx="1395000" cy="90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4" name="图片 17" descr="15.png"/>
            <p:cNvPicPr>
              <a:picLocks noChangeAspect="1"/>
            </p:cNvPicPr>
            <p:nvPr/>
          </p:nvPicPr>
          <p:blipFill>
            <a:blip r:embed="rId1" cstate="email">
              <a:lum bright="-20001" contrast="40000"/>
            </a:blip>
            <a:stretch>
              <a:fillRect/>
            </a:stretch>
          </p:blipFill>
          <p:spPr>
            <a:xfrm rot="10800000">
              <a:off x="2016338" y="3242876"/>
              <a:ext cx="648000" cy="89379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21"/>
          <p:cNvGrpSpPr/>
          <p:nvPr/>
        </p:nvGrpSpPr>
        <p:grpSpPr>
          <a:xfrm>
            <a:off x="2740025" y="4208463"/>
            <a:ext cx="1420813" cy="928687"/>
            <a:chOff x="2840539" y="3238816"/>
            <a:chExt cx="1420042" cy="927799"/>
          </a:xfrm>
        </p:grpSpPr>
        <p:pic>
          <p:nvPicPr>
            <p:cNvPr id="20491" name="图片 15" descr="19.png"/>
            <p:cNvPicPr>
              <a:picLocks noChangeAspect="1"/>
            </p:cNvPicPr>
            <p:nvPr/>
          </p:nvPicPr>
          <p:blipFill>
            <a:blip r:embed="rId5" cstate="email">
              <a:lum bright="-20001" contrast="40000"/>
            </a:blip>
            <a:stretch>
              <a:fillRect/>
            </a:stretch>
          </p:blipFill>
          <p:spPr>
            <a:xfrm>
              <a:off x="2856581" y="3238816"/>
              <a:ext cx="1404000" cy="9117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2" name="图片 19" descr="14.png"/>
            <p:cNvPicPr>
              <a:picLocks noChangeAspect="1"/>
            </p:cNvPicPr>
            <p:nvPr/>
          </p:nvPicPr>
          <p:blipFill>
            <a:blip r:embed="rId6" cstate="email">
              <a:lum bright="-20001" contrast="40000"/>
            </a:blip>
            <a:stretch>
              <a:fillRect/>
            </a:stretch>
          </p:blipFill>
          <p:spPr>
            <a:xfrm>
              <a:off x="2840539" y="3252900"/>
              <a:ext cx="1404000" cy="91371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36"/>
          <p:cNvGrpSpPr/>
          <p:nvPr/>
        </p:nvGrpSpPr>
        <p:grpSpPr>
          <a:xfrm>
            <a:off x="6197600" y="4243388"/>
            <a:ext cx="2119313" cy="914400"/>
            <a:chOff x="6197897" y="4244055"/>
            <a:chExt cx="2118519" cy="913137"/>
          </a:xfrm>
        </p:grpSpPr>
        <p:pic>
          <p:nvPicPr>
            <p:cNvPr id="20489" name="图片 22" descr="11.png"/>
            <p:cNvPicPr>
              <a:picLocks noChangeAspect="1"/>
            </p:cNvPicPr>
            <p:nvPr/>
          </p:nvPicPr>
          <p:blipFill>
            <a:blip r:embed="rId4" cstate="email">
              <a:lum bright="-20001" contrast="40000"/>
            </a:blip>
            <a:stretch>
              <a:fillRect/>
            </a:stretch>
          </p:blipFill>
          <p:spPr>
            <a:xfrm>
              <a:off x="6197897" y="4257192"/>
              <a:ext cx="1395000" cy="90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0" name="图片 23" descr="16.png"/>
            <p:cNvPicPr>
              <a:picLocks noChangeAspect="1"/>
            </p:cNvPicPr>
            <p:nvPr/>
          </p:nvPicPr>
          <p:blipFill>
            <a:blip r:embed="rId7" cstate="email">
              <a:lum bright="-20001" contrast="40000"/>
            </a:blip>
            <a:stretch>
              <a:fillRect/>
            </a:stretch>
          </p:blipFill>
          <p:spPr>
            <a:xfrm>
              <a:off x="6912416" y="4244055"/>
              <a:ext cx="1404000" cy="90978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" name="TextBox 24"/>
          <p:cNvSpPr txBox="1"/>
          <p:nvPr/>
        </p:nvSpPr>
        <p:spPr>
          <a:xfrm>
            <a:off x="928662" y="428604"/>
            <a:ext cx="6057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16"/>
          <p:cNvGrpSpPr/>
          <p:nvPr/>
        </p:nvGrpSpPr>
        <p:grpSpPr bwMode="auto">
          <a:xfrm>
            <a:off x="6085542" y="5786454"/>
            <a:ext cx="1684338" cy="877887"/>
            <a:chOff x="2699" y="3612"/>
            <a:chExt cx="1061" cy="553"/>
          </a:xfrm>
        </p:grpSpPr>
        <p:pic>
          <p:nvPicPr>
            <p:cNvPr id="2049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8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0" name="Text Box 18">
              <a:hlinkClick r:id="" action="ppaction://hlinkshowjump?jump=firstslide">
                <a:snd r:embed="rId9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PP_MARK_KEY" val="436d8c87-2346-4486-8d0f-d9cd523bd80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1251</Words>
  <Application>WPS 演示</Application>
  <PresentationFormat>全屏显示(4:3)</PresentationFormat>
  <Paragraphs>235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华文楷体</vt:lpstr>
      <vt:lpstr>微软雅黑</vt:lpstr>
      <vt:lpstr>楷体_GB2312</vt:lpstr>
      <vt:lpstr>黑体</vt:lpstr>
      <vt:lpstr>Arial Unicode MS</vt:lpstr>
      <vt:lpstr>华文行楷</vt:lpstr>
      <vt:lpstr>Times New Roman</vt:lpstr>
      <vt:lpstr>Arial</vt:lpstr>
      <vt:lpstr>第一PPT模板网-WWW.1PPT.COM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36F5CAE86BA04CA09822C1414E0A7BF3</vt:lpwstr>
  </property>
</Properties>
</file>