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0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9.xml"/><Relationship Id="rId4" Type="http://schemas.openxmlformats.org/officeDocument/2006/relationships/slide" Target="slide9.xml"/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0.bin"/><Relationship Id="rId3" Type="http://schemas.openxmlformats.org/officeDocument/2006/relationships/image" Target="../media/image22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6.jpeg"/><Relationship Id="rId2" Type="http://schemas.openxmlformats.org/officeDocument/2006/relationships/slide" Target="slide1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1.jpe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3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.emf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.emf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4.bin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8.wmf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.jpeg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487941" y="4869160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8055" y="4869160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9757" y="4869160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6239" y="4858057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TextBox 16"/>
          <p:cNvSpPr txBox="1">
            <a:spLocks noChangeArrowheads="1"/>
          </p:cNvSpPr>
          <p:nvPr/>
        </p:nvSpPr>
        <p:spPr bwMode="auto">
          <a:xfrm>
            <a:off x="357158" y="1182474"/>
            <a:ext cx="84296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单元    小数乘法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1835150" y="528675"/>
            <a:ext cx="5473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   新课标</a:t>
            </a:r>
            <a:r>
              <a:rPr lang="en-US" altLang="zh-CN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北师</a:t>
            </a:r>
            <a:r>
              <a:rPr lang="en-US" altLang="zh-CN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TextBox 16"/>
          <p:cNvSpPr txBox="1">
            <a:spLocks noChangeArrowheads="1"/>
          </p:cNvSpPr>
          <p:nvPr/>
        </p:nvSpPr>
        <p:spPr bwMode="auto">
          <a:xfrm>
            <a:off x="10398" y="2165047"/>
            <a:ext cx="9133601" cy="10156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小数点搬家</a:t>
            </a:r>
            <a:endParaRPr lang="zh-CN" altLang="en-US" sz="6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3064" y="3717032"/>
            <a:ext cx="8097872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zh-CN" altLang="en-US" sz="32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5874" y="983015"/>
            <a:ext cx="66050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37</a:t>
            </a:r>
            <a:r>
              <a:rPr lang="zh-CN" altLang="en-US" sz="3200" dirty="0" smtClean="0">
                <a:latin typeface="+mn-ea"/>
                <a:ea typeface="+mn-ea"/>
              </a:rPr>
              <a:t>页“练一练”第</a:t>
            </a:r>
            <a:r>
              <a:rPr lang="en-US" altLang="zh-CN" sz="3200" dirty="0" smtClean="0">
                <a:latin typeface="+mn-ea"/>
                <a:ea typeface="+mn-ea"/>
              </a:rPr>
              <a:t>6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63410" y="1562528"/>
            <a:ext cx="8139449" cy="106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过河。</a:t>
            </a:r>
            <a:endParaRPr lang="zh-CN" altLang="en-US" sz="32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10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26628" name="图片 39" descr="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" y="2235200"/>
            <a:ext cx="8896350" cy="3496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5"/>
          <p:cNvSpPr txBox="1"/>
          <p:nvPr/>
        </p:nvSpPr>
        <p:spPr>
          <a:xfrm>
            <a:off x="3877310" y="2235200"/>
            <a:ext cx="127063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14.14</a:t>
            </a:r>
            <a:endParaRPr lang="en-US" sz="3200" b="0" dirty="0">
              <a:latin typeface="+mn-ea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2413635" y="2630805"/>
            <a:ext cx="90741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100</a:t>
            </a:r>
            <a:endParaRPr lang="en-US" sz="3200" b="0" dirty="0">
              <a:latin typeface="+mn-ea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4477385" y="3531870"/>
            <a:ext cx="100901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3.69</a:t>
            </a:r>
            <a:endParaRPr lang="en-US" sz="3200" b="0" dirty="0">
              <a:latin typeface="+mn-ea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2835275" y="4534535"/>
            <a:ext cx="951230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314</a:t>
            </a:r>
            <a:endParaRPr lang="en-US" sz="3200" b="0" dirty="0">
              <a:latin typeface="+mn-ea"/>
            </a:endParaRPr>
          </a:p>
        </p:txBody>
      </p:sp>
      <p:sp>
        <p:nvSpPr>
          <p:cNvPr id="15" name="Text Box 5"/>
          <p:cNvSpPr txBox="1"/>
          <p:nvPr/>
        </p:nvSpPr>
        <p:spPr>
          <a:xfrm>
            <a:off x="1114425" y="5113655"/>
            <a:ext cx="1023620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61.8</a:t>
            </a:r>
            <a:endParaRPr lang="en-US" sz="3200" b="0" dirty="0">
              <a:latin typeface="+mn-ea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6366510" y="2630805"/>
            <a:ext cx="908050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181</a:t>
            </a:r>
            <a:endParaRPr lang="en-US" sz="3200" b="0" dirty="0">
              <a:latin typeface="+mn-ea"/>
            </a:endParaRPr>
          </a:p>
        </p:txBody>
      </p:sp>
      <p:sp>
        <p:nvSpPr>
          <p:cNvPr id="17" name="Text Box 5"/>
          <p:cNvSpPr txBox="1"/>
          <p:nvPr/>
        </p:nvSpPr>
        <p:spPr>
          <a:xfrm>
            <a:off x="7524115" y="3693795"/>
            <a:ext cx="1226820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0.987</a:t>
            </a:r>
            <a:endParaRPr lang="en-US" sz="3200" b="0" dirty="0">
              <a:latin typeface="+mn-ea"/>
            </a:endParaRPr>
          </a:p>
        </p:txBody>
      </p:sp>
      <p:sp>
        <p:nvSpPr>
          <p:cNvPr id="18" name="Text Box 5"/>
          <p:cNvSpPr txBox="1"/>
          <p:nvPr/>
        </p:nvSpPr>
        <p:spPr>
          <a:xfrm>
            <a:off x="7274560" y="4954270"/>
            <a:ext cx="177355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0.04321</a:t>
            </a:r>
            <a:endParaRPr lang="en-US" sz="3200" b="0" dirty="0">
              <a:latin typeface="+mn-ea"/>
            </a:endParaRPr>
          </a:p>
        </p:txBody>
      </p:sp>
      <p:sp>
        <p:nvSpPr>
          <p:cNvPr id="19" name="Text Box 5"/>
          <p:cNvSpPr txBox="1"/>
          <p:nvPr/>
        </p:nvSpPr>
        <p:spPr>
          <a:xfrm>
            <a:off x="6082030" y="4954270"/>
            <a:ext cx="872490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140</a:t>
            </a:r>
            <a:endParaRPr lang="en-US" sz="3200" b="0" dirty="0">
              <a:latin typeface="+mn-ea"/>
            </a:endParaRPr>
          </a:p>
        </p:txBody>
      </p:sp>
      <p:sp>
        <p:nvSpPr>
          <p:cNvPr id="20" name="Text Box 5"/>
          <p:cNvSpPr txBox="1"/>
          <p:nvPr/>
        </p:nvSpPr>
        <p:spPr>
          <a:xfrm>
            <a:off x="3566160" y="5533390"/>
            <a:ext cx="1773555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200" b="0" dirty="0">
                <a:latin typeface="+mn-ea"/>
              </a:rPr>
              <a:t>0.00001</a:t>
            </a:r>
            <a:endParaRPr lang="en-US" sz="3200" b="0" dirty="0">
              <a:latin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  <a:endParaRPr lang="zh-CN" altLang="en-US" sz="3600" dirty="0">
                  <a:solidFill>
                    <a:srgbClr val="D60093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2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  <a:endParaRPr lang="zh-CN" altLang="en-US" sz="3600" dirty="0">
                  <a:solidFill>
                    <a:srgbClr val="D60093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1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3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对角的矩形 4"/>
          <p:cNvSpPr/>
          <p:nvPr/>
        </p:nvSpPr>
        <p:spPr>
          <a:xfrm>
            <a:off x="1152525" y="1697990"/>
            <a:ext cx="7233920" cy="3462655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248" y="695345"/>
            <a:ext cx="777664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直接写出下列各题的得数。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35430" y="1682115"/>
            <a:ext cx="6851015" cy="301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0.08×10=　　　　   8.6÷10=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4.3÷100=	                 6.03×100=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0.63×1000=	         78÷100=</a:t>
            </a:r>
            <a:endParaRPr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44875" y="1992630"/>
            <a:ext cx="90297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0.8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64655" y="2007235"/>
            <a:ext cx="11353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0.86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0260" y="2966085"/>
            <a:ext cx="14554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0.043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9965" y="2980690"/>
            <a:ext cx="117856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603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02710" y="3992880"/>
            <a:ext cx="110617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630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97700" y="3992880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0.78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248" y="695345"/>
            <a:ext cx="777664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（重点题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填一填。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7520" y="1457325"/>
            <a:ext cx="8194675" cy="448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(1)把3.6的小数点向右移动两位,得(　　 ),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   这个数(　　　)到原来的(　　　)倍。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(2)最小的三位数的    是( 　)。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(3)0.12去掉小数点是(　　),得到的数是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   0.12的(　　　)倍。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(4)3.65的(　　　)是0.365。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+mn-ea"/>
              </a:rPr>
              <a:t>	           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98920" y="1609725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360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95830" y="2392045"/>
            <a:ext cx="1560830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latin typeface="+mj-lt"/>
                <a:ea typeface="+mn-ea"/>
              </a:rPr>
              <a:t>扩大</a:t>
            </a:r>
            <a:endParaRPr lang="zh-CN" altLang="en-US" sz="36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53685" y="2316480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100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76800" y="3023235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45610" y="3797935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12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95830" y="4538980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100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aphicFrame>
        <p:nvGraphicFramePr>
          <p:cNvPr id="31" name="Object 5"/>
          <p:cNvGraphicFramePr/>
          <p:nvPr/>
        </p:nvGraphicFramePr>
        <p:xfrm>
          <a:off x="3757261" y="2958466"/>
          <a:ext cx="624840" cy="84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2" imgW="292100" imgH="393700" progId="Equation.3">
                  <p:embed/>
                </p:oleObj>
              </mc:Choice>
              <mc:Fallback>
                <p:oleObj name="" r:id="rId2" imgW="292100" imgH="393700" progId="Equation.3">
                  <p:embed/>
                  <p:pic>
                    <p:nvPicPr>
                      <p:cNvPr id="0" name="图片 4101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7261" y="2958466"/>
                        <a:ext cx="624840" cy="843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5"/>
          <p:cNvGraphicFramePr/>
          <p:nvPr/>
        </p:nvGraphicFramePr>
        <p:xfrm>
          <a:off x="2471420" y="5245735"/>
          <a:ext cx="694055" cy="1059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4" imgW="215900" imgH="393065" progId="Equation.3">
                  <p:embed/>
                </p:oleObj>
              </mc:Choice>
              <mc:Fallback>
                <p:oleObj name="" r:id="rId4" imgW="215900" imgH="393065" progId="Equation.3">
                  <p:embed/>
                  <p:pic>
                    <p:nvPicPr>
                      <p:cNvPr id="0" name="图片 410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420" y="5245735"/>
                        <a:ext cx="694055" cy="1059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>
            <a:off x="107315" y="1412875"/>
            <a:ext cx="8784590" cy="4608195"/>
          </a:xfrm>
          <a:prstGeom prst="roundRect">
            <a:avLst>
              <a:gd name="adj" fmla="val 1004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25450" y="695325"/>
            <a:ext cx="4479290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（易错题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填表。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aphicFrame>
        <p:nvGraphicFramePr>
          <p:cNvPr id="2" name="表格 -1"/>
          <p:cNvGraphicFramePr/>
          <p:nvPr/>
        </p:nvGraphicFramePr>
        <p:xfrm>
          <a:off x="277495" y="1544955"/>
          <a:ext cx="8422640" cy="4351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2850"/>
                <a:gridCol w="1416050"/>
                <a:gridCol w="1227455"/>
                <a:gridCol w="1007110"/>
                <a:gridCol w="1019175"/>
              </a:tblGrid>
              <a:tr h="98171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3200" u="none"/>
                        <a:t>  </a:t>
                      </a:r>
                      <a:r>
                        <a:rPr lang="zh-CN" altLang="en-US" sz="3200" u="none"/>
                        <a:t>原数</a:t>
                      </a:r>
                      <a:endParaRPr lang="zh-CN" altLang="en-US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0.42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60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</a:tr>
              <a:tr h="98234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3200" u="none"/>
                        <a:t>  </a:t>
                      </a:r>
                      <a:r>
                        <a:rPr lang="zh-CN" altLang="en-US" sz="3200" u="none"/>
                        <a:t>扩大到原数的</a:t>
                      </a:r>
                      <a:r>
                        <a:rPr lang="en-US" altLang="zh-CN" sz="3200" u="none"/>
                        <a:t>10</a:t>
                      </a:r>
                      <a:r>
                        <a:rPr lang="zh-CN" altLang="en-US" sz="3200" u="none"/>
                        <a:t>倍</a:t>
                      </a:r>
                      <a:endParaRPr lang="zh-CN" altLang="en-US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</a:tr>
              <a:tr h="98171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3200" u="none"/>
                        <a:t>  </a:t>
                      </a:r>
                      <a:r>
                        <a:rPr lang="zh-CN" altLang="en-US" sz="3200" u="none"/>
                        <a:t>扩大到原数的</a:t>
                      </a:r>
                      <a:r>
                        <a:rPr lang="en-US" altLang="zh-CN" sz="3200" u="none"/>
                        <a:t>100</a:t>
                      </a:r>
                      <a:r>
                        <a:rPr lang="zh-CN" altLang="en-US" sz="3200" u="none"/>
                        <a:t>倍</a:t>
                      </a:r>
                      <a:endParaRPr lang="zh-CN" altLang="en-US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1350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</a:tr>
              <a:tr h="70294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3200" u="none"/>
                        <a:t>  </a:t>
                      </a:r>
                      <a:r>
                        <a:rPr lang="zh-CN" altLang="en-US" sz="3200" u="none"/>
                        <a:t>缩小到原数的</a:t>
                      </a:r>
                      <a:endParaRPr lang="zh-CN" altLang="en-US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0.2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</a:tr>
              <a:tr h="70231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3200" u="none"/>
                        <a:t>  </a:t>
                      </a:r>
                      <a:r>
                        <a:rPr lang="zh-CN" altLang="en-US" sz="3200" u="none"/>
                        <a:t>缩小到原数的</a:t>
                      </a:r>
                      <a:endParaRPr lang="zh-CN" altLang="en-US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200" u="none"/>
                        <a:t> </a:t>
                      </a:r>
                      <a:endParaRPr lang="en-US" altLang="zh-CN" sz="3200" u="none"/>
                    </a:p>
                  </a:txBody>
                  <a:tcPr marL="0" marR="0" marT="0" marB="1" anchor="ctr"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zh-CN" altLang="en-US" sz="3200" u="none"/>
                    </a:p>
                  </a:txBody>
                  <a:tcPr marL="0" marR="0" marT="0" marB="1" anchor="ctr"/>
                </a:tc>
              </a:tr>
            </a:tbl>
          </a:graphicData>
        </a:graphic>
      </p:graphicFrame>
      <p:graphicFrame>
        <p:nvGraphicFramePr>
          <p:cNvPr id="34" name="Object 5"/>
          <p:cNvGraphicFramePr/>
          <p:nvPr/>
        </p:nvGraphicFramePr>
        <p:xfrm>
          <a:off x="2946400" y="4432300"/>
          <a:ext cx="678815" cy="812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" r:id="rId2" imgW="215900" imgH="393065" progId="Equation.3">
                  <p:embed/>
                </p:oleObj>
              </mc:Choice>
              <mc:Fallback>
                <p:oleObj name="" r:id="rId2" imgW="215900" imgH="393065" progId="Equation.3">
                  <p:embed/>
                  <p:pic>
                    <p:nvPicPr>
                      <p:cNvPr id="0" name="图片 5125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6400" y="4432300"/>
                        <a:ext cx="678815" cy="8121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/>
          <p:nvPr/>
        </p:nvGraphicFramePr>
        <p:xfrm>
          <a:off x="2897505" y="5155565"/>
          <a:ext cx="727075" cy="812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" r:id="rId4" imgW="292100" imgH="393700" progId="Equation.3">
                  <p:embed/>
                </p:oleObj>
              </mc:Choice>
              <mc:Fallback>
                <p:oleObj name="" r:id="rId4" imgW="292100" imgH="393700" progId="Equation.3">
                  <p:embed/>
                  <p:pic>
                    <p:nvPicPr>
                      <p:cNvPr id="0" name="图片 512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505" y="5155565"/>
                        <a:ext cx="727075" cy="8121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328160" y="3703955"/>
            <a:ext cx="7480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FF0000"/>
                </a:solidFill>
                <a:latin typeface="+mj-lt"/>
                <a:ea typeface="+mn-ea"/>
              </a:rPr>
              <a:t>42</a:t>
            </a:r>
            <a:endParaRPr lang="en-US" altLang="zh-CN" sz="4000" b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23360" y="4491355"/>
            <a:ext cx="13576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FF0000"/>
                </a:solidFill>
                <a:latin typeface="+mj-lt"/>
                <a:ea typeface="+mn-ea"/>
              </a:rPr>
              <a:t>0.042</a:t>
            </a:r>
            <a:endParaRPr lang="en-US" altLang="zh-CN" sz="4000" b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21125" y="5202555"/>
            <a:ext cx="174434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FF0000"/>
                </a:solidFill>
                <a:latin typeface="+mj-lt"/>
                <a:ea typeface="+mn-ea"/>
              </a:rPr>
              <a:t>0.0042</a:t>
            </a:r>
            <a:endParaRPr lang="en-US" altLang="zh-CN" sz="4000" b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56405" y="2687320"/>
            <a:ext cx="9658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FF0000"/>
                </a:solidFill>
                <a:latin typeface="+mj-lt"/>
                <a:ea typeface="+mn-ea"/>
              </a:rPr>
              <a:t>4.2</a:t>
            </a:r>
            <a:endParaRPr lang="en-US" altLang="zh-CN" sz="4000" b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46700" y="1654175"/>
            <a:ext cx="126555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C00000"/>
                </a:solidFill>
                <a:latin typeface="+mj-lt"/>
                <a:ea typeface="+mn-ea"/>
              </a:rPr>
              <a:t>13.5</a:t>
            </a:r>
            <a:endParaRPr lang="en-US" altLang="zh-CN" sz="40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2420" y="2687320"/>
            <a:ext cx="104711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C00000"/>
                </a:solidFill>
                <a:latin typeface="+mj-lt"/>
                <a:ea typeface="+mn-ea"/>
              </a:rPr>
              <a:t>135</a:t>
            </a:r>
            <a:endParaRPr lang="en-US" altLang="zh-CN" sz="40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92420" y="4485005"/>
            <a:ext cx="12192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C00000"/>
                </a:solidFill>
                <a:latin typeface="+mj-lt"/>
                <a:ea typeface="+mn-ea"/>
              </a:rPr>
              <a:t>1.35</a:t>
            </a:r>
            <a:endParaRPr lang="en-US" altLang="zh-CN" sz="40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36870" y="5208270"/>
            <a:ext cx="14541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C00000"/>
                </a:solidFill>
                <a:latin typeface="+mj-lt"/>
                <a:ea typeface="+mn-ea"/>
              </a:rPr>
              <a:t>0.135</a:t>
            </a:r>
            <a:endParaRPr lang="en-US" altLang="zh-CN" sz="40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83045" y="2687320"/>
            <a:ext cx="10845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FF0000"/>
                </a:solidFill>
                <a:latin typeface="+mj-lt"/>
                <a:ea typeface="+mn-ea"/>
              </a:rPr>
              <a:t>600</a:t>
            </a:r>
            <a:endParaRPr lang="en-US" altLang="zh-CN" sz="4000" b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83045" y="3641090"/>
            <a:ext cx="14541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FF0000"/>
                </a:solidFill>
                <a:latin typeface="+mj-lt"/>
                <a:ea typeface="+mn-ea"/>
              </a:rPr>
              <a:t>6000</a:t>
            </a:r>
            <a:endParaRPr lang="en-US" altLang="zh-CN" sz="4000" b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71030" y="4485005"/>
            <a:ext cx="5829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FF0000"/>
                </a:solidFill>
                <a:latin typeface="+mj-lt"/>
                <a:ea typeface="+mn-ea"/>
              </a:rPr>
              <a:t>6</a:t>
            </a:r>
            <a:endParaRPr lang="en-US" altLang="zh-CN" sz="4000" b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19265" y="5202555"/>
            <a:ext cx="103822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FF0000"/>
                </a:solidFill>
                <a:latin typeface="+mj-lt"/>
                <a:ea typeface="+mn-ea"/>
              </a:rPr>
              <a:t>0.6</a:t>
            </a:r>
            <a:endParaRPr lang="en-US" altLang="zh-CN" sz="4000" b="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26400" y="1654175"/>
            <a:ext cx="73279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C00000"/>
                </a:solidFill>
                <a:latin typeface="+mj-lt"/>
                <a:ea typeface="+mn-ea"/>
              </a:rPr>
              <a:t>2</a:t>
            </a:r>
            <a:endParaRPr lang="en-US" altLang="zh-CN" sz="40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11135" y="2687320"/>
            <a:ext cx="73279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C00000"/>
                </a:solidFill>
                <a:latin typeface="+mj-lt"/>
                <a:ea typeface="+mn-ea"/>
              </a:rPr>
              <a:t>20</a:t>
            </a:r>
            <a:endParaRPr lang="en-US" altLang="zh-CN" sz="40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67625" y="3641090"/>
            <a:ext cx="148844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C00000"/>
                </a:solidFill>
                <a:latin typeface="+mj-lt"/>
                <a:ea typeface="+mn-ea"/>
              </a:rPr>
              <a:t>200</a:t>
            </a:r>
            <a:endParaRPr lang="en-US" altLang="zh-CN" sz="40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67625" y="5202555"/>
            <a:ext cx="148844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b="0" dirty="0">
                <a:solidFill>
                  <a:srgbClr val="C00000"/>
                </a:solidFill>
                <a:latin typeface="+mj-lt"/>
                <a:ea typeface="+mn-ea"/>
              </a:rPr>
              <a:t>0.02</a:t>
            </a:r>
            <a:endParaRPr lang="en-US" altLang="zh-CN" sz="4000" b="0" dirty="0">
              <a:solidFill>
                <a:srgbClr val="C0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剪去对角的矩形 34"/>
          <p:cNvSpPr/>
          <p:nvPr/>
        </p:nvSpPr>
        <p:spPr>
          <a:xfrm>
            <a:off x="683895" y="1416050"/>
            <a:ext cx="7771130" cy="3893185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090" y="695325"/>
            <a:ext cx="7312660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（重点题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在括号里填上适当的数。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84053" y="1315740"/>
            <a:ext cx="7776642" cy="3992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(1)40.6                (　     　)             (　　　)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                        (　　　)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(2)2.58                 (　　　)              (　　　)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                         (　     　)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069465" y="2061210"/>
            <a:ext cx="1353185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177415" y="1416050"/>
            <a:ext cx="12452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b="0" dirty="0">
                <a:solidFill>
                  <a:srgbClr val="000000"/>
                </a:solidFill>
                <a:latin typeface="+mn-lt"/>
                <a:ea typeface="+mn-ea"/>
              </a:rPr>
              <a:t>×</a:t>
            </a:r>
            <a:r>
              <a:rPr lang="en-US" altLang="zh-CN" sz="3600" b="0" dirty="0">
                <a:solidFill>
                  <a:srgbClr val="000000"/>
                </a:solidFill>
                <a:latin typeface="+mn-lt"/>
                <a:ea typeface="+mn-ea"/>
              </a:rPr>
              <a:t>10</a:t>
            </a:r>
            <a:endParaRPr lang="en-US" altLang="zh-CN" sz="3600" b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57752" y="1416050"/>
            <a:ext cx="175674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b="0" dirty="0">
                <a:solidFill>
                  <a:srgbClr val="000000"/>
                </a:solidFill>
                <a:latin typeface="+mn-lt"/>
                <a:ea typeface="+mn-ea"/>
              </a:rPr>
              <a:t>÷</a:t>
            </a:r>
            <a:r>
              <a:rPr lang="en-US" altLang="zh-CN" sz="3600" b="0" dirty="0">
                <a:solidFill>
                  <a:srgbClr val="000000"/>
                </a:solidFill>
                <a:latin typeface="+mn-lt"/>
                <a:ea typeface="+mn-ea"/>
              </a:rPr>
              <a:t>100</a:t>
            </a:r>
            <a:endParaRPr lang="en-US" altLang="zh-CN" sz="3600" b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4918710" y="2061210"/>
            <a:ext cx="1308100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1569085" y="3007995"/>
            <a:ext cx="1308100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358900" y="2434590"/>
            <a:ext cx="17284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b="0" dirty="0">
                <a:solidFill>
                  <a:srgbClr val="000000"/>
                </a:solidFill>
                <a:latin typeface="+mn-lt"/>
                <a:ea typeface="+mn-ea"/>
              </a:rPr>
              <a:t>×</a:t>
            </a:r>
            <a:r>
              <a:rPr lang="en-US" altLang="zh-CN" sz="3600" b="0" dirty="0">
                <a:solidFill>
                  <a:srgbClr val="000000"/>
                </a:solidFill>
                <a:latin typeface="+mn-lt"/>
                <a:ea typeface="+mn-ea"/>
              </a:rPr>
              <a:t>1000</a:t>
            </a:r>
            <a:endParaRPr lang="en-US" altLang="zh-CN" sz="3600" b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69465" y="3304540"/>
            <a:ext cx="14490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b="0" dirty="0">
                <a:solidFill>
                  <a:srgbClr val="000000"/>
                </a:solidFill>
                <a:latin typeface="+mn-lt"/>
                <a:ea typeface="+mn-ea"/>
              </a:rPr>
              <a:t>×</a:t>
            </a:r>
            <a:r>
              <a:rPr lang="en-US" altLang="zh-CN" sz="3600" b="0" dirty="0">
                <a:solidFill>
                  <a:srgbClr val="000000"/>
                </a:solidFill>
                <a:latin typeface="+mn-lt"/>
                <a:ea typeface="+mn-ea"/>
              </a:rPr>
              <a:t>100</a:t>
            </a:r>
            <a:endParaRPr lang="en-US" altLang="zh-CN" sz="3600" b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2091690" y="3949700"/>
            <a:ext cx="1308100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4998085" y="4036695"/>
            <a:ext cx="1308100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1670685" y="4980940"/>
            <a:ext cx="1308100" cy="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981575" y="3391535"/>
            <a:ext cx="12452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b="0" dirty="0">
                <a:solidFill>
                  <a:srgbClr val="000000"/>
                </a:solidFill>
                <a:latin typeface="+mn-lt"/>
                <a:ea typeface="+mn-ea"/>
              </a:rPr>
              <a:t>×</a:t>
            </a:r>
            <a:r>
              <a:rPr lang="en-US" altLang="zh-CN" sz="3600" b="0" dirty="0">
                <a:solidFill>
                  <a:srgbClr val="000000"/>
                </a:solidFill>
                <a:latin typeface="+mn-lt"/>
                <a:ea typeface="+mn-ea"/>
              </a:rPr>
              <a:t>10</a:t>
            </a:r>
            <a:endParaRPr lang="en-US" altLang="zh-CN" sz="3600" b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97647" y="4335780"/>
            <a:ext cx="221709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b="0" dirty="0">
                <a:solidFill>
                  <a:srgbClr val="000000"/>
                </a:solidFill>
                <a:latin typeface="+mn-lt"/>
                <a:ea typeface="+mn-ea"/>
              </a:rPr>
              <a:t>÷</a:t>
            </a:r>
            <a:r>
              <a:rPr lang="en-US" altLang="zh-CN" sz="3600" b="0" dirty="0">
                <a:solidFill>
                  <a:srgbClr val="000000"/>
                </a:solidFill>
                <a:latin typeface="+mn-lt"/>
                <a:ea typeface="+mn-ea"/>
              </a:rPr>
              <a:t>1000</a:t>
            </a:r>
            <a:endParaRPr lang="en-US" altLang="zh-CN" sz="3600" b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73475" y="1707515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406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70320" y="1707515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4.06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22295" y="2669540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4060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73475" y="3596005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258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70320" y="3629025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2580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95650" y="4601845"/>
            <a:ext cx="12452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2.58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grpSp>
        <p:nvGrpSpPr>
          <p:cNvPr id="3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7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4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090" y="428604"/>
            <a:ext cx="8068310" cy="223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（易错题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在○里填上“×”或“÷”,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     在(　　)里填上适当的数,使下列算式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     成立。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48945" y="2514171"/>
            <a:ext cx="8618220" cy="29150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200000"/>
              </a:lnSpc>
            </a:pP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0.25    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　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=25           4.1     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 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　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=0.41</a:t>
            </a:r>
            <a:endParaRPr lang="en-US" altLang="zh-CN" sz="3200" u="none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NEU-BZ-S92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34   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    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　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=0.034        1000    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      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　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=0.1</a:t>
            </a:r>
            <a:endParaRPr lang="en-US" altLang="zh-CN" sz="3200" u="none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NEU-BZ-S92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7.2   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　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=0.072         2.08   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　   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=2080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04290" y="2922285"/>
            <a:ext cx="566420" cy="575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14095" y="3908440"/>
            <a:ext cx="566420" cy="575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44905" y="4824110"/>
            <a:ext cx="566420" cy="575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459730" y="2922285"/>
            <a:ext cx="566420" cy="575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23585" y="3908440"/>
            <a:ext cx="566420" cy="575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81015" y="4895865"/>
            <a:ext cx="566420" cy="575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26185" y="2868945"/>
            <a:ext cx="721995" cy="70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+mj-lt"/>
                <a:ea typeface="+mn-ea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16760" y="2860055"/>
            <a:ext cx="95440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100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25770" y="2868945"/>
            <a:ext cx="7219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+mj-lt"/>
                <a:ea typeface="+mn-ea"/>
              </a:rPr>
              <a:t>÷</a:t>
            </a:r>
            <a:endParaRPr lang="zh-CN" altLang="en-US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90005" y="2856880"/>
            <a:ext cx="95440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0135" y="3843035"/>
            <a:ext cx="7219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+mj-lt"/>
                <a:ea typeface="+mn-ea"/>
              </a:rPr>
              <a:t>÷</a:t>
            </a:r>
            <a:endParaRPr lang="zh-CN" altLang="en-US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67815" y="3843035"/>
            <a:ext cx="13766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1000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68035" y="3836685"/>
            <a:ext cx="7219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+mj-lt"/>
                <a:ea typeface="+mn-ea"/>
              </a:rPr>
              <a:t>÷</a:t>
            </a:r>
            <a:endParaRPr lang="zh-CN" altLang="en-US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34455" y="3836685"/>
            <a:ext cx="15913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10000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23010" y="4752355"/>
            <a:ext cx="7219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+mj-lt"/>
                <a:ea typeface="+mn-ea"/>
              </a:rPr>
              <a:t>÷</a:t>
            </a:r>
            <a:endParaRPr lang="zh-CN" altLang="en-US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30375" y="4752355"/>
            <a:ext cx="15913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100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25135" y="4871100"/>
            <a:ext cx="721995" cy="70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+mj-lt"/>
                <a:ea typeface="+mn-ea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19190" y="4822205"/>
            <a:ext cx="15913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1000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1" grpId="0"/>
      <p:bldP spid="22" grpId="0"/>
      <p:bldP spid="23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816000" y="214290"/>
            <a:ext cx="7327900" cy="148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（探究题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判断题。(对的画“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√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”，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  <a:sym typeface="+mn-ea"/>
              </a:rPr>
              <a:t>     错的画“✕”)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80720" y="1571625"/>
            <a:ext cx="7781925" cy="4480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latinLnBrk="0" hangingPunct="1">
              <a:lnSpc>
                <a:spcPct val="150000"/>
              </a:lnSpc>
            </a:pP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1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把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0.005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的小数点向左移动一位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,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这个数</a:t>
            </a:r>
            <a:endParaRPr lang="zh-CN" altLang="en-US" sz="3200" u="none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方正书宋_GBK" charset="0"/>
            </a:endParaRPr>
          </a:p>
          <a:p>
            <a:pPr marL="0" indent="0" algn="l" eaLnBrk="1" latinLnBrk="0" hangingPunct="1">
              <a:lnSpc>
                <a:spcPct val="150000"/>
              </a:lnSpc>
            </a:pP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  就扩大到原来的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10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倍。             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	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　　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endParaRPr lang="en-US" altLang="zh-CN" sz="3200" u="none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方正书宋_GBK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2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把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35.61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缩小到原来的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,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小数点就要向右</a:t>
            </a:r>
            <a:endParaRPr lang="zh-CN" altLang="en-US" sz="3200" u="none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方正书宋_GBK" charset="0"/>
            </a:endParaRPr>
          </a:p>
          <a:p>
            <a:pPr marL="0" indent="0" algn="l" eaLnBrk="1" latinLnBrk="0" hangingPunct="1">
              <a:lnSpc>
                <a:spcPct val="150000"/>
              </a:lnSpc>
            </a:pP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  移动两位。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	                                    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　　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endParaRPr lang="en-US" altLang="zh-CN" sz="3200" u="none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方正书宋_GBK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(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3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)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把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56.97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的小数点先向右移动两位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,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再向</a:t>
            </a:r>
            <a:endParaRPr lang="zh-CN" altLang="en-US" sz="3200" u="none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方正书宋_GBK" charset="0"/>
            </a:endParaRPr>
          </a:p>
          <a:p>
            <a:pPr marL="0" indent="0" algn="l" eaLnBrk="1" latinLnBrk="0" hangingPunct="1">
              <a:lnSpc>
                <a:spcPct val="150000"/>
              </a:lnSpc>
            </a:pP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  左移动一位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,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结果是</a:t>
            </a:r>
            <a:r>
              <a:rPr lang="en-US" altLang="zh-CN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NEU-BZ-S92" charset="0"/>
              </a:rPr>
              <a:t>569.7</a:t>
            </a:r>
            <a:r>
              <a:rPr lang="zh-CN" altLang="en-US" sz="3200" u="none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方正书宋_GBK" charset="0"/>
              </a:rPr>
              <a:t>。               </a:t>
            </a:r>
            <a:r>
              <a:rPr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 (　　)</a:t>
            </a:r>
            <a:endParaRPr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01230" y="2501265"/>
            <a:ext cx="721995" cy="70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+mj-lt"/>
                <a:ea typeface="+mn-ea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15200" y="3924935"/>
            <a:ext cx="721995" cy="70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+mj-lt"/>
                <a:ea typeface="+mn-ea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4740" y="5422900"/>
            <a:ext cx="7219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j-lt"/>
                <a:ea typeface="+mn-ea"/>
              </a:rPr>
              <a:t>√</a:t>
            </a:r>
            <a:endParaRPr lang="en-US" altLang="zh-CN" sz="4000" dirty="0">
              <a:solidFill>
                <a:srgbClr val="FF0000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090" y="695325"/>
            <a:ext cx="7167245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spcBef>
                <a:spcPts val="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</a:t>
            </a:r>
            <a:r>
              <a:rPr lang="zh-CN" altLang="en-US" sz="3200" dirty="0">
                <a:solidFill>
                  <a:srgbClr val="FF3399"/>
                </a:solidFill>
              </a:rPr>
              <a:t>（竞赛题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一个小数的小数点向右移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eaLnBrk="1" latinLnBrk="0" hangingPunct="1"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     动了一位后,得到的数比原数大9.9，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eaLnBrk="1" latinLnBrk="0" hangingPunct="1"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     这个小数是多少?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</p:txBody>
      </p:sp>
      <p:grpSp>
        <p:nvGrpSpPr>
          <p:cNvPr id="5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924175" y="2345055"/>
            <a:ext cx="274764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9.9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÷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en-US" sz="36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1.1　 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53920" y="3129915"/>
            <a:ext cx="558228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sz="3600" dirty="0">
                <a:solidFill>
                  <a:srgbClr val="FF0000"/>
                </a:solidFill>
                <a:latin typeface="+mn-ea"/>
                <a:ea typeface="+mn-ea"/>
              </a:rPr>
              <a:t>答：这个小数是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1.1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　 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409190" y="3879215"/>
            <a:ext cx="2862580" cy="1368425"/>
            <a:chOff x="6855" y="5916"/>
            <a:chExt cx="4989" cy="2225"/>
          </a:xfrm>
        </p:grpSpPr>
        <p:sp>
          <p:nvSpPr>
            <p:cNvPr id="23" name="云形标注 22"/>
            <p:cNvSpPr/>
            <p:nvPr/>
          </p:nvSpPr>
          <p:spPr>
            <a:xfrm>
              <a:off x="6855" y="5916"/>
              <a:ext cx="4989" cy="2225"/>
            </a:xfrm>
            <a:prstGeom prst="cloudCallout">
              <a:avLst>
                <a:gd name="adj1" fmla="val -48335"/>
                <a:gd name="adj2" fmla="val 16025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57" y="6196"/>
              <a:ext cx="4328" cy="1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dirty="0">
                  <a:solidFill>
                    <a:srgbClr val="000000"/>
                  </a:solidFill>
                  <a:latin typeface="+mn-ea"/>
                  <a:ea typeface="+mn-ea"/>
                </a:rPr>
                <a:t>9.9是原数的9倍，所以原数是1.1。</a:t>
              </a:r>
              <a:r>
                <a:rPr lang="en-US" altLang="zh-CN" sz="3600" dirty="0">
                  <a:solidFill>
                    <a:srgbClr val="FF0000"/>
                  </a:solidFill>
                  <a:latin typeface="+mn-ea"/>
                  <a:ea typeface="+mn-ea"/>
                </a:rPr>
                <a:t>　 </a:t>
              </a:r>
              <a:endParaRPr lang="en-US" altLang="zh-CN" sz="36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28" name="图片 4" descr="IMG_256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66090" y="3262630"/>
            <a:ext cx="1873250" cy="2880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694582" y="1871122"/>
            <a:ext cx="54991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en-US" altLang="zh-CN" sz="40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890" y="965844"/>
            <a:ext cx="7446010" cy="374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选一选。</a:t>
            </a:r>
            <a:endParaRPr lang="zh-CN" altLang="zh-CN" sz="3200" dirty="0" smtClean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7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03去掉小数点后与原数比较,(　　)。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A.扩大为原来的10倍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B.缩小到原来的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C.扩大为原来的100倍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3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500562" y="3188490"/>
          <a:ext cx="419104" cy="812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5" imgW="203200" imgH="393700" progId="Equation.DSMT4">
                  <p:embed/>
                </p:oleObj>
              </mc:Choice>
              <mc:Fallback>
                <p:oleObj name="Equation" r:id="rId5" imgW="203200" imgH="393700" progId="Equation.DSMT4">
                  <p:embed/>
                  <p:pic>
                    <p:nvPicPr>
                      <p:cNvPr id="0" name="图片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2" y="3188490"/>
                        <a:ext cx="419104" cy="8120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图片 9" descr="9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87450" y="357166"/>
            <a:ext cx="1512888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Box 12"/>
          <p:cNvSpPr txBox="1"/>
          <p:nvPr/>
        </p:nvSpPr>
        <p:spPr>
          <a:xfrm>
            <a:off x="614363" y="1121706"/>
            <a:ext cx="79184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看图想一想，说一说。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646533"/>
            <a:ext cx="1800225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838" y="1660821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075" y="1646533"/>
            <a:ext cx="1763713" cy="176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右箭头 14"/>
          <p:cNvSpPr/>
          <p:nvPr/>
        </p:nvSpPr>
        <p:spPr>
          <a:xfrm flipH="1">
            <a:off x="2786063" y="2606971"/>
            <a:ext cx="863600" cy="1444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右箭头 15"/>
          <p:cNvSpPr/>
          <p:nvPr/>
        </p:nvSpPr>
        <p:spPr>
          <a:xfrm flipH="1">
            <a:off x="5700713" y="2599033"/>
            <a:ext cx="863600" cy="1444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2809875" y="2302171"/>
            <a:ext cx="863600" cy="1444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5724525" y="2294233"/>
            <a:ext cx="862013" cy="1428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1355725" y="4813913"/>
            <a:ext cx="32131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0.01×10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0.1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12"/>
          <p:cNvSpPr txBox="1"/>
          <p:nvPr/>
        </p:nvSpPr>
        <p:spPr>
          <a:xfrm>
            <a:off x="1332230" y="5462883"/>
            <a:ext cx="347218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0.01×100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" name="图片 23" descr="10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31853" y="3979841"/>
            <a:ext cx="2774950" cy="2090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5" name="TextBox 12"/>
          <p:cNvSpPr txBox="1"/>
          <p:nvPr/>
        </p:nvSpPr>
        <p:spPr>
          <a:xfrm>
            <a:off x="1585913" y="3410246"/>
            <a:ext cx="5889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6" name="TextBox 12"/>
          <p:cNvSpPr txBox="1"/>
          <p:nvPr/>
        </p:nvSpPr>
        <p:spPr>
          <a:xfrm>
            <a:off x="4264025" y="3475333"/>
            <a:ext cx="8128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0.1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7" name="TextBox 12"/>
          <p:cNvSpPr txBox="1"/>
          <p:nvPr/>
        </p:nvSpPr>
        <p:spPr>
          <a:xfrm>
            <a:off x="7046913" y="3448346"/>
            <a:ext cx="10731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0.01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6550661" y="35607"/>
            <a:ext cx="2592387" cy="1008063"/>
            <a:chOff x="0" y="0"/>
            <a:chExt cx="1633" cy="635"/>
          </a:xfrm>
        </p:grpSpPr>
        <p:pic>
          <p:nvPicPr>
            <p:cNvPr id="4" name="Picture 9" descr="1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2250" y="4123351"/>
            <a:ext cx="8238046" cy="579437"/>
            <a:chOff x="674" y="5627"/>
            <a:chExt cx="12974" cy="912"/>
          </a:xfrm>
        </p:grpSpPr>
        <p:pic>
          <p:nvPicPr>
            <p:cNvPr id="8344" name="图片 64" descr="5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674" y="5642"/>
              <a:ext cx="861" cy="7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45" name="TextBox 84"/>
            <p:cNvSpPr txBox="1"/>
            <p:nvPr/>
          </p:nvSpPr>
          <p:spPr>
            <a:xfrm>
              <a:off x="1531" y="5627"/>
              <a:ext cx="12117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0.01的10倍、100倍各是多少？</a:t>
              </a:r>
              <a:endPara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图片 9" descr="9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87450" y="357166"/>
            <a:ext cx="1512888" cy="73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Box 12"/>
          <p:cNvSpPr txBox="1"/>
          <p:nvPr/>
        </p:nvSpPr>
        <p:spPr>
          <a:xfrm>
            <a:off x="614363" y="1121706"/>
            <a:ext cx="79184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看图想一想，说一说。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646533"/>
            <a:ext cx="1800225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838" y="1660821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075" y="1646533"/>
            <a:ext cx="1763713" cy="176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右箭头 14"/>
          <p:cNvSpPr/>
          <p:nvPr/>
        </p:nvSpPr>
        <p:spPr>
          <a:xfrm flipH="1">
            <a:off x="2786063" y="2606971"/>
            <a:ext cx="863600" cy="1444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右箭头 15"/>
          <p:cNvSpPr/>
          <p:nvPr/>
        </p:nvSpPr>
        <p:spPr>
          <a:xfrm flipH="1">
            <a:off x="5700713" y="2599033"/>
            <a:ext cx="863600" cy="1444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2809875" y="2302171"/>
            <a:ext cx="863600" cy="1444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5724525" y="2294233"/>
            <a:ext cx="862013" cy="1428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45" name="TextBox 12"/>
          <p:cNvSpPr txBox="1"/>
          <p:nvPr/>
        </p:nvSpPr>
        <p:spPr>
          <a:xfrm>
            <a:off x="1585913" y="3410246"/>
            <a:ext cx="5889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6" name="TextBox 12"/>
          <p:cNvSpPr txBox="1"/>
          <p:nvPr/>
        </p:nvSpPr>
        <p:spPr>
          <a:xfrm>
            <a:off x="4264025" y="3475333"/>
            <a:ext cx="8128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0.1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7" name="TextBox 12"/>
          <p:cNvSpPr txBox="1"/>
          <p:nvPr/>
        </p:nvSpPr>
        <p:spPr>
          <a:xfrm>
            <a:off x="7046913" y="3448346"/>
            <a:ext cx="10731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0.01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2250" y="3926183"/>
            <a:ext cx="8237220" cy="840740"/>
            <a:chOff x="350" y="6468"/>
            <a:chExt cx="12972" cy="1324"/>
          </a:xfrm>
        </p:grpSpPr>
        <p:grpSp>
          <p:nvGrpSpPr>
            <p:cNvPr id="6" name="组合 5"/>
            <p:cNvGrpSpPr/>
            <p:nvPr/>
          </p:nvGrpSpPr>
          <p:grpSpPr>
            <a:xfrm>
              <a:off x="350" y="6779"/>
              <a:ext cx="12973" cy="912"/>
              <a:chOff x="674" y="5627"/>
              <a:chExt cx="12974" cy="912"/>
            </a:xfrm>
          </p:grpSpPr>
          <p:pic>
            <p:nvPicPr>
              <p:cNvPr id="8344" name="图片 64" descr="5.png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>
              <a:xfrm>
                <a:off x="674" y="5642"/>
                <a:ext cx="861" cy="7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345" name="TextBox 84"/>
              <p:cNvSpPr txBox="1"/>
              <p:nvPr/>
            </p:nvSpPr>
            <p:spPr>
              <a:xfrm>
                <a:off x="1531" y="5627"/>
                <a:ext cx="12117" cy="9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lvl="0"/>
                <a:r>
                  <a:rPr lang="zh-CN" altLang="en-US" sz="3200" b="1" dirty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1的    ，    各是多少？</a:t>
                </a:r>
                <a:endPara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248" y="6468"/>
              <a:ext cx="2177" cy="1324"/>
              <a:chOff x="2248" y="6468"/>
              <a:chExt cx="2177" cy="1324"/>
            </a:xfrm>
          </p:grpSpPr>
          <p:graphicFrame>
            <p:nvGraphicFramePr>
              <p:cNvPr id="3074" name="Object 2"/>
              <p:cNvGraphicFramePr/>
              <p:nvPr/>
            </p:nvGraphicFramePr>
            <p:xfrm>
              <a:off x="2248" y="6468"/>
              <a:ext cx="725" cy="1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4" name="" r:id="rId6" imgW="215900" imgH="393065" progId="Equation.3">
                      <p:embed/>
                    </p:oleObj>
                  </mc:Choice>
                  <mc:Fallback>
                    <p:oleObj name="" r:id="rId6" imgW="215900" imgH="393065" progId="Equation.3">
                      <p:embed/>
                      <p:pic>
                        <p:nvPicPr>
                          <p:cNvPr id="0" name="图片 2053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48" y="6468"/>
                            <a:ext cx="725" cy="1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75" name="Object 3"/>
              <p:cNvGraphicFramePr/>
              <p:nvPr/>
            </p:nvGraphicFramePr>
            <p:xfrm>
              <a:off x="3157" y="6468"/>
              <a:ext cx="1268" cy="1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5" name="" r:id="rId8" imgW="292100" imgH="393700" progId="Equation.3">
                      <p:embed/>
                    </p:oleObj>
                  </mc:Choice>
                  <mc:Fallback>
                    <p:oleObj name="" r:id="rId8" imgW="292100" imgH="393700" progId="Equation.3">
                      <p:embed/>
                      <p:pic>
                        <p:nvPicPr>
                          <p:cNvPr id="0" name="图片 2054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57" y="6468"/>
                            <a:ext cx="1268" cy="13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0" name="TextBox 12"/>
          <p:cNvSpPr txBox="1"/>
          <p:nvPr/>
        </p:nvSpPr>
        <p:spPr>
          <a:xfrm>
            <a:off x="1663700" y="4886303"/>
            <a:ext cx="29083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1÷10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0.1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1639888" y="5495903"/>
            <a:ext cx="29083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1÷100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0.01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" name="图片 27" descr="11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580063" y="3881416"/>
            <a:ext cx="2857500" cy="2366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697865" y="1331604"/>
            <a:ext cx="731774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latinLnBrk="0" hangingPunct="0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直接写得数。</a:t>
            </a:r>
            <a:endParaRPr lang="zh-CN" altLang="en-US" sz="3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0" latinLnBrk="0" hangingPunct="0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rPr>
              <a:t>3.2×10=　　　       </a:t>
            </a:r>
            <a:r>
              <a:rPr lang="zh-CN" altLang="en-US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rPr>
              <a:t>   2</a:t>
            </a:r>
            <a:r>
              <a:rPr lang="zh-CN" altLang="en-US" sz="3600" b="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rPr>
              <a:t>.34×1000=</a:t>
            </a:r>
            <a:endParaRPr lang="zh-CN" altLang="en-US" sz="3600" b="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</a:endParaRPr>
          </a:p>
          <a:p>
            <a:pPr lvl="0" eaLnBrk="0" latinLnBrk="0" hangingPunct="0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rPr>
              <a:t>0.4×100=	          </a:t>
            </a:r>
            <a:r>
              <a:rPr lang="zh-CN" altLang="en-US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rPr>
              <a:t>   50</a:t>
            </a:r>
            <a:r>
              <a:rPr lang="zh-CN" altLang="en-US" sz="3600" b="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rPr>
              <a:t>÷100 =</a:t>
            </a:r>
            <a:endParaRPr lang="zh-CN" altLang="en-US" sz="3600" b="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</a:endParaRPr>
          </a:p>
          <a:p>
            <a:pPr lvl="0" eaLnBrk="0" latinLnBrk="0" hangingPunct="0">
              <a:lnSpc>
                <a:spcPct val="150000"/>
              </a:lnSpc>
            </a:pPr>
            <a:r>
              <a:rPr lang="zh-CN" altLang="en-US" sz="3600" b="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rPr>
              <a:t>35.8÷1000 =	          </a:t>
            </a:r>
            <a:r>
              <a:rPr lang="zh-CN" altLang="en-US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rPr>
              <a:t>   64</a:t>
            </a:r>
            <a:r>
              <a:rPr lang="zh-CN" altLang="en-US" sz="3600" b="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rPr>
              <a:t>÷10=</a:t>
            </a:r>
            <a:endParaRPr lang="zh-CN" altLang="en-US" sz="3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Picture 34">
            <a:hlinkClick r:id="rId1" action="ppaction://hlinksldjump"/>
          </p:cNvPr>
          <p:cNvPicPr>
            <a:picLocks noChangeArrowheads="1"/>
          </p:cNvPicPr>
          <p:nvPr/>
        </p:nvPicPr>
        <p:blipFill>
          <a:blip r:embed="rId2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8">
            <a:hlinkClick r:id="" action="ppaction://hlinkshowjump?jump=firstslide">
              <a:snd r:embed="rId3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 Box 5"/>
          <p:cNvSpPr txBox="1"/>
          <p:nvPr/>
        </p:nvSpPr>
        <p:spPr>
          <a:xfrm>
            <a:off x="2600960" y="2357764"/>
            <a:ext cx="10414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32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7366030" y="2314584"/>
            <a:ext cx="149225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2340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2818765" y="3170564"/>
            <a:ext cx="10414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40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6888186" y="3156594"/>
            <a:ext cx="10414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0.5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3246124" y="4000504"/>
            <a:ext cx="189738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0.0358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12" name="Text Box 5"/>
          <p:cNvSpPr txBox="1"/>
          <p:nvPr/>
        </p:nvSpPr>
        <p:spPr>
          <a:xfrm>
            <a:off x="6602434" y="4000504"/>
            <a:ext cx="10414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6.4</a:t>
            </a:r>
            <a:endParaRPr lang="en-US" sz="36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/>
      <p:bldP spid="8" grpId="0" bldLvl="0"/>
      <p:bldP spid="9" grpId="0" bldLvl="0"/>
      <p:bldP spid="10" grpId="0" bldLvl="0"/>
      <p:bldP spid="11" grpId="0" bldLvl="0"/>
      <p:bldP spid="1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5363" name="TextBox 9"/>
          <p:cNvSpPr txBox="1"/>
          <p:nvPr/>
        </p:nvSpPr>
        <p:spPr>
          <a:xfrm>
            <a:off x="288290" y="1400810"/>
            <a:ext cx="8327390" cy="725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5795" y="821680"/>
            <a:ext cx="5352415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教材</a:t>
            </a:r>
            <a:r>
              <a:rPr lang="en-US" altLang="zh-CN" sz="3200" dirty="0">
                <a:latin typeface="+mj-ea"/>
                <a:ea typeface="+mj-ea"/>
              </a:rPr>
              <a:t>37</a:t>
            </a:r>
            <a:r>
              <a:rPr lang="zh-CN" altLang="en-US" sz="3200" dirty="0">
                <a:latin typeface="+mj-ea"/>
                <a:ea typeface="+mj-ea"/>
              </a:rPr>
              <a:t>页“练一练”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  <a:endParaRPr lang="zh-CN" altLang="zh-CN" sz="3200" dirty="0">
              <a:latin typeface="+mj-ea"/>
              <a:ea typeface="+mj-ea"/>
            </a:endParaRPr>
          </a:p>
        </p:txBody>
      </p:sp>
      <p:pic>
        <p:nvPicPr>
          <p:cNvPr id="23556" name="图片 7" descr="12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89230" y="1971040"/>
            <a:ext cx="8765540" cy="1226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7" descr="12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8290" y="3837940"/>
            <a:ext cx="8765540" cy="1414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5"/>
          <p:cNvSpPr txBox="1"/>
          <p:nvPr/>
        </p:nvSpPr>
        <p:spPr>
          <a:xfrm>
            <a:off x="2452370" y="1557655"/>
            <a:ext cx="881380" cy="64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0.9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4905375" y="1557655"/>
            <a:ext cx="488950" cy="64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9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7116445" y="1557655"/>
            <a:ext cx="793750" cy="64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90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718185" y="3552825"/>
            <a:ext cx="1185545" cy="64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5.38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3030220" y="3567430"/>
            <a:ext cx="1416685" cy="64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0.538</a:t>
            </a:r>
            <a:endParaRPr lang="en-US" sz="3600" b="1" dirty="0">
              <a:latin typeface="+mn-ea"/>
              <a:ea typeface="+mn-ea"/>
            </a:endParaRPr>
          </a:p>
        </p:txBody>
      </p:sp>
      <p:sp>
        <p:nvSpPr>
          <p:cNvPr id="11" name="Text Box 5"/>
          <p:cNvSpPr txBox="1"/>
          <p:nvPr/>
        </p:nvSpPr>
        <p:spPr>
          <a:xfrm>
            <a:off x="5405120" y="3552825"/>
            <a:ext cx="1635125" cy="64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+mn-ea"/>
                <a:ea typeface="+mn-ea"/>
              </a:rPr>
              <a:t>0.0538</a:t>
            </a:r>
            <a:endParaRPr lang="en-US" sz="36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图片 6" descr="13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027238"/>
            <a:ext cx="1338263" cy="119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11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35125" y="1577658"/>
            <a:ext cx="1216025" cy="1262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12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35225" y="1577658"/>
            <a:ext cx="1216025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13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09925" y="1596708"/>
            <a:ext cx="1216025" cy="1262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14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17963" y="1596708"/>
            <a:ext cx="1217612" cy="1262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图片 15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73625" y="1596708"/>
            <a:ext cx="1216025" cy="1262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2185988" y="1912620"/>
            <a:ext cx="3903663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56.7×100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＝</a:t>
            </a:r>
            <a:r>
              <a:rPr kumimoji="0" lang="en-US" altLang="zh-CN" sz="32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567</a:t>
            </a:r>
            <a:endParaRPr kumimoji="0" lang="zh-CN" altLang="en-US" sz="32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110163" y="2296795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65750" y="1931670"/>
            <a:ext cx="441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13" name="图片 20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52588" y="3081020"/>
            <a:ext cx="1216025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4" name="图片 21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52688" y="3081020"/>
            <a:ext cx="1216025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5" name="图片 22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27388" y="3100070"/>
            <a:ext cx="1216025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6" name="图片 23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35425" y="3100070"/>
            <a:ext cx="1217613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7" name="图片 24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91088" y="3100070"/>
            <a:ext cx="1216025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Box 25"/>
          <p:cNvSpPr txBox="1"/>
          <p:nvPr/>
        </p:nvSpPr>
        <p:spPr>
          <a:xfrm>
            <a:off x="1882775" y="3422333"/>
            <a:ext cx="4992688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56.7÷1000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＝</a:t>
            </a:r>
            <a:endParaRPr kumimoji="0" lang="zh-CN" altLang="en-US" sz="32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49988" y="2009458"/>
            <a:ext cx="2673350" cy="461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/>
            <a:r>
              <a:rPr lang="zh-CN" altLang="en-US" sz="24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小数点向右移两位</a:t>
            </a:r>
            <a:endParaRPr lang="zh-CN" altLang="en-US" sz="24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5620" name="图片 27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24025" y="4596448"/>
            <a:ext cx="1216025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1" name="图片 28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24125" y="4598035"/>
            <a:ext cx="1216025" cy="126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2" name="图片 29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00413" y="4615498"/>
            <a:ext cx="1216025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3" name="图片 30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08450" y="4615498"/>
            <a:ext cx="1216025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4" name="图片 31" descr="15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62525" y="4615498"/>
            <a:ext cx="1216025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TextBox 32"/>
          <p:cNvSpPr txBox="1"/>
          <p:nvPr/>
        </p:nvSpPr>
        <p:spPr>
          <a:xfrm>
            <a:off x="1954213" y="5009515"/>
            <a:ext cx="4994275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20.6÷10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＝</a:t>
            </a:r>
            <a:endParaRPr kumimoji="0" lang="zh-CN" altLang="en-US" sz="32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80150" y="3544570"/>
            <a:ext cx="2673350" cy="4619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/>
            <a:r>
              <a:rPr lang="zh-CN" altLang="en-US" sz="24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小数点向左移三位</a:t>
            </a:r>
            <a:endParaRPr lang="zh-CN" altLang="en-US" sz="24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689600" y="3828733"/>
            <a:ext cx="53975" cy="539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16463" y="3422333"/>
            <a:ext cx="1497013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0.</a:t>
            </a:r>
            <a:r>
              <a:rPr kumimoji="0" lang="en-US" altLang="zh-CN" sz="32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567</a:t>
            </a:r>
            <a:endParaRPr kumimoji="0" lang="zh-CN" altLang="en-US" sz="32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27538" y="3441383"/>
            <a:ext cx="441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38688" y="3441383"/>
            <a:ext cx="1498600" cy="58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567</a:t>
            </a:r>
            <a:endParaRPr kumimoji="0" lang="zh-CN" altLang="en-US" sz="32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80150" y="5030153"/>
            <a:ext cx="2673350" cy="4619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/>
            <a:r>
              <a:rPr lang="zh-CN" altLang="en-US" sz="24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小数点向左移一位</a:t>
            </a:r>
            <a:endParaRPr lang="zh-CN" altLang="en-US" sz="24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67175" y="4939348"/>
            <a:ext cx="191928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0.206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56063" y="4958398"/>
            <a:ext cx="19177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2.06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TextBox 9"/>
          <p:cNvSpPr txBox="1"/>
          <p:nvPr/>
        </p:nvSpPr>
        <p:spPr>
          <a:xfrm>
            <a:off x="602328" y="928670"/>
            <a:ext cx="8327390" cy="725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森林医生。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2659" y="428604"/>
            <a:ext cx="5352415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教材</a:t>
            </a:r>
            <a:r>
              <a:rPr lang="en-US" altLang="zh-CN" sz="3200" dirty="0">
                <a:latin typeface="+mj-ea"/>
                <a:ea typeface="+mj-ea"/>
              </a:rPr>
              <a:t>37</a:t>
            </a:r>
            <a:r>
              <a:rPr lang="zh-CN" altLang="en-US" sz="3200" dirty="0">
                <a:latin typeface="+mj-ea"/>
                <a:ea typeface="+mj-ea"/>
              </a:rPr>
              <a:t>页“练一练”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5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  <a:endParaRPr lang="zh-CN" altLang="zh-CN" sz="3200" dirty="0">
              <a:latin typeface="+mj-ea"/>
              <a:ea typeface="+mj-ea"/>
            </a:endParaRPr>
          </a:p>
        </p:txBody>
      </p:sp>
      <p:pic>
        <p:nvPicPr>
          <p:cNvPr id="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574" y="580577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16444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43 0 " pathEditMode="relative" ptsTypes="AA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02 -3.7037E-7 L 0.06458 -3.7037E-7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142 0 " pathEditMode="relative" ptsTypes="AA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8 1.11022E-16 L -0.06788 1.11022E-1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05 1.11022E-16 L -0.10347 1.11022E-1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9" grpId="1" bldLvl="0" animBg="1"/>
      <p:bldP spid="19" grpId="2" bldLvl="0" animBg="1"/>
      <p:bldP spid="19" grpId="3" bldLvl="0" animBg="1"/>
      <p:bldP spid="20" grpId="0"/>
      <p:bldP spid="27" grpId="0" bldLvl="0" animBg="1"/>
      <p:bldP spid="34" grpId="0" bldLvl="0" animBg="1"/>
      <p:bldP spid="35" grpId="0" bldLvl="0" animBg="1"/>
      <p:bldP spid="35" grpId="1" bldLvl="0" animBg="1"/>
      <p:bldP spid="35" grpId="2" bldLvl="0" animBg="1"/>
      <p:bldP spid="35" grpId="3" bldLvl="0" animBg="1"/>
      <p:bldP spid="36" grpId="0"/>
      <p:bldP spid="37" grpId="0"/>
      <p:bldP spid="38" grpId="0"/>
      <p:bldP spid="39" grpId="0" bldLvl="0" animBg="1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755650" y="1466850"/>
            <a:ext cx="7713345" cy="4211320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59650" y="742743"/>
            <a:ext cx="8139449" cy="106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这节课你有什么收获?</a:t>
            </a:r>
            <a:endParaRPr lang="zh-CN" altLang="en-US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55650" y="1516380"/>
            <a:ext cx="7609205" cy="155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b="0" kern="1800" dirty="0">
                <a:solidFill>
                  <a:srgbClr val="000000"/>
                </a:solidFill>
                <a:uFillTx/>
                <a:latin typeface="+mn-ea"/>
                <a:ea typeface="+mn-ea"/>
                <a:sym typeface="+mn-ea"/>
              </a:rPr>
              <a:t>        </a:t>
            </a:r>
            <a:r>
              <a:rPr lang="zh-CN" altLang="zh-CN" sz="3200" b="0" kern="1800" dirty="0">
                <a:solidFill>
                  <a:srgbClr val="000000"/>
                </a:solidFill>
                <a:uFillTx/>
                <a:latin typeface="华文楷体" pitchFamily="2" charset="-122"/>
                <a:ea typeface="华文楷体" pitchFamily="2" charset="-122"/>
                <a:sym typeface="+mn-ea"/>
              </a:rPr>
              <a:t>一个小数扩大到它的10倍、100倍、1000倍……小数点分别向右移动一位、两位、三位……</a:t>
            </a:r>
            <a:endParaRPr lang="zh-CN" altLang="zh-CN" sz="3200" b="0" kern="1800" dirty="0">
              <a:solidFill>
                <a:srgbClr val="000000"/>
              </a:solidFill>
              <a:uFillTx/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783080" y="4651375"/>
            <a:ext cx="6510020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zh-CN" sz="3200" b="0" kern="1800" dirty="0">
                <a:solidFill>
                  <a:srgbClr val="000000"/>
                </a:solidFill>
                <a:uFillTx/>
                <a:latin typeface="华文楷体" pitchFamily="2" charset="-122"/>
                <a:ea typeface="华文楷体" pitchFamily="2" charset="-122"/>
                <a:sym typeface="+mn-ea"/>
              </a:rPr>
              <a:t>位数不够时要添“0”补位。</a:t>
            </a:r>
            <a:endParaRPr lang="zh-CN" altLang="zh-CN" sz="3200" b="0" kern="1800" dirty="0">
              <a:solidFill>
                <a:srgbClr val="000000"/>
              </a:solidFill>
              <a:uFillTx/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8035" y="2927350"/>
            <a:ext cx="7713345" cy="1773555"/>
            <a:chOff x="1241" y="5062"/>
            <a:chExt cx="12147" cy="2793"/>
          </a:xfrm>
        </p:grpSpPr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1241" y="5403"/>
              <a:ext cx="12095" cy="2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3200" b="0" kern="1800" dirty="0">
                  <a:solidFill>
                    <a:srgbClr val="000000"/>
                  </a:solidFill>
                  <a:uFillTx/>
                  <a:latin typeface="+mn-ea"/>
                  <a:ea typeface="+mn-ea"/>
                  <a:sym typeface="+mn-ea"/>
                </a:rPr>
                <a:t>        </a:t>
              </a:r>
              <a:r>
                <a:rPr lang="zh-CN" altLang="zh-CN" sz="3200" b="0" kern="1800" dirty="0">
                  <a:solidFill>
                    <a:srgbClr val="000000"/>
                  </a:solidFill>
                  <a:uFillTx/>
                  <a:latin typeface="华文楷体" pitchFamily="2" charset="-122"/>
                  <a:ea typeface="华文楷体" pitchFamily="2" charset="-122"/>
                  <a:sym typeface="+mn-ea"/>
                </a:rPr>
                <a:t>一个小数缩小到它的     ,        ,     </a:t>
              </a:r>
              <a:endParaRPr lang="zh-CN" altLang="zh-CN" sz="3200" b="0" kern="1800" dirty="0">
                <a:solidFill>
                  <a:srgbClr val="000000"/>
                </a:solidFill>
                <a:uFillTx/>
                <a:latin typeface="华文楷体" pitchFamily="2" charset="-122"/>
                <a:ea typeface="华文楷体" pitchFamily="2" charset="-122"/>
                <a:sym typeface="+mn-ea"/>
              </a:endParaRPr>
            </a:p>
            <a:p>
              <a:r>
                <a:rPr lang="zh-CN" altLang="zh-CN" sz="3200" b="0" kern="1800" dirty="0">
                  <a:solidFill>
                    <a:srgbClr val="000000"/>
                  </a:solidFill>
                  <a:uFillTx/>
                  <a:latin typeface="华文楷体" pitchFamily="2" charset="-122"/>
                  <a:ea typeface="华文楷体" pitchFamily="2" charset="-122"/>
                  <a:sym typeface="+mn-ea"/>
                </a:rPr>
                <a:t>……小数点分别向左移动一位、两位、三位……</a:t>
              </a:r>
              <a:endParaRPr lang="zh-CN" altLang="zh-CN" sz="3200" b="0" kern="1800" dirty="0">
                <a:solidFill>
                  <a:srgbClr val="000000"/>
                </a:solidFill>
                <a:uFillTx/>
                <a:latin typeface="华文楷体" pitchFamily="2" charset="-122"/>
                <a:ea typeface="华文楷体" pitchFamily="2" charset="-122"/>
                <a:sym typeface="+mn-ea"/>
              </a:endParaRPr>
            </a:p>
          </p:txBody>
        </p:sp>
        <p:graphicFrame>
          <p:nvGraphicFramePr>
            <p:cNvPr id="1028" name="Object 5"/>
            <p:cNvGraphicFramePr/>
            <p:nvPr/>
          </p:nvGraphicFramePr>
          <p:xfrm>
            <a:off x="9666" y="5064"/>
            <a:ext cx="726" cy="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5" imgW="215900" imgH="393065" progId="Equation.3">
                    <p:embed/>
                  </p:oleObj>
                </mc:Choice>
                <mc:Fallback>
                  <p:oleObj name="" r:id="rId5" imgW="215900" imgH="393065" progId="Equation.3">
                    <p:embed/>
                    <p:pic>
                      <p:nvPicPr>
                        <p:cNvPr id="0" name="图片 307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66" y="5064"/>
                          <a:ext cx="726" cy="13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5"/>
            <p:cNvGraphicFramePr/>
            <p:nvPr/>
          </p:nvGraphicFramePr>
          <p:xfrm>
            <a:off x="10766" y="5062"/>
            <a:ext cx="984" cy="1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7" imgW="292100" imgH="393700" progId="Equation.3">
                    <p:embed/>
                  </p:oleObj>
                </mc:Choice>
                <mc:Fallback>
                  <p:oleObj name="" r:id="rId7" imgW="292100" imgH="393700" progId="Equation.3">
                    <p:embed/>
                    <p:pic>
                      <p:nvPicPr>
                        <p:cNvPr id="0" name="图片 308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66" y="5062"/>
                          <a:ext cx="984" cy="1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5"/>
            <p:cNvGraphicFramePr/>
            <p:nvPr/>
          </p:nvGraphicFramePr>
          <p:xfrm>
            <a:off x="12147" y="5063"/>
            <a:ext cx="1241" cy="1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9" imgW="368300" imgH="393700" progId="Equation.3">
                    <p:embed/>
                  </p:oleObj>
                </mc:Choice>
                <mc:Fallback>
                  <p:oleObj name="" r:id="rId9" imgW="368300" imgH="393700" progId="Equation.3">
                    <p:embed/>
                    <p:pic>
                      <p:nvPicPr>
                        <p:cNvPr id="0" name="图片 308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47" y="5063"/>
                          <a:ext cx="1241" cy="1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818005" y="5153025"/>
            <a:ext cx="6510020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b="0" kern="1800" dirty="0">
                <a:solidFill>
                  <a:srgbClr val="000000"/>
                </a:solidFill>
                <a:uFillTx/>
                <a:latin typeface="华文楷体" pitchFamily="2" charset="-122"/>
                <a:ea typeface="华文楷体" pitchFamily="2" charset="-122"/>
                <a:sym typeface="+mn-ea"/>
              </a:rPr>
              <a:t>……</a:t>
            </a:r>
            <a:endParaRPr lang="en-US" altLang="zh-CN" sz="3200" b="0" kern="1800" dirty="0">
              <a:solidFill>
                <a:srgbClr val="000000"/>
              </a:solidFill>
              <a:uFillTx/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3203552" y="2537139"/>
            <a:ext cx="4714908" cy="1428760"/>
          </a:xfrm>
          <a:prstGeom prst="cloudCallout">
            <a:avLst>
              <a:gd name="adj1" fmla="val -57379"/>
              <a:gd name="adj2" fmla="val 29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4" descr="IMG_256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95960" y="2536825"/>
            <a:ext cx="2047240" cy="3148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c8b0ec01-940b-4eaf-a6e6-e4048b96ce82"/>
  <p:tag name="COMMONDATA" val="eyJoZGlkIjoiNTEwZDYwYjA4ODUyYzA2MmI0M2EzZjhhMWY0NWI4YWEifQ=="/>
</p:tagLst>
</file>

<file path=ppt/theme/theme1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2068</Words>
  <Application>WPS 演示</Application>
  <PresentationFormat>全屏显示(4:3)</PresentationFormat>
  <Paragraphs>424</Paragraphs>
  <Slides>19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19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华文楷体</vt:lpstr>
      <vt:lpstr>微软雅黑</vt:lpstr>
      <vt:lpstr>楷体_GB2312</vt:lpstr>
      <vt:lpstr>黑体</vt:lpstr>
      <vt:lpstr>Times New Roman</vt:lpstr>
      <vt:lpstr>Arial Unicode MS</vt:lpstr>
      <vt:lpstr>NEU-BZ-S92</vt:lpstr>
      <vt:lpstr>方正书宋_GBK</vt:lpstr>
      <vt:lpstr>Arial</vt:lpstr>
      <vt:lpstr>Segoe Print</vt:lpstr>
      <vt:lpstr>演示文稿1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2023-02-06T10:47:41Z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B21694420DBE4FF395B16BEFD7A60806</vt:lpwstr>
  </property>
</Properties>
</file>