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0.xml"/><Relationship Id="rId3" Type="http://schemas.openxmlformats.org/officeDocument/2006/relationships/slide" Target="slide23.xml"/><Relationship Id="rId2" Type="http://schemas.openxmlformats.org/officeDocument/2006/relationships/slide" Target="slide9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2.emf"/><Relationship Id="rId4" Type="http://schemas.openxmlformats.org/officeDocument/2006/relationships/slide" Target="slide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slide" Target="slide2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slide" Target="slide23.xml"/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7.bin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4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4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25.png"/><Relationship Id="rId1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4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oleObject" Target="../embeddings/oleObject5.bin"/><Relationship Id="rId7" Type="http://schemas.openxmlformats.org/officeDocument/2006/relationships/oleObject" Target="../embeddings/oleObject4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wmf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9.png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-1" y="1556792"/>
            <a:ext cx="914399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单元 </a:t>
            </a:r>
            <a:r>
              <a:rPr lang="zh-CN" altLang="en-US" sz="3600" b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600" b="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数乘法</a:t>
            </a:r>
            <a:endParaRPr lang="zh-CN" altLang="en-US" sz="3600" b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-650" y="747663"/>
            <a:ext cx="9144649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  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课标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北师</a:t>
            </a:r>
            <a:r>
              <a:rPr lang="en-US" altLang="zh-CN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-650" y="2636912"/>
            <a:ext cx="9144650" cy="11079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zh-CN" altLang="en-US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街</a:t>
            </a:r>
            <a:r>
              <a:rPr lang="zh-CN" altLang="en-US" sz="6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心广场</a:t>
            </a:r>
            <a:endParaRPr lang="zh-CN" altLang="en-US" sz="6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84438" y="4808255"/>
            <a:ext cx="2159000" cy="1009650"/>
            <a:chOff x="684213" y="4868863"/>
            <a:chExt cx="2159000" cy="1009650"/>
          </a:xfrm>
        </p:grpSpPr>
        <p:sp>
          <p:nvSpPr>
            <p:cNvPr id="3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54552" y="4808255"/>
            <a:ext cx="2160588" cy="1009650"/>
            <a:chOff x="3708400" y="4868863"/>
            <a:chExt cx="2160588" cy="1009650"/>
          </a:xfrm>
        </p:grpSpPr>
        <p:sp>
          <p:nvSpPr>
            <p:cNvPr id="6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7" name="Rectangle 31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Group 44"/>
          <p:cNvGrpSpPr/>
          <p:nvPr/>
        </p:nvGrpSpPr>
        <p:grpSpPr bwMode="auto">
          <a:xfrm>
            <a:off x="6626254" y="4808255"/>
            <a:ext cx="2160588" cy="1009650"/>
            <a:chOff x="4150" y="2976"/>
            <a:chExt cx="1361" cy="636"/>
          </a:xfrm>
        </p:grpSpPr>
        <p:sp>
          <p:nvSpPr>
            <p:cNvPr id="9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0" name="Rectangle 3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12736" y="4797152"/>
            <a:ext cx="2159000" cy="1009650"/>
            <a:chOff x="684213" y="4868863"/>
            <a:chExt cx="2159000" cy="1009650"/>
          </a:xfrm>
        </p:grpSpPr>
        <p:sp>
          <p:nvSpPr>
            <p:cNvPr id="12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3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9"/>
          <p:cNvSpPr txBox="1"/>
          <p:nvPr/>
        </p:nvSpPr>
        <p:spPr>
          <a:xfrm>
            <a:off x="3441065" y="3845574"/>
            <a:ext cx="1805940" cy="57912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1" latinLnBrk="0" hangingPunct="1">
              <a:lnSpc>
                <a:spcPct val="100000"/>
              </a:lnSpc>
            </a:pPr>
            <a:endParaRPr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6388100" y="2834654"/>
            <a:ext cx="1805940" cy="57912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1" latinLnBrk="0" hangingPunct="1">
              <a:lnSpc>
                <a:spcPct val="100000"/>
              </a:lnSpc>
            </a:pPr>
            <a:endParaRPr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840105" y="2834654"/>
            <a:ext cx="1805940" cy="579120"/>
          </a:xfrm>
          <a:prstGeom prst="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1" latinLnBrk="0" hangingPunct="1">
              <a:lnSpc>
                <a:spcPct val="100000"/>
              </a:lnSpc>
            </a:pPr>
            <a:endParaRPr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460" name="图片 9" descr="23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0" y="2692414"/>
            <a:ext cx="2838450" cy="177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10" descr="24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59113" y="3663964"/>
            <a:ext cx="2935287" cy="183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1" descr="2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88038" y="2655902"/>
            <a:ext cx="2932112" cy="18367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椭圆 12"/>
          <p:cNvSpPr/>
          <p:nvPr/>
        </p:nvSpPr>
        <p:spPr>
          <a:xfrm>
            <a:off x="931863" y="4116402"/>
            <a:ext cx="36513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387475" y="4132277"/>
            <a:ext cx="36513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095500" y="4116402"/>
            <a:ext cx="36513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60775" y="5153039"/>
            <a:ext cx="34925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95763" y="5168914"/>
            <a:ext cx="36513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935538" y="5168914"/>
            <a:ext cx="36513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88100" y="4148152"/>
            <a:ext cx="36513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32625" y="4148152"/>
            <a:ext cx="36513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816850" y="4132277"/>
            <a:ext cx="34925" cy="365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3" name="TextBox 9"/>
          <p:cNvSpPr txBox="1"/>
          <p:nvPr/>
        </p:nvSpPr>
        <p:spPr>
          <a:xfrm>
            <a:off x="391160" y="1096024"/>
            <a:ext cx="9111615" cy="1913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.淘气的计算器上的小数点无法显示了，你能帮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他得到正确答案吗？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62659" y="428604"/>
            <a:ext cx="5352415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教材</a:t>
            </a:r>
            <a:r>
              <a:rPr lang="en-US" altLang="zh-CN" sz="3200" dirty="0">
                <a:latin typeface="+mj-ea"/>
                <a:ea typeface="+mj-ea"/>
              </a:rPr>
              <a:t>39</a:t>
            </a:r>
            <a:r>
              <a:rPr lang="zh-CN" altLang="en-US" sz="3200" dirty="0">
                <a:latin typeface="+mj-ea"/>
                <a:ea typeface="+mj-ea"/>
              </a:rPr>
              <a:t>页“练一练”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  <a:endParaRPr lang="zh-CN" altLang="zh-CN" sz="3200" dirty="0">
              <a:latin typeface="+mj-ea"/>
              <a:ea typeface="+mj-ea"/>
            </a:endParaRPr>
          </a:p>
        </p:txBody>
      </p:sp>
      <p:pic>
        <p:nvPicPr>
          <p:cNvPr id="4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66226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02093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827405" y="1989455"/>
            <a:ext cx="7233920" cy="3166110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35635" y="817880"/>
            <a:ext cx="632015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zh-CN" altLang="zh-CN" sz="3200" b="0" kern="1800" dirty="0">
                <a:solidFill>
                  <a:srgbClr val="00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小数乘法中,积的小数位数与乘数的小数位数之间的关系：</a:t>
            </a:r>
            <a:endParaRPr lang="zh-CN" altLang="zh-CN" sz="3200" b="0" kern="1800" dirty="0" smtClean="0">
              <a:solidFill>
                <a:srgbClr val="000000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875030" y="2132965"/>
            <a:ext cx="7249795" cy="284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eaLnBrk="1" latinLnBrk="0" hangingPunct="1">
              <a:lnSpc>
                <a:spcPts val="4340"/>
              </a:lnSpc>
            </a:pPr>
            <a:r>
              <a:rPr lang="en-US" altLang="zh-CN" sz="3200" b="0" kern="1800" dirty="0">
                <a:solidFill>
                  <a:srgbClr val="000000"/>
                </a:solidFill>
                <a:uFillTx/>
                <a:latin typeface="+mn-ea"/>
                <a:ea typeface="+mn-ea"/>
                <a:sym typeface="+mn-ea"/>
              </a:rPr>
              <a:t>  </a:t>
            </a:r>
            <a:r>
              <a:rPr lang="en-US" altLang="zh-CN" sz="3200" b="0" kern="1800" dirty="0">
                <a:solidFill>
                  <a:srgbClr val="000000"/>
                </a:solidFill>
                <a:latin typeface="+mn-ea"/>
                <a:ea typeface="+mn-ea"/>
                <a:sym typeface="+mn-ea"/>
              </a:rPr>
              <a:t> </a:t>
            </a:r>
            <a:r>
              <a:rPr lang="zh-CN" altLang="zh-CN" sz="3200" b="0" kern="1800" dirty="0" smtClean="0">
                <a:solidFill>
                  <a:srgbClr val="00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小数</a:t>
            </a:r>
            <a:r>
              <a:rPr lang="zh-CN" altLang="zh-CN" sz="3200" b="0" kern="1800" dirty="0">
                <a:solidFill>
                  <a:srgbClr val="00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乘法算式中,两个乘数一共有几位小数,积就有几位小数。</a:t>
            </a:r>
            <a:endParaRPr lang="zh-CN" altLang="zh-CN" sz="3200" b="0" kern="1800" dirty="0">
              <a:solidFill>
                <a:srgbClr val="000000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340"/>
              </a:lnSpc>
            </a:pPr>
            <a:r>
              <a:rPr lang="zh-CN" altLang="zh-CN" sz="3200" b="0" kern="1800" dirty="0">
                <a:solidFill>
                  <a:srgbClr val="000000"/>
                </a:solidFill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当计算得到的积的小数末尾有“0”的时候,依据小数的性质,可以去掉积的小数末尾的“0”。</a:t>
            </a:r>
            <a:endParaRPr lang="zh-CN" altLang="zh-CN" sz="3200" b="0" kern="1800" dirty="0">
              <a:solidFill>
                <a:srgbClr val="000000"/>
              </a:solidFill>
              <a:uFillTx/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3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5205" y="2127250"/>
            <a:ext cx="2843530" cy="260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5875" y="983015"/>
            <a:ext cx="5748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39</a:t>
            </a:r>
            <a:r>
              <a:rPr lang="zh-CN" altLang="en-US" sz="3200" dirty="0" smtClean="0">
                <a:latin typeface="+mn-ea"/>
                <a:ea typeface="+mn-ea"/>
              </a:rPr>
              <a:t>页“练一练”第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3550" y="1562735"/>
            <a:ext cx="8647430" cy="584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</a:rPr>
              <a:t>4. </a:t>
            </a:r>
            <a:endParaRPr lang="zh-CN" altLang="zh-CN" sz="32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10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" name="TextBox 9"/>
          <p:cNvSpPr txBox="1"/>
          <p:nvPr/>
        </p:nvSpPr>
        <p:spPr>
          <a:xfrm>
            <a:off x="531495" y="1562100"/>
            <a:ext cx="851154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latinLnBrk="0" hangingPunct="1">
              <a:lnSpc>
                <a:spcPct val="100000"/>
              </a:lnSpc>
            </a:pP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明明每天上学和放学都要乘坐一次公交车，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latinLnBrk="0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每乘一次公交车花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0.2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元。明明的公交卡里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latinLnBrk="0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还剩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元，够他一周</a:t>
            </a:r>
            <a:r>
              <a:rPr lang="en-US" altLang="zh-CN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天上学和放学用吗？</a:t>
            </a:r>
            <a:endParaRPr lang="zh-CN" altLang="en-US" sz="3200" b="1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764030" y="4020185"/>
            <a:ext cx="416242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sz="3600" dirty="0">
                <a:solidFill>
                  <a:srgbClr val="FF0000"/>
                </a:solidFill>
                <a:latin typeface="+mn-ea"/>
                <a:ea typeface="+mn-ea"/>
              </a:rPr>
              <a:t>0.4×5＝2（元）</a:t>
            </a:r>
            <a:endParaRPr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1764030" y="3277870"/>
            <a:ext cx="449707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0.2×2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0.4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（元）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21"/>
          <p:cNvSpPr txBox="1"/>
          <p:nvPr/>
        </p:nvSpPr>
        <p:spPr>
          <a:xfrm>
            <a:off x="1111250" y="5117465"/>
            <a:ext cx="718312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</a:t>
            </a:r>
            <a:r>
              <a:rPr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够他一周5天上学和放学用。</a:t>
            </a:r>
            <a:endParaRPr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926455" y="3179445"/>
            <a:ext cx="2574290" cy="193802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对角的矩形 4"/>
          <p:cNvSpPr/>
          <p:nvPr/>
        </p:nvSpPr>
        <p:spPr>
          <a:xfrm>
            <a:off x="683895" y="1630680"/>
            <a:ext cx="7233920" cy="3462655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直接写出下列各题的得数。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075055" y="1697364"/>
            <a:ext cx="6851015" cy="301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0.3×0.4=　　　　0.8×100=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5×0.6=	              2.6÷100=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3.2×3=	              1.25×8=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98195" y="1990631"/>
            <a:ext cx="1071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0.12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08145" y="2019206"/>
            <a:ext cx="690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80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31165" y="2948846"/>
            <a:ext cx="436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8280" y="2948846"/>
            <a:ext cx="1325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0.026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1800" y="4008026"/>
            <a:ext cx="817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9.6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4145" y="3936271"/>
            <a:ext cx="69088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填空。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349250" y="1560830"/>
            <a:ext cx="8349615" cy="37363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574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(1)一个乘数(不为0)扩大到原来的10倍,另一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574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个乘数(不为0)扩大到原来的100倍,积就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574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扩大到原来的(　   　)倍。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574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(2)两个乘数中,一个乘数扩大到原来的10倍,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5740"/>
              </a:lnSpc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另一个乘数缩小到原来的       ,积(　　  )。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+mn-ea"/>
              </a:rPr>
              <a:t>   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54375" y="3179445"/>
            <a:ext cx="173037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1000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66229" y="4657090"/>
            <a:ext cx="153479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不变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357818" y="4455921"/>
          <a:ext cx="428628" cy="830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2" imgW="4876800" imgH="9448800" progId="Equation.DSMT4">
                  <p:embed/>
                </p:oleObj>
              </mc:Choice>
              <mc:Fallback>
                <p:oleObj name="Equation" r:id="rId2" imgW="4876800" imgH="9448800" progId="Equation.DSMT4">
                  <p:embed/>
                  <p:pic>
                    <p:nvPicPr>
                      <p:cNvPr id="0" name="图片 20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4455921"/>
                        <a:ext cx="428628" cy="8304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57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填空。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08025" y="1560830"/>
            <a:ext cx="7812405" cy="44012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(3)算式6.054×0.1中,把乘数6.054的小数点去掉,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就是把它的小数点向(　　)移动(　　)位,同时,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积的小数点也要向(　　)移动(　　)位。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(4)把5.8×0.65中的5.8扩大到原来的100倍是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(　　),把0.65缩小到原来的      是(    　　),最后的积应是(　  　)到原来的(　　)倍。</a:t>
            </a:r>
            <a:endParaRPr lang="zh-CN" altLang="en-US" sz="28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lnSpc>
                <a:spcPts val="484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(5)因为12×0.39=4.68,所以1.2×0.39=(     　　)。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  <a:sym typeface="+mn-ea"/>
              </a:rPr>
              <a:t>   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15460" y="2316480"/>
            <a:ext cx="80073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右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8225" y="2331085"/>
            <a:ext cx="80073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三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4610" y="2897505"/>
            <a:ext cx="80073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右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67375" y="2912110"/>
            <a:ext cx="80073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三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7585" y="4132580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580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9322" y="4071942"/>
            <a:ext cx="1581469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0.065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8961" y="4711700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扩大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90729" y="4711700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8430" y="5357826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0.468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/>
        </p:nvGraphicFramePr>
        <p:xfrm>
          <a:off x="5216532" y="4025909"/>
          <a:ext cx="3556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2" imgW="4876800" imgH="9448800" progId="Equation.DSMT4">
                  <p:embed/>
                </p:oleObj>
              </mc:Choice>
              <mc:Fallback>
                <p:oleObj name="Equation" r:id="rId2" imgW="4876800" imgH="9448800" progId="Equation.DSMT4">
                  <p:embed/>
                  <p:pic>
                    <p:nvPicPr>
                      <p:cNvPr id="0" name="图片 30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6532" y="4025909"/>
                        <a:ext cx="355600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8040" y="2421255"/>
            <a:ext cx="7416800" cy="28803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268210" cy="13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不计算,写出下表各栏的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积是几位小数。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aphicFrame>
        <p:nvGraphicFramePr>
          <p:cNvPr id="2" name="表格 -1"/>
          <p:cNvGraphicFramePr/>
          <p:nvPr/>
        </p:nvGraphicFramePr>
        <p:xfrm>
          <a:off x="857250" y="2470785"/>
          <a:ext cx="7386955" cy="28314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3435"/>
                <a:gridCol w="1019175"/>
                <a:gridCol w="1020445"/>
                <a:gridCol w="1019810"/>
                <a:gridCol w="1224280"/>
                <a:gridCol w="1019810"/>
              </a:tblGrid>
              <a:tr h="72072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方正书宋_GBK" charset="0"/>
                        </a:rPr>
                        <a:t>乘数</a:t>
                      </a:r>
                      <a:endParaRPr lang="zh-CN" altLang="en-US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方正书宋_GBK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0.3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1.82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58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0.625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4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13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方正书宋_GBK" charset="0"/>
                        </a:rPr>
                        <a:t>乘数</a:t>
                      </a:r>
                      <a:endParaRPr lang="zh-CN" altLang="en-US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方正书宋_GBK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0.6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4.9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0.6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0.3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5.63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8938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方正书宋_GBK" charset="0"/>
                        </a:rPr>
                        <a:t>积是几位小数</a:t>
                      </a:r>
                      <a:endParaRPr lang="zh-CN" altLang="en-US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方正书宋_GBK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 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 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 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3600" b="0" u="none">
                          <a:solidFill>
                            <a:srgbClr val="000000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NEU-BZ-S92" charset="0"/>
                        </a:rPr>
                        <a:t> </a:t>
                      </a:r>
                      <a:endParaRPr lang="en-US" altLang="zh-CN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3600" b="0" u="none">
                        <a:solidFill>
                          <a:srgbClr val="000000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NEU-BZ-S92" charset="0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939415" y="4299585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两位　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2250" y="4299585"/>
            <a:ext cx="1280160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三位　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7140" y="4299585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一位　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17285" y="4306570"/>
            <a:ext cx="117792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四位　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7730" y="4277995"/>
            <a:ext cx="1367155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两位</a:t>
            </a:r>
            <a:endParaRPr lang="en-US" altLang="zh-CN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对角的矩形 4"/>
          <p:cNvSpPr/>
          <p:nvPr/>
        </p:nvSpPr>
        <p:spPr>
          <a:xfrm>
            <a:off x="683895" y="2419985"/>
            <a:ext cx="7233920" cy="3462655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225030" cy="155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粗心的小明在做小数乘法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计算题时,忘记点小数点了,你能帮他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点上积的小数点吗?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00430" y="2419985"/>
            <a:ext cx="7025640" cy="301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0.34×1.2=    408　       1.4×1.1=154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5.7×0.3=171   	            40.6×0.04=1624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20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8×0.3=24     	            4.6×0.13=  598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818185" y="2757076"/>
            <a:ext cx="509905" cy="701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6590" y="2786286"/>
            <a:ext cx="294640" cy="701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74675" y="3759106"/>
            <a:ext cx="294640" cy="701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33315" y="3729261"/>
            <a:ext cx="294640" cy="701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2580" y="4716686"/>
            <a:ext cx="294640" cy="7010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endParaRPr lang="en-US" altLang="zh-CN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38980" y="4760501"/>
            <a:ext cx="499110" cy="640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</a:t>
            </a:r>
            <a:endParaRPr lang="en-US" altLang="zh-CN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6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7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  <p:bldP spid="10" grpId="0"/>
      <p:bldP spid="11" grpId="0"/>
      <p:bldP spid="12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4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9740" y="1052830"/>
            <a:ext cx="7092950" cy="1750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3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      </a:t>
            </a:r>
            <a:r>
              <a:rPr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油菜子每吨可以榨油0.45吨,10吨、100吨、1000吨这样的油菜子各可以榨油多少吨?</a:t>
            </a:r>
            <a:endParaRPr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1685925" y="2947035"/>
            <a:ext cx="442150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0.45×10=4.5(吨)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" name="TextBox 26"/>
          <p:cNvSpPr txBox="1"/>
          <p:nvPr/>
        </p:nvSpPr>
        <p:spPr>
          <a:xfrm>
            <a:off x="1685925" y="3882390"/>
            <a:ext cx="486537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0.45×100=45(吨)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" name="TextBox 26"/>
          <p:cNvSpPr txBox="1"/>
          <p:nvPr/>
        </p:nvSpPr>
        <p:spPr>
          <a:xfrm>
            <a:off x="1710690" y="4754880"/>
            <a:ext cx="58851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0.45×1000=450(吨)</a:t>
            </a:r>
            <a:endParaRPr lang="en-US" altLang="zh-CN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248" y="695345"/>
            <a:ext cx="7776642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spcBef>
                <a:spcPts val="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（变式题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一个长方形花坛的面积是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100平方米。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6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7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4" name="剪去对角的矩形 3"/>
          <p:cNvSpPr/>
          <p:nvPr/>
        </p:nvSpPr>
        <p:spPr>
          <a:xfrm>
            <a:off x="683895" y="1896745"/>
            <a:ext cx="7233920" cy="3985895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42010" y="1896745"/>
            <a:ext cx="702564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(1)如果长扩大到原来的5倍,宽不变,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那么面积是多少平方米?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88035" y="3175635"/>
            <a:ext cx="7025640" cy="127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(2)如果长缩小到原来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 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宽不变,那么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面积是多少平方米?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68350" y="4396105"/>
            <a:ext cx="7025640" cy="127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(3)如果长和宽都扩大到原来的2倍,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ts val="464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那么面积是多少平方米?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57630" y="3256915"/>
            <a:ext cx="6309995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100×5=500(平方米)</a:t>
            </a:r>
            <a:endParaRPr lang="en-US" altLang="zh-CN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答：那么面积是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500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7005" y="4477385"/>
            <a:ext cx="6356350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100÷10=10(平方米)</a:t>
            </a:r>
            <a:endParaRPr lang="en-US" altLang="zh-CN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答：那么面积是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9675" y="4477385"/>
            <a:ext cx="6142355" cy="1188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100×2×2=400(平方米)</a:t>
            </a:r>
            <a:endParaRPr lang="en-US" altLang="zh-CN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答：那么面积是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400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平方米。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010152" y="3050079"/>
          <a:ext cx="490542" cy="95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Equation" r:id="rId3" imgW="4876800" imgH="9448800" progId="Equation.DSMT4">
                  <p:embed/>
                </p:oleObj>
              </mc:Choice>
              <mc:Fallback>
                <p:oleObj name="Equation" r:id="rId3" imgW="4876800" imgH="9448800" progId="Equation.DSMT4">
                  <p:embed/>
                  <p:pic>
                    <p:nvPicPr>
                      <p:cNvPr id="0" name="图片 4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0152" y="3050079"/>
                        <a:ext cx="490542" cy="95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8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3981 L 0.000347 -0.202037 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animBg="1"/>
      <p:bldP spid="14" grpId="0"/>
      <p:bldP spid="14" grpId="1"/>
      <p:bldP spid="5" grpId="0"/>
      <p:bldP spid="5" grpId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剪去对角的矩形 2"/>
          <p:cNvSpPr/>
          <p:nvPr/>
        </p:nvSpPr>
        <p:spPr>
          <a:xfrm>
            <a:off x="683895" y="2419985"/>
            <a:ext cx="6747510" cy="3168650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59205" y="2419985"/>
            <a:ext cx="7025640" cy="301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(1)(　　　)×(　　　)=9.88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(2)(　　　)×(　　　)=0.988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(3)(　　　)×(　　　)=9880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latinLnBrk="0" hangingPunct="1">
              <a:lnSpc>
                <a:spcPct val="150000"/>
              </a:lnSpc>
              <a:spcBef>
                <a:spcPts val="0"/>
              </a:spcBef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(4)(　　　)×(　　　)=98.8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167245" cy="13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（开放题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根据38×26=988,把下面的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算式填完整。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pSp>
        <p:nvGrpSpPr>
          <p:cNvPr id="5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883410" y="2569845"/>
            <a:ext cx="5020945" cy="64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0.38   　    26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　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68170" y="3282315"/>
            <a:ext cx="5020945" cy="64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0.38　       2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83410" y="4067175"/>
            <a:ext cx="5020945" cy="64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380　         26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　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11680" y="4797425"/>
            <a:ext cx="5020945" cy="64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38　         2</a:t>
            </a:r>
            <a:r>
              <a:rPr 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　 </a:t>
            </a:r>
            <a:endParaRPr lang="en-US" altLang="zh-CN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229985" y="1525905"/>
            <a:ext cx="3209082" cy="1282065"/>
            <a:chOff x="6855" y="5916"/>
            <a:chExt cx="6009" cy="2225"/>
          </a:xfrm>
        </p:grpSpPr>
        <p:sp>
          <p:nvSpPr>
            <p:cNvPr id="23" name="云形标注 22"/>
            <p:cNvSpPr/>
            <p:nvPr/>
          </p:nvSpPr>
          <p:spPr>
            <a:xfrm>
              <a:off x="6855" y="5916"/>
              <a:ext cx="4989" cy="2225"/>
            </a:xfrm>
            <a:prstGeom prst="cloudCallout">
              <a:avLst>
                <a:gd name="adj1" fmla="val -48335"/>
                <a:gd name="adj2" fmla="val 16025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7568" y="6524"/>
              <a:ext cx="5296" cy="1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algn="l" eaLnBrk="1"/>
              <a:r>
                <a:rPr lang="en-US" altLang="zh-CN" sz="3200" kern="120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cs typeface="Times New Roman" panose="02020603050405020304"/>
                  <a:sym typeface="Times New Roman" panose="02020603050405020304"/>
                </a:rPr>
                <a:t>答案不唯一</a:t>
              </a:r>
              <a:r>
                <a:rPr lang="en-US" altLang="zh-CN" sz="3600" kern="1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　 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66090" y="695325"/>
            <a:ext cx="7167245" cy="131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（探究题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根据0.25×4=1,写出三个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乘积是1的乘法算式。</a:t>
            </a:r>
            <a:endParaRPr lang="zh-CN" alt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grpSp>
        <p:nvGrpSpPr>
          <p:cNvPr id="5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29985" y="1525905"/>
            <a:ext cx="3209082" cy="1282065"/>
            <a:chOff x="6855" y="5916"/>
            <a:chExt cx="6009" cy="2225"/>
          </a:xfrm>
        </p:grpSpPr>
        <p:sp>
          <p:nvSpPr>
            <p:cNvPr id="23" name="云形标注 22"/>
            <p:cNvSpPr/>
            <p:nvPr/>
          </p:nvSpPr>
          <p:spPr>
            <a:xfrm>
              <a:off x="6855" y="5916"/>
              <a:ext cx="4989" cy="2225"/>
            </a:xfrm>
            <a:prstGeom prst="cloudCallout">
              <a:avLst>
                <a:gd name="adj1" fmla="val -48335"/>
                <a:gd name="adj2" fmla="val 16025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7568" y="6524"/>
              <a:ext cx="5296" cy="1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algn="l" eaLnBrk="1"/>
              <a:r>
                <a:rPr lang="en-US" altLang="zh-CN" sz="3200" kern="1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答案不唯一</a:t>
              </a:r>
              <a:r>
                <a:rPr lang="en-US" altLang="zh-CN" sz="3600" kern="120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/>
                  <a:sym typeface="Times New Roman" panose="02020603050405020304"/>
                </a:rPr>
                <a:t>　 </a:t>
              </a:r>
              <a:endParaRPr lang="en-US" altLang="zh-CN" sz="12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924685" y="2516505"/>
            <a:ext cx="502094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b="0" dirty="0">
                <a:solidFill>
                  <a:srgbClr val="FF0000"/>
                </a:solidFill>
                <a:latin typeface="+mn-ea"/>
                <a:ea typeface="+mn-ea"/>
              </a:rPr>
              <a:t>2.5×0.4=1</a:t>
            </a:r>
            <a:endParaRPr sz="36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4857760"/>
            <a:ext cx="502094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b="0" dirty="0">
                <a:solidFill>
                  <a:srgbClr val="FF0000"/>
                </a:solidFill>
                <a:latin typeface="+mn-ea"/>
                <a:ea typeface="+mn-ea"/>
              </a:rPr>
              <a:t>0.025×40=1</a:t>
            </a:r>
            <a:endParaRPr sz="36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85918" y="3786190"/>
            <a:ext cx="502094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b="0" dirty="0">
                <a:solidFill>
                  <a:srgbClr val="FF0000"/>
                </a:solidFill>
                <a:latin typeface="+mn-ea"/>
                <a:ea typeface="+mn-ea"/>
              </a:rPr>
              <a:t>25×0.04=1　</a:t>
            </a:r>
            <a:endParaRPr sz="36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692150"/>
            <a:ext cx="5400675" cy="360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2771775" y="692150"/>
            <a:ext cx="5400675" cy="360045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0" name="Picture 2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16538" y="2251075"/>
            <a:ext cx="431800" cy="28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17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04205" y="924878"/>
            <a:ext cx="3438525" cy="1819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40"/>
          <p:cNvGrpSpPr/>
          <p:nvPr/>
        </p:nvGrpSpPr>
        <p:grpSpPr>
          <a:xfrm>
            <a:off x="2211388" y="692150"/>
            <a:ext cx="523875" cy="3600450"/>
            <a:chOff x="2211778" y="980728"/>
            <a:chExt cx="523220" cy="3600400"/>
          </a:xfrm>
        </p:grpSpPr>
        <p:grpSp>
          <p:nvGrpSpPr>
            <p:cNvPr id="14355" name="组合 33"/>
            <p:cNvGrpSpPr/>
            <p:nvPr/>
          </p:nvGrpSpPr>
          <p:grpSpPr>
            <a:xfrm>
              <a:off x="2467726" y="980728"/>
              <a:ext cx="252000" cy="3600400"/>
              <a:chOff x="2467726" y="980728"/>
              <a:chExt cx="252000" cy="3600400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2595700" y="980728"/>
                <a:ext cx="0" cy="3600000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H="1">
                <a:off x="2467726" y="980728"/>
                <a:ext cx="252000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2467726" y="4581128"/>
                <a:ext cx="252000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56" name="TextBox 38"/>
            <p:cNvSpPr txBox="1"/>
            <p:nvPr/>
          </p:nvSpPr>
          <p:spPr>
            <a:xfrm rot="-5400000">
              <a:off x="1833337" y="2599347"/>
              <a:ext cx="1280102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20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41"/>
          <p:cNvGrpSpPr/>
          <p:nvPr/>
        </p:nvGrpSpPr>
        <p:grpSpPr>
          <a:xfrm>
            <a:off x="2755900" y="4325938"/>
            <a:ext cx="5408613" cy="522287"/>
            <a:chOff x="2755758" y="4613212"/>
            <a:chExt cx="5408803" cy="523220"/>
          </a:xfrm>
        </p:grpSpPr>
        <p:grpSp>
          <p:nvGrpSpPr>
            <p:cNvPr id="14350" name="组合 34"/>
            <p:cNvGrpSpPr/>
            <p:nvPr/>
          </p:nvGrpSpPr>
          <p:grpSpPr>
            <a:xfrm rot="5400000">
              <a:off x="5334159" y="2050855"/>
              <a:ext cx="252000" cy="5408803"/>
              <a:chOff x="2467726" y="-811631"/>
              <a:chExt cx="252000" cy="5408803"/>
            </a:xfrm>
          </p:grpSpPr>
          <p:cxnSp>
            <p:nvCxnSpPr>
              <p:cNvPr id="36" name="直接箭头连接符 35"/>
              <p:cNvCxnSpPr/>
              <p:nvPr/>
            </p:nvCxnSpPr>
            <p:spPr>
              <a:xfrm>
                <a:off x="2595698" y="-802828"/>
                <a:ext cx="0" cy="5400000"/>
              </a:xfrm>
              <a:prstGeom prst="straightConnector1">
                <a:avLst/>
              </a:prstGeom>
              <a:ln w="28575">
                <a:solidFill>
                  <a:srgbClr val="0000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2467726" y="-811631"/>
                <a:ext cx="252000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467726" y="4581128"/>
                <a:ext cx="252000" cy="0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51" name="TextBox 39"/>
            <p:cNvSpPr txBox="1"/>
            <p:nvPr/>
          </p:nvSpPr>
          <p:spPr>
            <a:xfrm>
              <a:off x="4708168" y="4613212"/>
              <a:ext cx="1280102" cy="52322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30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endPara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5"/>
          <p:cNvGrpSpPr/>
          <p:nvPr/>
        </p:nvGrpSpPr>
        <p:grpSpPr>
          <a:xfrm>
            <a:off x="5904865" y="4545013"/>
            <a:ext cx="2544763" cy="1860550"/>
            <a:chOff x="5988270" y="4593225"/>
            <a:chExt cx="2544543" cy="1860111"/>
          </a:xfrm>
        </p:grpSpPr>
        <p:pic>
          <p:nvPicPr>
            <p:cNvPr id="14348" name="图片 43" descr="19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6365215" y="4805354"/>
              <a:ext cx="1719135" cy="133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" name="椭圆形标注 44"/>
            <p:cNvSpPr/>
            <p:nvPr/>
          </p:nvSpPr>
          <p:spPr>
            <a:xfrm>
              <a:off x="5988270" y="4593225"/>
              <a:ext cx="2544543" cy="1860111"/>
            </a:xfrm>
            <a:prstGeom prst="wedgeEllipseCallout">
              <a:avLst>
                <a:gd name="adj1" fmla="val -15159"/>
                <a:gd name="adj2" fmla="val -77213"/>
              </a:avLst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组合 50"/>
          <p:cNvGrpSpPr/>
          <p:nvPr/>
        </p:nvGrpSpPr>
        <p:grpSpPr>
          <a:xfrm>
            <a:off x="227013" y="4451350"/>
            <a:ext cx="3624262" cy="2001838"/>
            <a:chOff x="227260" y="4451556"/>
            <a:chExt cx="3624660" cy="2001780"/>
          </a:xfrm>
        </p:grpSpPr>
        <p:pic>
          <p:nvPicPr>
            <p:cNvPr id="14346" name="图片 49" descr="20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08033" y="4545312"/>
              <a:ext cx="2335757" cy="16920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" name="椭圆形标注 48"/>
            <p:cNvSpPr/>
            <p:nvPr/>
          </p:nvSpPr>
          <p:spPr>
            <a:xfrm>
              <a:off x="227260" y="4451556"/>
              <a:ext cx="3624660" cy="2001780"/>
            </a:xfrm>
            <a:prstGeom prst="wedgeEllipseCallout">
              <a:avLst>
                <a:gd name="adj1" fmla="val 91694"/>
                <a:gd name="adj2" fmla="val -147680"/>
              </a:avLst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5" name="Group 8"/>
          <p:cNvGrpSpPr/>
          <p:nvPr/>
        </p:nvGrpSpPr>
        <p:grpSpPr bwMode="auto">
          <a:xfrm>
            <a:off x="6550661" y="35607"/>
            <a:ext cx="2592387" cy="1008063"/>
            <a:chOff x="0" y="0"/>
            <a:chExt cx="1633" cy="635"/>
          </a:xfrm>
        </p:grpSpPr>
        <p:pic>
          <p:nvPicPr>
            <p:cNvPr id="16" name="Picture 9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图片 22" descr="21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475" y="92075"/>
            <a:ext cx="8847138" cy="33496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34" name="表格 1033"/>
          <p:cNvGraphicFramePr/>
          <p:nvPr/>
        </p:nvGraphicFramePr>
        <p:xfrm>
          <a:off x="541338" y="4361180"/>
          <a:ext cx="8423275" cy="1152842"/>
        </p:xfrm>
        <a:graphic>
          <a:graphicData uri="http://schemas.openxmlformats.org/drawingml/2006/table">
            <a:tbl>
              <a:tblPr/>
              <a:tblGrid>
                <a:gridCol w="2159000"/>
                <a:gridCol w="2087563"/>
                <a:gridCol w="2089150"/>
                <a:gridCol w="2087562"/>
              </a:tblGrid>
              <a:tr h="57658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街心广场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花坛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地砖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2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面积</a:t>
                      </a:r>
                      <a:r>
                        <a:rPr lang="en-US" altLang="zh-CN" sz="2800" b="1" dirty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800" b="1" dirty="0">
                          <a:latin typeface="楷体_GB2312" pitchFamily="49" charset="-122"/>
                          <a:ea typeface="楷体_GB2312" pitchFamily="49" charset="-122"/>
                        </a:rPr>
                        <a:t>平方米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B0F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25425" y="3410269"/>
            <a:ext cx="8918729" cy="1076915"/>
            <a:chOff x="674" y="5627"/>
            <a:chExt cx="14046" cy="1695"/>
          </a:xfrm>
        </p:grpSpPr>
        <p:pic>
          <p:nvPicPr>
            <p:cNvPr id="8344" name="图片 64" descr="5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4" y="5642"/>
              <a:ext cx="861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45" name="TextBox 84"/>
            <p:cNvSpPr txBox="1"/>
            <p:nvPr/>
          </p:nvSpPr>
          <p:spPr>
            <a:xfrm>
              <a:off x="1531" y="5627"/>
              <a:ext cx="13189" cy="169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sz="3200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先说一说街心广场上的数学信息，再算一算，填一填。</a:t>
              </a:r>
              <a:endParaRPr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036128" y="5685155"/>
            <a:ext cx="38862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30×20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600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2800" baseline="300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16"/>
          <p:cNvSpPr txBox="1"/>
          <p:nvPr/>
        </p:nvSpPr>
        <p:spPr>
          <a:xfrm>
            <a:off x="4655503" y="5700395"/>
            <a:ext cx="38862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3×2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m</a:t>
            </a:r>
            <a:r>
              <a:rPr lang="en-US" altLang="zh-CN" sz="2800" baseline="300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6835140" y="5685155"/>
            <a:ext cx="282638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0.3×0.2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6"/>
          <p:cNvSpPr txBox="1"/>
          <p:nvPr/>
        </p:nvSpPr>
        <p:spPr>
          <a:xfrm>
            <a:off x="3336925" y="4968240"/>
            <a:ext cx="16776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600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5588000" y="4995545"/>
            <a:ext cx="16776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" grpId="0"/>
      <p:bldP spid="3" grpId="1"/>
      <p:bldP spid="6" grpId="0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041900" y="3035300"/>
            <a:ext cx="750888" cy="50323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364" name="组合 11"/>
          <p:cNvGrpSpPr/>
          <p:nvPr/>
        </p:nvGrpSpPr>
        <p:grpSpPr>
          <a:xfrm>
            <a:off x="2484438" y="1916113"/>
            <a:ext cx="5060315" cy="523875"/>
            <a:chOff x="2483768" y="1916832"/>
            <a:chExt cx="5060931" cy="523220"/>
          </a:xfrm>
        </p:grpSpPr>
        <p:sp>
          <p:nvSpPr>
            <p:cNvPr id="15385" name="TextBox 9"/>
            <p:cNvSpPr txBox="1"/>
            <p:nvPr/>
          </p:nvSpPr>
          <p:spPr>
            <a:xfrm>
              <a:off x="2483768" y="1916832"/>
              <a:ext cx="5060931" cy="517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2800" dirty="0">
                  <a:latin typeface="Arial" panose="020B0604020202020204" pitchFamily="34" charset="0"/>
                  <a:ea typeface="宋体" panose="02010600030101010101" pitchFamily="2" charset="-122"/>
                </a:rPr>
                <a:t>0.3×0.2</a:t>
              </a: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＝        （           ）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83968" y="1916832"/>
              <a:ext cx="864096" cy="523220"/>
            </a:xfrm>
            <a:prstGeom prst="roundRect">
              <a:avLst/>
            </a:prstGeom>
            <a:noFill/>
            <a:ln>
              <a:solidFill>
                <a:srgbClr val="FF33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76621" y="2853055"/>
            <a:ext cx="25647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0.3m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3dm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76621" y="3529330"/>
            <a:ext cx="25647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0.2m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2dm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76621" y="4146550"/>
            <a:ext cx="354266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3×2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dm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2496" y="4723130"/>
            <a:ext cx="387858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6dm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0.06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2496" y="5365750"/>
            <a:ext cx="417957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0.3×0.2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0.06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0" name="图片 17" descr="2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4438" y="3013075"/>
            <a:ext cx="2520950" cy="2484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23"/>
          <p:cNvGrpSpPr/>
          <p:nvPr/>
        </p:nvGrpSpPr>
        <p:grpSpPr>
          <a:xfrm>
            <a:off x="4937125" y="2420938"/>
            <a:ext cx="1293495" cy="593725"/>
            <a:chOff x="4932040" y="2799951"/>
            <a:chExt cx="1292971" cy="593576"/>
          </a:xfrm>
        </p:grpSpPr>
        <p:sp>
          <p:nvSpPr>
            <p:cNvPr id="19" name="左大括号 18"/>
            <p:cNvSpPr/>
            <p:nvPr/>
          </p:nvSpPr>
          <p:spPr>
            <a:xfrm rot="5400000">
              <a:off x="5303804" y="2925527"/>
              <a:ext cx="216000" cy="720000"/>
            </a:xfrm>
            <a:prstGeom prst="leftBrace">
              <a:avLst>
                <a:gd name="adj1" fmla="val 32637"/>
                <a:gd name="adj2" fmla="val 50000"/>
              </a:avLst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84" name="TextBox 19"/>
            <p:cNvSpPr txBox="1"/>
            <p:nvPr/>
          </p:nvSpPr>
          <p:spPr>
            <a:xfrm>
              <a:off x="4932040" y="2799951"/>
              <a:ext cx="1292971" cy="457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0.3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24"/>
          <p:cNvGrpSpPr/>
          <p:nvPr/>
        </p:nvGrpSpPr>
        <p:grpSpPr>
          <a:xfrm>
            <a:off x="3937000" y="3046413"/>
            <a:ext cx="1104900" cy="468312"/>
            <a:chOff x="3915638" y="3425140"/>
            <a:chExt cx="1104822" cy="468000"/>
          </a:xfrm>
        </p:grpSpPr>
        <p:sp>
          <p:nvSpPr>
            <p:cNvPr id="21" name="左大括号 20"/>
            <p:cNvSpPr/>
            <p:nvPr/>
          </p:nvSpPr>
          <p:spPr>
            <a:xfrm>
              <a:off x="4876460" y="3425140"/>
              <a:ext cx="144000" cy="468000"/>
            </a:xfrm>
            <a:prstGeom prst="leftBrace">
              <a:avLst>
                <a:gd name="adj1" fmla="val 32637"/>
                <a:gd name="adj2" fmla="val 50000"/>
              </a:avLst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382" name="TextBox 21"/>
            <p:cNvSpPr txBox="1"/>
            <p:nvPr/>
          </p:nvSpPr>
          <p:spPr>
            <a:xfrm>
              <a:off x="3915638" y="3430058"/>
              <a:ext cx="1104452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0.2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米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53000" y="2989580"/>
            <a:ext cx="141287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3×2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 rot="-5400000">
            <a:off x="4481513" y="3921125"/>
            <a:ext cx="76993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10580" y="5434330"/>
            <a:ext cx="109093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米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34"/>
          <p:cNvGrpSpPr/>
          <p:nvPr/>
        </p:nvGrpSpPr>
        <p:grpSpPr>
          <a:xfrm>
            <a:off x="7185025" y="2509838"/>
            <a:ext cx="1851025" cy="539750"/>
            <a:chOff x="7164288" y="2889000"/>
            <a:chExt cx="1851376" cy="540000"/>
          </a:xfrm>
        </p:grpSpPr>
        <p:sp>
          <p:nvSpPr>
            <p:cNvPr id="15379" name="TextBox 32"/>
            <p:cNvSpPr txBox="1"/>
            <p:nvPr/>
          </p:nvSpPr>
          <p:spPr>
            <a:xfrm>
              <a:off x="7262327" y="2924944"/>
              <a:ext cx="175333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en-US" altLang="zh-CN" sz="2400" dirty="0">
                  <a:latin typeface="Arial" panose="020B0604020202020204" pitchFamily="34" charset="0"/>
                  <a:ea typeface="宋体" panose="02010600030101010101" pitchFamily="2" charset="-122"/>
                </a:rPr>
                <a:t>0.01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平方米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椭圆形标注 33"/>
            <p:cNvSpPr/>
            <p:nvPr/>
          </p:nvSpPr>
          <p:spPr>
            <a:xfrm>
              <a:off x="7164288" y="2889000"/>
              <a:ext cx="1800000" cy="540000"/>
            </a:xfrm>
            <a:prstGeom prst="wedgeEllipseCallout">
              <a:avLst>
                <a:gd name="adj1" fmla="val -40281"/>
                <a:gd name="adj2" fmla="val 67592"/>
              </a:avLst>
            </a:prstGeom>
            <a:noFill/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32655" y="5736590"/>
            <a:ext cx="403225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个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0.01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0.06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平方米。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08475" y="1897063"/>
            <a:ext cx="2855913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0.06    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平方米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8760" y="849313"/>
            <a:ext cx="8666648" cy="1066749"/>
            <a:chOff x="674" y="5627"/>
            <a:chExt cx="13649" cy="1679"/>
          </a:xfrm>
        </p:grpSpPr>
        <p:pic>
          <p:nvPicPr>
            <p:cNvPr id="8" name="图片 64" descr="5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74" y="5642"/>
              <a:ext cx="861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84"/>
            <p:cNvSpPr txBox="1"/>
            <p:nvPr/>
          </p:nvSpPr>
          <p:spPr>
            <a:xfrm>
              <a:off x="1531" y="5627"/>
              <a:ext cx="12792" cy="1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sz="3200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淘气在计算地砖的面积时遇到了困难，你能帮帮他吗？</a:t>
              </a:r>
              <a:endParaRPr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13" grpId="0"/>
      <p:bldP spid="14" grpId="0"/>
      <p:bldP spid="15" grpId="0"/>
      <p:bldP spid="16" grpId="0"/>
      <p:bldP spid="17" grpId="0"/>
      <p:bldP spid="30" grpId="0"/>
      <p:bldP spid="31" grpId="0"/>
      <p:bldP spid="32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42963" y="2492375"/>
            <a:ext cx="792163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30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0825" y="2997200"/>
            <a:ext cx="139700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 20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60350" y="3519488"/>
            <a:ext cx="143986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79438" y="3565525"/>
            <a:ext cx="129540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600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521200" y="2492375"/>
            <a:ext cx="792163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29063" y="2997200"/>
            <a:ext cx="1395413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 2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937000" y="3519488"/>
            <a:ext cx="97155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506913" y="3609975"/>
            <a:ext cx="65405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6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716838" y="2492375"/>
            <a:ext cx="1031875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0.3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272338" y="2997200"/>
            <a:ext cx="1397000" cy="522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×0.2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7343775" y="3519488"/>
            <a:ext cx="1260475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419975" y="3625850"/>
            <a:ext cx="1296988" cy="523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6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0.06</a:t>
            </a:r>
            <a:endParaRPr kumimoji="0" lang="zh-CN" altLang="en-US" sz="2800" b="0" i="0" u="none" strike="noStrike" kern="1200" cap="none" spc="6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1" name="直接箭头连接符 50"/>
          <p:cNvCxnSpPr/>
          <p:nvPr/>
        </p:nvCxnSpPr>
        <p:spPr>
          <a:xfrm flipV="1">
            <a:off x="1763713" y="2676525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53"/>
          <p:cNvGrpSpPr/>
          <p:nvPr/>
        </p:nvGrpSpPr>
        <p:grpSpPr>
          <a:xfrm>
            <a:off x="1682750" y="2012950"/>
            <a:ext cx="2457450" cy="647700"/>
            <a:chOff x="2555776" y="4413302"/>
            <a:chExt cx="2456112" cy="648000"/>
          </a:xfrm>
        </p:grpSpPr>
        <p:sp>
          <p:nvSpPr>
            <p:cNvPr id="52" name="TextBox 51"/>
            <p:cNvSpPr txBox="1"/>
            <p:nvPr/>
          </p:nvSpPr>
          <p:spPr>
            <a:xfrm>
              <a:off x="2555776" y="4589330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0" name="Object 2"/>
            <p:cNvGraphicFramePr/>
            <p:nvPr/>
          </p:nvGraphicFramePr>
          <p:xfrm>
            <a:off x="4419782" y="4413302"/>
            <a:ext cx="376256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8" name="" r:id="rId1" imgW="5486400" imgH="9448800" progId="Equation.3">
                    <p:embed/>
                  </p:oleObj>
                </mc:Choice>
                <mc:Fallback>
                  <p:oleObj name="" r:id="rId1" imgW="5486400" imgH="9448800" progId="Equation.3">
                    <p:embed/>
                    <p:pic>
                      <p:nvPicPr>
                        <p:cNvPr id="0" name="图片 103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782" y="4413302"/>
                          <a:ext cx="376256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55" name="直接箭头连接符 54"/>
          <p:cNvCxnSpPr/>
          <p:nvPr/>
        </p:nvCxnSpPr>
        <p:spPr>
          <a:xfrm flipV="1">
            <a:off x="1755775" y="3308350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55"/>
          <p:cNvGrpSpPr/>
          <p:nvPr/>
        </p:nvGrpSpPr>
        <p:grpSpPr>
          <a:xfrm>
            <a:off x="1674813" y="2644775"/>
            <a:ext cx="2455862" cy="647700"/>
            <a:chOff x="2555776" y="4413302"/>
            <a:chExt cx="2456112" cy="648000"/>
          </a:xfrm>
        </p:grpSpPr>
        <p:sp>
          <p:nvSpPr>
            <p:cNvPr id="57" name="TextBox 56"/>
            <p:cNvSpPr txBox="1"/>
            <p:nvPr/>
          </p:nvSpPr>
          <p:spPr>
            <a:xfrm>
              <a:off x="2555776" y="4557246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1" name="Object 3"/>
            <p:cNvGraphicFramePr/>
            <p:nvPr/>
          </p:nvGraphicFramePr>
          <p:xfrm>
            <a:off x="4419782" y="4413302"/>
            <a:ext cx="376256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9" name="" r:id="rId3" imgW="5486400" imgH="9448800" progId="Equation.3">
                    <p:embed/>
                  </p:oleObj>
                </mc:Choice>
                <mc:Fallback>
                  <p:oleObj name="" r:id="rId3" imgW="5486400" imgH="9448800" progId="Equation.3">
                    <p:embed/>
                    <p:pic>
                      <p:nvPicPr>
                        <p:cNvPr id="0" name="图片 103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782" y="4413302"/>
                          <a:ext cx="376256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59" name="直接箭头连接符 58"/>
          <p:cNvCxnSpPr/>
          <p:nvPr/>
        </p:nvCxnSpPr>
        <p:spPr>
          <a:xfrm flipV="1">
            <a:off x="1771650" y="3925888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59"/>
          <p:cNvGrpSpPr/>
          <p:nvPr/>
        </p:nvGrpSpPr>
        <p:grpSpPr>
          <a:xfrm>
            <a:off x="1692275" y="3276600"/>
            <a:ext cx="2455863" cy="649288"/>
            <a:chOff x="2555776" y="4429344"/>
            <a:chExt cx="2456112" cy="648000"/>
          </a:xfrm>
        </p:grpSpPr>
        <p:sp>
          <p:nvSpPr>
            <p:cNvPr id="61" name="TextBox 60"/>
            <p:cNvSpPr txBox="1"/>
            <p:nvPr/>
          </p:nvSpPr>
          <p:spPr>
            <a:xfrm>
              <a:off x="2555776" y="4605372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2" name="Object 4"/>
            <p:cNvGraphicFramePr/>
            <p:nvPr/>
          </p:nvGraphicFramePr>
          <p:xfrm>
            <a:off x="4330781" y="4429344"/>
            <a:ext cx="522341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0" name="公式" r:id="rId5" imgW="7620000" imgH="9448800" progId="Equation.3">
                    <p:embed/>
                  </p:oleObj>
                </mc:Choice>
                <mc:Fallback>
                  <p:oleObj name="公式" r:id="rId5" imgW="7620000" imgH="9448800" progId="Equation.3">
                    <p:embed/>
                    <p:pic>
                      <p:nvPicPr>
                        <p:cNvPr id="0" name="图片 103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0781" y="4429344"/>
                          <a:ext cx="522341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63" name="直接箭头连接符 62"/>
          <p:cNvCxnSpPr/>
          <p:nvPr/>
        </p:nvCxnSpPr>
        <p:spPr>
          <a:xfrm flipV="1">
            <a:off x="5019675" y="2676525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63"/>
          <p:cNvGrpSpPr/>
          <p:nvPr/>
        </p:nvGrpSpPr>
        <p:grpSpPr>
          <a:xfrm>
            <a:off x="4940300" y="2012950"/>
            <a:ext cx="2455863" cy="647700"/>
            <a:chOff x="2555776" y="4413302"/>
            <a:chExt cx="2456112" cy="648000"/>
          </a:xfrm>
        </p:grpSpPr>
        <p:sp>
          <p:nvSpPr>
            <p:cNvPr id="65" name="TextBox 64"/>
            <p:cNvSpPr txBox="1"/>
            <p:nvPr/>
          </p:nvSpPr>
          <p:spPr>
            <a:xfrm>
              <a:off x="2555776" y="4589330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3" name="Object 5"/>
            <p:cNvGraphicFramePr/>
            <p:nvPr/>
          </p:nvGraphicFramePr>
          <p:xfrm>
            <a:off x="4419782" y="4413302"/>
            <a:ext cx="376256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" r:id="rId7" imgW="5486400" imgH="9448800" progId="Equation.3">
                    <p:embed/>
                  </p:oleObj>
                </mc:Choice>
                <mc:Fallback>
                  <p:oleObj name="" r:id="rId7" imgW="5486400" imgH="9448800" progId="Equation.3">
                    <p:embed/>
                    <p:pic>
                      <p:nvPicPr>
                        <p:cNvPr id="0" name="图片 104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782" y="4413302"/>
                          <a:ext cx="376256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67" name="直接箭头连接符 66"/>
          <p:cNvCxnSpPr/>
          <p:nvPr/>
        </p:nvCxnSpPr>
        <p:spPr>
          <a:xfrm flipV="1">
            <a:off x="5011738" y="3308350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7"/>
          <p:cNvGrpSpPr/>
          <p:nvPr/>
        </p:nvGrpSpPr>
        <p:grpSpPr>
          <a:xfrm>
            <a:off x="4932363" y="2644775"/>
            <a:ext cx="2455862" cy="647700"/>
            <a:chOff x="2555776" y="4413302"/>
            <a:chExt cx="2456112" cy="648000"/>
          </a:xfrm>
        </p:grpSpPr>
        <p:sp>
          <p:nvSpPr>
            <p:cNvPr id="69" name="TextBox 68"/>
            <p:cNvSpPr txBox="1"/>
            <p:nvPr/>
          </p:nvSpPr>
          <p:spPr>
            <a:xfrm>
              <a:off x="2555776" y="4557246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4" name="Object 6"/>
            <p:cNvGraphicFramePr/>
            <p:nvPr/>
          </p:nvGraphicFramePr>
          <p:xfrm>
            <a:off x="4419782" y="4413302"/>
            <a:ext cx="376256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" r:id="rId8" imgW="5486400" imgH="9448800" progId="Equation.3">
                    <p:embed/>
                  </p:oleObj>
                </mc:Choice>
                <mc:Fallback>
                  <p:oleObj name="" r:id="rId8" imgW="5486400" imgH="9448800" progId="Equation.3">
                    <p:embed/>
                    <p:pic>
                      <p:nvPicPr>
                        <p:cNvPr id="0" name="图片 104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9782" y="4413302"/>
                          <a:ext cx="376256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71" name="直接箭头连接符 70"/>
          <p:cNvCxnSpPr/>
          <p:nvPr/>
        </p:nvCxnSpPr>
        <p:spPr>
          <a:xfrm flipV="1">
            <a:off x="5027613" y="3941763"/>
            <a:ext cx="2216150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1"/>
          <p:cNvGrpSpPr/>
          <p:nvPr/>
        </p:nvGrpSpPr>
        <p:grpSpPr>
          <a:xfrm>
            <a:off x="4948238" y="3309938"/>
            <a:ext cx="2455862" cy="647700"/>
            <a:chOff x="2555776" y="4429344"/>
            <a:chExt cx="2456112" cy="648000"/>
          </a:xfrm>
        </p:grpSpPr>
        <p:sp>
          <p:nvSpPr>
            <p:cNvPr id="73" name="TextBox 72"/>
            <p:cNvSpPr txBox="1"/>
            <p:nvPr/>
          </p:nvSpPr>
          <p:spPr>
            <a:xfrm>
              <a:off x="2555776" y="4605372"/>
              <a:ext cx="24561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-15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缩小到原来的</a:t>
              </a:r>
              <a:endParaRPr kumimoji="0" lang="zh-CN" altLang="en-US" sz="2400" b="1" i="0" u="none" strike="noStrike" kern="1200" cap="none" spc="-15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aphicFrame>
          <p:nvGraphicFramePr>
            <p:cNvPr id="2055" name="Object 7"/>
            <p:cNvGraphicFramePr/>
            <p:nvPr/>
          </p:nvGraphicFramePr>
          <p:xfrm>
            <a:off x="4330782" y="4429344"/>
            <a:ext cx="522340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公式" r:id="rId9" imgW="7620000" imgH="9448800" progId="Equation.3">
                    <p:embed/>
                  </p:oleObj>
                </mc:Choice>
                <mc:Fallback>
                  <p:oleObj name="公式" r:id="rId9" imgW="7620000" imgH="9448800" progId="Equation.3">
                    <p:embed/>
                    <p:pic>
                      <p:nvPicPr>
                        <p:cNvPr id="0" name="图片 104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30782" y="4429344"/>
                          <a:ext cx="522340" cy="6480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238760" y="813753"/>
            <a:ext cx="8666648" cy="1066749"/>
            <a:chOff x="674" y="5627"/>
            <a:chExt cx="13649" cy="1679"/>
          </a:xfrm>
        </p:grpSpPr>
        <p:pic>
          <p:nvPicPr>
            <p:cNvPr id="9" name="图片 64" descr="5.png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674" y="5642"/>
              <a:ext cx="861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84"/>
            <p:cNvSpPr txBox="1"/>
            <p:nvPr/>
          </p:nvSpPr>
          <p:spPr>
            <a:xfrm>
              <a:off x="1531" y="5627"/>
              <a:ext cx="12792" cy="1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sz="3200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结合上面的计算过程，想一想乘数和积之间有什么关系。</a:t>
              </a:r>
              <a:endParaRPr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38760" y="2146935"/>
          <a:ext cx="8828405" cy="30448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99590"/>
                <a:gridCol w="1518920"/>
                <a:gridCol w="1754505"/>
                <a:gridCol w="1679575"/>
                <a:gridCol w="2075815"/>
              </a:tblGrid>
              <a:tr h="575945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spc="-15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4×0.3=</a:t>
                      </a:r>
                      <a:r>
                        <a:rPr lang="en-US" altLang="zh-CN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1.2</a:t>
                      </a:r>
                      <a:endParaRPr lang="en-US" altLang="zh-CN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spc="-15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0.4×0.3=</a:t>
                      </a:r>
                      <a:endParaRPr lang="en-US" altLang="zh-CN" sz="2400" spc="-15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spc="-15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0.13×2=</a:t>
                      </a:r>
                      <a:endParaRPr lang="en-US" altLang="zh-CN" sz="2400" spc="-15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spc="-15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0.13×0.2=</a:t>
                      </a:r>
                      <a:endParaRPr lang="en-US" altLang="zh-CN" sz="2400" spc="-15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第一个乘数</a:t>
                      </a:r>
                      <a:endParaRPr lang="zh-CN" altLang="en-US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zh-CN" altLang="en-US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的小数位数</a:t>
                      </a:r>
                      <a:endParaRPr lang="zh-CN" altLang="en-US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第二个乘数</a:t>
                      </a:r>
                      <a:endParaRPr lang="zh-CN" altLang="en-US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 algn="ctr"/>
                      <a:r>
                        <a:rPr lang="zh-CN" altLang="en-US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的小数位数</a:t>
                      </a:r>
                      <a:endParaRPr lang="zh-CN" altLang="en-US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/>
                    </a:p>
                  </a:txBody>
                  <a:tcPr anchor="ctr"/>
                </a:tc>
              </a:tr>
              <a:tr h="57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pc="0" dirty="0" smtClean="0"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积的小数位数</a:t>
                      </a:r>
                      <a:endParaRPr lang="zh-CN" altLang="en-US" sz="2400" spc="0" dirty="0" smtClean="0"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spc="-15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48095" y="2233613"/>
            <a:ext cx="1008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0.26</a:t>
            </a:r>
            <a:endParaRPr kumimoji="0" lang="zh-CN" altLang="en-US" sz="24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12455" y="2233930"/>
            <a:ext cx="128397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0.026</a:t>
            </a:r>
            <a:endParaRPr kumimoji="0" lang="zh-CN" altLang="en-US" sz="24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15883" y="2945130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5883" y="3726180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15883" y="4612640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79570" y="2943543"/>
            <a:ext cx="649288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79570" y="3761740"/>
            <a:ext cx="649288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2270" y="4605655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879783" y="2943543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879783" y="3761740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92483" y="4605655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11733" y="2943543"/>
            <a:ext cx="649288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511733" y="3761740"/>
            <a:ext cx="649288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511733" y="4537075"/>
            <a:ext cx="647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en-US" altLang="zh-CN" sz="32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38760" y="813753"/>
            <a:ext cx="8982226" cy="1066749"/>
            <a:chOff x="674" y="5627"/>
            <a:chExt cx="14146" cy="1679"/>
          </a:xfrm>
        </p:grpSpPr>
        <p:pic>
          <p:nvPicPr>
            <p:cNvPr id="4" name="图片 64" descr="5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74" y="5642"/>
              <a:ext cx="861" cy="7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TextBox 84"/>
            <p:cNvSpPr txBox="1"/>
            <p:nvPr/>
          </p:nvSpPr>
          <p:spPr>
            <a:xfrm>
              <a:off x="1531" y="5627"/>
              <a:ext cx="13289" cy="16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/>
              <a:r>
                <a:rPr sz="3200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积的小数位数与乘数的小数位数有什么关系？</a:t>
              </a:r>
              <a:endParaRPr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  <a:p>
              <a:pPr lvl="0"/>
              <a:r>
                <a:rPr sz="3200" dirty="0">
                  <a:solidFill>
                    <a:srgbClr val="0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  <a:sym typeface="+mn-ea"/>
                </a:rPr>
                <a:t>算一算，想一想。</a:t>
              </a:r>
              <a:endParaRPr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4664710" y="2218690"/>
            <a:ext cx="121539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-15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0.12</a:t>
            </a:r>
            <a:endParaRPr kumimoji="0" lang="zh-CN" altLang="en-US" sz="2400" b="0" i="0" u="none" strike="noStrike" kern="1200" cap="none" spc="-15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280035" y="1713230"/>
            <a:ext cx="5688965" cy="3672205"/>
          </a:xfrm>
          <a:prstGeom prst="snip1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" name="TextBox 14"/>
          <p:cNvSpPr txBox="1"/>
          <p:nvPr/>
        </p:nvSpPr>
        <p:spPr>
          <a:xfrm>
            <a:off x="541020" y="1895475"/>
            <a:ext cx="539877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latinLnBrk="0" hangingPunct="0">
              <a:lnSpc>
                <a:spcPct val="15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根据19×21=399直接写出1.9×2.1的结果。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68845" y="1713001"/>
            <a:ext cx="2461944" cy="3456384"/>
          </a:xfrm>
          <a:prstGeom prst="rect">
            <a:avLst/>
          </a:prstGeom>
        </p:spPr>
      </p:pic>
      <p:pic>
        <p:nvPicPr>
          <p:cNvPr id="13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Text Box 5"/>
          <p:cNvSpPr txBox="1"/>
          <p:nvPr/>
        </p:nvSpPr>
        <p:spPr>
          <a:xfrm>
            <a:off x="1685925" y="3956050"/>
            <a:ext cx="375729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1.9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×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2.1=3.99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图片 26" descr="2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77908" y="2238375"/>
            <a:ext cx="3051810" cy="3089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363" name="TextBox 9"/>
          <p:cNvSpPr txBox="1"/>
          <p:nvPr/>
        </p:nvSpPr>
        <p:spPr>
          <a:xfrm>
            <a:off x="247650" y="921609"/>
            <a:ext cx="9111615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你会计算这块拼图的面积吗？想一想，算一算。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⑴与同伴交流你的想法。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⑵结合计算过程说一说，积的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小数位数与乘数的小数位数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有什么关系？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0109" y="428604"/>
            <a:ext cx="5640717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j-ea"/>
                <a:ea typeface="+mj-ea"/>
              </a:rPr>
              <a:t>教材</a:t>
            </a:r>
            <a:r>
              <a:rPr lang="en-US" altLang="zh-CN" sz="3200" dirty="0">
                <a:latin typeface="+mj-ea"/>
                <a:ea typeface="+mj-ea"/>
              </a:rPr>
              <a:t>39</a:t>
            </a:r>
            <a:r>
              <a:rPr lang="zh-CN" altLang="en-US" sz="3200" dirty="0">
                <a:latin typeface="+mj-ea"/>
                <a:ea typeface="+mj-ea"/>
              </a:rPr>
              <a:t>页“练一练”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1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  <a:endParaRPr lang="zh-CN" altLang="zh-CN" sz="3200" dirty="0">
              <a:latin typeface="+mj-ea"/>
              <a:ea typeface="+mj-ea"/>
            </a:endParaRPr>
          </a:p>
        </p:txBody>
      </p:sp>
      <p:sp>
        <p:nvSpPr>
          <p:cNvPr id="6" name="TextBox 9"/>
          <p:cNvSpPr txBox="1"/>
          <p:nvPr/>
        </p:nvSpPr>
        <p:spPr>
          <a:xfrm>
            <a:off x="570865" y="4000504"/>
            <a:ext cx="5299710" cy="91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>
              <a:lnSpc>
                <a:spcPct val="150000"/>
              </a:lnSpc>
            </a:pPr>
            <a:r>
              <a:rPr sz="3600" b="1" dirty="0">
                <a:latin typeface="楷体_GB2312" pitchFamily="49" charset="-122"/>
                <a:ea typeface="楷体_GB2312" pitchFamily="49" charset="-122"/>
              </a:rPr>
              <a:t>0.3×0.3=0.09(平方米)</a:t>
            </a:r>
            <a:endParaRPr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424825" y="4929198"/>
            <a:ext cx="5575935" cy="10668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eaLnBrk="1" latinLnBrk="0" hangingPunct="1">
              <a:lnSpc>
                <a:spcPct val="100000"/>
              </a:lnSpc>
            </a:pPr>
            <a:r>
              <a:rPr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两个乘数中一共有两位小数,</a:t>
            </a:r>
            <a:endParaRPr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algn="ctr" eaLnBrk="1" latinLnBrk="0" hangingPunct="1">
              <a:lnSpc>
                <a:spcPct val="100000"/>
              </a:lnSpc>
            </a:pPr>
            <a:r>
              <a:rPr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所以积中也应有两位小数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tags/tag1.xml><?xml version="1.0" encoding="utf-8"?>
<p:tagLst xmlns:p="http://schemas.openxmlformats.org/presentationml/2006/main">
  <p:tag name="KSO_WPP_MARK_KEY" val="607156e9-fb98-46d7-bc0c-de3d9508da9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2422</Words>
  <Application>WPS 演示</Application>
  <PresentationFormat>全屏显示(4:3)</PresentationFormat>
  <Paragraphs>440</Paragraphs>
  <Slides>23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楷体</vt:lpstr>
      <vt:lpstr>楷体_GB2312</vt:lpstr>
      <vt:lpstr>微软雅黑</vt:lpstr>
      <vt:lpstr>黑体</vt:lpstr>
      <vt:lpstr>华文楷体</vt:lpstr>
      <vt:lpstr>Times New Roman</vt:lpstr>
      <vt:lpstr>Arial Unicode MS</vt:lpstr>
      <vt:lpstr>方正书宋_GBK</vt:lpstr>
      <vt:lpstr>NEU-BZ-S92</vt:lpstr>
      <vt:lpstr>Times New Roman</vt:lpstr>
      <vt:lpstr>Arial</vt:lpstr>
      <vt:lpstr>Segoe Print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3BE7A8ACDCDF4EA58F49166B0E20B5BD</vt:lpwstr>
  </property>
</Properties>
</file>