
<file path=[Content_Types].xml><?xml version="1.0" encoding="utf-8"?>
<Types xmlns="http://schemas.openxmlformats.org/package/2006/content-types"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57" r:id="rId4"/>
    <p:sldId id="258" r:id="rId5"/>
    <p:sldId id="304" r:id="rId6"/>
    <p:sldId id="348" r:id="rId8"/>
    <p:sldId id="343" r:id="rId9"/>
    <p:sldId id="349" r:id="rId10"/>
    <p:sldId id="350" r:id="rId11"/>
    <p:sldId id="318" r:id="rId12"/>
    <p:sldId id="340" r:id="rId13"/>
    <p:sldId id="330" r:id="rId14"/>
    <p:sldId id="351" r:id="rId15"/>
    <p:sldId id="344" r:id="rId16"/>
    <p:sldId id="273" r:id="rId17"/>
    <p:sldId id="275" r:id="rId18"/>
    <p:sldId id="317" r:id="rId19"/>
    <p:sldId id="345" r:id="rId20"/>
    <p:sldId id="346" r:id="rId21"/>
    <p:sldId id="331" r:id="rId22"/>
    <p:sldId id="347" r:id="rId23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D97F"/>
    <a:srgbClr val="C14E1F"/>
    <a:srgbClr val="D57373"/>
    <a:srgbClr val="FEFEE2"/>
    <a:srgbClr val="FBEBD8"/>
    <a:srgbClr val="E1EFE2"/>
    <a:srgbClr val="FDEDE3"/>
    <a:srgbClr val="FFFBD6"/>
    <a:srgbClr val="FDE3DE"/>
    <a:srgbClr val="FFFF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-78" y="-6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7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BBA5-78FA-4A2D-A247-C7F0F98A705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8C21B0-EA01-4203-9A7C-276C8698857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C21B0-EA01-4203-9A7C-276C869885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C21B0-EA01-4203-9A7C-276C869885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8C21B0-EA01-4203-9A7C-276C869885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矩形 5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openxmlformats.org/officeDocument/2006/relationships/tags" Target="../tags/tag6.xml"/><Relationship Id="rId25" Type="http://schemas.openxmlformats.org/officeDocument/2006/relationships/tags" Target="../tags/tag5.xml"/><Relationship Id="rId24" Type="http://schemas.openxmlformats.org/officeDocument/2006/relationships/tags" Target="../tags/tag4.xml"/><Relationship Id="rId23" Type="http://schemas.openxmlformats.org/officeDocument/2006/relationships/tags" Target="../tags/tag3.xml"/><Relationship Id="rId22" Type="http://schemas.openxmlformats.org/officeDocument/2006/relationships/tags" Target="../tags/tag2.xml"/><Relationship Id="rId21" Type="http://schemas.openxmlformats.org/officeDocument/2006/relationships/tags" Target="../tags/tag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7.tiff"/><Relationship Id="rId1" Type="http://schemas.openxmlformats.org/officeDocument/2006/relationships/image" Target="../media/image6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image" Target="../media/image9.tiff"/><Relationship Id="rId1" Type="http://schemas.openxmlformats.org/officeDocument/2006/relationships/image" Target="../media/image8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-1" y="785733"/>
            <a:ext cx="9144000" cy="5770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300" b="1" dirty="0">
                <a:solidFill>
                  <a:srgbClr val="FF0000"/>
                </a:solidFill>
              </a:rPr>
              <a:t>小数乘法</a:t>
            </a:r>
            <a:endParaRPr lang="zh-CN" altLang="en-US" sz="33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-1" y="1825576"/>
            <a:ext cx="9144000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FF0000"/>
                </a:solidFill>
                <a:latin typeface="+mn-ea"/>
              </a:rPr>
              <a:t>包 装</a:t>
            </a:r>
            <a:endParaRPr lang="zh-CN" altLang="en-US" sz="60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>
                <a:latin typeface="+mn-ea"/>
              </a:rPr>
              <a:t>2</a:t>
            </a:r>
            <a:endParaRPr lang="zh-CN" altLang="en-US" sz="2100" b="1" dirty="0">
              <a:latin typeface="+mn-ea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808159" y="579003"/>
            <a:ext cx="7286591" cy="2260379"/>
            <a:chOff x="917710" y="1774125"/>
            <a:chExt cx="9715455" cy="3013838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7710" y="1774125"/>
              <a:ext cx="9715455" cy="3013838"/>
            </a:xfrm>
            <a:prstGeom prst="rect">
              <a:avLst/>
            </a:prstGeom>
          </p:spPr>
        </p:pic>
        <p:grpSp>
          <p:nvGrpSpPr>
            <p:cNvPr id="24" name="组合 23"/>
            <p:cNvGrpSpPr/>
            <p:nvPr/>
          </p:nvGrpSpPr>
          <p:grpSpPr>
            <a:xfrm>
              <a:off x="1567539" y="2995731"/>
              <a:ext cx="2899953" cy="1249697"/>
              <a:chOff x="1565924" y="2995732"/>
              <a:chExt cx="2810134" cy="1145874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1565924" y="2995732"/>
                <a:ext cx="2810133" cy="528263"/>
                <a:chOff x="1565924" y="2995732"/>
                <a:chExt cx="2810133" cy="528263"/>
              </a:xfrm>
            </p:grpSpPr>
            <p:sp>
              <p:nvSpPr>
                <p:cNvPr id="19" name="文本框 18"/>
                <p:cNvSpPr txBox="1"/>
                <p:nvPr/>
              </p:nvSpPr>
              <p:spPr>
                <a:xfrm>
                  <a:off x="1565924" y="2995732"/>
                  <a:ext cx="1515290" cy="523220"/>
                </a:xfrm>
                <a:prstGeom prst="rect">
                  <a:avLst/>
                </a:prstGeom>
                <a:solidFill>
                  <a:srgbClr val="FDE3DE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100" dirty="0"/>
                    <a:t>6.5×0.9</a:t>
                  </a:r>
                  <a:endParaRPr lang="zh-CN" altLang="en-US" sz="2100" dirty="0"/>
                </a:p>
              </p:txBody>
            </p:sp>
            <p:sp>
              <p:nvSpPr>
                <p:cNvPr id="20" name="文本框 19"/>
                <p:cNvSpPr txBox="1"/>
                <p:nvPr/>
              </p:nvSpPr>
              <p:spPr>
                <a:xfrm>
                  <a:off x="3627120" y="3000775"/>
                  <a:ext cx="748937" cy="523220"/>
                </a:xfrm>
                <a:prstGeom prst="rect">
                  <a:avLst/>
                </a:prstGeom>
                <a:solidFill>
                  <a:srgbClr val="FDE3DE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100" dirty="0"/>
                    <a:t>6.5</a:t>
                  </a:r>
                  <a:endParaRPr lang="zh-CN" altLang="en-US" sz="2100" dirty="0"/>
                </a:p>
              </p:txBody>
            </p:sp>
          </p:grpSp>
          <p:sp>
            <p:nvSpPr>
              <p:cNvPr id="22" name="文本框 21"/>
              <p:cNvSpPr txBox="1"/>
              <p:nvPr/>
            </p:nvSpPr>
            <p:spPr>
              <a:xfrm>
                <a:off x="1629216" y="3618386"/>
                <a:ext cx="1515290" cy="523220"/>
              </a:xfrm>
              <a:prstGeom prst="rect">
                <a:avLst/>
              </a:prstGeom>
              <a:solidFill>
                <a:srgbClr val="FDE3DE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100" dirty="0"/>
                  <a:t>2.4×1.1</a:t>
                </a:r>
                <a:endParaRPr lang="zh-CN" altLang="en-US" sz="2100" dirty="0"/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3627120" y="3618386"/>
                <a:ext cx="748938" cy="523220"/>
              </a:xfrm>
              <a:prstGeom prst="rect">
                <a:avLst/>
              </a:prstGeom>
              <a:solidFill>
                <a:srgbClr val="FDE3DE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100" dirty="0"/>
                  <a:t>2.4</a:t>
                </a:r>
                <a:endParaRPr lang="zh-CN" altLang="en-US" sz="2100" dirty="0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6096000" y="3001231"/>
              <a:ext cx="3949336" cy="1227568"/>
              <a:chOff x="1515292" y="3000775"/>
              <a:chExt cx="3827013" cy="1125583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1641871" y="3000775"/>
                <a:ext cx="3194104" cy="941489"/>
                <a:chOff x="1641871" y="3000775"/>
                <a:chExt cx="3194104" cy="941489"/>
              </a:xfrm>
            </p:grpSpPr>
            <p:sp>
              <p:nvSpPr>
                <p:cNvPr id="43" name="文本框 42"/>
                <p:cNvSpPr txBox="1"/>
                <p:nvPr/>
              </p:nvSpPr>
              <p:spPr>
                <a:xfrm>
                  <a:off x="1641871" y="3039201"/>
                  <a:ext cx="1345995" cy="903063"/>
                </a:xfrm>
                <a:prstGeom prst="rect">
                  <a:avLst/>
                </a:prstGeom>
                <a:solidFill>
                  <a:srgbClr val="FFFBD6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100" dirty="0"/>
                    <a:t>1×0.95</a:t>
                  </a:r>
                  <a:endParaRPr lang="zh-CN" altLang="en-US" sz="2100" dirty="0"/>
                </a:p>
              </p:txBody>
            </p:sp>
            <p:sp>
              <p:nvSpPr>
                <p:cNvPr id="44" name="文本框 43"/>
                <p:cNvSpPr txBox="1"/>
                <p:nvPr/>
              </p:nvSpPr>
              <p:spPr>
                <a:xfrm>
                  <a:off x="3627120" y="3000775"/>
                  <a:ext cx="1208855" cy="507972"/>
                </a:xfrm>
                <a:prstGeom prst="rect">
                  <a:avLst/>
                </a:prstGeom>
                <a:solidFill>
                  <a:srgbClr val="FFFBD6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100" dirty="0"/>
                    <a:t>1×1.2</a:t>
                  </a:r>
                  <a:endParaRPr lang="zh-CN" altLang="en-US" sz="2100" dirty="0"/>
                </a:p>
              </p:txBody>
            </p:sp>
          </p:grpSp>
          <p:sp>
            <p:nvSpPr>
              <p:cNvPr id="41" name="文本框 40"/>
              <p:cNvSpPr txBox="1"/>
              <p:nvPr/>
            </p:nvSpPr>
            <p:spPr>
              <a:xfrm>
                <a:off x="1515292" y="3618386"/>
                <a:ext cx="1515289" cy="507972"/>
              </a:xfrm>
              <a:prstGeom prst="rect">
                <a:avLst/>
              </a:prstGeom>
              <a:solidFill>
                <a:srgbClr val="FFFBD6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100" dirty="0"/>
                  <a:t>2.4×1.5</a:t>
                </a:r>
                <a:endParaRPr lang="zh-CN" altLang="en-US" sz="2100" dirty="0"/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3627120" y="3618386"/>
                <a:ext cx="1715185" cy="507972"/>
              </a:xfrm>
              <a:prstGeom prst="rect">
                <a:avLst/>
              </a:prstGeom>
              <a:solidFill>
                <a:srgbClr val="FFFBD6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100" dirty="0"/>
                  <a:t>3.4×0.55</a:t>
                </a:r>
                <a:endParaRPr lang="zh-CN" altLang="en-US" sz="2100" dirty="0"/>
              </a:p>
            </p:txBody>
          </p:sp>
        </p:grpSp>
      </p:grpSp>
      <p:sp>
        <p:nvSpPr>
          <p:cNvPr id="46" name="文本框 45"/>
          <p:cNvSpPr txBox="1"/>
          <p:nvPr/>
        </p:nvSpPr>
        <p:spPr>
          <a:xfrm>
            <a:off x="666633" y="534230"/>
            <a:ext cx="3056282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/>
              <a:t>比较大小。</a:t>
            </a:r>
            <a:endParaRPr lang="zh-CN" altLang="en-US" sz="2400" dirty="0"/>
          </a:p>
        </p:txBody>
      </p:sp>
      <p:sp>
        <p:nvSpPr>
          <p:cNvPr id="47" name="文本框 46"/>
          <p:cNvSpPr txBox="1"/>
          <p:nvPr/>
        </p:nvSpPr>
        <p:spPr>
          <a:xfrm>
            <a:off x="2551032" y="1499332"/>
            <a:ext cx="47026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&lt;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551032" y="1964358"/>
            <a:ext cx="47026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&gt;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864668" y="1493246"/>
            <a:ext cx="47026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&lt;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944174" y="1992315"/>
            <a:ext cx="47026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&gt;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52" name="圆角矩形标注 51"/>
          <p:cNvSpPr/>
          <p:nvPr/>
        </p:nvSpPr>
        <p:spPr bwMode="auto">
          <a:xfrm>
            <a:off x="2441595" y="2794452"/>
            <a:ext cx="2250281" cy="1339454"/>
          </a:xfrm>
          <a:prstGeom prst="wedgeRoundRectCallout">
            <a:avLst>
              <a:gd name="adj1" fmla="val -67070"/>
              <a:gd name="adj2" fmla="val 37836"/>
              <a:gd name="adj3" fmla="val 16667"/>
            </a:avLst>
          </a:prstGeom>
          <a:solidFill>
            <a:srgbClr val="C14E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估一估计算结果再比较</a:t>
            </a:r>
            <a:r>
              <a:rPr lang="en-US" altLang="zh-CN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更容易一些。</a:t>
            </a:r>
            <a:endParaRPr lang="zh-CN" altLang="en-US" sz="2100" dirty="0">
              <a:solidFill>
                <a:schemeClr val="tx1"/>
              </a:solidFill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  <p:bldP spid="5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zh-CN" altLang="en-US" sz="2100" b="1" dirty="0"/>
          </a:p>
        </p:txBody>
      </p:sp>
      <p:sp>
        <p:nvSpPr>
          <p:cNvPr id="19" name="TextBox 9"/>
          <p:cNvSpPr txBox="1">
            <a:spLocks noChangeArrowheads="1"/>
          </p:cNvSpPr>
          <p:nvPr/>
        </p:nvSpPr>
        <p:spPr bwMode="auto">
          <a:xfrm>
            <a:off x="493521" y="457932"/>
            <a:ext cx="5865019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0" dirty="0">
                <a:latin typeface="+mn-ea"/>
                <a:ea typeface="+mn-ea"/>
              </a:rPr>
              <a:t>淘气</a:t>
            </a:r>
            <a:r>
              <a:rPr lang="zh-CN" altLang="en-US" sz="2400" b="0" dirty="0">
                <a:latin typeface="+mn-ea"/>
                <a:ea typeface="+mn-ea"/>
              </a:rPr>
              <a:t>带了</a:t>
            </a:r>
            <a:r>
              <a:rPr lang="en-US" altLang="zh-CN" sz="2400" b="0" dirty="0">
                <a:latin typeface="+mn-ea"/>
                <a:ea typeface="+mn-ea"/>
              </a:rPr>
              <a:t>10</a:t>
            </a:r>
            <a:r>
              <a:rPr lang="zh-CN" altLang="en-US" sz="2400" b="0" dirty="0">
                <a:latin typeface="+mn-ea"/>
                <a:ea typeface="+mn-ea"/>
              </a:rPr>
              <a:t>元去给奶奶买蛋糕。</a:t>
            </a:r>
            <a:endParaRPr lang="zh-CN" altLang="en-US" sz="2400" b="0" dirty="0">
              <a:latin typeface="+mn-ea"/>
              <a:ea typeface="+mn-ea"/>
            </a:endParaRPr>
          </a:p>
        </p:txBody>
      </p:sp>
      <p:sp>
        <p:nvSpPr>
          <p:cNvPr id="24" name="TextBox 9"/>
          <p:cNvSpPr txBox="1">
            <a:spLocks noChangeArrowheads="1"/>
          </p:cNvSpPr>
          <p:nvPr/>
        </p:nvSpPr>
        <p:spPr bwMode="auto">
          <a:xfrm>
            <a:off x="422525" y="1092219"/>
            <a:ext cx="4751597" cy="473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en-US" sz="2100" b="0" dirty="0">
                <a:latin typeface="+mn-ea"/>
                <a:ea typeface="+mn-ea"/>
              </a:rPr>
              <a:t>（</a:t>
            </a:r>
            <a:r>
              <a:rPr lang="en-US" altLang="zh-CN" sz="2100" b="0" dirty="0">
                <a:latin typeface="+mn-ea"/>
                <a:ea typeface="+mn-ea"/>
              </a:rPr>
              <a:t>1</a:t>
            </a:r>
            <a:r>
              <a:rPr lang="zh-CN" altLang="en-US" sz="2100" b="0" dirty="0">
                <a:latin typeface="+mn-ea"/>
                <a:ea typeface="+mn-ea"/>
              </a:rPr>
              <a:t>）估</a:t>
            </a:r>
            <a:r>
              <a:rPr lang="zh-CN" altLang="en-US" sz="2100" b="0" dirty="0">
                <a:latin typeface="+mn-ea"/>
                <a:ea typeface="+mn-ea"/>
              </a:rPr>
              <a:t>一估，淘气带的钱够吗</a:t>
            </a:r>
            <a:r>
              <a:rPr lang="zh-CN" altLang="en-US" sz="2100" b="0" dirty="0">
                <a:latin typeface="+mn-ea"/>
                <a:ea typeface="+mn-ea"/>
              </a:rPr>
              <a:t>？</a:t>
            </a:r>
            <a:endParaRPr lang="en-US" altLang="zh-CN" sz="2100" b="0" dirty="0">
              <a:latin typeface="+mn-ea"/>
              <a:ea typeface="+mn-ea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1454960" y="2293132"/>
            <a:ext cx="2841172" cy="1178066"/>
          </a:xfrm>
          <a:prstGeom prst="wedgeRoundRectCallout">
            <a:avLst>
              <a:gd name="adj1" fmla="val -50488"/>
              <a:gd name="adj2" fmla="val 80796"/>
              <a:gd name="adj3" fmla="val 16667"/>
            </a:avLst>
          </a:prstGeom>
          <a:solidFill>
            <a:srgbClr val="E1EF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0.7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千克不到</a:t>
            </a:r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千克，所以买蛋糕不到</a:t>
            </a:r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9.5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元。</a:t>
            </a:r>
            <a:endParaRPr lang="zh-CN" altLang="en-US" sz="2100" dirty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409962" y="1481510"/>
            <a:ext cx="3462210" cy="1636821"/>
            <a:chOff x="5879949" y="1975346"/>
            <a:chExt cx="4616280" cy="2182428"/>
          </a:xfrm>
        </p:grpSpPr>
        <p:grpSp>
          <p:nvGrpSpPr>
            <p:cNvPr id="4" name="组合 3"/>
            <p:cNvGrpSpPr/>
            <p:nvPr/>
          </p:nvGrpSpPr>
          <p:grpSpPr>
            <a:xfrm>
              <a:off x="5879949" y="1975346"/>
              <a:ext cx="4616280" cy="2182428"/>
              <a:chOff x="5879949" y="1975346"/>
              <a:chExt cx="4616280" cy="2182428"/>
            </a:xfrm>
          </p:grpSpPr>
          <p:pic>
            <p:nvPicPr>
              <p:cNvPr id="23" name="图片 26" descr="27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5879949" y="1975346"/>
                <a:ext cx="4616280" cy="21824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" name="文本框 2"/>
              <p:cNvSpPr txBox="1"/>
              <p:nvPr/>
            </p:nvSpPr>
            <p:spPr>
              <a:xfrm>
                <a:off x="6934054" y="2142914"/>
                <a:ext cx="1400049" cy="984885"/>
              </a:xfrm>
              <a:prstGeom prst="rect">
                <a:avLst/>
              </a:prstGeom>
              <a:solidFill>
                <a:srgbClr val="FBEBD8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100" dirty="0">
                    <a:latin typeface="+mn-ea"/>
                  </a:rPr>
                  <a:t>0.7</a:t>
                </a:r>
                <a:r>
                  <a:rPr lang="zh-CN" altLang="en-US" sz="2100" dirty="0">
                    <a:latin typeface="+mn-ea"/>
                  </a:rPr>
                  <a:t>千克。</a:t>
                </a:r>
                <a:endParaRPr lang="zh-CN" altLang="en-US" sz="2100" dirty="0">
                  <a:latin typeface="+mn-ea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7379610" y="3491569"/>
              <a:ext cx="2196884" cy="55399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100" dirty="0">
                  <a:latin typeface="+mn-ea"/>
                </a:rPr>
                <a:t>每</a:t>
              </a:r>
              <a:r>
                <a:rPr lang="zh-CN" altLang="en-US" sz="2100" dirty="0">
                  <a:latin typeface="+mn-ea"/>
                </a:rPr>
                <a:t>千克</a:t>
              </a:r>
              <a:r>
                <a:rPr lang="en-US" altLang="zh-CN" sz="2100" dirty="0">
                  <a:latin typeface="+mn-ea"/>
                </a:rPr>
                <a:t>9.5</a:t>
              </a:r>
              <a:r>
                <a:rPr lang="zh-CN" altLang="en-US" sz="2100" dirty="0">
                  <a:latin typeface="+mn-ea"/>
                </a:rPr>
                <a:t>元</a:t>
              </a:r>
              <a:endParaRPr lang="zh-CN" altLang="en-US" sz="2100" dirty="0">
                <a:latin typeface="+mn-ea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003140" y="4122083"/>
            <a:ext cx="276279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</a:rPr>
              <a:t>答：淘气带的钱够。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03141" y="3729668"/>
            <a:ext cx="242644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9.5&lt;10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4" grpId="0"/>
      <p:bldP spid="2" grpId="0" animBg="1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zh-CN" altLang="en-US" sz="2100" b="1" dirty="0"/>
          </a:p>
        </p:txBody>
      </p:sp>
      <p:sp>
        <p:nvSpPr>
          <p:cNvPr id="19" name="TextBox 9"/>
          <p:cNvSpPr txBox="1">
            <a:spLocks noChangeArrowheads="1"/>
          </p:cNvSpPr>
          <p:nvPr/>
        </p:nvSpPr>
        <p:spPr bwMode="auto">
          <a:xfrm>
            <a:off x="493521" y="457932"/>
            <a:ext cx="5865019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0" dirty="0">
                <a:latin typeface="+mn-ea"/>
                <a:ea typeface="+mn-ea"/>
              </a:rPr>
              <a:t>淘气</a:t>
            </a:r>
            <a:r>
              <a:rPr lang="zh-CN" altLang="en-US" sz="2400" b="0" dirty="0">
                <a:latin typeface="+mn-ea"/>
                <a:ea typeface="+mn-ea"/>
              </a:rPr>
              <a:t>带了</a:t>
            </a:r>
            <a:r>
              <a:rPr lang="en-US" altLang="zh-CN" sz="2400" b="0" dirty="0">
                <a:latin typeface="+mn-ea"/>
                <a:ea typeface="+mn-ea"/>
              </a:rPr>
              <a:t>10</a:t>
            </a:r>
            <a:r>
              <a:rPr lang="zh-CN" altLang="en-US" sz="2400" b="0" dirty="0">
                <a:latin typeface="+mn-ea"/>
                <a:ea typeface="+mn-ea"/>
              </a:rPr>
              <a:t>元去给奶奶买蛋糕。</a:t>
            </a:r>
            <a:endParaRPr lang="zh-CN" altLang="en-US" sz="2400" b="0" dirty="0">
              <a:latin typeface="+mn-ea"/>
              <a:ea typeface="+mn-ea"/>
            </a:endParaRPr>
          </a:p>
        </p:txBody>
      </p:sp>
      <p:sp>
        <p:nvSpPr>
          <p:cNvPr id="24" name="TextBox 9"/>
          <p:cNvSpPr txBox="1">
            <a:spLocks noChangeArrowheads="1"/>
          </p:cNvSpPr>
          <p:nvPr/>
        </p:nvSpPr>
        <p:spPr bwMode="auto">
          <a:xfrm>
            <a:off x="448944" y="1117046"/>
            <a:ext cx="4751597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100" b="0" dirty="0">
                <a:latin typeface="+mn-ea"/>
                <a:ea typeface="+mn-ea"/>
              </a:rPr>
              <a:t>（</a:t>
            </a:r>
            <a:r>
              <a:rPr lang="en-US" altLang="zh-CN" sz="2100" b="0" dirty="0">
                <a:latin typeface="+mn-ea"/>
                <a:ea typeface="+mn-ea"/>
              </a:rPr>
              <a:t>2</a:t>
            </a:r>
            <a:r>
              <a:rPr lang="zh-CN" altLang="en-US" sz="2100" b="0" dirty="0">
                <a:latin typeface="+mn-ea"/>
                <a:ea typeface="+mn-ea"/>
              </a:rPr>
              <a:t>）</a:t>
            </a:r>
            <a:r>
              <a:rPr lang="zh-CN" altLang="en-US" sz="2100" b="0" dirty="0">
                <a:latin typeface="+mn-ea"/>
                <a:ea typeface="+mn-ea"/>
              </a:rPr>
              <a:t>售货员</a:t>
            </a:r>
            <a:r>
              <a:rPr lang="zh-CN" altLang="en-US" sz="2100" b="0" dirty="0">
                <a:latin typeface="+mn-ea"/>
                <a:ea typeface="+mn-ea"/>
              </a:rPr>
              <a:t>应付多少元？与</a:t>
            </a:r>
            <a:r>
              <a:rPr lang="zh-CN" altLang="en-US" sz="2100" b="0" dirty="0">
                <a:latin typeface="+mn-ea"/>
                <a:ea typeface="+mn-ea"/>
              </a:rPr>
              <a:t>同伴交流</a:t>
            </a:r>
            <a:r>
              <a:rPr lang="zh-CN" altLang="en-US" sz="2100" b="0" dirty="0">
                <a:latin typeface="+mn-ea"/>
                <a:ea typeface="+mn-ea"/>
              </a:rPr>
              <a:t>你的计算过程。</a:t>
            </a:r>
            <a:endParaRPr lang="zh-CN" altLang="en-US" sz="2100" b="0" dirty="0">
              <a:latin typeface="+mn-ea"/>
              <a:ea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409962" y="1481510"/>
            <a:ext cx="3462210" cy="1636821"/>
            <a:chOff x="5879949" y="1975346"/>
            <a:chExt cx="4616280" cy="2182428"/>
          </a:xfrm>
        </p:grpSpPr>
        <p:grpSp>
          <p:nvGrpSpPr>
            <p:cNvPr id="7" name="组合 6"/>
            <p:cNvGrpSpPr/>
            <p:nvPr/>
          </p:nvGrpSpPr>
          <p:grpSpPr>
            <a:xfrm>
              <a:off x="5879949" y="1975346"/>
              <a:ext cx="4616280" cy="2182428"/>
              <a:chOff x="5879949" y="1975346"/>
              <a:chExt cx="4616280" cy="2182428"/>
            </a:xfrm>
          </p:grpSpPr>
          <p:pic>
            <p:nvPicPr>
              <p:cNvPr id="9" name="图片 26" descr="27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5879949" y="1975346"/>
                <a:ext cx="4616280" cy="21824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" name="文本框 9"/>
              <p:cNvSpPr txBox="1"/>
              <p:nvPr/>
            </p:nvSpPr>
            <p:spPr>
              <a:xfrm>
                <a:off x="6934054" y="2142914"/>
                <a:ext cx="1400049" cy="984885"/>
              </a:xfrm>
              <a:prstGeom prst="rect">
                <a:avLst/>
              </a:prstGeom>
              <a:solidFill>
                <a:srgbClr val="FBEBD8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100" dirty="0">
                    <a:latin typeface="+mn-ea"/>
                  </a:rPr>
                  <a:t>0.7</a:t>
                </a:r>
                <a:r>
                  <a:rPr lang="zh-CN" altLang="en-US" sz="2100" dirty="0">
                    <a:latin typeface="+mn-ea"/>
                  </a:rPr>
                  <a:t>千克。</a:t>
                </a:r>
                <a:endParaRPr lang="zh-CN" altLang="en-US" sz="2100" dirty="0">
                  <a:latin typeface="+mn-ea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7379610" y="3491569"/>
              <a:ext cx="2196884" cy="55399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100" dirty="0">
                  <a:latin typeface="+mn-ea"/>
                </a:rPr>
                <a:t>每</a:t>
              </a:r>
              <a:r>
                <a:rPr lang="zh-CN" altLang="en-US" sz="2100" dirty="0">
                  <a:latin typeface="+mn-ea"/>
                </a:rPr>
                <a:t>千克</a:t>
              </a:r>
              <a:r>
                <a:rPr lang="en-US" altLang="zh-CN" sz="2100" dirty="0">
                  <a:latin typeface="+mn-ea"/>
                </a:rPr>
                <a:t>9.5</a:t>
              </a:r>
              <a:r>
                <a:rPr lang="zh-CN" altLang="en-US" sz="2100" dirty="0">
                  <a:latin typeface="+mn-ea"/>
                </a:rPr>
                <a:t>元</a:t>
              </a:r>
              <a:endParaRPr lang="zh-CN" altLang="en-US" sz="2100" dirty="0">
                <a:latin typeface="+mn-ea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64096" y="2199368"/>
            <a:ext cx="258247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+mn-ea"/>
              </a:rPr>
              <a:t>0.7×9.5=       </a:t>
            </a:r>
            <a:r>
              <a:rPr lang="zh-CN" altLang="en-US" sz="2100" dirty="0">
                <a:solidFill>
                  <a:srgbClr val="FF0000"/>
                </a:solidFill>
                <a:latin typeface="+mn-ea"/>
              </a:rPr>
              <a:t>（元）</a:t>
            </a:r>
            <a:endParaRPr lang="zh-CN" altLang="en-US" sz="21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1351581" y="2670502"/>
            <a:ext cx="118348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9. 5</a:t>
            </a:r>
            <a:endParaRPr lang="zh-CN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781442" y="3062799"/>
            <a:ext cx="34408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100">
                <a:solidFill>
                  <a:srgbClr val="FF0000"/>
                </a:solidFill>
                <a:latin typeface="+mn-ea"/>
                <a:ea typeface="+mn-ea"/>
              </a:rPr>
              <a:t>×</a:t>
            </a:r>
            <a:endParaRPr lang="zh-CN" altLang="zh-CN" sz="210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1268555" y="3046985"/>
            <a:ext cx="141089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100" dirty="0">
                <a:solidFill>
                  <a:srgbClr val="FF0000"/>
                </a:solidFill>
                <a:latin typeface="+mn-ea"/>
                <a:ea typeface="+mn-ea"/>
              </a:rPr>
              <a:t> 0</a:t>
            </a:r>
            <a:r>
              <a:rPr lang="zh-CN" altLang="zh-CN" sz="2100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7</a:t>
            </a:r>
            <a:endParaRPr lang="zh-CN" altLang="en-US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6" name="Line 5"/>
          <p:cNvSpPr>
            <a:spLocks noChangeShapeType="1"/>
          </p:cNvSpPr>
          <p:nvPr/>
        </p:nvSpPr>
        <p:spPr bwMode="auto">
          <a:xfrm>
            <a:off x="892873" y="3595214"/>
            <a:ext cx="1554956" cy="1191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sz="2100">
              <a:latin typeface="+mn-ea"/>
            </a:endParaRP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 flipH="1">
            <a:off x="1351580" y="3611630"/>
            <a:ext cx="223877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  </a:t>
            </a:r>
            <a:endParaRPr lang="zh-CN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8" name="Oval 12"/>
          <p:cNvSpPr>
            <a:spLocks noChangeArrowheads="1"/>
          </p:cNvSpPr>
          <p:nvPr/>
        </p:nvSpPr>
        <p:spPr bwMode="auto">
          <a:xfrm>
            <a:off x="1356332" y="3921075"/>
            <a:ext cx="48695" cy="53578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100">
              <a:latin typeface="+mn-ea"/>
              <a:ea typeface="+mn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778935" y="3546398"/>
            <a:ext cx="1637938" cy="2381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Box 15"/>
          <p:cNvSpPr txBox="1">
            <a:spLocks noChangeArrowheads="1"/>
          </p:cNvSpPr>
          <p:nvPr/>
        </p:nvSpPr>
        <p:spPr bwMode="auto">
          <a:xfrm>
            <a:off x="1054558" y="3598698"/>
            <a:ext cx="27741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6</a:t>
            </a:r>
            <a:endParaRPr lang="zh-CN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5" name="Text Box 6"/>
          <p:cNvSpPr txBox="1">
            <a:spLocks noChangeArrowheads="1"/>
          </p:cNvSpPr>
          <p:nvPr/>
        </p:nvSpPr>
        <p:spPr bwMode="auto">
          <a:xfrm>
            <a:off x="1657134" y="3612514"/>
            <a:ext cx="274161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endParaRPr lang="zh-CN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29926" y="2192410"/>
            <a:ext cx="857537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6.65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78935" y="4132412"/>
            <a:ext cx="475577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</a:rPr>
              <a:t>答：售货员应付</a:t>
            </a:r>
            <a:r>
              <a:rPr lang="en-US" altLang="zh-CN" sz="2100" dirty="0">
                <a:solidFill>
                  <a:srgbClr val="FF0000"/>
                </a:solidFill>
              </a:rPr>
              <a:t>6.65</a:t>
            </a:r>
            <a:r>
              <a:rPr lang="zh-CN" altLang="en-US" sz="2100" dirty="0">
                <a:solidFill>
                  <a:srgbClr val="FF0000"/>
                </a:solidFill>
              </a:rPr>
              <a:t>元。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7" grpId="0"/>
      <p:bldP spid="18" grpId="0" animBg="1"/>
      <p:bldP spid="21" grpId="0"/>
      <p:bldP spid="25" grpId="0"/>
      <p:bldP spid="3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384108" y="2426804"/>
            <a:ext cx="1693012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100" b="0" dirty="0">
                <a:solidFill>
                  <a:srgbClr val="FF0000"/>
                </a:solidFill>
                <a:latin typeface="+mn-ea"/>
                <a:ea typeface="+mn-ea"/>
              </a:rPr>
              <a:t>5.90 × 3.8 =</a:t>
            </a:r>
            <a:endParaRPr lang="en-US" altLang="zh-CN" sz="21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384108" y="3569805"/>
            <a:ext cx="92837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100" b="0" dirty="0">
                <a:solidFill>
                  <a:srgbClr val="FF0000"/>
                </a:solidFill>
                <a:latin typeface="+mn-ea"/>
                <a:ea typeface="+mn-ea"/>
              </a:rPr>
              <a:t>4 </a:t>
            </a:r>
            <a:r>
              <a:rPr lang="en-US" altLang="zh-CN" sz="2100" b="0" dirty="0">
                <a:solidFill>
                  <a:srgbClr val="FF0000"/>
                </a:solidFill>
                <a:latin typeface="+mn-ea"/>
                <a:ea typeface="+mn-ea"/>
              </a:rPr>
              <a:t> 7  2</a:t>
            </a:r>
            <a:endParaRPr lang="en-US" altLang="zh-CN" sz="21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115277" y="2426804"/>
            <a:ext cx="223837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100" b="0" dirty="0">
                <a:solidFill>
                  <a:srgbClr val="FF0000"/>
                </a:solidFill>
                <a:latin typeface="+mn-ea"/>
                <a:ea typeface="+mn-ea"/>
              </a:rPr>
              <a:t>22.42 (</a:t>
            </a:r>
            <a:r>
              <a:rPr lang="zh-CN" altLang="en-US" sz="2100" b="0" dirty="0">
                <a:solidFill>
                  <a:srgbClr val="FF0000"/>
                </a:solidFill>
                <a:latin typeface="+mn-ea"/>
                <a:ea typeface="+mn-ea"/>
              </a:rPr>
              <a:t>元</a:t>
            </a:r>
            <a:r>
              <a:rPr lang="en-US" altLang="zh-CN" sz="2100" b="0" dirty="0">
                <a:solidFill>
                  <a:srgbClr val="FF0000"/>
                </a:solidFill>
                <a:latin typeface="+mn-ea"/>
                <a:ea typeface="+mn-ea"/>
              </a:rPr>
              <a:t>)</a:t>
            </a:r>
            <a:endParaRPr lang="en-US" altLang="zh-CN" sz="21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071451" y="3949155"/>
            <a:ext cx="92837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100" b="0" dirty="0">
                <a:solidFill>
                  <a:srgbClr val="FF0000"/>
                </a:solidFill>
                <a:latin typeface="+mn-ea"/>
                <a:ea typeface="+mn-ea"/>
              </a:rPr>
              <a:t>1  7  </a:t>
            </a:r>
            <a:r>
              <a:rPr lang="en-US" altLang="zh-CN" sz="2100" b="0" dirty="0">
                <a:solidFill>
                  <a:srgbClr val="FF0000"/>
                </a:solidFill>
                <a:latin typeface="+mn-ea"/>
                <a:ea typeface="+mn-ea"/>
              </a:rPr>
              <a:t>7</a:t>
            </a:r>
            <a:endParaRPr lang="en-US" altLang="zh-CN" sz="21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95689" y="4342520"/>
            <a:ext cx="1296591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sz="2100">
              <a:latin typeface="+mn-ea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2028635" y="4335638"/>
            <a:ext cx="375344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100" b="0" dirty="0">
                <a:solidFill>
                  <a:srgbClr val="FF0000"/>
                </a:solidFill>
                <a:latin typeface="+mn-ea"/>
                <a:ea typeface="+mn-ea"/>
              </a:rPr>
              <a:t>2 </a:t>
            </a:r>
            <a:endParaRPr lang="en-US" altLang="zh-CN" sz="21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3363768" y="4333883"/>
            <a:ext cx="208614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100" b="0" dirty="0">
                <a:solidFill>
                  <a:srgbClr val="FF0000"/>
                </a:solidFill>
                <a:latin typeface="+mn-ea"/>
                <a:ea typeface="+mn-ea"/>
              </a:rPr>
              <a:t>答：</a:t>
            </a:r>
            <a:r>
              <a:rPr lang="en-US" altLang="zh-CN" sz="2100" b="0" dirty="0">
                <a:solidFill>
                  <a:srgbClr val="FF0000"/>
                </a:solidFill>
                <a:latin typeface="+mn-ea"/>
                <a:ea typeface="+mn-ea"/>
              </a:rPr>
              <a:t>25</a:t>
            </a:r>
            <a:r>
              <a:rPr lang="zh-CN" altLang="en-US" sz="2100" b="0" dirty="0">
                <a:solidFill>
                  <a:srgbClr val="FF0000"/>
                </a:solidFill>
                <a:latin typeface="+mn-ea"/>
                <a:ea typeface="+mn-ea"/>
              </a:rPr>
              <a:t>元钱够。</a:t>
            </a:r>
            <a:endParaRPr lang="zh-CN" altLang="en-US" sz="21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9" name="文本框 143372"/>
          <p:cNvSpPr txBox="1">
            <a:spLocks noChangeArrowheads="1"/>
          </p:cNvSpPr>
          <p:nvPr/>
        </p:nvSpPr>
        <p:spPr bwMode="auto">
          <a:xfrm>
            <a:off x="1367439" y="2934114"/>
            <a:ext cx="1313260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100" b="0" dirty="0">
                <a:solidFill>
                  <a:srgbClr val="FF0000"/>
                </a:solidFill>
                <a:latin typeface="+mn-ea"/>
                <a:ea typeface="+mn-ea"/>
              </a:rPr>
              <a:t>   </a:t>
            </a:r>
            <a:r>
              <a:rPr lang="zh-CN" altLang="en-US" sz="1500" b="0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r>
              <a:rPr lang="zh-CN" altLang="en-US" sz="1500" b="0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r>
              <a:rPr lang="en-US" altLang="zh-CN" sz="2100" b="0" dirty="0">
                <a:solidFill>
                  <a:srgbClr val="FF0000"/>
                </a:solidFill>
                <a:latin typeface="+mn-ea"/>
                <a:ea typeface="+mn-ea"/>
              </a:rPr>
              <a:t>5. 9 </a:t>
            </a:r>
            <a:endParaRPr lang="en-US" altLang="zh-CN" sz="2100" b="0" dirty="0">
              <a:solidFill>
                <a:srgbClr val="FF0000"/>
              </a:solidFill>
              <a:latin typeface="+mn-ea"/>
              <a:ea typeface="+mn-ea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100" b="0" u="sng" dirty="0">
                <a:solidFill>
                  <a:srgbClr val="FF0000"/>
                </a:solidFill>
                <a:latin typeface="+mn-ea"/>
                <a:ea typeface="+mn-ea"/>
              </a:rPr>
              <a:t>×  3</a:t>
            </a:r>
            <a:r>
              <a:rPr lang="en-US" altLang="zh-CN" sz="2100" b="0" u="sng" dirty="0">
                <a:solidFill>
                  <a:srgbClr val="FF0000"/>
                </a:solidFill>
                <a:latin typeface="+mn-ea"/>
                <a:ea typeface="+mn-ea"/>
              </a:rPr>
              <a:t>. 8</a:t>
            </a:r>
            <a:endParaRPr lang="en-US" altLang="zh-CN" sz="2100" b="0" u="sng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3374833" y="3914828"/>
            <a:ext cx="1890713" cy="392415"/>
          </a:xfrm>
          <a:prstGeom prst="rect">
            <a:avLst/>
          </a:prstGeom>
          <a:solidFill>
            <a:schemeClr val="bg1"/>
          </a:solidFill>
          <a:ln w="9525">
            <a:solidFill>
              <a:srgbClr val="FEFEE2"/>
            </a:solidFill>
            <a:miter lim="800000"/>
          </a:ln>
        </p:spPr>
        <p:txBody>
          <a:bodyPr lIns="68580" tIns="34290" rIns="68580" bIns="34290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b="0" dirty="0">
                <a:solidFill>
                  <a:srgbClr val="FF0000"/>
                </a:solidFill>
                <a:latin typeface="+mn-ea"/>
                <a:ea typeface="+mn-ea"/>
              </a:rPr>
              <a:t>25&gt;22.42</a:t>
            </a:r>
            <a:endParaRPr lang="zh-CN" altLang="en-US" sz="21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2" name="文本框 2"/>
          <p:cNvSpPr txBox="1">
            <a:spLocks noChangeArrowheads="1"/>
          </p:cNvSpPr>
          <p:nvPr/>
        </p:nvSpPr>
        <p:spPr bwMode="auto">
          <a:xfrm>
            <a:off x="5758464" y="2859002"/>
            <a:ext cx="33337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100" b="0">
              <a:latin typeface="+mn-ea"/>
              <a:ea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1112" y="552070"/>
            <a:ext cx="7958138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latin typeface="+mn-ea"/>
              </a:rPr>
              <a:t>妈妈想买</a:t>
            </a:r>
            <a:r>
              <a:rPr lang="en-US" altLang="zh-CN" sz="2400" dirty="0">
                <a:latin typeface="+mn-ea"/>
              </a:rPr>
              <a:t>3.8</a:t>
            </a:r>
            <a:r>
              <a:rPr lang="zh-CN" altLang="en-US" sz="2400" dirty="0">
                <a:latin typeface="+mn-ea"/>
              </a:rPr>
              <a:t>千克香蕉，</a:t>
            </a:r>
            <a:r>
              <a:rPr lang="en-US" altLang="zh-CN" sz="2400" dirty="0">
                <a:latin typeface="+mn-ea"/>
              </a:rPr>
              <a:t>25</a:t>
            </a:r>
            <a:r>
              <a:rPr lang="zh-CN" altLang="en-US" sz="2400" dirty="0">
                <a:latin typeface="+mn-ea"/>
              </a:rPr>
              <a:t>元钱够吗？</a:t>
            </a:r>
            <a:endParaRPr lang="zh-CN" altLang="en-US" sz="2400" dirty="0"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55042" y="1527870"/>
            <a:ext cx="1894874" cy="392415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latin typeface="+mn-ea"/>
              </a:rPr>
              <a:t>每千克</a:t>
            </a:r>
            <a:r>
              <a:rPr lang="en-US" altLang="zh-CN" sz="2100" dirty="0">
                <a:latin typeface="+mn-ea"/>
              </a:rPr>
              <a:t>5.90</a:t>
            </a:r>
            <a:r>
              <a:rPr lang="zh-CN" altLang="en-US" sz="2100" dirty="0">
                <a:latin typeface="+mn-ea"/>
              </a:rPr>
              <a:t>元</a:t>
            </a:r>
            <a:endParaRPr lang="zh-CN" altLang="en-US" sz="2100" dirty="0">
              <a:latin typeface="+mn-ea"/>
            </a:endParaRPr>
          </a:p>
        </p:txBody>
      </p:sp>
      <p:sp>
        <p:nvSpPr>
          <p:cNvPr id="25" name="圆角矩形标注 24"/>
          <p:cNvSpPr/>
          <p:nvPr/>
        </p:nvSpPr>
        <p:spPr>
          <a:xfrm>
            <a:off x="4718212" y="2279680"/>
            <a:ext cx="3648626" cy="1178066"/>
          </a:xfrm>
          <a:prstGeom prst="wedgeRoundRectCallout">
            <a:avLst>
              <a:gd name="adj1" fmla="val 40550"/>
              <a:gd name="adj2" fmla="val 98044"/>
              <a:gd name="adj3" fmla="val 16667"/>
            </a:avLst>
          </a:prstGeom>
          <a:solidFill>
            <a:srgbClr val="CAD9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因为</a:t>
            </a:r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5.90=5.9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，所以</a:t>
            </a:r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5.90×3.8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可写成：</a:t>
            </a:r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5.9×3.8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。</a:t>
            </a:r>
            <a:endParaRPr lang="en-US" altLang="zh-CN" sz="21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1534896" y="4115965"/>
            <a:ext cx="228669" cy="2539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200" b="0" dirty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en-US" altLang="zh-CN" sz="12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1710328" y="4342520"/>
            <a:ext cx="295995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100" b="0" dirty="0">
                <a:solidFill>
                  <a:srgbClr val="FF0000"/>
                </a:solidFill>
                <a:latin typeface="+mn-ea"/>
                <a:ea typeface="+mn-ea"/>
              </a:rPr>
              <a:t>4</a:t>
            </a:r>
            <a:endParaRPr lang="en-US" altLang="zh-CN" sz="21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1221155" y="4143088"/>
            <a:ext cx="228669" cy="2539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200" b="0" dirty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en-US" altLang="zh-CN" sz="12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1396587" y="4340252"/>
            <a:ext cx="295995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100" b="0" dirty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endParaRPr lang="en-US" altLang="zh-CN" sz="21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1093797" y="4334378"/>
            <a:ext cx="375344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100" b="0" dirty="0">
                <a:solidFill>
                  <a:srgbClr val="FF0000"/>
                </a:solidFill>
                <a:latin typeface="+mn-ea"/>
                <a:ea typeface="+mn-ea"/>
              </a:rPr>
              <a:t>2 </a:t>
            </a:r>
            <a:endParaRPr lang="en-US" altLang="zh-CN" sz="2100" b="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82067" y="4312172"/>
            <a:ext cx="449594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.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4</a:t>
            </a:r>
            <a:endParaRPr lang="zh-CN" altLang="en-US" sz="2100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30851" y="1401004"/>
            <a:ext cx="544068" cy="5440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847694" y="1418315"/>
            <a:ext cx="544068" cy="5440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3" grpId="0" animBg="1"/>
      <p:bldP spid="14" grpId="0"/>
      <p:bldP spid="15" grpId="0"/>
      <p:bldP spid="19" grpId="0"/>
      <p:bldP spid="21" grpId="0" animBg="1"/>
      <p:bldP spid="25" grpId="0" animBg="1"/>
      <p:bldP spid="26" grpId="0"/>
      <p:bldP spid="27" grpId="0"/>
      <p:bldP spid="28" grpId="0"/>
      <p:bldP spid="29" grpId="0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984101" y="1139360"/>
            <a:ext cx="6999748" cy="3356196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bg1"/>
                </a:solidFill>
              </a:rPr>
              <a:t>      </a:t>
            </a:r>
            <a:r>
              <a:rPr lang="zh-CN" altLang="en-US" sz="2100" dirty="0">
                <a:solidFill>
                  <a:schemeClr val="tx1"/>
                </a:solidFill>
              </a:rPr>
              <a:t>小数乘法的竖式计算方法：先按照整数乘法算出积，再看小数中一共有几位小数，就从积的末位起向左数出几位，点上小数点。积的位数不够时，先在乘得的整数的左边添“</a:t>
            </a:r>
            <a:r>
              <a:rPr lang="en-US" altLang="zh-CN" sz="2100" dirty="0">
                <a:solidFill>
                  <a:schemeClr val="tx1"/>
                </a:solidFill>
              </a:rPr>
              <a:t>0</a:t>
            </a:r>
            <a:r>
              <a:rPr lang="zh-CN" altLang="en-US" sz="2100" dirty="0">
                <a:solidFill>
                  <a:schemeClr val="tx1"/>
                </a:solidFill>
              </a:rPr>
              <a:t>”补位，再点上小数点。积的小数末尾有</a:t>
            </a:r>
            <a:r>
              <a:rPr lang="en-US" altLang="zh-CN" sz="2100" dirty="0">
                <a:solidFill>
                  <a:schemeClr val="tx1"/>
                </a:solidFill>
              </a:rPr>
              <a:t>0</a:t>
            </a:r>
            <a:r>
              <a:rPr lang="zh-CN" altLang="en-US" sz="2100" dirty="0">
                <a:solidFill>
                  <a:schemeClr val="tx1"/>
                </a:solidFill>
              </a:rPr>
              <a:t>的，要去掉小数末尾的</a:t>
            </a:r>
            <a:r>
              <a:rPr lang="en-US" altLang="zh-CN" sz="2100" dirty="0">
                <a:solidFill>
                  <a:schemeClr val="tx1"/>
                </a:solidFill>
              </a:rPr>
              <a:t>0</a:t>
            </a:r>
            <a:r>
              <a:rPr lang="zh-CN" altLang="en-US" sz="2100" dirty="0">
                <a:solidFill>
                  <a:schemeClr val="tx1"/>
                </a:solidFill>
              </a:rPr>
              <a:t>。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493519" y="577873"/>
            <a:ext cx="5832482" cy="438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+mn-ea"/>
              </a:rPr>
              <a:t>填一填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+mn-ea"/>
              </a:rPr>
              <a:t>。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474591" y="1221760"/>
            <a:ext cx="7745212" cy="216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+mn-ea"/>
              </a:rPr>
              <a:t>（</a:t>
            </a:r>
            <a:r>
              <a:rPr lang="en-US" altLang="zh-CN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+mn-ea"/>
              </a:rPr>
              <a:t>1</a:t>
            </a:r>
            <a:r>
              <a:rPr lang="zh-CN" altLang="en-US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+mn-ea"/>
              </a:rPr>
              <a:t>）苹果每千克</a:t>
            </a:r>
            <a:r>
              <a:rPr lang="en-US" altLang="zh-CN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+mn-ea"/>
              </a:rPr>
              <a:t>5.8</a:t>
            </a:r>
            <a:r>
              <a:rPr lang="zh-CN" altLang="en-US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+mn-ea"/>
              </a:rPr>
              <a:t>元，</a:t>
            </a:r>
            <a:r>
              <a:rPr lang="en-US" altLang="zh-CN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+mn-ea"/>
              </a:rPr>
              <a:t>5.8</a:t>
            </a:r>
            <a:r>
              <a:rPr lang="zh-CN" altLang="en-US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+mn-ea"/>
              </a:rPr>
              <a:t>元接近（    ）元，买</a:t>
            </a:r>
            <a:r>
              <a:rPr lang="en-US" altLang="zh-CN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+mn-ea"/>
              </a:rPr>
              <a:t>3</a:t>
            </a:r>
            <a:r>
              <a:rPr lang="zh-CN" altLang="en-US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+mn-ea"/>
              </a:rPr>
              <a:t>千克苹果大约需要（    ）元。</a:t>
            </a:r>
            <a:endParaRPr lang="en-US" altLang="zh-CN" sz="21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sym typeface="+mn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+mn-ea"/>
              </a:rPr>
              <a:t>（</a:t>
            </a:r>
            <a:r>
              <a:rPr lang="en-US" altLang="zh-CN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+mn-ea"/>
              </a:rPr>
              <a:t>2</a:t>
            </a:r>
            <a:r>
              <a:rPr lang="zh-CN" altLang="en-US" sz="21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+mn-ea"/>
              </a:rPr>
              <a:t>）在计算小数的乘法时，当乘得的积的小数位不够，要在前面用（     ）补位，再点上（        ）。</a:t>
            </a:r>
            <a:endParaRPr lang="zh-CN" altLang="en-US" sz="21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98158" y="1342346"/>
            <a:ext cx="656408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6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60567" y="1826210"/>
            <a:ext cx="656408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18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37446" y="2935283"/>
            <a:ext cx="656408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0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713118" y="2935283"/>
            <a:ext cx="1058092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</a:rPr>
              <a:t>小数点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89730" y="556984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>
                <a:latin typeface="+mn-ea"/>
              </a:rPr>
              <a:t>1</a:t>
            </a:r>
            <a:endParaRPr lang="zh-CN" altLang="en-US" sz="21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1" grpId="0"/>
      <p:bldP spid="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89730" y="556984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>
                <a:latin typeface="+mn-ea"/>
              </a:rPr>
              <a:t>2</a:t>
            </a:r>
            <a:endParaRPr lang="zh-CN" altLang="en-US" sz="2100" b="1" dirty="0">
              <a:latin typeface="+mn-ea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571500" y="571501"/>
            <a:ext cx="6286500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dirty="0">
                <a:latin typeface="+mn-ea"/>
                <a:ea typeface="+mn-ea"/>
              </a:rPr>
              <a:t>判一</a:t>
            </a:r>
            <a:r>
              <a:rPr lang="zh-CN" altLang="en-US" sz="2400" dirty="0">
                <a:latin typeface="+mn-ea"/>
                <a:ea typeface="+mn-ea"/>
              </a:rPr>
              <a:t>判。（对的画“√”，错的画“</a:t>
            </a:r>
            <a:r>
              <a:rPr lang="en-US" altLang="zh-CN" sz="2400" dirty="0">
                <a:latin typeface="+mn-ea"/>
                <a:ea typeface="+mn-ea"/>
              </a:rPr>
              <a:t>×</a:t>
            </a:r>
            <a:r>
              <a:rPr lang="zh-CN" altLang="en-US" sz="2400" dirty="0">
                <a:latin typeface="+mn-ea"/>
                <a:ea typeface="+mn-ea"/>
              </a:rPr>
              <a:t>”。</a:t>
            </a:r>
            <a:r>
              <a:rPr lang="zh-CN" altLang="en-US" sz="2400" dirty="0">
                <a:latin typeface="+mn-ea"/>
                <a:ea typeface="+mn-ea"/>
              </a:rPr>
              <a:t>）</a:t>
            </a:r>
            <a:endParaRPr lang="zh-CN" altLang="en-US" sz="2400" dirty="0">
              <a:latin typeface="+mn-ea"/>
              <a:ea typeface="+mn-ea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291625" y="1134670"/>
            <a:ext cx="8324582" cy="210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000" dirty="0" smtClean="0">
                <a:latin typeface="+mn-ea"/>
                <a:ea typeface="+mn-ea"/>
              </a:rPr>
              <a:t>（</a:t>
            </a:r>
            <a:r>
              <a:rPr lang="en-US" altLang="zh-CN" sz="2000" dirty="0" smtClean="0">
                <a:latin typeface="+mn-ea"/>
                <a:ea typeface="+mn-ea"/>
              </a:rPr>
              <a:t>1</a:t>
            </a:r>
            <a:r>
              <a:rPr lang="zh-CN" altLang="en-US" sz="2000" dirty="0" smtClean="0">
                <a:latin typeface="+mn-ea"/>
                <a:ea typeface="+mn-ea"/>
              </a:rPr>
              <a:t>）计算小数乘法，完全按照整数乘法的法则进行准确计算。                                                                                   　　</a:t>
            </a:r>
            <a:endParaRPr lang="en-US" altLang="zh-CN" sz="2000" dirty="0" smtClean="0">
              <a:latin typeface="+mn-ea"/>
              <a:ea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000" dirty="0" smtClean="0">
                <a:latin typeface="+mn-ea"/>
                <a:ea typeface="+mn-ea"/>
              </a:rPr>
              <a:t>（</a:t>
            </a:r>
            <a:r>
              <a:rPr lang="en-US" altLang="zh-CN" sz="2000" dirty="0" smtClean="0">
                <a:latin typeface="+mn-ea"/>
                <a:ea typeface="+mn-ea"/>
              </a:rPr>
              <a:t>2</a:t>
            </a:r>
            <a:r>
              <a:rPr lang="zh-CN" altLang="en-US" sz="2000" dirty="0" smtClean="0">
                <a:latin typeface="+mn-ea"/>
                <a:ea typeface="+mn-ea"/>
              </a:rPr>
              <a:t>）一个数乘以一个小于</a:t>
            </a:r>
            <a:r>
              <a:rPr lang="en-US" altLang="zh-CN" sz="2000" dirty="0" smtClean="0">
                <a:latin typeface="+mn-ea"/>
                <a:ea typeface="+mn-ea"/>
              </a:rPr>
              <a:t>1</a:t>
            </a:r>
            <a:r>
              <a:rPr lang="zh-CN" altLang="en-US" sz="2000" dirty="0" smtClean="0">
                <a:latin typeface="+mn-ea"/>
                <a:ea typeface="+mn-ea"/>
              </a:rPr>
              <a:t>的数，积一定小于这个数。</a:t>
            </a:r>
            <a:r>
              <a:rPr lang="en-US" altLang="zh-CN" sz="2400" dirty="0">
                <a:latin typeface="+mn-ea"/>
              </a:rPr>
              <a:t> </a:t>
            </a:r>
            <a:r>
              <a:rPr lang="en-US" altLang="zh-CN" sz="2000" dirty="0" smtClean="0">
                <a:latin typeface="+mn-ea"/>
                <a:ea typeface="+mn-ea"/>
              </a:rPr>
              <a:t>(      )</a:t>
            </a:r>
            <a:endParaRPr lang="en-US" altLang="zh-CN" sz="2000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000" dirty="0" smtClean="0">
                <a:latin typeface="+mn-ea"/>
                <a:ea typeface="+mn-ea"/>
              </a:rPr>
              <a:t>（</a:t>
            </a:r>
            <a:r>
              <a:rPr lang="en-US" altLang="zh-CN" sz="2000" dirty="0" smtClean="0">
                <a:latin typeface="+mn-ea"/>
                <a:ea typeface="+mn-ea"/>
              </a:rPr>
              <a:t>3</a:t>
            </a:r>
            <a:r>
              <a:rPr lang="zh-CN" altLang="en-US" sz="2000" dirty="0" smtClean="0">
                <a:latin typeface="+mn-ea"/>
                <a:ea typeface="+mn-ea"/>
              </a:rPr>
              <a:t>）一个不为</a:t>
            </a:r>
            <a:r>
              <a:rPr lang="en-US" altLang="zh-CN" sz="2000" dirty="0" smtClean="0">
                <a:latin typeface="+mn-ea"/>
                <a:ea typeface="+mn-ea"/>
              </a:rPr>
              <a:t>0</a:t>
            </a:r>
            <a:r>
              <a:rPr lang="zh-CN" altLang="en-US" sz="2000" dirty="0" smtClean="0">
                <a:latin typeface="+mn-ea"/>
                <a:ea typeface="+mn-ea"/>
              </a:rPr>
              <a:t>的数乘</a:t>
            </a:r>
            <a:r>
              <a:rPr lang="en-US" altLang="zh-CN" sz="2000" dirty="0" smtClean="0">
                <a:latin typeface="+mn-ea"/>
                <a:ea typeface="+mn-ea"/>
              </a:rPr>
              <a:t>1.0001</a:t>
            </a:r>
            <a:r>
              <a:rPr lang="zh-CN" altLang="en-US" sz="2000" dirty="0" smtClean="0">
                <a:latin typeface="+mn-ea"/>
                <a:ea typeface="+mn-ea"/>
              </a:rPr>
              <a:t>，积一定大于这个不为</a:t>
            </a:r>
            <a:r>
              <a:rPr lang="en-US" altLang="zh-CN" sz="2000" dirty="0" smtClean="0">
                <a:latin typeface="+mn-ea"/>
                <a:ea typeface="+mn-ea"/>
              </a:rPr>
              <a:t>0</a:t>
            </a:r>
            <a:r>
              <a:rPr lang="zh-CN" altLang="en-US" sz="2000" dirty="0" smtClean="0">
                <a:latin typeface="+mn-ea"/>
                <a:ea typeface="+mn-ea"/>
              </a:rPr>
              <a:t>的数。</a:t>
            </a:r>
            <a:r>
              <a:rPr lang="zh-CN" altLang="en-US" sz="2400" dirty="0">
                <a:latin typeface="+mn-ea"/>
              </a:rPr>
              <a:t>（   ）</a:t>
            </a:r>
            <a:endParaRPr lang="en-US" altLang="zh-CN" sz="2400" dirty="0">
              <a:latin typeface="+mn-ea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dirty="0" smtClean="0">
                <a:latin typeface="+mn-ea"/>
                <a:ea typeface="+mn-ea"/>
              </a:rPr>
              <a:t>                                                                 </a:t>
            </a:r>
            <a:endParaRPr lang="en-US" altLang="zh-CN" sz="2000" dirty="0" smtClean="0">
              <a:latin typeface="+mn-ea"/>
              <a:ea typeface="+mn-ea"/>
            </a:endParaRPr>
          </a:p>
        </p:txBody>
      </p:sp>
      <p:sp>
        <p:nvSpPr>
          <p:cNvPr id="21" name="圆角矩形标注 20"/>
          <p:cNvSpPr/>
          <p:nvPr/>
        </p:nvSpPr>
        <p:spPr>
          <a:xfrm>
            <a:off x="2319790" y="3273937"/>
            <a:ext cx="4021586" cy="1318439"/>
          </a:xfrm>
          <a:prstGeom prst="wedgeRoundRectCallout">
            <a:avLst>
              <a:gd name="adj1" fmla="val 68476"/>
              <a:gd name="adj2" fmla="val 19039"/>
              <a:gd name="adj3" fmla="val 16667"/>
            </a:avLst>
          </a:prstGeom>
          <a:solidFill>
            <a:srgbClr val="CAD9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先按照整数乘法的法则计算出积，再看乘数中共有几位小数，在积上点上小数点。</a:t>
            </a:r>
            <a:endParaRPr lang="en-US" altLang="zh-CN" sz="21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29645" y="1053063"/>
            <a:ext cx="782913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ClrTx/>
              <a:buSzTx/>
              <a:buNone/>
            </a:pPr>
            <a:r>
              <a:rPr lang="en-US" altLang="zh-CN" sz="2100" dirty="0">
                <a:latin typeface="+mn-ea"/>
              </a:rPr>
              <a:t>(      )</a:t>
            </a:r>
            <a:endParaRPr lang="en-US" altLang="zh-CN" sz="2100" dirty="0">
              <a:latin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083335" y="1872179"/>
            <a:ext cx="45066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</a:rPr>
              <a:t>√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929645" y="2495596"/>
            <a:ext cx="45066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</a:rPr>
              <a:t>√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8154980" y="1150997"/>
            <a:ext cx="34408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100" dirty="0">
                <a:solidFill>
                  <a:srgbClr val="FF0000"/>
                </a:solidFill>
                <a:latin typeface="+mn-ea"/>
                <a:ea typeface="+mn-ea"/>
              </a:rPr>
              <a:t>×</a:t>
            </a:r>
            <a:endParaRPr lang="zh-CN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1" grpId="0"/>
      <p:bldP spid="21" grpId="0" animBg="1"/>
      <p:bldP spid="3" grpId="0"/>
      <p:bldP spid="22" grpId="0"/>
      <p:bldP spid="23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2"/>
          <p:cNvSpPr txBox="1">
            <a:spLocks noChangeArrowheads="1"/>
          </p:cNvSpPr>
          <p:nvPr/>
        </p:nvSpPr>
        <p:spPr>
          <a:xfrm>
            <a:off x="493520" y="555025"/>
            <a:ext cx="6172200" cy="848507"/>
          </a:xfrm>
          <a:prstGeom prst="rect">
            <a:avLst/>
          </a:prstGeom>
        </p:spPr>
        <p:txBody>
          <a:bodyPr lIns="68580" tIns="34290" rIns="68580" bIns="3429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dirty="0">
                <a:latin typeface="+mn-ea"/>
                <a:ea typeface="+mn-ea"/>
                <a:cs typeface="Times New Roman" panose="02020603050405020304" pitchFamily="18" charset="0"/>
              </a:rPr>
              <a:t>用竖式计算。</a:t>
            </a:r>
            <a:endParaRPr lang="zh-CN" altLang="en-US" sz="24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0" name="Rectangle 3"/>
          <p:cNvSpPr txBox="1">
            <a:spLocks noChangeArrowheads="1"/>
          </p:cNvSpPr>
          <p:nvPr/>
        </p:nvSpPr>
        <p:spPr>
          <a:xfrm>
            <a:off x="493520" y="1156111"/>
            <a:ext cx="8108372" cy="480038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  <a:defRPr/>
            </a:pPr>
            <a:r>
              <a:rPr lang="en-US" altLang="zh-CN" sz="2000" dirty="0" smtClean="0">
                <a:latin typeface="+mn-ea"/>
                <a:cs typeface="Times New Roman" panose="02020603050405020304" pitchFamily="18" charset="0"/>
              </a:rPr>
              <a:t>    4.8×0.25=                 0.32×1.2=                      9.8×0.5</a:t>
            </a:r>
            <a:r>
              <a:rPr lang="en-US" altLang="zh-CN" sz="2000" dirty="0">
                <a:latin typeface="+mn-ea"/>
                <a:cs typeface="Times New Roman" panose="02020603050405020304" pitchFamily="18" charset="0"/>
              </a:rPr>
              <a:t>= </a:t>
            </a:r>
            <a:r>
              <a:rPr lang="en-US" altLang="zh-CN" sz="2000" dirty="0" smtClean="0">
                <a:latin typeface="+mn-ea"/>
                <a:cs typeface="Times New Roman" panose="02020603050405020304" pitchFamily="18" charset="0"/>
              </a:rPr>
              <a:t>     </a:t>
            </a:r>
            <a:endParaRPr lang="en-US" altLang="zh-CN" sz="2000" dirty="0">
              <a:latin typeface="+mn-ea"/>
              <a:cs typeface="Times New Roman" panose="02020603050405020304" pitchFamily="18" charset="0"/>
            </a:endParaRPr>
          </a:p>
          <a:p>
            <a:pPr>
              <a:buFontTx/>
              <a:buNone/>
              <a:defRPr/>
            </a:pPr>
            <a:endParaRPr lang="en-US" altLang="zh-CN" sz="2000" dirty="0" smtClean="0">
              <a:latin typeface="+mn-ea"/>
              <a:cs typeface="Times New Roman" panose="02020603050405020304" pitchFamily="18" charset="0"/>
            </a:endParaRPr>
          </a:p>
          <a:p>
            <a:pPr>
              <a:buFontTx/>
              <a:buNone/>
              <a:defRPr/>
            </a:pPr>
            <a:endParaRPr lang="en-US" altLang="zh-CN" sz="20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51" name="Text Box 2"/>
          <p:cNvSpPr txBox="1">
            <a:spLocks noChangeArrowheads="1"/>
          </p:cNvSpPr>
          <p:nvPr/>
        </p:nvSpPr>
        <p:spPr bwMode="auto">
          <a:xfrm>
            <a:off x="1353312" y="1921682"/>
            <a:ext cx="118348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4.</a:t>
            </a:r>
            <a:r>
              <a:rPr lang="en-US" altLang="zh-CN" sz="800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8</a:t>
            </a:r>
            <a:endParaRPr lang="zh-CN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8" name="Rectangle 3"/>
          <p:cNvSpPr>
            <a:spLocks noChangeArrowheads="1"/>
          </p:cNvSpPr>
          <p:nvPr/>
        </p:nvSpPr>
        <p:spPr bwMode="auto">
          <a:xfrm>
            <a:off x="732457" y="2298033"/>
            <a:ext cx="34408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100">
                <a:solidFill>
                  <a:srgbClr val="FF0000"/>
                </a:solidFill>
                <a:latin typeface="+mn-ea"/>
                <a:ea typeface="+mn-ea"/>
              </a:rPr>
              <a:t>×</a:t>
            </a:r>
            <a:endParaRPr lang="zh-CN" altLang="zh-CN" sz="210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9" name="Text Box 4"/>
          <p:cNvSpPr txBox="1">
            <a:spLocks noChangeArrowheads="1"/>
          </p:cNvSpPr>
          <p:nvPr/>
        </p:nvSpPr>
        <p:spPr bwMode="auto">
          <a:xfrm>
            <a:off x="987954" y="2301595"/>
            <a:ext cx="141089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100" dirty="0">
                <a:solidFill>
                  <a:srgbClr val="FF0000"/>
                </a:solidFill>
                <a:latin typeface="+mn-ea"/>
                <a:ea typeface="+mn-ea"/>
              </a:rPr>
              <a:t> 0</a:t>
            </a:r>
            <a:r>
              <a:rPr lang="zh-CN" altLang="zh-CN" sz="2100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 2 5</a:t>
            </a:r>
            <a:endParaRPr lang="zh-CN" altLang="en-US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0" name="Line 5"/>
          <p:cNvSpPr>
            <a:spLocks noChangeShapeType="1"/>
          </p:cNvSpPr>
          <p:nvPr/>
        </p:nvSpPr>
        <p:spPr bwMode="auto">
          <a:xfrm>
            <a:off x="843888" y="2830448"/>
            <a:ext cx="1554956" cy="1191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sz="2100">
              <a:latin typeface="+mn-ea"/>
            </a:endParaRPr>
          </a:p>
        </p:txBody>
      </p:sp>
      <p:sp>
        <p:nvSpPr>
          <p:cNvPr id="61" name="Text Box 6"/>
          <p:cNvSpPr txBox="1">
            <a:spLocks noChangeArrowheads="1"/>
          </p:cNvSpPr>
          <p:nvPr/>
        </p:nvSpPr>
        <p:spPr bwMode="auto">
          <a:xfrm flipH="1">
            <a:off x="1367099" y="3422525"/>
            <a:ext cx="223877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0  </a:t>
            </a:r>
            <a:endParaRPr lang="zh-CN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2" name="Oval 12"/>
          <p:cNvSpPr>
            <a:spLocks noChangeArrowheads="1"/>
          </p:cNvSpPr>
          <p:nvPr/>
        </p:nvSpPr>
        <p:spPr bwMode="auto">
          <a:xfrm>
            <a:off x="1000524" y="3671784"/>
            <a:ext cx="48695" cy="53578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100">
              <a:latin typeface="+mn-ea"/>
              <a:ea typeface="+mn-ea"/>
            </a:endParaRPr>
          </a:p>
        </p:txBody>
      </p:sp>
      <p:cxnSp>
        <p:nvCxnSpPr>
          <p:cNvPr id="63" name="直接连接符 62"/>
          <p:cNvCxnSpPr/>
          <p:nvPr/>
        </p:nvCxnSpPr>
        <p:spPr>
          <a:xfrm flipV="1">
            <a:off x="729950" y="2781632"/>
            <a:ext cx="1637938" cy="2381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 Box 15"/>
          <p:cNvSpPr txBox="1">
            <a:spLocks noChangeArrowheads="1"/>
          </p:cNvSpPr>
          <p:nvPr/>
        </p:nvSpPr>
        <p:spPr bwMode="auto">
          <a:xfrm>
            <a:off x="1037371" y="3437298"/>
            <a:ext cx="27741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endParaRPr lang="zh-CN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5" name="Text Box 6"/>
          <p:cNvSpPr txBox="1">
            <a:spLocks noChangeArrowheads="1"/>
          </p:cNvSpPr>
          <p:nvPr/>
        </p:nvSpPr>
        <p:spPr bwMode="auto">
          <a:xfrm>
            <a:off x="1663322" y="3422525"/>
            <a:ext cx="274161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0 </a:t>
            </a:r>
            <a:endParaRPr lang="zh-CN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7" name="Text Box 2"/>
          <p:cNvSpPr txBox="1">
            <a:spLocks noChangeArrowheads="1"/>
          </p:cNvSpPr>
          <p:nvPr/>
        </p:nvSpPr>
        <p:spPr bwMode="auto">
          <a:xfrm>
            <a:off x="1076542" y="2793539"/>
            <a:ext cx="118348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2</a:t>
            </a:r>
            <a:r>
              <a:rPr lang="en-US" altLang="zh-CN" sz="1100" dirty="0">
                <a:solidFill>
                  <a:srgbClr val="FF0000"/>
                </a:solidFill>
                <a:latin typeface="+mn-ea"/>
                <a:ea typeface="+mn-ea"/>
              </a:rPr>
              <a:t>   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4</a:t>
            </a:r>
            <a:r>
              <a:rPr lang="en-US" altLang="zh-CN" sz="1100" dirty="0">
                <a:solidFill>
                  <a:srgbClr val="FF0000"/>
                </a:solidFill>
                <a:latin typeface="+mn-ea"/>
                <a:ea typeface="+mn-ea"/>
              </a:rPr>
              <a:t>   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0</a:t>
            </a:r>
            <a:endParaRPr lang="zh-CN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8" name="Text Box 2"/>
          <p:cNvSpPr txBox="1">
            <a:spLocks noChangeArrowheads="1"/>
          </p:cNvSpPr>
          <p:nvPr/>
        </p:nvSpPr>
        <p:spPr bwMode="auto">
          <a:xfrm>
            <a:off x="1049219" y="3123813"/>
            <a:ext cx="118348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9  6</a:t>
            </a:r>
            <a:endParaRPr lang="zh-CN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69" name="直接连接符 68"/>
          <p:cNvCxnSpPr/>
          <p:nvPr/>
        </p:nvCxnSpPr>
        <p:spPr>
          <a:xfrm flipV="1">
            <a:off x="760906" y="3405769"/>
            <a:ext cx="1637938" cy="2381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 Box 6"/>
          <p:cNvSpPr txBox="1">
            <a:spLocks noChangeArrowheads="1"/>
          </p:cNvSpPr>
          <p:nvPr/>
        </p:nvSpPr>
        <p:spPr bwMode="auto">
          <a:xfrm flipH="1">
            <a:off x="1218988" y="3249242"/>
            <a:ext cx="22387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200" dirty="0">
                <a:solidFill>
                  <a:srgbClr val="FF0000"/>
                </a:solidFill>
                <a:latin typeface="+mn-ea"/>
                <a:ea typeface="+mn-ea"/>
              </a:rPr>
              <a:t>1  </a:t>
            </a:r>
            <a:endParaRPr lang="zh-CN" altLang="zh-CN" sz="1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1" name="Text Box 6"/>
          <p:cNvSpPr txBox="1">
            <a:spLocks noChangeArrowheads="1"/>
          </p:cNvSpPr>
          <p:nvPr/>
        </p:nvSpPr>
        <p:spPr bwMode="auto">
          <a:xfrm flipH="1">
            <a:off x="902398" y="3236153"/>
            <a:ext cx="22387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200" dirty="0">
                <a:solidFill>
                  <a:srgbClr val="FF0000"/>
                </a:solidFill>
                <a:latin typeface="+mn-ea"/>
                <a:ea typeface="+mn-ea"/>
              </a:rPr>
              <a:t>1  </a:t>
            </a:r>
            <a:endParaRPr lang="zh-CN" altLang="zh-CN" sz="1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5" name="Text Box 6"/>
          <p:cNvSpPr txBox="1">
            <a:spLocks noChangeArrowheads="1"/>
          </p:cNvSpPr>
          <p:nvPr/>
        </p:nvSpPr>
        <p:spPr bwMode="auto">
          <a:xfrm flipH="1">
            <a:off x="774655" y="3412967"/>
            <a:ext cx="223877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1  </a:t>
            </a:r>
            <a:endParaRPr lang="zh-CN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698607" y="3516487"/>
            <a:ext cx="199687" cy="18036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1421679" y="3523761"/>
            <a:ext cx="199687" cy="18036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2232700" y="1156110"/>
            <a:ext cx="101015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1.2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77" name="Text Box 2"/>
          <p:cNvSpPr txBox="1">
            <a:spLocks noChangeArrowheads="1"/>
          </p:cNvSpPr>
          <p:nvPr/>
        </p:nvSpPr>
        <p:spPr bwMode="auto">
          <a:xfrm>
            <a:off x="3846801" y="1945137"/>
            <a:ext cx="118348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0. 3 2</a:t>
            </a:r>
            <a:endParaRPr lang="zh-CN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8" name="Rectangle 3"/>
          <p:cNvSpPr>
            <a:spLocks noChangeArrowheads="1"/>
          </p:cNvSpPr>
          <p:nvPr/>
        </p:nvSpPr>
        <p:spPr bwMode="auto">
          <a:xfrm>
            <a:off x="3472391" y="2274221"/>
            <a:ext cx="34408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100">
                <a:solidFill>
                  <a:srgbClr val="FF0000"/>
                </a:solidFill>
                <a:latin typeface="+mn-ea"/>
                <a:ea typeface="+mn-ea"/>
              </a:rPr>
              <a:t>×</a:t>
            </a:r>
            <a:endParaRPr lang="zh-CN" altLang="zh-CN" sz="210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79" name="Text Box 4"/>
          <p:cNvSpPr txBox="1">
            <a:spLocks noChangeArrowheads="1"/>
          </p:cNvSpPr>
          <p:nvPr/>
        </p:nvSpPr>
        <p:spPr bwMode="auto">
          <a:xfrm>
            <a:off x="4070862" y="2276390"/>
            <a:ext cx="141089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100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1.2</a:t>
            </a:r>
            <a:endParaRPr lang="zh-CN" altLang="en-US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0" name="Line 5"/>
          <p:cNvSpPr>
            <a:spLocks noChangeShapeType="1"/>
          </p:cNvSpPr>
          <p:nvPr/>
        </p:nvSpPr>
        <p:spPr bwMode="auto">
          <a:xfrm>
            <a:off x="3583822" y="2806635"/>
            <a:ext cx="1554956" cy="1191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sz="2100">
              <a:latin typeface="+mn-ea"/>
            </a:endParaRPr>
          </a:p>
        </p:txBody>
      </p:sp>
      <p:sp>
        <p:nvSpPr>
          <p:cNvPr id="81" name="Text Box 6"/>
          <p:cNvSpPr txBox="1">
            <a:spLocks noChangeArrowheads="1"/>
          </p:cNvSpPr>
          <p:nvPr/>
        </p:nvSpPr>
        <p:spPr bwMode="auto">
          <a:xfrm flipH="1">
            <a:off x="4161613" y="3410463"/>
            <a:ext cx="223877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8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  </a:t>
            </a:r>
            <a:endParaRPr lang="zh-CN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2" name="Oval 12"/>
          <p:cNvSpPr>
            <a:spLocks noChangeArrowheads="1"/>
          </p:cNvSpPr>
          <p:nvPr/>
        </p:nvSpPr>
        <p:spPr bwMode="auto">
          <a:xfrm>
            <a:off x="3897807" y="3658203"/>
            <a:ext cx="48695" cy="53578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100">
              <a:latin typeface="+mn-ea"/>
              <a:ea typeface="+mn-ea"/>
            </a:endParaRPr>
          </a:p>
        </p:txBody>
      </p:sp>
      <p:cxnSp>
        <p:nvCxnSpPr>
          <p:cNvPr id="83" name="直接连接符 82"/>
          <p:cNvCxnSpPr/>
          <p:nvPr/>
        </p:nvCxnSpPr>
        <p:spPr>
          <a:xfrm flipV="1">
            <a:off x="3469884" y="2757820"/>
            <a:ext cx="1637938" cy="2381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 Box 15"/>
          <p:cNvSpPr txBox="1">
            <a:spLocks noChangeArrowheads="1"/>
          </p:cNvSpPr>
          <p:nvPr/>
        </p:nvSpPr>
        <p:spPr bwMode="auto">
          <a:xfrm>
            <a:off x="3914171" y="3402581"/>
            <a:ext cx="27741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endParaRPr lang="zh-CN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5" name="Text Box 6"/>
          <p:cNvSpPr txBox="1">
            <a:spLocks noChangeArrowheads="1"/>
          </p:cNvSpPr>
          <p:nvPr/>
        </p:nvSpPr>
        <p:spPr bwMode="auto">
          <a:xfrm>
            <a:off x="4403256" y="3398712"/>
            <a:ext cx="274161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4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endParaRPr lang="zh-CN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6" name="Text Box 2"/>
          <p:cNvSpPr txBox="1">
            <a:spLocks noChangeArrowheads="1"/>
          </p:cNvSpPr>
          <p:nvPr/>
        </p:nvSpPr>
        <p:spPr bwMode="auto">
          <a:xfrm>
            <a:off x="4161613" y="2751587"/>
            <a:ext cx="118348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6 4</a:t>
            </a:r>
            <a:endParaRPr lang="zh-CN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87" name="Text Box 2"/>
          <p:cNvSpPr txBox="1">
            <a:spLocks noChangeArrowheads="1"/>
          </p:cNvSpPr>
          <p:nvPr/>
        </p:nvSpPr>
        <p:spPr bwMode="auto">
          <a:xfrm>
            <a:off x="3924341" y="3056807"/>
            <a:ext cx="118348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3 2</a:t>
            </a:r>
            <a:endParaRPr lang="zh-CN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88" name="直接连接符 87"/>
          <p:cNvCxnSpPr/>
          <p:nvPr/>
        </p:nvCxnSpPr>
        <p:spPr>
          <a:xfrm flipV="1">
            <a:off x="3500841" y="3381956"/>
            <a:ext cx="1637938" cy="2381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 Box 6"/>
          <p:cNvSpPr txBox="1">
            <a:spLocks noChangeArrowheads="1"/>
          </p:cNvSpPr>
          <p:nvPr/>
        </p:nvSpPr>
        <p:spPr bwMode="auto">
          <a:xfrm>
            <a:off x="3606927" y="3407940"/>
            <a:ext cx="244397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0 </a:t>
            </a:r>
            <a:endParaRPr lang="zh-CN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4753353" y="1125736"/>
            <a:ext cx="101015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0.384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97" name="Text Box 2"/>
          <p:cNvSpPr txBox="1">
            <a:spLocks noChangeArrowheads="1"/>
          </p:cNvSpPr>
          <p:nvPr/>
        </p:nvSpPr>
        <p:spPr bwMode="auto">
          <a:xfrm>
            <a:off x="7045822" y="1881861"/>
            <a:ext cx="118348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9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r>
              <a:rPr lang="en-US" altLang="zh-CN" sz="800" dirty="0">
                <a:solidFill>
                  <a:srgbClr val="FF0000"/>
                </a:solidFill>
                <a:latin typeface="+mn-ea"/>
                <a:ea typeface="+mn-ea"/>
              </a:rPr>
              <a:t> 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8</a:t>
            </a:r>
            <a:endParaRPr lang="zh-CN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8" name="Rectangle 3"/>
          <p:cNvSpPr>
            <a:spLocks noChangeArrowheads="1"/>
          </p:cNvSpPr>
          <p:nvPr/>
        </p:nvSpPr>
        <p:spPr bwMode="auto">
          <a:xfrm>
            <a:off x="6424967" y="2258213"/>
            <a:ext cx="34408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100" dirty="0">
                <a:solidFill>
                  <a:srgbClr val="FF0000"/>
                </a:solidFill>
                <a:latin typeface="+mn-ea"/>
                <a:ea typeface="+mn-ea"/>
              </a:rPr>
              <a:t>×</a:t>
            </a:r>
            <a:endParaRPr lang="zh-CN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9" name="Text Box 4"/>
          <p:cNvSpPr txBox="1">
            <a:spLocks noChangeArrowheads="1"/>
          </p:cNvSpPr>
          <p:nvPr/>
        </p:nvSpPr>
        <p:spPr bwMode="auto">
          <a:xfrm>
            <a:off x="7006822" y="2252125"/>
            <a:ext cx="141089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100" dirty="0">
                <a:solidFill>
                  <a:srgbClr val="FF0000"/>
                </a:solidFill>
                <a:latin typeface="+mn-ea"/>
                <a:ea typeface="+mn-ea"/>
              </a:rPr>
              <a:t> 0</a:t>
            </a:r>
            <a:r>
              <a:rPr lang="zh-CN" altLang="zh-CN" sz="2100" dirty="0">
                <a:solidFill>
                  <a:srgbClr val="FF0000"/>
                </a:solidFill>
                <a:latin typeface="+mn-ea"/>
                <a:ea typeface="+mn-ea"/>
              </a:rPr>
              <a:t>.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5</a:t>
            </a:r>
            <a:endParaRPr lang="zh-CN" altLang="en-US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00" name="Line 5"/>
          <p:cNvSpPr>
            <a:spLocks noChangeShapeType="1"/>
          </p:cNvSpPr>
          <p:nvPr/>
        </p:nvSpPr>
        <p:spPr bwMode="auto">
          <a:xfrm>
            <a:off x="6536398" y="2790627"/>
            <a:ext cx="1554956" cy="1191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sz="2100">
              <a:latin typeface="+mn-ea"/>
            </a:endParaRPr>
          </a:p>
        </p:txBody>
      </p:sp>
      <p:sp>
        <p:nvSpPr>
          <p:cNvPr id="102" name="Oval 12"/>
          <p:cNvSpPr>
            <a:spLocks noChangeArrowheads="1"/>
          </p:cNvSpPr>
          <p:nvPr/>
        </p:nvSpPr>
        <p:spPr bwMode="auto">
          <a:xfrm>
            <a:off x="7114472" y="3000452"/>
            <a:ext cx="48695" cy="53578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100">
              <a:latin typeface="+mn-ea"/>
              <a:ea typeface="+mn-ea"/>
            </a:endParaRPr>
          </a:p>
        </p:txBody>
      </p:sp>
      <p:cxnSp>
        <p:nvCxnSpPr>
          <p:cNvPr id="103" name="直接连接符 102"/>
          <p:cNvCxnSpPr/>
          <p:nvPr/>
        </p:nvCxnSpPr>
        <p:spPr>
          <a:xfrm flipV="1">
            <a:off x="6422460" y="2741812"/>
            <a:ext cx="1637938" cy="2381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6868588" y="2726150"/>
            <a:ext cx="118348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4 9 0</a:t>
            </a:r>
            <a:endParaRPr lang="zh-CN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113" name="直接连接符 112"/>
          <p:cNvCxnSpPr/>
          <p:nvPr/>
        </p:nvCxnSpPr>
        <p:spPr>
          <a:xfrm>
            <a:off x="7391117" y="2856808"/>
            <a:ext cx="199687" cy="18036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4" name="文本框 113"/>
          <p:cNvSpPr txBox="1"/>
          <p:nvPr/>
        </p:nvSpPr>
        <p:spPr>
          <a:xfrm>
            <a:off x="7604149" y="1108348"/>
            <a:ext cx="101015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4.9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46" name="任意多边形 45"/>
          <p:cNvSpPr/>
          <p:nvPr/>
        </p:nvSpPr>
        <p:spPr>
          <a:xfrm>
            <a:off x="89730" y="556984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>
                <a:latin typeface="+mn-ea"/>
              </a:rPr>
              <a:t>3</a:t>
            </a:r>
            <a:endParaRPr lang="zh-CN" altLang="en-US" sz="21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  <p:bldP spid="58" grpId="0"/>
      <p:bldP spid="59" grpId="0"/>
      <p:bldP spid="61" grpId="0"/>
      <p:bldP spid="62" grpId="0" animBg="1"/>
      <p:bldP spid="64" grpId="0"/>
      <p:bldP spid="65" grpId="0"/>
      <p:bldP spid="67" grpId="0"/>
      <p:bldP spid="68" grpId="0"/>
      <p:bldP spid="70" grpId="0"/>
      <p:bldP spid="71" grpId="0"/>
      <p:bldP spid="75" grpId="0"/>
      <p:bldP spid="11" grpId="0"/>
      <p:bldP spid="77" grpId="0"/>
      <p:bldP spid="78" grpId="0"/>
      <p:bldP spid="79" grpId="0"/>
      <p:bldP spid="81" grpId="0"/>
      <p:bldP spid="82" grpId="0" animBg="1"/>
      <p:bldP spid="84" grpId="0"/>
      <p:bldP spid="85" grpId="0"/>
      <p:bldP spid="86" grpId="0"/>
      <p:bldP spid="87" grpId="0"/>
      <p:bldP spid="95" grpId="0"/>
      <p:bldP spid="96" grpId="0"/>
      <p:bldP spid="97" grpId="0"/>
      <p:bldP spid="98" grpId="0"/>
      <p:bldP spid="99" grpId="0"/>
      <p:bldP spid="102" grpId="0" animBg="1"/>
      <p:bldP spid="106" grpId="0"/>
      <p:bldP spid="1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1"/>
          <p:cNvSpPr txBox="1"/>
          <p:nvPr/>
        </p:nvSpPr>
        <p:spPr>
          <a:xfrm>
            <a:off x="512839" y="445130"/>
            <a:ext cx="7647905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+mn-ea"/>
              </a:rPr>
              <a:t>星期天，小</a:t>
            </a:r>
            <a:r>
              <a:rPr lang="zh-CN" altLang="en-US" sz="2400" dirty="0">
                <a:latin typeface="+mn-ea"/>
              </a:rPr>
              <a:t>红</a:t>
            </a:r>
            <a:r>
              <a:rPr lang="zh-CN" altLang="en-US" sz="2400" dirty="0">
                <a:latin typeface="+mn-ea"/>
              </a:rPr>
              <a:t>的妈妈去超市买东西，请把下表填写完整。</a:t>
            </a:r>
            <a:endParaRPr lang="zh-CN" altLang="en-US" sz="2400" dirty="0">
              <a:latin typeface="+mn-ea"/>
            </a:endParaRPr>
          </a:p>
        </p:txBody>
      </p:sp>
      <p:graphicFrame>
        <p:nvGraphicFramePr>
          <p:cNvPr id="33" name="表格 32"/>
          <p:cNvGraphicFramePr>
            <a:graphicFrameLocks noGrp="1"/>
          </p:cNvGraphicFramePr>
          <p:nvPr/>
        </p:nvGraphicFramePr>
        <p:xfrm>
          <a:off x="763111" y="1674460"/>
          <a:ext cx="7290140" cy="2220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5171"/>
                <a:gridCol w="1771436"/>
                <a:gridCol w="2043965"/>
                <a:gridCol w="1839568"/>
              </a:tblGrid>
              <a:tr h="57219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商品名称</a:t>
                      </a:r>
                      <a:endParaRPr lang="zh-CN" altLang="en-US" sz="2100" b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米醋</a:t>
                      </a:r>
                      <a:endParaRPr lang="zh-CN" altLang="en-US" sz="2100" b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香蕉</a:t>
                      </a:r>
                      <a:endParaRPr lang="zh-CN" altLang="en-US" sz="2100" b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瓜子</a:t>
                      </a:r>
                      <a:endParaRPr lang="zh-CN" altLang="en-US" sz="2100" b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2660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单价 </a:t>
                      </a:r>
                      <a:endParaRPr lang="zh-CN" altLang="en-US" sz="2100" b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8.9</a:t>
                      </a:r>
                      <a:r>
                        <a:rPr lang="zh-CN" altLang="en-US" sz="21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元／瓶</a:t>
                      </a:r>
                      <a:endParaRPr lang="zh-CN" altLang="en-US" sz="2100" b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5.6</a:t>
                      </a:r>
                      <a:r>
                        <a:rPr lang="zh-CN" altLang="en-US" sz="21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元／千克</a:t>
                      </a:r>
                      <a:endParaRPr lang="zh-CN" altLang="en-US" sz="2100" b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1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14.2</a:t>
                      </a:r>
                      <a:r>
                        <a:rPr lang="zh-CN" altLang="en-US" sz="21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元／千克</a:t>
                      </a:r>
                      <a:endParaRPr lang="zh-CN" altLang="en-US" sz="2100" b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4298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数量</a:t>
                      </a:r>
                      <a:endParaRPr lang="zh-CN" altLang="en-US" sz="2100" b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altLang="en-US" sz="21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瓶</a:t>
                      </a:r>
                      <a:endParaRPr lang="zh-CN" altLang="en-US" sz="2100" b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3.2</a:t>
                      </a:r>
                      <a:r>
                        <a:rPr lang="zh-CN" altLang="en-US" sz="21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千克</a:t>
                      </a:r>
                      <a:endParaRPr lang="zh-CN" altLang="en-US" sz="2100" b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1.8</a:t>
                      </a:r>
                      <a:r>
                        <a:rPr lang="zh-CN" altLang="en-US" sz="21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千克</a:t>
                      </a:r>
                      <a:endParaRPr lang="zh-CN" altLang="en-US" sz="2100" b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7901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总价</a:t>
                      </a:r>
                      <a:endParaRPr lang="zh-CN" altLang="en-US" sz="2100" b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100" b="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4" name="矩形 33"/>
          <p:cNvSpPr/>
          <p:nvPr/>
        </p:nvSpPr>
        <p:spPr>
          <a:xfrm>
            <a:off x="2721172" y="3328565"/>
            <a:ext cx="945211" cy="55399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26.7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元</a:t>
            </a:r>
            <a:endParaRPr lang="zh-CN" altLang="en-US" sz="2100" dirty="0">
              <a:latin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591057" y="3341256"/>
            <a:ext cx="1102706" cy="55399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17.92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元</a:t>
            </a:r>
            <a:endParaRPr lang="zh-CN" altLang="en-US" sz="2100" dirty="0"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562549" y="3341256"/>
            <a:ext cx="1311860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25.56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元</a:t>
            </a:r>
            <a:endParaRPr lang="zh-CN" altLang="en-US" sz="2100" dirty="0">
              <a:latin typeface="+mn-ea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89730" y="556984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>
                <a:latin typeface="+mn-ea"/>
              </a:rPr>
              <a:t>4</a:t>
            </a:r>
            <a:endParaRPr lang="zh-CN" altLang="en-US" sz="21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878744" y="1478098"/>
            <a:ext cx="1176149" cy="1081538"/>
          </a:xfrm>
          <a:prstGeom prst="rect">
            <a:avLst/>
          </a:prstGeom>
        </p:spPr>
      </p:pic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2895728" y="3031742"/>
            <a:ext cx="1542730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1.2 × 1.2 =</a:t>
            </a:r>
            <a:endParaRPr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4336492" y="3031742"/>
            <a:ext cx="1204898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1.44 (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米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)</a:t>
            </a:r>
            <a:endParaRPr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895728" y="3600643"/>
            <a:ext cx="1701428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0.33 × 1.4 =</a:t>
            </a:r>
            <a:endParaRPr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4431244" y="3572177"/>
            <a:ext cx="1366400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0.462 (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吨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)</a:t>
            </a:r>
            <a:endParaRPr lang="en-US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2895727" y="4081525"/>
            <a:ext cx="4159166" cy="844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答：草原牛的身高是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1.44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米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,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体重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是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0.462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吨。</a:t>
            </a:r>
            <a:endParaRPr lang="zh-CN" altLang="en-US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493520" y="534229"/>
            <a:ext cx="6858000" cy="844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sz="2100" dirty="0">
                <a:latin typeface="+mn-ea"/>
                <a:ea typeface="+mn-ea"/>
              </a:rPr>
              <a:t>草原牛的身高是蒙古牛的</a:t>
            </a:r>
            <a:r>
              <a:rPr lang="en-US" altLang="zh-CN" sz="2100" dirty="0">
                <a:latin typeface="+mn-ea"/>
                <a:ea typeface="+mn-ea"/>
              </a:rPr>
              <a:t>1.2</a:t>
            </a:r>
            <a:r>
              <a:rPr lang="zh-CN" altLang="en-US" sz="2100" dirty="0">
                <a:latin typeface="+mn-ea"/>
                <a:ea typeface="+mn-ea"/>
              </a:rPr>
              <a:t>倍，体重是蒙古牛的</a:t>
            </a:r>
            <a:r>
              <a:rPr lang="en-US" altLang="zh-CN" sz="2100" dirty="0">
                <a:latin typeface="+mn-ea"/>
                <a:ea typeface="+mn-ea"/>
              </a:rPr>
              <a:t>1.4</a:t>
            </a:r>
            <a:r>
              <a:rPr lang="zh-CN" altLang="en-US" sz="2100" dirty="0">
                <a:latin typeface="+mn-ea"/>
                <a:ea typeface="+mn-ea"/>
              </a:rPr>
              <a:t>倍，草原牛的身高、体重各是多少？</a:t>
            </a:r>
            <a:endParaRPr lang="zh-CN" altLang="en-US" sz="2100" dirty="0">
              <a:latin typeface="+mn-ea"/>
              <a:ea typeface="+mn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412049" y="1392953"/>
            <a:ext cx="6038390" cy="945661"/>
            <a:chOff x="1851912" y="2623464"/>
            <a:chExt cx="8051186" cy="1260881"/>
          </a:xfrm>
        </p:grpSpPr>
        <p:grpSp>
          <p:nvGrpSpPr>
            <p:cNvPr id="5" name="组合 4"/>
            <p:cNvGrpSpPr/>
            <p:nvPr/>
          </p:nvGrpSpPr>
          <p:grpSpPr>
            <a:xfrm>
              <a:off x="4675160" y="2623464"/>
              <a:ext cx="5227938" cy="697626"/>
              <a:chOff x="4675160" y="2623464"/>
              <a:chExt cx="5227938" cy="697626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4675160" y="2623464"/>
                <a:ext cx="905299" cy="697626"/>
              </a:xfrm>
              <a:prstGeom prst="rect">
                <a:avLst/>
              </a:prstGeom>
              <a:solidFill>
                <a:srgbClr val="69C6FD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/>
                  <a:t>蒙古牛</a:t>
                </a:r>
                <a:endParaRPr lang="zh-CN" altLang="en-US" dirty="0"/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8930701" y="2733692"/>
                <a:ext cx="972397" cy="410369"/>
              </a:xfrm>
              <a:prstGeom prst="rect">
                <a:avLst/>
              </a:prstGeom>
              <a:solidFill>
                <a:srgbClr val="69C6FD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/>
                  <a:t>草原牛</a:t>
                </a:r>
                <a:endParaRPr lang="zh-CN" altLang="en-US" dirty="0"/>
              </a:p>
            </p:txBody>
          </p:sp>
        </p:grpSp>
        <p:sp>
          <p:nvSpPr>
            <p:cNvPr id="7" name="圆角矩形标注 6"/>
            <p:cNvSpPr/>
            <p:nvPr/>
          </p:nvSpPr>
          <p:spPr>
            <a:xfrm>
              <a:off x="1851912" y="2742326"/>
              <a:ext cx="2286000" cy="1142019"/>
            </a:xfrm>
            <a:prstGeom prst="wedgeRoundRectCallout">
              <a:avLst>
                <a:gd name="adj1" fmla="val 64882"/>
                <a:gd name="adj2" fmla="val 9884"/>
                <a:gd name="adj3" fmla="val 16667"/>
              </a:avLst>
            </a:prstGeom>
            <a:solidFill>
              <a:srgbClr val="FEFEE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>
                <a:lnSpc>
                  <a:spcPct val="150000"/>
                </a:lnSpc>
              </a:pPr>
              <a:r>
                <a:rPr lang="zh-CN" altLang="en-US" sz="1800" dirty="0">
                  <a:solidFill>
                    <a:prstClr val="black"/>
                  </a:solidFill>
                  <a:latin typeface="+mn-ea"/>
                </a:rPr>
                <a:t>我</a:t>
              </a:r>
              <a:r>
                <a:rPr lang="zh-CN" altLang="en-US" sz="1800" dirty="0">
                  <a:solidFill>
                    <a:prstClr val="black"/>
                  </a:solidFill>
                  <a:latin typeface="+mn-ea"/>
                </a:rPr>
                <a:t>身高</a:t>
              </a:r>
              <a:r>
                <a:rPr lang="en-US" altLang="zh-CN" sz="1800" dirty="0">
                  <a:solidFill>
                    <a:prstClr val="black"/>
                  </a:solidFill>
                  <a:latin typeface="+mn-ea"/>
                </a:rPr>
                <a:t>1.2</a:t>
              </a:r>
              <a:r>
                <a:rPr lang="zh-CN" altLang="en-US" sz="1800" dirty="0">
                  <a:solidFill>
                    <a:prstClr val="black"/>
                  </a:solidFill>
                  <a:latin typeface="+mn-ea"/>
                </a:rPr>
                <a:t>米，体重</a:t>
              </a:r>
              <a:r>
                <a:rPr lang="en-US" altLang="zh-CN" sz="1800" dirty="0">
                  <a:solidFill>
                    <a:prstClr val="black"/>
                  </a:solidFill>
                  <a:latin typeface="+mn-ea"/>
                </a:rPr>
                <a:t>0.33</a:t>
              </a:r>
              <a:r>
                <a:rPr lang="zh-CN" altLang="en-US" sz="1800" dirty="0">
                  <a:solidFill>
                    <a:prstClr val="black"/>
                  </a:solidFill>
                  <a:latin typeface="+mn-ea"/>
                </a:rPr>
                <a:t>吨。</a:t>
              </a:r>
              <a:endParaRPr lang="zh-CN" altLang="en-US" sz="1800" dirty="0">
                <a:solidFill>
                  <a:prstClr val="black"/>
                </a:solidFill>
                <a:latin typeface="+mn-ea"/>
              </a:endParaRPr>
            </a:p>
            <a:p>
              <a:pPr algn="ctr"/>
              <a:endParaRPr lang="zh-CN" altLang="en-US" sz="1500" dirty="0">
                <a:latin typeface="+mn-ea"/>
              </a:endParaRPr>
            </a:p>
          </p:txBody>
        </p:sp>
      </p:grpSp>
      <p:sp>
        <p:nvSpPr>
          <p:cNvPr id="19" name="任意多边形 18"/>
          <p:cNvSpPr/>
          <p:nvPr/>
        </p:nvSpPr>
        <p:spPr>
          <a:xfrm>
            <a:off x="89730" y="556984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>
                <a:latin typeface="+mn-ea"/>
              </a:rPr>
              <a:t>5</a:t>
            </a:r>
            <a:endParaRPr lang="zh-CN" altLang="en-US" sz="2100" b="1" dirty="0">
              <a:latin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633494" y="1702814"/>
            <a:ext cx="702999" cy="6321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3613" y="403438"/>
            <a:ext cx="8508967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能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根据“包装”的有关信息提出数学问题，学会用竖式计算小数乘法，并培养估算能力。体会小数乘法在实际中的应用。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通过解决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生活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中的包装问题，通过自主探究合作交流，利用知识的迁移掌握算理和计算方法，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培养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探究能力，发展数学思维。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56373" y="2932978"/>
            <a:ext cx="8646207" cy="1852301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50000"/>
              </a:lnSpc>
            </a:pPr>
            <a:endParaRPr lang="zh-CN" altLang="en-US" sz="2100" dirty="0"/>
          </a:p>
        </p:txBody>
      </p:sp>
      <p:sp>
        <p:nvSpPr>
          <p:cNvPr id="6" name="矩形 5"/>
          <p:cNvSpPr/>
          <p:nvPr/>
        </p:nvSpPr>
        <p:spPr>
          <a:xfrm>
            <a:off x="429932" y="3325560"/>
            <a:ext cx="8171915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chemeClr val="bg1"/>
                </a:solidFill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</a:rPr>
              <a:t>重点</a:t>
            </a:r>
            <a:r>
              <a:rPr lang="en-US" altLang="zh-CN" sz="2100" dirty="0">
                <a:solidFill>
                  <a:schemeClr val="bg1"/>
                </a:solidFill>
              </a:rPr>
              <a:t>】</a:t>
            </a:r>
            <a:r>
              <a:rPr lang="zh-CN" altLang="en-US" sz="2100" dirty="0"/>
              <a:t>探索小数乘小数</a:t>
            </a:r>
            <a:r>
              <a:rPr lang="zh-CN" altLang="en-US" sz="2100" dirty="0"/>
              <a:t>的竖</a:t>
            </a:r>
            <a:r>
              <a:rPr lang="zh-CN" altLang="en-US" sz="2100" dirty="0"/>
              <a:t>式计算方法及估算能力。</a:t>
            </a:r>
            <a:endParaRPr lang="zh-CN" altLang="en-US" sz="2100" dirty="0"/>
          </a:p>
        </p:txBody>
      </p:sp>
      <p:sp>
        <p:nvSpPr>
          <p:cNvPr id="8" name="矩形 7"/>
          <p:cNvSpPr/>
          <p:nvPr/>
        </p:nvSpPr>
        <p:spPr>
          <a:xfrm>
            <a:off x="429932" y="3963715"/>
            <a:ext cx="8171915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chemeClr val="bg1"/>
                </a:solidFill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</a:rPr>
              <a:t>难点</a:t>
            </a:r>
            <a:r>
              <a:rPr lang="en-US" altLang="zh-CN" sz="2100" dirty="0">
                <a:solidFill>
                  <a:schemeClr val="bg1"/>
                </a:solidFill>
              </a:rPr>
              <a:t>】</a:t>
            </a:r>
            <a:r>
              <a:rPr lang="zh-CN" altLang="en-US" sz="2100" dirty="0"/>
              <a:t>正确的列竖式计算小数的乘法。</a:t>
            </a:r>
            <a:endParaRPr lang="zh-CN" alt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5"/>
          <p:cNvSpPr txBox="1">
            <a:spLocks noChangeArrowheads="1"/>
          </p:cNvSpPr>
          <p:nvPr/>
        </p:nvSpPr>
        <p:spPr bwMode="auto">
          <a:xfrm>
            <a:off x="489858" y="449348"/>
            <a:ext cx="8170817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+mn-ea"/>
                <a:ea typeface="+mn-ea"/>
              </a:rPr>
              <a:t>买</a:t>
            </a:r>
            <a:r>
              <a:rPr lang="en-US" altLang="zh-CN" sz="2400" dirty="0">
                <a:latin typeface="+mn-ea"/>
                <a:ea typeface="+mn-ea"/>
              </a:rPr>
              <a:t>2.5</a:t>
            </a:r>
            <a:r>
              <a:rPr lang="zh-CN" altLang="en-US" sz="2400" dirty="0">
                <a:latin typeface="+mn-ea"/>
                <a:ea typeface="+mn-ea"/>
              </a:rPr>
              <a:t>千克</a:t>
            </a:r>
            <a:r>
              <a:rPr lang="zh-CN" altLang="en-US" sz="2400" dirty="0">
                <a:latin typeface="+mn-ea"/>
                <a:ea typeface="+mn-ea"/>
              </a:rPr>
              <a:t>苹果</a:t>
            </a:r>
            <a:r>
              <a:rPr lang="zh-CN" altLang="en-US" sz="2400" dirty="0">
                <a:latin typeface="+mn-ea"/>
                <a:ea typeface="+mn-ea"/>
              </a:rPr>
              <a:t>和</a:t>
            </a:r>
            <a:r>
              <a:rPr lang="en-US" altLang="zh-CN" sz="2400" dirty="0">
                <a:latin typeface="+mn-ea"/>
                <a:ea typeface="+mn-ea"/>
              </a:rPr>
              <a:t>1.9</a:t>
            </a:r>
            <a:r>
              <a:rPr lang="zh-CN" altLang="en-US" sz="2400" dirty="0">
                <a:latin typeface="+mn-ea"/>
                <a:ea typeface="+mn-ea"/>
              </a:rPr>
              <a:t>千克梨，</a:t>
            </a:r>
            <a:r>
              <a:rPr lang="zh-CN" altLang="en-US" sz="2400" dirty="0">
                <a:latin typeface="+mn-ea"/>
                <a:ea typeface="+mn-ea"/>
              </a:rPr>
              <a:t>一共要付多少元</a:t>
            </a:r>
            <a:r>
              <a:rPr lang="zh-CN" altLang="en-US" sz="2400" dirty="0">
                <a:latin typeface="+mn-ea"/>
                <a:ea typeface="+mn-ea"/>
              </a:rPr>
              <a:t>？</a:t>
            </a:r>
            <a:endParaRPr lang="zh-CN" altLang="en-US" sz="2400" dirty="0">
              <a:latin typeface="+mn-ea"/>
              <a:ea typeface="+mn-ea"/>
            </a:endParaRPr>
          </a:p>
        </p:txBody>
      </p:sp>
      <p:sp>
        <p:nvSpPr>
          <p:cNvPr id="8" name="TextBox 8"/>
          <p:cNvSpPr txBox="1">
            <a:spLocks noChangeArrowheads="1"/>
          </p:cNvSpPr>
          <p:nvPr/>
        </p:nvSpPr>
        <p:spPr bwMode="auto">
          <a:xfrm>
            <a:off x="2906574" y="2690024"/>
            <a:ext cx="487561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8.1×2.5=20.25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（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元）</a:t>
            </a:r>
            <a:endParaRPr lang="zh-CN" altLang="en-US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4" name="TextBox 9"/>
          <p:cNvSpPr txBox="1">
            <a:spLocks noChangeArrowheads="1"/>
          </p:cNvSpPr>
          <p:nvPr/>
        </p:nvSpPr>
        <p:spPr bwMode="auto">
          <a:xfrm>
            <a:off x="2906574" y="3219229"/>
            <a:ext cx="487561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4.75×1.6=7.6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（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元）</a:t>
            </a:r>
            <a:endParaRPr lang="zh-CN" altLang="en-US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6" name="TextBox 11"/>
          <p:cNvSpPr txBox="1">
            <a:spLocks noChangeArrowheads="1"/>
          </p:cNvSpPr>
          <p:nvPr/>
        </p:nvSpPr>
        <p:spPr bwMode="auto">
          <a:xfrm>
            <a:off x="2838958" y="3726391"/>
            <a:ext cx="487560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20.25+7.6=27.85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（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元）</a:t>
            </a:r>
            <a:endParaRPr lang="zh-CN" altLang="en-US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7" name="TextBox 12"/>
          <p:cNvSpPr txBox="1">
            <a:spLocks noChangeArrowheads="1"/>
          </p:cNvSpPr>
          <p:nvPr/>
        </p:nvSpPr>
        <p:spPr bwMode="auto">
          <a:xfrm>
            <a:off x="2838958" y="4255597"/>
            <a:ext cx="487560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答：一共要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付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27.85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元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。</a:t>
            </a:r>
            <a:endParaRPr lang="zh-CN" altLang="en-US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04281" y="2140193"/>
            <a:ext cx="386007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latin typeface="+mn-ea"/>
              </a:rPr>
              <a:t>每千克</a:t>
            </a:r>
            <a:r>
              <a:rPr lang="en-US" altLang="zh-CN" sz="2100" dirty="0">
                <a:latin typeface="+mn-ea"/>
              </a:rPr>
              <a:t>8.1</a:t>
            </a:r>
            <a:r>
              <a:rPr lang="zh-CN" altLang="en-US" sz="2100" dirty="0">
                <a:latin typeface="+mn-ea"/>
              </a:rPr>
              <a:t>元    每千</a:t>
            </a:r>
            <a:r>
              <a:rPr lang="en-US" altLang="zh-CN" sz="2100" dirty="0">
                <a:latin typeface="+mn-ea"/>
              </a:rPr>
              <a:t>4.75</a:t>
            </a:r>
            <a:r>
              <a:rPr lang="zh-CN" altLang="en-US" sz="2100" dirty="0">
                <a:latin typeface="+mn-ea"/>
              </a:rPr>
              <a:t>元</a:t>
            </a:r>
            <a:endParaRPr lang="zh-CN" altLang="en-US" sz="2100" dirty="0">
              <a:latin typeface="+mn-ea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89730" y="556984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>
                <a:latin typeface="+mn-ea"/>
              </a:rPr>
              <a:t>6</a:t>
            </a:r>
            <a:endParaRPr lang="zh-CN" altLang="en-US" sz="2100" b="1" dirty="0">
              <a:latin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152472" y="1509578"/>
            <a:ext cx="524637" cy="5280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457175" y="1453571"/>
            <a:ext cx="544068" cy="5840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1817" y="723034"/>
            <a:ext cx="2651079" cy="1664180"/>
          </a:xfrm>
          <a:prstGeom prst="rect">
            <a:avLst/>
          </a:prstGeom>
        </p:spPr>
      </p:pic>
      <p:sp>
        <p:nvSpPr>
          <p:cNvPr id="9" name="圆角矩形标注 8"/>
          <p:cNvSpPr/>
          <p:nvPr/>
        </p:nvSpPr>
        <p:spPr>
          <a:xfrm>
            <a:off x="3058731" y="360776"/>
            <a:ext cx="2975020" cy="1194348"/>
          </a:xfrm>
          <a:prstGeom prst="wedgeRoundRectCallout">
            <a:avLst>
              <a:gd name="adj1" fmla="val -50703"/>
              <a:gd name="adj2" fmla="val 63309"/>
              <a:gd name="adj3" fmla="val 16667"/>
            </a:avLst>
          </a:prstGeom>
          <a:solidFill>
            <a:srgbClr val="FBEB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20000"/>
              </a:lnSpc>
            </a:pPr>
            <a:r>
              <a:rPr lang="zh-CN" altLang="en-US" sz="2100" dirty="0">
                <a:solidFill>
                  <a:schemeClr val="tx1"/>
                </a:solidFill>
              </a:rPr>
              <a:t>包装一个礼品盒要用</a:t>
            </a:r>
            <a:r>
              <a:rPr lang="en-US" altLang="zh-CN" sz="2100" dirty="0">
                <a:solidFill>
                  <a:schemeClr val="tx1"/>
                </a:solidFill>
              </a:rPr>
              <a:t>0.8</a:t>
            </a:r>
            <a:r>
              <a:rPr lang="zh-CN" altLang="en-US" sz="2100" dirty="0">
                <a:solidFill>
                  <a:schemeClr val="tx1"/>
                </a:solidFill>
              </a:rPr>
              <a:t>米长的包装纸，还要用</a:t>
            </a:r>
            <a:r>
              <a:rPr lang="en-US" altLang="zh-CN" sz="2100" dirty="0">
                <a:solidFill>
                  <a:schemeClr val="tx1"/>
                </a:solidFill>
              </a:rPr>
              <a:t>2.4</a:t>
            </a:r>
            <a:r>
              <a:rPr lang="zh-CN" altLang="en-US" sz="2100" dirty="0">
                <a:solidFill>
                  <a:schemeClr val="tx1"/>
                </a:solidFill>
              </a:rPr>
              <a:t>米长的彩带。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304167" y="1822154"/>
            <a:ext cx="2598313" cy="1130121"/>
          </a:xfrm>
          <a:prstGeom prst="roundRect">
            <a:avLst/>
          </a:prstGeom>
          <a:solidFill>
            <a:srgbClr val="B9E5F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包装纸：每米</a:t>
            </a:r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2.6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元</a:t>
            </a:r>
            <a:endParaRPr lang="en-US" altLang="zh-CN" sz="2100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彩带：每米</a:t>
            </a:r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0.85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元</a:t>
            </a:r>
            <a:endParaRPr lang="zh-CN" altLang="en-US" sz="21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6" name="圆角矩形标注 25"/>
          <p:cNvSpPr/>
          <p:nvPr/>
        </p:nvSpPr>
        <p:spPr>
          <a:xfrm>
            <a:off x="3115812" y="3227108"/>
            <a:ext cx="2975020" cy="1194348"/>
          </a:xfrm>
          <a:prstGeom prst="wedgeRoundRectCallout">
            <a:avLst>
              <a:gd name="adj1" fmla="val 78842"/>
              <a:gd name="adj2" fmla="val 35003"/>
              <a:gd name="adj3" fmla="val 16667"/>
            </a:avLst>
          </a:prstGeom>
          <a:solidFill>
            <a:srgbClr val="D5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20000"/>
              </a:lnSpc>
            </a:pPr>
            <a:r>
              <a:rPr lang="zh-CN" altLang="en-US" sz="2100" dirty="0">
                <a:solidFill>
                  <a:schemeClr val="tx1"/>
                </a:solidFill>
              </a:rPr>
              <a:t>你知道包装一个礼品盒</a:t>
            </a:r>
            <a:r>
              <a:rPr lang="en-US" altLang="zh-CN" sz="2100" dirty="0">
                <a:solidFill>
                  <a:schemeClr val="tx1"/>
                </a:solidFill>
              </a:rPr>
              <a:t>,</a:t>
            </a:r>
            <a:r>
              <a:rPr lang="zh-CN" altLang="en-US" sz="2100" dirty="0">
                <a:solidFill>
                  <a:schemeClr val="tx1"/>
                </a:solidFill>
              </a:rPr>
              <a:t>买包装纸和彩带各需要多少钱吗？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2"/>
          <p:cNvSpPr txBox="1">
            <a:spLocks noChangeArrowheads="1"/>
          </p:cNvSpPr>
          <p:nvPr/>
        </p:nvSpPr>
        <p:spPr bwMode="auto">
          <a:xfrm>
            <a:off x="373236" y="487012"/>
            <a:ext cx="6590109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dirty="0" smtClean="0">
                <a:latin typeface="+mn-ea"/>
                <a:ea typeface="+mn-ea"/>
                <a:cs typeface="Times New Roman" panose="02020603050405020304" pitchFamily="18" charset="0"/>
              </a:rPr>
              <a:t>买包装纸需要多少元？估一估。</a:t>
            </a:r>
            <a:endParaRPr lang="en-US" altLang="zh-CN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7" name="圆角矩形标注 56"/>
          <p:cNvSpPr/>
          <p:nvPr/>
        </p:nvSpPr>
        <p:spPr bwMode="auto">
          <a:xfrm>
            <a:off x="4730606" y="1657685"/>
            <a:ext cx="2532208" cy="1068730"/>
          </a:xfrm>
          <a:prstGeom prst="wedgeRoundRectCallout">
            <a:avLst>
              <a:gd name="adj1" fmla="val 46714"/>
              <a:gd name="adj2" fmla="val 60549"/>
              <a:gd name="adj3" fmla="val 166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不到一米，买包装纸不会超过</a:t>
            </a:r>
            <a:r>
              <a:rPr lang="en-US" altLang="zh-CN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2.6</a:t>
            </a: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元。</a:t>
            </a:r>
            <a:endParaRPr lang="en-US" altLang="zh-CN" sz="2100" dirty="0">
              <a:solidFill>
                <a:schemeClr val="tx1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58" name="圆角矩形标注 57"/>
          <p:cNvSpPr/>
          <p:nvPr/>
        </p:nvSpPr>
        <p:spPr bwMode="auto">
          <a:xfrm>
            <a:off x="1274757" y="1315396"/>
            <a:ext cx="2999462" cy="1411019"/>
          </a:xfrm>
          <a:prstGeom prst="wedgeRoundRectCallout">
            <a:avLst>
              <a:gd name="adj1" fmla="val -41390"/>
              <a:gd name="adj2" fmla="val 92817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包装一个礼品盒需要</a:t>
            </a:r>
            <a:r>
              <a:rPr lang="en-US" altLang="zh-CN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0.8</a:t>
            </a: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米长的包装纸，每米</a:t>
            </a:r>
            <a:r>
              <a:rPr lang="en-US" altLang="zh-CN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2.6</a:t>
            </a: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元。</a:t>
            </a:r>
            <a:endParaRPr lang="en-US" altLang="zh-CN" sz="2100" dirty="0">
              <a:solidFill>
                <a:schemeClr val="tx1"/>
              </a:solidFill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57" grpId="0" animBg="1"/>
      <p:bldP spid="5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2"/>
          <p:cNvSpPr txBox="1">
            <a:spLocks noChangeArrowheads="1"/>
          </p:cNvSpPr>
          <p:nvPr/>
        </p:nvSpPr>
        <p:spPr bwMode="auto">
          <a:xfrm>
            <a:off x="373236" y="487012"/>
            <a:ext cx="6590109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dirty="0" smtClean="0">
                <a:latin typeface="+mn-ea"/>
                <a:ea typeface="+mn-ea"/>
                <a:cs typeface="Times New Roman" panose="02020603050405020304" pitchFamily="18" charset="0"/>
              </a:rPr>
              <a:t>买包装纸需要多少元？算一算。</a:t>
            </a:r>
            <a:endParaRPr lang="en-US" altLang="zh-CN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72945" y="1023206"/>
            <a:ext cx="3277662" cy="637505"/>
            <a:chOff x="3163926" y="1364275"/>
            <a:chExt cx="4370216" cy="850006"/>
          </a:xfrm>
        </p:grpSpPr>
        <p:sp>
          <p:nvSpPr>
            <p:cNvPr id="2" name="圆角矩形 1"/>
            <p:cNvSpPr/>
            <p:nvPr/>
          </p:nvSpPr>
          <p:spPr>
            <a:xfrm>
              <a:off x="3163926" y="1364275"/>
              <a:ext cx="4370216" cy="850006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solidFill>
                    <a:schemeClr val="tx1"/>
                  </a:solidFill>
                </a:rPr>
                <a:t>2.6×0.8=        </a:t>
              </a:r>
              <a:r>
                <a:rPr lang="zh-CN" altLang="en-US" sz="2100" dirty="0">
                  <a:solidFill>
                    <a:schemeClr val="tx1"/>
                  </a:solidFill>
                </a:rPr>
                <a:t>（     ）</a:t>
              </a:r>
              <a:endParaRPr lang="zh-CN" altLang="en-US" sz="2100" dirty="0">
                <a:solidFill>
                  <a:schemeClr val="tx1"/>
                </a:solidFill>
              </a:endParaRPr>
            </a:p>
          </p:txBody>
        </p:sp>
        <p:sp>
          <p:nvSpPr>
            <p:cNvPr id="3" name="圆角矩形 2"/>
            <p:cNvSpPr/>
            <p:nvPr/>
          </p:nvSpPr>
          <p:spPr>
            <a:xfrm>
              <a:off x="5018132" y="1505943"/>
              <a:ext cx="854634" cy="56667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TextBox 30"/>
          <p:cNvSpPr txBox="1"/>
          <p:nvPr/>
        </p:nvSpPr>
        <p:spPr>
          <a:xfrm>
            <a:off x="3117082" y="2108044"/>
            <a:ext cx="773906" cy="392906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spc="450" dirty="0">
                <a:latin typeface="+mn-ea"/>
              </a:rPr>
              <a:t>2.6</a:t>
            </a:r>
            <a:endParaRPr lang="zh-CN" altLang="en-US" sz="2100" spc="450" dirty="0">
              <a:latin typeface="+mn-ea"/>
            </a:endParaRPr>
          </a:p>
        </p:txBody>
      </p:sp>
      <p:sp>
        <p:nvSpPr>
          <p:cNvPr id="15" name="TextBox 31"/>
          <p:cNvSpPr txBox="1"/>
          <p:nvPr/>
        </p:nvSpPr>
        <p:spPr>
          <a:xfrm>
            <a:off x="2733458" y="2602826"/>
            <a:ext cx="1308978" cy="39241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spc="450" dirty="0">
                <a:latin typeface="+mn-ea"/>
              </a:rPr>
              <a:t>× 0.8</a:t>
            </a:r>
            <a:endParaRPr lang="zh-CN" altLang="en-US" sz="2100" spc="450" dirty="0">
              <a:latin typeface="+mn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898203" y="3012641"/>
            <a:ext cx="945356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33"/>
          <p:cNvSpPr txBox="1"/>
          <p:nvPr/>
        </p:nvSpPr>
        <p:spPr>
          <a:xfrm>
            <a:off x="2859815" y="3088558"/>
            <a:ext cx="1284685" cy="391716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spc="450" dirty="0">
                <a:latin typeface="+mn-ea"/>
              </a:rPr>
              <a:t>2.0 8</a:t>
            </a:r>
            <a:endParaRPr lang="zh-CN" altLang="en-US" sz="2100" spc="450" dirty="0">
              <a:latin typeface="+mn-ea"/>
            </a:endParaRPr>
          </a:p>
        </p:txBody>
      </p:sp>
      <p:sp>
        <p:nvSpPr>
          <p:cNvPr id="18" name="TextBox 34"/>
          <p:cNvSpPr txBox="1"/>
          <p:nvPr/>
        </p:nvSpPr>
        <p:spPr>
          <a:xfrm>
            <a:off x="6386684" y="2130650"/>
            <a:ext cx="773906" cy="392906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spc="450" dirty="0">
                <a:latin typeface="+mn-ea"/>
              </a:rPr>
              <a:t>26</a:t>
            </a:r>
            <a:endParaRPr lang="zh-CN" altLang="en-US" sz="2100" spc="450" dirty="0">
              <a:latin typeface="+mn-ea"/>
            </a:endParaRPr>
          </a:p>
        </p:txBody>
      </p:sp>
      <p:sp>
        <p:nvSpPr>
          <p:cNvPr id="19" name="TextBox 35"/>
          <p:cNvSpPr txBox="1"/>
          <p:nvPr/>
        </p:nvSpPr>
        <p:spPr>
          <a:xfrm>
            <a:off x="6227672" y="2603525"/>
            <a:ext cx="1047750" cy="391716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spc="450" dirty="0">
                <a:latin typeface="+mn-ea"/>
              </a:rPr>
              <a:t>× 8</a:t>
            </a:r>
            <a:endParaRPr lang="zh-CN" altLang="en-US" sz="2100" spc="450" dirty="0">
              <a:latin typeface="+mn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6213701" y="3012641"/>
            <a:ext cx="945356" cy="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37"/>
          <p:cNvSpPr txBox="1"/>
          <p:nvPr/>
        </p:nvSpPr>
        <p:spPr>
          <a:xfrm>
            <a:off x="6287268" y="3027374"/>
            <a:ext cx="972740" cy="392906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100" spc="450" dirty="0">
                <a:latin typeface="+mn-ea"/>
              </a:rPr>
              <a:t>208</a:t>
            </a:r>
            <a:endParaRPr lang="zh-CN" altLang="en-US" sz="2100" spc="450" dirty="0">
              <a:latin typeface="+mn-ea"/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>
            <a:off x="3932909" y="2500950"/>
            <a:ext cx="2260206" cy="0"/>
          </a:xfrm>
          <a:prstGeom prst="straightConnector1">
            <a:avLst/>
          </a:prstGeom>
          <a:ln w="28575">
            <a:solidFill>
              <a:srgbClr val="C00000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40"/>
          <p:cNvSpPr txBox="1"/>
          <p:nvPr/>
        </p:nvSpPr>
        <p:spPr bwMode="auto">
          <a:xfrm>
            <a:off x="3890988" y="2067519"/>
            <a:ext cx="2322713" cy="39241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spc="-113" dirty="0">
                <a:latin typeface="+mn-ea"/>
              </a:rPr>
              <a:t>扩大到原来的</a:t>
            </a:r>
            <a:r>
              <a:rPr lang="en-US" altLang="zh-CN" sz="2100" spc="-113" dirty="0">
                <a:latin typeface="+mn-ea"/>
              </a:rPr>
              <a:t>10</a:t>
            </a:r>
            <a:r>
              <a:rPr lang="zh-CN" altLang="en-US" sz="2100" spc="-113" dirty="0">
                <a:latin typeface="+mn-ea"/>
              </a:rPr>
              <a:t>倍</a:t>
            </a:r>
            <a:endParaRPr lang="zh-CN" altLang="en-US" sz="2100" spc="-113" dirty="0">
              <a:latin typeface="+mn-ea"/>
            </a:endParaRPr>
          </a:p>
        </p:txBody>
      </p:sp>
      <p:cxnSp>
        <p:nvCxnSpPr>
          <p:cNvPr id="24" name="直接箭头连接符 23"/>
          <p:cNvCxnSpPr/>
          <p:nvPr/>
        </p:nvCxnSpPr>
        <p:spPr>
          <a:xfrm>
            <a:off x="3893619" y="2905253"/>
            <a:ext cx="2299496" cy="0"/>
          </a:xfrm>
          <a:prstGeom prst="straightConnector1">
            <a:avLst/>
          </a:prstGeom>
          <a:ln w="28575">
            <a:solidFill>
              <a:srgbClr val="C00000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43"/>
          <p:cNvSpPr txBox="1"/>
          <p:nvPr/>
        </p:nvSpPr>
        <p:spPr bwMode="auto">
          <a:xfrm>
            <a:off x="3859582" y="2507888"/>
            <a:ext cx="2403080" cy="39241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100" spc="-113" dirty="0">
                <a:latin typeface="+mn-ea"/>
              </a:rPr>
              <a:t>扩大到原来的</a:t>
            </a:r>
            <a:r>
              <a:rPr lang="en-US" altLang="zh-CN" sz="2100" spc="-113" dirty="0">
                <a:latin typeface="+mn-ea"/>
              </a:rPr>
              <a:t>10</a:t>
            </a:r>
            <a:r>
              <a:rPr lang="zh-CN" altLang="en-US" sz="2100" spc="-113" dirty="0">
                <a:latin typeface="+mn-ea"/>
              </a:rPr>
              <a:t>倍</a:t>
            </a:r>
            <a:endParaRPr lang="zh-CN" altLang="en-US" sz="2100" spc="-113" dirty="0">
              <a:latin typeface="+mn-ea"/>
            </a:endParaRPr>
          </a:p>
        </p:txBody>
      </p:sp>
      <p:cxnSp>
        <p:nvCxnSpPr>
          <p:cNvPr id="26" name="直接箭头连接符 25"/>
          <p:cNvCxnSpPr/>
          <p:nvPr/>
        </p:nvCxnSpPr>
        <p:spPr>
          <a:xfrm flipH="1">
            <a:off x="3915050" y="3361262"/>
            <a:ext cx="2126855" cy="0"/>
          </a:xfrm>
          <a:prstGeom prst="straightConnector1">
            <a:avLst/>
          </a:prstGeom>
          <a:ln w="28575">
            <a:solidFill>
              <a:srgbClr val="C00000"/>
            </a:solidFill>
            <a:headEnd type="none" w="med" len="med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8" name="TextBox 45"/>
              <p:cNvSpPr txBox="1"/>
              <p:nvPr/>
            </p:nvSpPr>
            <p:spPr bwMode="auto">
              <a:xfrm>
                <a:off x="3995904" y="2866913"/>
                <a:ext cx="2330453" cy="525529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>
                <a:spAutoFit/>
              </a:bodyPr>
              <a:lstStyle/>
              <a:p>
                <a:pPr>
                  <a:defRPr/>
                </a:pPr>
                <a:r>
                  <a:rPr lang="zh-CN" altLang="en-US" sz="2100" spc="-113" dirty="0">
                    <a:latin typeface="+mn-ea"/>
                  </a:rPr>
                  <a:t>缩小到</a:t>
                </a:r>
                <a:r>
                  <a:rPr lang="zh-CN" altLang="en-US" sz="2100" spc="-113" dirty="0">
                    <a:latin typeface="+mn-ea"/>
                  </a:rPr>
                  <a:t>原来</a:t>
                </a:r>
                <a:r>
                  <a:rPr lang="zh-CN" altLang="en-US" sz="2100" spc="-113" dirty="0">
                    <a:latin typeface="+mn-ea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100" i="1" spc="-113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100" i="1" spc="-113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100" i="1" spc="-113">
                            <a:latin typeface="Cambria Math" panose="02040503050406030204" pitchFamily="18" charset="0"/>
                          </a:rPr>
                          <m:t>100</m:t>
                        </m:r>
                      </m:den>
                    </m:f>
                  </m:oMath>
                </a14:m>
                <a:endParaRPr lang="zh-CN" altLang="en-US" sz="2100" spc="-113" dirty="0">
                  <a:latin typeface="+mn-ea"/>
                </a:endParaRPr>
              </a:p>
            </p:txBody>
          </p:sp>
        </mc:Choice>
        <mc:Fallback>
          <p:sp>
            <p:nvSpPr>
              <p:cNvPr id="28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995904" y="2866913"/>
                <a:ext cx="2330453" cy="525529"/>
              </a:xfrm>
              <a:prstGeom prst="rect">
                <a:avLst/>
              </a:prstGeom>
              <a:blipFill rotWithShape="1">
                <a:blip r:embed="rId1"/>
                <a:stretch>
                  <a:fillRect l="-21" t="-100" r="21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TextBox 48"/>
          <p:cNvSpPr txBox="1">
            <a:spLocks noChangeArrowheads="1"/>
          </p:cNvSpPr>
          <p:nvPr/>
        </p:nvSpPr>
        <p:spPr bwMode="auto">
          <a:xfrm>
            <a:off x="1443803" y="2116174"/>
            <a:ext cx="1352550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latin typeface="+mn-ea"/>
                <a:ea typeface="+mn-ea"/>
              </a:rPr>
              <a:t>一位小数</a:t>
            </a: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31" name="TextBox 49"/>
          <p:cNvSpPr txBox="1">
            <a:spLocks noChangeArrowheads="1"/>
          </p:cNvSpPr>
          <p:nvPr/>
        </p:nvSpPr>
        <p:spPr bwMode="auto">
          <a:xfrm>
            <a:off x="1434782" y="2576053"/>
            <a:ext cx="1352550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latin typeface="+mn-ea"/>
                <a:ea typeface="+mn-ea"/>
              </a:rPr>
              <a:t>一位小数</a:t>
            </a: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32" name="TextBox 50"/>
          <p:cNvSpPr txBox="1">
            <a:spLocks noChangeArrowheads="1"/>
          </p:cNvSpPr>
          <p:nvPr/>
        </p:nvSpPr>
        <p:spPr bwMode="auto">
          <a:xfrm>
            <a:off x="1434782" y="3065626"/>
            <a:ext cx="1352550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latin typeface="+mn-ea"/>
                <a:ea typeface="+mn-ea"/>
              </a:rPr>
              <a:t>两位小数</a:t>
            </a: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33" name="TextBox 51"/>
          <p:cNvSpPr txBox="1">
            <a:spLocks noChangeArrowheads="1"/>
          </p:cNvSpPr>
          <p:nvPr/>
        </p:nvSpPr>
        <p:spPr bwMode="auto">
          <a:xfrm>
            <a:off x="3746343" y="1152441"/>
            <a:ext cx="152042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2.0 8    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元</a:t>
            </a:r>
            <a:endParaRPr lang="zh-CN" altLang="en-US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4" name="TextBox 52"/>
          <p:cNvSpPr txBox="1">
            <a:spLocks noChangeArrowheads="1"/>
          </p:cNvSpPr>
          <p:nvPr/>
        </p:nvSpPr>
        <p:spPr bwMode="auto">
          <a:xfrm>
            <a:off x="2634682" y="3919443"/>
            <a:ext cx="3579019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答：买包装纸需要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2.08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元。</a:t>
            </a:r>
            <a:endParaRPr lang="zh-CN" altLang="en-US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14" grpId="0"/>
      <p:bldP spid="15" grpId="0"/>
      <p:bldP spid="17" grpId="1"/>
      <p:bldP spid="18" grpId="0"/>
      <p:bldP spid="23" grpId="0"/>
      <p:bldP spid="25" grpId="0"/>
      <p:bldP spid="28" grpId="0"/>
      <p:bldP spid="30" grpId="0"/>
      <p:bldP spid="31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"/>
          <p:cNvSpPr txBox="1">
            <a:spLocks noChangeArrowheads="1"/>
          </p:cNvSpPr>
          <p:nvPr/>
        </p:nvSpPr>
        <p:spPr bwMode="auto">
          <a:xfrm>
            <a:off x="440038" y="527383"/>
            <a:ext cx="7299938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dirty="0">
                <a:latin typeface="+mn-ea"/>
                <a:ea typeface="+mn-ea"/>
                <a:cs typeface="Times New Roman" panose="02020603050405020304" pitchFamily="18" charset="0"/>
              </a:rPr>
              <a:t>买彩带需要多少元？估一估。</a:t>
            </a:r>
            <a:endParaRPr lang="en-US" altLang="zh-CN" sz="24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9" name="圆角矩形标注 18"/>
          <p:cNvSpPr/>
          <p:nvPr/>
        </p:nvSpPr>
        <p:spPr bwMode="auto">
          <a:xfrm>
            <a:off x="4720947" y="1789003"/>
            <a:ext cx="2532208" cy="1068730"/>
          </a:xfrm>
          <a:prstGeom prst="wedgeRoundRectCallout">
            <a:avLst>
              <a:gd name="adj1" fmla="val 46714"/>
              <a:gd name="adj2" fmla="val 60549"/>
              <a:gd name="adj3" fmla="val 16667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每</a:t>
            </a: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米不到</a:t>
            </a:r>
            <a:r>
              <a:rPr lang="en-US" altLang="zh-CN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1</a:t>
            </a: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元，买</a:t>
            </a: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彩带</a:t>
            </a: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不会超过</a:t>
            </a:r>
            <a:r>
              <a:rPr lang="en-US" altLang="zh-CN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2.4</a:t>
            </a: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元。</a:t>
            </a:r>
            <a:endParaRPr lang="en-US" altLang="zh-CN" sz="2100" dirty="0">
              <a:solidFill>
                <a:schemeClr val="tx1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0" name="圆角矩形标注 19"/>
          <p:cNvSpPr/>
          <p:nvPr/>
        </p:nvSpPr>
        <p:spPr bwMode="auto">
          <a:xfrm>
            <a:off x="1381007" y="1446714"/>
            <a:ext cx="2999462" cy="1411019"/>
          </a:xfrm>
          <a:prstGeom prst="wedgeRoundRectCallout">
            <a:avLst>
              <a:gd name="adj1" fmla="val -41390"/>
              <a:gd name="adj2" fmla="val 92817"/>
              <a:gd name="adj3" fmla="val 16667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包装一个礼品盒需要</a:t>
            </a:r>
            <a:r>
              <a:rPr lang="en-US" altLang="zh-CN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2.4</a:t>
            </a: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米长的</a:t>
            </a: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彩纸</a:t>
            </a: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，每米</a:t>
            </a:r>
            <a:r>
              <a:rPr lang="en-US" altLang="zh-CN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0.85</a:t>
            </a: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元。</a:t>
            </a:r>
            <a:endParaRPr lang="en-US" altLang="zh-CN" sz="2100" dirty="0">
              <a:solidFill>
                <a:schemeClr val="tx1"/>
              </a:solidFill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2143125" y="984426"/>
            <a:ext cx="3277662" cy="637505"/>
            <a:chOff x="3163926" y="1364275"/>
            <a:chExt cx="4370216" cy="850006"/>
          </a:xfrm>
        </p:grpSpPr>
        <p:sp>
          <p:nvSpPr>
            <p:cNvPr id="67" name="圆角矩形 66"/>
            <p:cNvSpPr/>
            <p:nvPr/>
          </p:nvSpPr>
          <p:spPr>
            <a:xfrm>
              <a:off x="3163926" y="1364275"/>
              <a:ext cx="4370216" cy="850006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100" dirty="0">
                  <a:solidFill>
                    <a:schemeClr val="tx1"/>
                  </a:solidFill>
                </a:rPr>
                <a:t>2.4×0.85=        </a:t>
              </a:r>
              <a:r>
                <a:rPr lang="zh-CN" altLang="en-US" sz="2100" dirty="0">
                  <a:solidFill>
                    <a:schemeClr val="tx1"/>
                  </a:solidFill>
                </a:rPr>
                <a:t>（     ）</a:t>
              </a:r>
              <a:endParaRPr lang="zh-CN" altLang="en-US" sz="2100" dirty="0">
                <a:solidFill>
                  <a:schemeClr val="tx1"/>
                </a:solidFill>
              </a:endParaRPr>
            </a:p>
          </p:txBody>
        </p:sp>
        <p:sp>
          <p:nvSpPr>
            <p:cNvPr id="68" name="圆角矩形 67"/>
            <p:cNvSpPr/>
            <p:nvPr/>
          </p:nvSpPr>
          <p:spPr>
            <a:xfrm>
              <a:off x="5212423" y="1505943"/>
              <a:ext cx="854634" cy="56667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TextBox 2"/>
          <p:cNvSpPr txBox="1">
            <a:spLocks noChangeArrowheads="1"/>
          </p:cNvSpPr>
          <p:nvPr/>
        </p:nvSpPr>
        <p:spPr bwMode="auto">
          <a:xfrm>
            <a:off x="440038" y="527383"/>
            <a:ext cx="7299938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9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5000"/>
              <a:buFont typeface="Wingdings" panose="05000000000000000000" pitchFamily="2" charset="2"/>
              <a:buChar char="n"/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dirty="0">
                <a:latin typeface="+mn-ea"/>
                <a:ea typeface="+mn-ea"/>
                <a:cs typeface="Times New Roman" panose="02020603050405020304" pitchFamily="18" charset="0"/>
              </a:rPr>
              <a:t>买彩带需要多少元？</a:t>
            </a:r>
            <a:r>
              <a:rPr lang="zh-CN" altLang="en-US" sz="2400" dirty="0">
                <a:latin typeface="+mn-ea"/>
                <a:ea typeface="+mn-ea"/>
                <a:cs typeface="Times New Roman" panose="02020603050405020304" pitchFamily="18" charset="0"/>
              </a:rPr>
              <a:t>算一算</a:t>
            </a:r>
            <a:r>
              <a:rPr lang="zh-CN" altLang="en-US" sz="2400" dirty="0"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lang="en-US" altLang="zh-CN" sz="24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TextBox 31"/>
          <p:cNvSpPr txBox="1">
            <a:spLocks noChangeArrowheads="1"/>
          </p:cNvSpPr>
          <p:nvPr/>
        </p:nvSpPr>
        <p:spPr bwMode="auto">
          <a:xfrm>
            <a:off x="2019712" y="4154111"/>
            <a:ext cx="321468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</a:rPr>
              <a:t>答：                              </a:t>
            </a:r>
            <a:endParaRPr lang="zh-CN" altLang="en-US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12" name="组合 35"/>
          <p:cNvGrpSpPr/>
          <p:nvPr/>
        </p:nvGrpSpPr>
        <p:grpSpPr bwMode="auto">
          <a:xfrm>
            <a:off x="3589735" y="1928813"/>
            <a:ext cx="1553765" cy="1875235"/>
            <a:chOff x="4786314" y="2571744"/>
            <a:chExt cx="2071693" cy="2500330"/>
          </a:xfrm>
        </p:grpSpPr>
        <p:sp>
          <p:nvSpPr>
            <p:cNvPr id="13" name="圆角矩形 12"/>
            <p:cNvSpPr/>
            <p:nvPr/>
          </p:nvSpPr>
          <p:spPr bwMode="auto">
            <a:xfrm>
              <a:off x="4786314" y="2571744"/>
              <a:ext cx="1571630" cy="2500330"/>
            </a:xfrm>
            <a:prstGeom prst="roundRect">
              <a:avLst/>
            </a:prstGeom>
            <a:noFill/>
            <a:ln>
              <a:solidFill>
                <a:schemeClr val="tx2">
                  <a:lumMod val="60000"/>
                  <a:lumOff val="4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2100">
                <a:latin typeface="+mn-ea"/>
              </a:endParaRPr>
            </a:p>
          </p:txBody>
        </p:sp>
        <p:grpSp>
          <p:nvGrpSpPr>
            <p:cNvPr id="14" name="组合 34"/>
            <p:cNvGrpSpPr/>
            <p:nvPr/>
          </p:nvGrpSpPr>
          <p:grpSpPr bwMode="auto">
            <a:xfrm>
              <a:off x="5000630" y="2643182"/>
              <a:ext cx="1857377" cy="911191"/>
              <a:chOff x="5000630" y="2643182"/>
              <a:chExt cx="1857377" cy="911191"/>
            </a:xfrm>
          </p:grpSpPr>
          <p:grpSp>
            <p:nvGrpSpPr>
              <p:cNvPr id="15" name="组合 43"/>
              <p:cNvGrpSpPr/>
              <p:nvPr/>
            </p:nvGrpSpPr>
            <p:grpSpPr bwMode="auto">
              <a:xfrm>
                <a:off x="5000630" y="3000372"/>
                <a:ext cx="1214438" cy="554001"/>
                <a:chOff x="4071926" y="2048523"/>
                <a:chExt cx="1214444" cy="553395"/>
              </a:xfrm>
            </p:grpSpPr>
            <p:sp>
              <p:nvSpPr>
                <p:cNvPr id="18" name="TextBox 8"/>
                <p:cNvSpPr txBox="1">
                  <a:spLocks noChangeArrowheads="1"/>
                </p:cNvSpPr>
                <p:nvPr/>
              </p:nvSpPr>
              <p:spPr bwMode="auto">
                <a:xfrm>
                  <a:off x="4071926" y="2048523"/>
                  <a:ext cx="450269" cy="55339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100">
                      <a:latin typeface="+mn-ea"/>
                      <a:ea typeface="+mn-ea"/>
                    </a:rPr>
                    <a:t>×</a:t>
                  </a:r>
                  <a:endParaRPr lang="zh-CN" altLang="en-US" sz="2100">
                    <a:latin typeface="+mn-ea"/>
                    <a:ea typeface="+mn-ea"/>
                  </a:endParaRPr>
                </a:p>
              </p:txBody>
            </p:sp>
            <p:cxnSp>
              <p:nvCxnSpPr>
                <p:cNvPr id="19" name="直接连接符 18"/>
                <p:cNvCxnSpPr/>
                <p:nvPr/>
              </p:nvCxnSpPr>
              <p:spPr bwMode="auto">
                <a:xfrm>
                  <a:off x="4143362" y="2548042"/>
                  <a:ext cx="1143008" cy="1585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" name="TextBox 5"/>
              <p:cNvSpPr txBox="1">
                <a:spLocks noChangeArrowheads="1"/>
              </p:cNvSpPr>
              <p:nvPr/>
            </p:nvSpPr>
            <p:spPr bwMode="auto">
              <a:xfrm>
                <a:off x="5643570" y="2643182"/>
                <a:ext cx="1214437" cy="5540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100" dirty="0">
                    <a:latin typeface="+mn-ea"/>
                    <a:ea typeface="+mn-ea"/>
                    <a:cs typeface="Times New Roman" panose="02020603050405020304" pitchFamily="18" charset="0"/>
                  </a:rPr>
                  <a:t>2 4   </a:t>
                </a:r>
                <a:endParaRPr lang="zh-CN" altLang="en-US" sz="2100" dirty="0">
                  <a:latin typeface="+mn-ea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TextBox 5"/>
              <p:cNvSpPr txBox="1">
                <a:spLocks noChangeArrowheads="1"/>
              </p:cNvSpPr>
              <p:nvPr/>
            </p:nvSpPr>
            <p:spPr bwMode="auto">
              <a:xfrm>
                <a:off x="5643570" y="2976563"/>
                <a:ext cx="1214437" cy="5540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100">
                    <a:latin typeface="+mn-ea"/>
                    <a:ea typeface="+mn-ea"/>
                    <a:cs typeface="Times New Roman" panose="02020603050405020304" pitchFamily="18" charset="0"/>
                  </a:rPr>
                  <a:t>8 5   </a:t>
                </a:r>
                <a:endParaRPr lang="zh-CN" altLang="en-US" sz="2100">
                  <a:latin typeface="+mn-ea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0" name="TextBox 5"/>
          <p:cNvSpPr txBox="1">
            <a:spLocks noChangeArrowheads="1"/>
          </p:cNvSpPr>
          <p:nvPr/>
        </p:nvSpPr>
        <p:spPr bwMode="auto">
          <a:xfrm>
            <a:off x="3991570" y="2550790"/>
            <a:ext cx="910829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1 2 0   </a:t>
            </a:r>
            <a:endParaRPr lang="zh-CN" altLang="en-US" sz="2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" name="TextBox 5"/>
          <p:cNvSpPr txBox="1">
            <a:spLocks noChangeArrowheads="1"/>
          </p:cNvSpPr>
          <p:nvPr/>
        </p:nvSpPr>
        <p:spPr bwMode="auto">
          <a:xfrm>
            <a:off x="3756126" y="2893742"/>
            <a:ext cx="130075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1 9 2 </a:t>
            </a: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endParaRPr lang="zh-CN" altLang="en-US" sz="2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22" name="直接连接符 21"/>
          <p:cNvCxnSpPr/>
          <p:nvPr/>
        </p:nvCxnSpPr>
        <p:spPr bwMode="auto">
          <a:xfrm>
            <a:off x="3750469" y="3214688"/>
            <a:ext cx="964406" cy="119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5"/>
          <p:cNvSpPr txBox="1">
            <a:spLocks noChangeArrowheads="1"/>
          </p:cNvSpPr>
          <p:nvPr/>
        </p:nvSpPr>
        <p:spPr bwMode="auto">
          <a:xfrm>
            <a:off x="4393407" y="3224347"/>
            <a:ext cx="37504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 0   </a:t>
            </a:r>
            <a:endParaRPr lang="zh-CN" altLang="en-US" sz="2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24" name="组合 49"/>
          <p:cNvGrpSpPr/>
          <p:nvPr/>
        </p:nvGrpSpPr>
        <p:grpSpPr bwMode="auto">
          <a:xfrm>
            <a:off x="6160295" y="1621930"/>
            <a:ext cx="2135981" cy="2357438"/>
            <a:chOff x="6653257" y="2214554"/>
            <a:chExt cx="2847965" cy="3143272"/>
          </a:xfrm>
        </p:grpSpPr>
        <p:sp>
          <p:nvSpPr>
            <p:cNvPr id="25" name="TextBox 2"/>
            <p:cNvSpPr txBox="1">
              <a:spLocks noChangeArrowheads="1"/>
            </p:cNvSpPr>
            <p:nvPr/>
          </p:nvSpPr>
          <p:spPr bwMode="auto">
            <a:xfrm>
              <a:off x="6653257" y="2285992"/>
              <a:ext cx="2847965" cy="554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100">
                  <a:latin typeface="+mn-ea"/>
                  <a:ea typeface="+mn-ea"/>
                  <a:cs typeface="Times New Roman" panose="02020603050405020304" pitchFamily="18" charset="0"/>
                </a:rPr>
                <a:t>也可以写成：</a:t>
              </a:r>
              <a:endParaRPr lang="en-US" altLang="zh-CN" sz="2100">
                <a:latin typeface="+mn-ea"/>
                <a:ea typeface="+mn-ea"/>
                <a:cs typeface="Times New Roman" panose="02020603050405020304" pitchFamily="18" charset="0"/>
              </a:endParaRPr>
            </a:p>
          </p:txBody>
        </p:sp>
        <p:grpSp>
          <p:nvGrpSpPr>
            <p:cNvPr id="26" name="组合 48"/>
            <p:cNvGrpSpPr/>
            <p:nvPr/>
          </p:nvGrpSpPr>
          <p:grpSpPr bwMode="auto">
            <a:xfrm>
              <a:off x="6715169" y="2214554"/>
              <a:ext cx="2214555" cy="3143272"/>
              <a:chOff x="6715169" y="2214554"/>
              <a:chExt cx="2214555" cy="3143272"/>
            </a:xfrm>
          </p:grpSpPr>
          <p:sp>
            <p:nvSpPr>
              <p:cNvPr id="27" name="圆角矩形 26"/>
              <p:cNvSpPr/>
              <p:nvPr/>
            </p:nvSpPr>
            <p:spPr bwMode="auto">
              <a:xfrm>
                <a:off x="6715169" y="2214554"/>
                <a:ext cx="2214555" cy="3143272"/>
              </a:xfrm>
              <a:prstGeom prst="roundRect">
                <a:avLst/>
              </a:prstGeom>
              <a:noFill/>
              <a:ln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zh-CN" altLang="en-US" sz="2100">
                  <a:latin typeface="+mn-ea"/>
                </a:endParaRPr>
              </a:p>
            </p:txBody>
          </p:sp>
          <p:grpSp>
            <p:nvGrpSpPr>
              <p:cNvPr id="28" name="组合 34"/>
              <p:cNvGrpSpPr/>
              <p:nvPr/>
            </p:nvGrpSpPr>
            <p:grpSpPr bwMode="auto">
              <a:xfrm>
                <a:off x="6858017" y="2657475"/>
                <a:ext cx="2023600" cy="921707"/>
                <a:chOff x="4929182" y="2657475"/>
                <a:chExt cx="2023600" cy="921707"/>
              </a:xfrm>
            </p:grpSpPr>
            <p:grpSp>
              <p:nvGrpSpPr>
                <p:cNvPr id="29" name="组合 43"/>
                <p:cNvGrpSpPr/>
                <p:nvPr/>
              </p:nvGrpSpPr>
              <p:grpSpPr bwMode="auto">
                <a:xfrm>
                  <a:off x="4929182" y="3000371"/>
                  <a:ext cx="1760716" cy="578811"/>
                  <a:chOff x="4000474" y="2048523"/>
                  <a:chExt cx="1760723" cy="578178"/>
                </a:xfrm>
              </p:grpSpPr>
              <p:sp>
                <p:nvSpPr>
                  <p:cNvPr id="32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000474" y="2048523"/>
                    <a:ext cx="450268" cy="55339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en-US" altLang="zh-CN" sz="2100">
                        <a:latin typeface="+mn-ea"/>
                        <a:ea typeface="+mn-ea"/>
                      </a:rPr>
                      <a:t>×</a:t>
                    </a:r>
                    <a:endParaRPr lang="zh-CN" altLang="en-US" sz="2100">
                      <a:latin typeface="+mn-ea"/>
                      <a:ea typeface="+mn-ea"/>
                    </a:endParaRPr>
                  </a:p>
                </p:txBody>
              </p:sp>
              <p:cxnSp>
                <p:nvCxnSpPr>
                  <p:cNvPr id="33" name="直接连接符 32"/>
                  <p:cNvCxnSpPr/>
                  <p:nvPr/>
                </p:nvCxnSpPr>
                <p:spPr bwMode="auto">
                  <a:xfrm flipV="1">
                    <a:off x="4143375" y="2604905"/>
                    <a:ext cx="1617822" cy="21796"/>
                  </a:xfrm>
                  <a:prstGeom prst="line">
                    <a:avLst/>
                  </a:prstGeom>
                  <a:ln w="2540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0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5719099" y="2657475"/>
                  <a:ext cx="1214437" cy="55400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100" dirty="0">
                      <a:latin typeface="+mn-ea"/>
                      <a:ea typeface="+mn-ea"/>
                      <a:cs typeface="Times New Roman" panose="02020603050405020304" pitchFamily="18" charset="0"/>
                    </a:rPr>
                    <a:t>2.4   </a:t>
                  </a:r>
                  <a:endParaRPr lang="zh-CN" altLang="en-US" sz="2100" dirty="0">
                    <a:latin typeface="+mn-ea"/>
                    <a:ea typeface="+mn-ea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1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5452584" y="2965424"/>
                  <a:ext cx="1500198" cy="55400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100" dirty="0">
                      <a:latin typeface="+mn-ea"/>
                      <a:ea typeface="+mn-ea"/>
                      <a:cs typeface="Times New Roman" panose="02020603050405020304" pitchFamily="18" charset="0"/>
                    </a:rPr>
                    <a:t>0.8</a:t>
                  </a:r>
                  <a:r>
                    <a:rPr lang="en-US" altLang="zh-CN" sz="1400" dirty="0">
                      <a:latin typeface="+mn-ea"/>
                      <a:ea typeface="+mn-ea"/>
                      <a:cs typeface="Times New Roman" panose="02020603050405020304" pitchFamily="18" charset="0"/>
                    </a:rPr>
                    <a:t> </a:t>
                  </a:r>
                  <a:r>
                    <a:rPr lang="en-US" altLang="zh-CN" sz="2100" dirty="0">
                      <a:latin typeface="+mn-ea"/>
                      <a:ea typeface="+mn-ea"/>
                      <a:cs typeface="Times New Roman" panose="02020603050405020304" pitchFamily="18" charset="0"/>
                    </a:rPr>
                    <a:t>5</a:t>
                  </a:r>
                  <a:endParaRPr lang="zh-CN" altLang="en-US" sz="2100" dirty="0">
                    <a:latin typeface="+mn-ea"/>
                    <a:ea typeface="+mn-ea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34" name="TextBox 5"/>
          <p:cNvSpPr txBox="1">
            <a:spLocks noChangeArrowheads="1"/>
          </p:cNvSpPr>
          <p:nvPr/>
        </p:nvSpPr>
        <p:spPr bwMode="auto">
          <a:xfrm>
            <a:off x="3896023" y="3018171"/>
            <a:ext cx="428625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1   </a:t>
            </a:r>
            <a:endParaRPr lang="zh-CN" altLang="en-US" sz="1400" dirty="0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5" name="TextBox 5"/>
          <p:cNvSpPr txBox="1">
            <a:spLocks noChangeArrowheads="1"/>
          </p:cNvSpPr>
          <p:nvPr/>
        </p:nvSpPr>
        <p:spPr bwMode="auto">
          <a:xfrm>
            <a:off x="4217492" y="3224347"/>
            <a:ext cx="273546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4    </a:t>
            </a:r>
            <a:endParaRPr lang="zh-CN" altLang="en-US" sz="2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6" name="TextBox 5"/>
          <p:cNvSpPr txBox="1">
            <a:spLocks noChangeArrowheads="1"/>
          </p:cNvSpPr>
          <p:nvPr/>
        </p:nvSpPr>
        <p:spPr bwMode="auto">
          <a:xfrm>
            <a:off x="3993814" y="3221832"/>
            <a:ext cx="248536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0   </a:t>
            </a:r>
            <a:endParaRPr lang="zh-CN" altLang="en-US" sz="2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7" name="TextBox 5"/>
          <p:cNvSpPr txBox="1">
            <a:spLocks noChangeArrowheads="1"/>
          </p:cNvSpPr>
          <p:nvPr/>
        </p:nvSpPr>
        <p:spPr bwMode="auto">
          <a:xfrm>
            <a:off x="3761003" y="3219720"/>
            <a:ext cx="26789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2    </a:t>
            </a:r>
            <a:endParaRPr lang="zh-CN" altLang="en-US" sz="2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8" name="TextBox 5"/>
          <p:cNvSpPr txBox="1">
            <a:spLocks noChangeArrowheads="1"/>
          </p:cNvSpPr>
          <p:nvPr/>
        </p:nvSpPr>
        <p:spPr bwMode="auto">
          <a:xfrm>
            <a:off x="6685309" y="2589103"/>
            <a:ext cx="1125141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1 </a:t>
            </a: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2 0   </a:t>
            </a:r>
            <a:endParaRPr lang="zh-CN" altLang="en-US" sz="2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9" name="TextBox 5"/>
          <p:cNvSpPr txBox="1">
            <a:spLocks noChangeArrowheads="1"/>
          </p:cNvSpPr>
          <p:nvPr/>
        </p:nvSpPr>
        <p:spPr bwMode="auto">
          <a:xfrm>
            <a:off x="6446564" y="2841887"/>
            <a:ext cx="145375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1 9 </a:t>
            </a: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2    </a:t>
            </a:r>
            <a:endParaRPr lang="zh-CN" altLang="en-US" sz="2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 bwMode="auto">
          <a:xfrm>
            <a:off x="6506308" y="3249244"/>
            <a:ext cx="964406" cy="119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5"/>
          <p:cNvSpPr txBox="1">
            <a:spLocks noChangeArrowheads="1"/>
          </p:cNvSpPr>
          <p:nvPr/>
        </p:nvSpPr>
        <p:spPr bwMode="auto">
          <a:xfrm>
            <a:off x="7153172" y="3196073"/>
            <a:ext cx="435769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0    </a:t>
            </a:r>
            <a:endParaRPr lang="zh-CN" altLang="en-US" sz="2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2" name="TextBox 5"/>
          <p:cNvSpPr txBox="1">
            <a:spLocks noChangeArrowheads="1"/>
          </p:cNvSpPr>
          <p:nvPr/>
        </p:nvSpPr>
        <p:spPr bwMode="auto">
          <a:xfrm>
            <a:off x="6910121" y="3185132"/>
            <a:ext cx="182597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4    </a:t>
            </a:r>
            <a:endParaRPr lang="zh-CN" altLang="en-US" sz="2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3" name="TextBox 5"/>
          <p:cNvSpPr txBox="1">
            <a:spLocks noChangeArrowheads="1"/>
          </p:cNvSpPr>
          <p:nvPr/>
        </p:nvSpPr>
        <p:spPr bwMode="auto">
          <a:xfrm>
            <a:off x="6666181" y="3194302"/>
            <a:ext cx="271463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0    </a:t>
            </a:r>
            <a:endParaRPr lang="zh-CN" altLang="en-US" sz="2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4" name="TextBox 5"/>
          <p:cNvSpPr txBox="1">
            <a:spLocks noChangeArrowheads="1"/>
          </p:cNvSpPr>
          <p:nvPr/>
        </p:nvSpPr>
        <p:spPr bwMode="auto">
          <a:xfrm>
            <a:off x="6544166" y="3039336"/>
            <a:ext cx="428625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4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1   </a:t>
            </a:r>
            <a:endParaRPr lang="zh-CN" altLang="en-US" sz="1400" dirty="0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5" name="TextBox 5"/>
          <p:cNvSpPr txBox="1">
            <a:spLocks noChangeArrowheads="1"/>
          </p:cNvSpPr>
          <p:nvPr/>
        </p:nvSpPr>
        <p:spPr bwMode="auto">
          <a:xfrm>
            <a:off x="6450360" y="3184887"/>
            <a:ext cx="321469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100" dirty="0">
                <a:latin typeface="+mn-ea"/>
                <a:ea typeface="+mn-ea"/>
                <a:cs typeface="Times New Roman" panose="02020603050405020304" pitchFamily="18" charset="0"/>
              </a:rPr>
              <a:t>2    </a:t>
            </a:r>
            <a:endParaRPr lang="zh-CN" altLang="en-US" sz="2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6" name="TextBox 58"/>
          <p:cNvSpPr txBox="1">
            <a:spLocks noChangeArrowheads="1"/>
          </p:cNvSpPr>
          <p:nvPr/>
        </p:nvSpPr>
        <p:spPr bwMode="auto">
          <a:xfrm>
            <a:off x="6597744" y="3254771"/>
            <a:ext cx="37504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1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.</a:t>
            </a:r>
            <a:endParaRPr lang="zh-CN" altLang="en-US" sz="2100" b="1" dirty="0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2" name="圆角矩形标注 61"/>
          <p:cNvSpPr/>
          <p:nvPr/>
        </p:nvSpPr>
        <p:spPr bwMode="auto">
          <a:xfrm>
            <a:off x="5268606" y="3928476"/>
            <a:ext cx="1332309" cy="750094"/>
          </a:xfrm>
          <a:prstGeom prst="wedgeRoundRectCallout">
            <a:avLst>
              <a:gd name="adj1" fmla="val 98846"/>
              <a:gd name="adj2" fmla="val -102343"/>
              <a:gd name="adj3" fmla="val 1666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最后的</a:t>
            </a:r>
            <a:r>
              <a:rPr lang="en-US" altLang="zh-CN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0</a:t>
            </a: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可以去掉。</a:t>
            </a:r>
            <a:endParaRPr lang="en-US" altLang="zh-CN" sz="2100" dirty="0">
              <a:solidFill>
                <a:schemeClr val="tx1"/>
              </a:solidFill>
              <a:latin typeface="+mn-ea"/>
              <a:cs typeface="Times New Roman" panose="02020603050405020304" pitchFamily="18" charset="0"/>
            </a:endParaRPr>
          </a:p>
        </p:txBody>
      </p:sp>
      <p:cxnSp>
        <p:nvCxnSpPr>
          <p:cNvPr id="63" name="直接连接符 62"/>
          <p:cNvCxnSpPr/>
          <p:nvPr/>
        </p:nvCxnSpPr>
        <p:spPr>
          <a:xfrm rot="16200000" flipH="1">
            <a:off x="7210321" y="3300972"/>
            <a:ext cx="160735" cy="1607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9"/>
          <p:cNvSpPr txBox="1">
            <a:spLocks noChangeArrowheads="1"/>
          </p:cNvSpPr>
          <p:nvPr/>
        </p:nvSpPr>
        <p:spPr bwMode="auto">
          <a:xfrm>
            <a:off x="3628656" y="1106971"/>
            <a:ext cx="194399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2.0 4    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元</a:t>
            </a:r>
            <a:endParaRPr lang="zh-CN" altLang="en-US" sz="2100" dirty="0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5" name="TextBox 2"/>
          <p:cNvSpPr txBox="1">
            <a:spLocks noChangeArrowheads="1"/>
          </p:cNvSpPr>
          <p:nvPr/>
        </p:nvSpPr>
        <p:spPr bwMode="auto">
          <a:xfrm>
            <a:off x="2555494" y="4163279"/>
            <a:ext cx="2678906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买彩带需要</a:t>
            </a: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2.04</a:t>
            </a:r>
            <a:r>
              <a:rPr lang="zh-CN" altLang="en-US" sz="21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元。</a:t>
            </a:r>
            <a:endParaRPr lang="en-US" altLang="zh-CN" sz="2100" dirty="0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0" name="圆角矩形标注 69"/>
          <p:cNvSpPr/>
          <p:nvPr/>
        </p:nvSpPr>
        <p:spPr bwMode="auto">
          <a:xfrm>
            <a:off x="678061" y="1813903"/>
            <a:ext cx="2250281" cy="1344485"/>
          </a:xfrm>
          <a:prstGeom prst="wedgeRoundRectCallout">
            <a:avLst>
              <a:gd name="adj1" fmla="val -38361"/>
              <a:gd name="adj2" fmla="val 77906"/>
              <a:gd name="adj3" fmla="val 1666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先按照整数乘法</a:t>
            </a: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计算</a:t>
            </a:r>
            <a:endParaRPr lang="zh-CN" altLang="en-US" sz="2100" dirty="0">
              <a:solidFill>
                <a:schemeClr val="tx1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76" name="圆角矩形标注 75"/>
          <p:cNvSpPr/>
          <p:nvPr/>
        </p:nvSpPr>
        <p:spPr bwMode="auto">
          <a:xfrm>
            <a:off x="685279" y="1776976"/>
            <a:ext cx="2250281" cy="1339454"/>
          </a:xfrm>
          <a:prstGeom prst="wedgeRoundRectCallout">
            <a:avLst>
              <a:gd name="adj1" fmla="val -38361"/>
              <a:gd name="adj2" fmla="val 77906"/>
              <a:gd name="adj3" fmla="val 1666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再</a:t>
            </a: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确定积的小数点位置。结果是</a:t>
            </a:r>
            <a:r>
              <a:rPr lang="en-US" altLang="zh-CN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2.040</a:t>
            </a: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。</a:t>
            </a:r>
            <a:endParaRPr lang="zh-CN" altLang="en-US" sz="2100" dirty="0">
              <a:solidFill>
                <a:schemeClr val="tx1"/>
              </a:solidFill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20" grpId="0"/>
      <p:bldP spid="21" grpId="0"/>
      <p:bldP spid="23" grpId="0"/>
      <p:bldP spid="34" grpId="0"/>
      <p:bldP spid="35" grpId="0"/>
      <p:bldP spid="36" grpId="0"/>
      <p:bldP spid="37" grpId="0"/>
      <p:bldP spid="38" grpId="0"/>
      <p:bldP spid="39" grpId="0"/>
      <p:bldP spid="41" grpId="0"/>
      <p:bldP spid="42" grpId="0"/>
      <p:bldP spid="43" grpId="0"/>
      <p:bldP spid="44" grpId="0"/>
      <p:bldP spid="45" grpId="0"/>
      <p:bldP spid="46" grpId="0"/>
      <p:bldP spid="62" grpId="0" animBg="1"/>
      <p:bldP spid="64" grpId="0"/>
      <p:bldP spid="65" grpId="0"/>
      <p:bldP spid="7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2"/>
          <p:cNvSpPr txBox="1">
            <a:spLocks noChangeArrowheads="1"/>
          </p:cNvSpPr>
          <p:nvPr/>
        </p:nvSpPr>
        <p:spPr bwMode="auto">
          <a:xfrm>
            <a:off x="534522" y="653152"/>
            <a:ext cx="6301978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+mn-ea"/>
                <a:ea typeface="+mn-ea"/>
              </a:rPr>
              <a:t>尝试算一算，与同伴进行交流。</a:t>
            </a:r>
            <a:endParaRPr lang="zh-CN" altLang="en-US" sz="2400" dirty="0">
              <a:latin typeface="+mn-ea"/>
              <a:ea typeface="+mn-ea"/>
            </a:endParaRPr>
          </a:p>
        </p:txBody>
      </p:sp>
      <p:sp>
        <p:nvSpPr>
          <p:cNvPr id="5" name="TextBox 12"/>
          <p:cNvSpPr>
            <a:spLocks noChangeArrowheads="1"/>
          </p:cNvSpPr>
          <p:nvPr/>
        </p:nvSpPr>
        <p:spPr bwMode="auto">
          <a:xfrm>
            <a:off x="1138652" y="1419381"/>
            <a:ext cx="5469731" cy="434578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dirty="0">
                <a:latin typeface="+mn-ea"/>
                <a:ea typeface="+mn-ea"/>
              </a:rPr>
              <a:t>0.82×0.03                       0.05×0.2</a:t>
            </a: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841438" y="2293703"/>
            <a:ext cx="118348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100" dirty="0">
                <a:latin typeface="+mn-ea"/>
                <a:ea typeface="+mn-ea"/>
              </a:rPr>
              <a:t>0. 8 2</a:t>
            </a:r>
            <a:endParaRPr lang="zh-CN" altLang="zh-CN" sz="2100" dirty="0">
              <a:latin typeface="+mn-ea"/>
              <a:ea typeface="+mn-ea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271300" y="2686001"/>
            <a:ext cx="34408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100">
                <a:latin typeface="+mn-ea"/>
                <a:ea typeface="+mn-ea"/>
              </a:rPr>
              <a:t>×</a:t>
            </a:r>
            <a:endParaRPr lang="zh-CN" altLang="zh-CN" sz="2100">
              <a:latin typeface="+mn-ea"/>
              <a:ea typeface="+mn-ea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758412" y="2670187"/>
            <a:ext cx="141089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100" dirty="0">
                <a:latin typeface="+mn-ea"/>
                <a:ea typeface="+mn-ea"/>
              </a:rPr>
              <a:t> 0</a:t>
            </a:r>
            <a:r>
              <a:rPr lang="zh-CN" altLang="zh-CN" sz="2100" dirty="0">
                <a:latin typeface="+mn-ea"/>
                <a:ea typeface="+mn-ea"/>
              </a:rPr>
              <a:t>.</a:t>
            </a:r>
            <a:r>
              <a:rPr lang="en-US" altLang="zh-CN" sz="2100" dirty="0">
                <a:latin typeface="+mn-ea"/>
                <a:ea typeface="+mn-ea"/>
              </a:rPr>
              <a:t> 0 </a:t>
            </a:r>
            <a:r>
              <a:rPr lang="en-US" altLang="zh-CN" sz="2100" dirty="0">
                <a:latin typeface="+mn-ea"/>
                <a:ea typeface="+mn-ea"/>
              </a:rPr>
              <a:t>3</a:t>
            </a: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9" name="Line 5"/>
          <p:cNvSpPr>
            <a:spLocks noChangeShapeType="1"/>
          </p:cNvSpPr>
          <p:nvPr/>
        </p:nvSpPr>
        <p:spPr bwMode="auto">
          <a:xfrm>
            <a:off x="1382731" y="3218415"/>
            <a:ext cx="1554956" cy="1191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sz="2100">
              <a:latin typeface="+mn-ea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2118853" y="3197386"/>
            <a:ext cx="273358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100" dirty="0">
                <a:latin typeface="+mn-ea"/>
                <a:ea typeface="+mn-ea"/>
              </a:rPr>
              <a:t>4  </a:t>
            </a:r>
            <a:endParaRPr lang="zh-CN" altLang="zh-CN" sz="2100" dirty="0">
              <a:latin typeface="+mn-ea"/>
              <a:ea typeface="+mn-ea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5210589" y="2286401"/>
            <a:ext cx="1508522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100" dirty="0">
                <a:latin typeface="+mn-ea"/>
                <a:ea typeface="+mn-ea"/>
              </a:rPr>
              <a:t>０</a:t>
            </a:r>
            <a:r>
              <a:rPr lang="zh-CN" altLang="zh-CN" sz="2100" dirty="0">
                <a:latin typeface="+mn-ea"/>
                <a:ea typeface="+mn-ea"/>
              </a:rPr>
              <a:t>.</a:t>
            </a:r>
            <a:r>
              <a:rPr lang="en-US" altLang="zh-CN" sz="2100" dirty="0">
                <a:latin typeface="+mn-ea"/>
                <a:ea typeface="+mn-ea"/>
              </a:rPr>
              <a:t>0 5</a:t>
            </a:r>
            <a:endParaRPr lang="zh-CN" altLang="zh-CN" sz="2100" dirty="0">
              <a:latin typeface="+mn-ea"/>
              <a:ea typeface="+mn-ea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4589083" y="2677871"/>
            <a:ext cx="34408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100">
                <a:latin typeface="+mn-ea"/>
                <a:ea typeface="+mn-ea"/>
              </a:rPr>
              <a:t>×</a:t>
            </a:r>
            <a:endParaRPr lang="zh-CN" altLang="zh-CN" sz="2100">
              <a:latin typeface="+mn-ea"/>
              <a:ea typeface="+mn-ea"/>
            </a:endParaRPr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>
            <a:off x="4731958" y="3199365"/>
            <a:ext cx="1808560" cy="1191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sz="2100">
              <a:latin typeface="+mn-ea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5767635" y="3174070"/>
            <a:ext cx="310552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100" dirty="0">
                <a:latin typeface="+mn-ea"/>
                <a:ea typeface="+mn-ea"/>
              </a:rPr>
              <a:t>0</a:t>
            </a:r>
            <a:endParaRPr lang="zh-CN" altLang="zh-CN" sz="2100" dirty="0">
              <a:latin typeface="+mn-ea"/>
              <a:ea typeface="+mn-ea"/>
            </a:endParaRPr>
          </a:p>
        </p:txBody>
      </p:sp>
      <p:sp>
        <p:nvSpPr>
          <p:cNvPr id="15" name="Oval 12"/>
          <p:cNvSpPr>
            <a:spLocks noChangeArrowheads="1"/>
          </p:cNvSpPr>
          <p:nvPr/>
        </p:nvSpPr>
        <p:spPr bwMode="auto">
          <a:xfrm>
            <a:off x="1522113" y="3422289"/>
            <a:ext cx="48695" cy="53578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100">
              <a:latin typeface="+mn-ea"/>
              <a:ea typeface="+mn-ea"/>
            </a:endParaRPr>
          </a:p>
        </p:txBody>
      </p:sp>
      <p:sp>
        <p:nvSpPr>
          <p:cNvPr id="16" name="Oval 13"/>
          <p:cNvSpPr>
            <a:spLocks noChangeArrowheads="1"/>
          </p:cNvSpPr>
          <p:nvPr/>
        </p:nvSpPr>
        <p:spPr bwMode="auto">
          <a:xfrm>
            <a:off x="5270292" y="3442651"/>
            <a:ext cx="54173" cy="4648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100">
              <a:latin typeface="+mn-ea"/>
              <a:ea typeface="+mn-ea"/>
            </a:endParaRP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5426118" y="2665861"/>
            <a:ext cx="1508522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100" dirty="0">
                <a:latin typeface="+mn-ea"/>
                <a:ea typeface="+mn-ea"/>
              </a:rPr>
              <a:t>０</a:t>
            </a:r>
            <a:r>
              <a:rPr lang="zh-CN" altLang="zh-CN" sz="2100" dirty="0">
                <a:latin typeface="+mn-ea"/>
                <a:ea typeface="+mn-ea"/>
              </a:rPr>
              <a:t>.</a:t>
            </a:r>
            <a:r>
              <a:rPr lang="zh-CN" altLang="zh-CN" sz="500" dirty="0">
                <a:latin typeface="+mn-ea"/>
                <a:ea typeface="+mn-ea"/>
              </a:rPr>
              <a:t> </a:t>
            </a:r>
            <a:r>
              <a:rPr lang="en-US" altLang="zh-CN" sz="2100" dirty="0">
                <a:latin typeface="+mn-ea"/>
                <a:ea typeface="+mn-ea"/>
              </a:rPr>
              <a:t>2</a:t>
            </a:r>
            <a:endParaRPr lang="zh-CN" altLang="zh-CN" sz="2100" dirty="0">
              <a:latin typeface="+mn-ea"/>
              <a:ea typeface="+mn-ea"/>
            </a:endParaRPr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4987267" y="3180609"/>
            <a:ext cx="23869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zh-CN" sz="2100" dirty="0">
                <a:latin typeface="+mn-ea"/>
                <a:ea typeface="+mn-ea"/>
              </a:rPr>
              <a:t>0</a:t>
            </a:r>
            <a:endParaRPr lang="zh-CN" altLang="zh-CN" sz="2100" dirty="0">
              <a:latin typeface="+mn-ea"/>
              <a:ea typeface="+mn-ea"/>
            </a:endParaRP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5304882" y="3190548"/>
            <a:ext cx="30102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zh-CN" sz="2100" dirty="0">
                <a:latin typeface="+mn-ea"/>
                <a:ea typeface="+mn-ea"/>
              </a:rPr>
              <a:t>0</a:t>
            </a:r>
            <a:endParaRPr lang="zh-CN" altLang="zh-CN" sz="2100" dirty="0">
              <a:latin typeface="+mn-ea"/>
              <a:ea typeface="+mn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1268793" y="3169600"/>
            <a:ext cx="1637938" cy="2381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4996277" y="3193412"/>
            <a:ext cx="1371600" cy="2381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Box 15"/>
          <p:cNvSpPr txBox="1">
            <a:spLocks noChangeArrowheads="1"/>
          </p:cNvSpPr>
          <p:nvPr/>
        </p:nvSpPr>
        <p:spPr bwMode="auto">
          <a:xfrm>
            <a:off x="1609025" y="3188772"/>
            <a:ext cx="27741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zh-CN" sz="2100" dirty="0">
                <a:latin typeface="+mn-ea"/>
                <a:ea typeface="+mn-ea"/>
              </a:rPr>
              <a:t>0</a:t>
            </a:r>
            <a:endParaRPr lang="zh-CN" altLang="zh-CN" sz="2100" dirty="0">
              <a:latin typeface="+mn-ea"/>
              <a:ea typeface="+mn-ea"/>
            </a:endParaRPr>
          </a:p>
        </p:txBody>
      </p:sp>
      <p:sp>
        <p:nvSpPr>
          <p:cNvPr id="23" name="Text Box 16"/>
          <p:cNvSpPr txBox="1">
            <a:spLocks noChangeArrowheads="1"/>
          </p:cNvSpPr>
          <p:nvPr/>
        </p:nvSpPr>
        <p:spPr bwMode="auto">
          <a:xfrm>
            <a:off x="1262332" y="3186515"/>
            <a:ext cx="29242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zh-CN" sz="2100" dirty="0">
                <a:latin typeface="+mn-ea"/>
                <a:ea typeface="+mn-ea"/>
              </a:rPr>
              <a:t>0</a:t>
            </a:r>
            <a:endParaRPr lang="zh-CN" altLang="zh-CN" sz="2100" dirty="0">
              <a:latin typeface="+mn-ea"/>
              <a:ea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5871898" y="3288887"/>
            <a:ext cx="179981" cy="14566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82"/>
          <p:cNvSpPr txBox="1">
            <a:spLocks noChangeArrowheads="1"/>
          </p:cNvSpPr>
          <p:nvPr/>
        </p:nvSpPr>
        <p:spPr bwMode="auto">
          <a:xfrm>
            <a:off x="2463857" y="1440462"/>
            <a:ext cx="160734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=0.0246</a:t>
            </a:r>
            <a:endParaRPr lang="zh-CN" altLang="en-US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6" name="TextBox 83"/>
          <p:cNvSpPr txBox="1">
            <a:spLocks noChangeArrowheads="1"/>
          </p:cNvSpPr>
          <p:nvPr/>
        </p:nvSpPr>
        <p:spPr bwMode="auto">
          <a:xfrm>
            <a:off x="5398899" y="1439966"/>
            <a:ext cx="160734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=0.01</a:t>
            </a:r>
            <a:endParaRPr lang="zh-CN" altLang="en-US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2395793" y="3197385"/>
            <a:ext cx="274161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100" dirty="0">
                <a:latin typeface="+mn-ea"/>
                <a:ea typeface="+mn-ea"/>
              </a:rPr>
              <a:t>6 </a:t>
            </a:r>
            <a:endParaRPr lang="zh-CN" altLang="zh-CN" sz="2100" dirty="0">
              <a:latin typeface="+mn-ea"/>
              <a:ea typeface="+mn-ea"/>
            </a:endParaRPr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1841437" y="3190548"/>
            <a:ext cx="26363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100" dirty="0">
                <a:latin typeface="+mn-ea"/>
                <a:ea typeface="+mn-ea"/>
              </a:rPr>
              <a:t>2</a:t>
            </a:r>
            <a:endParaRPr lang="zh-CN" altLang="zh-CN" sz="2100" dirty="0">
              <a:latin typeface="+mn-ea"/>
              <a:ea typeface="+mn-ea"/>
            </a:endParaRPr>
          </a:p>
        </p:txBody>
      </p:sp>
      <p:sp>
        <p:nvSpPr>
          <p:cNvPr id="32" name="Text Box 10"/>
          <p:cNvSpPr txBox="1">
            <a:spLocks noChangeArrowheads="1"/>
          </p:cNvSpPr>
          <p:nvPr/>
        </p:nvSpPr>
        <p:spPr bwMode="auto">
          <a:xfrm>
            <a:off x="5517491" y="3176623"/>
            <a:ext cx="354406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100" dirty="0">
                <a:latin typeface="+mn-ea"/>
                <a:ea typeface="+mn-ea"/>
              </a:rPr>
              <a:t>1  </a:t>
            </a:r>
            <a:endParaRPr lang="zh-CN" altLang="zh-CN" sz="2100" dirty="0">
              <a:latin typeface="+mn-ea"/>
              <a:ea typeface="+mn-ea"/>
            </a:endParaRPr>
          </a:p>
        </p:txBody>
      </p:sp>
      <p:sp>
        <p:nvSpPr>
          <p:cNvPr id="33" name="Text Box 10"/>
          <p:cNvSpPr txBox="1">
            <a:spLocks noChangeArrowheads="1"/>
          </p:cNvSpPr>
          <p:nvPr/>
        </p:nvSpPr>
        <p:spPr bwMode="auto">
          <a:xfrm>
            <a:off x="3170782" y="-127093"/>
            <a:ext cx="355975" cy="238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1100" dirty="0">
                <a:solidFill>
                  <a:srgbClr val="FF0000"/>
                </a:solidFill>
                <a:latin typeface="+mn-ea"/>
                <a:ea typeface="+mn-ea"/>
              </a:rPr>
              <a:t>1  </a:t>
            </a:r>
            <a:endParaRPr lang="zh-CN" altLang="zh-CN" sz="1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  <p:bldP spid="10" grpId="0"/>
      <p:bldP spid="11" grpId="0"/>
      <p:bldP spid="12" grpId="0"/>
      <p:bldP spid="14" grpId="0"/>
      <p:bldP spid="15" grpId="0" animBg="1"/>
      <p:bldP spid="16" grpId="0" animBg="1"/>
      <p:bldP spid="17" grpId="0"/>
      <p:bldP spid="18" grpId="0"/>
      <p:bldP spid="19" grpId="0"/>
      <p:bldP spid="22" grpId="0"/>
      <p:bldP spid="23" grpId="0"/>
      <p:bldP spid="25" grpId="0"/>
      <p:bldP spid="26" grpId="0"/>
      <p:bldP spid="28" grpId="0"/>
      <p:bldP spid="30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543650" y="552848"/>
            <a:ext cx="8467725" cy="2550771"/>
            <a:chOff x="-724866" y="737131"/>
            <a:chExt cx="11290300" cy="3401027"/>
          </a:xfrm>
        </p:grpSpPr>
        <p:grpSp>
          <p:nvGrpSpPr>
            <p:cNvPr id="2" name="组合 1"/>
            <p:cNvGrpSpPr/>
            <p:nvPr/>
          </p:nvGrpSpPr>
          <p:grpSpPr>
            <a:xfrm>
              <a:off x="-724866" y="737131"/>
              <a:ext cx="11290300" cy="3401027"/>
              <a:chOff x="-724866" y="737131"/>
              <a:chExt cx="11290300" cy="3401027"/>
            </a:xfrm>
          </p:grpSpPr>
          <p:sp>
            <p:nvSpPr>
              <p:cNvPr id="22" name="文本框 134149"/>
              <p:cNvSpPr txBox="1">
                <a:spLocks noChangeArrowheads="1"/>
              </p:cNvSpPr>
              <p:nvPr/>
            </p:nvSpPr>
            <p:spPr bwMode="auto">
              <a:xfrm>
                <a:off x="2889871" y="3584161"/>
                <a:ext cx="2652713" cy="553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100" b="0" dirty="0">
                    <a:latin typeface="+mn-ea"/>
                    <a:ea typeface="+mn-ea"/>
                  </a:rPr>
                  <a:t>1  </a:t>
                </a:r>
                <a:r>
                  <a:rPr lang="en-US" altLang="zh-CN" sz="2100" b="0" dirty="0">
                    <a:solidFill>
                      <a:srgbClr val="FF0000"/>
                    </a:solidFill>
                    <a:latin typeface="+mn-ea"/>
                    <a:ea typeface="+mn-ea"/>
                  </a:rPr>
                  <a:t>0</a:t>
                </a:r>
                <a:r>
                  <a:rPr lang="en-US" altLang="zh-CN" sz="2100" b="0" dirty="0">
                    <a:latin typeface="+mn-ea"/>
                    <a:ea typeface="+mn-ea"/>
                  </a:rPr>
                  <a:t> 8  8</a:t>
                </a:r>
                <a:endParaRPr lang="en-US" altLang="zh-CN" sz="2100" b="0" dirty="0">
                  <a:latin typeface="+mn-ea"/>
                  <a:ea typeface="+mn-ea"/>
                </a:endParaRPr>
              </a:p>
            </p:txBody>
          </p:sp>
          <p:sp>
            <p:nvSpPr>
              <p:cNvPr id="18" name="文本框 134145"/>
              <p:cNvSpPr txBox="1">
                <a:spLocks noChangeArrowheads="1"/>
              </p:cNvSpPr>
              <p:nvPr/>
            </p:nvSpPr>
            <p:spPr bwMode="auto">
              <a:xfrm>
                <a:off x="3274047" y="2291935"/>
                <a:ext cx="1577975" cy="553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100" b="0">
                    <a:latin typeface="+mn-ea"/>
                    <a:ea typeface="+mn-ea"/>
                  </a:rPr>
                  <a:t>1. 3 6</a:t>
                </a:r>
                <a:endParaRPr lang="en-US" altLang="zh-CN" sz="2100" b="0">
                  <a:latin typeface="+mn-ea"/>
                  <a:ea typeface="+mn-ea"/>
                </a:endParaRPr>
              </a:p>
            </p:txBody>
          </p:sp>
          <p:sp>
            <p:nvSpPr>
              <p:cNvPr id="19" name="矩形 134146"/>
              <p:cNvSpPr>
                <a:spLocks noChangeArrowheads="1"/>
              </p:cNvSpPr>
              <p:nvPr/>
            </p:nvSpPr>
            <p:spPr bwMode="auto">
              <a:xfrm>
                <a:off x="2824785" y="2958685"/>
                <a:ext cx="513389" cy="553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2100" b="0">
                    <a:latin typeface="+mn-ea"/>
                    <a:ea typeface="+mn-ea"/>
                  </a:rPr>
                  <a:t>×</a:t>
                </a:r>
                <a:endParaRPr lang="en-US" altLang="zh-CN" sz="2100" b="0">
                  <a:latin typeface="+mn-ea"/>
                  <a:ea typeface="+mn-ea"/>
                </a:endParaRPr>
              </a:p>
            </p:txBody>
          </p:sp>
          <p:sp>
            <p:nvSpPr>
              <p:cNvPr id="20" name="文本框 134147"/>
              <p:cNvSpPr txBox="1">
                <a:spLocks noChangeArrowheads="1"/>
              </p:cNvSpPr>
              <p:nvPr/>
            </p:nvSpPr>
            <p:spPr bwMode="auto">
              <a:xfrm>
                <a:off x="3493122" y="2938048"/>
                <a:ext cx="1446212" cy="553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2100" b="0">
                    <a:latin typeface="+mn-ea"/>
                    <a:ea typeface="+mn-ea"/>
                  </a:rPr>
                  <a:t>  </a:t>
                </a:r>
                <a:r>
                  <a:rPr lang="en-US" altLang="zh-CN" sz="2100" b="0">
                    <a:latin typeface="+mn-ea"/>
                    <a:ea typeface="+mn-ea"/>
                  </a:rPr>
                  <a:t>0.</a:t>
                </a:r>
                <a:r>
                  <a:rPr lang="zh-CN" altLang="en-US" sz="2100" b="0">
                    <a:latin typeface="+mn-ea"/>
                    <a:ea typeface="+mn-ea"/>
                  </a:rPr>
                  <a:t>８</a:t>
                </a:r>
                <a:endParaRPr lang="zh-CN" altLang="en-US" sz="2100" b="0">
                  <a:latin typeface="+mn-ea"/>
                  <a:ea typeface="+mn-ea"/>
                </a:endParaRPr>
              </a:p>
            </p:txBody>
          </p:sp>
          <p:sp>
            <p:nvSpPr>
              <p:cNvPr id="21" name="直接连接符 134148"/>
              <p:cNvSpPr>
                <a:spLocks noChangeShapeType="1"/>
              </p:cNvSpPr>
              <p:nvPr/>
            </p:nvSpPr>
            <p:spPr bwMode="auto">
              <a:xfrm>
                <a:off x="2797797" y="3668298"/>
                <a:ext cx="2073275" cy="1587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100">
                  <a:latin typeface="+mn-ea"/>
                </a:endParaRPr>
              </a:p>
            </p:txBody>
          </p:sp>
          <p:sp>
            <p:nvSpPr>
              <p:cNvPr id="23" name="文本框 134150"/>
              <p:cNvSpPr txBox="1">
                <a:spLocks noChangeArrowheads="1"/>
              </p:cNvSpPr>
              <p:nvPr/>
            </p:nvSpPr>
            <p:spPr bwMode="auto">
              <a:xfrm>
                <a:off x="7773022" y="2425285"/>
                <a:ext cx="2011363" cy="553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2100" b="0">
                    <a:latin typeface="+mn-ea"/>
                    <a:ea typeface="+mn-ea"/>
                  </a:rPr>
                  <a:t>０</a:t>
                </a:r>
                <a:r>
                  <a:rPr lang="en-US" altLang="zh-CN" sz="2100" b="0">
                    <a:latin typeface="+mn-ea"/>
                    <a:ea typeface="+mn-ea"/>
                  </a:rPr>
                  <a:t>.</a:t>
                </a:r>
                <a:r>
                  <a:rPr lang="zh-CN" altLang="en-US" sz="2100" b="0">
                    <a:latin typeface="+mn-ea"/>
                    <a:ea typeface="+mn-ea"/>
                  </a:rPr>
                  <a:t>７</a:t>
                </a:r>
                <a:r>
                  <a:rPr lang="en-US" altLang="zh-CN" sz="2100" b="0">
                    <a:latin typeface="+mn-ea"/>
                    <a:ea typeface="+mn-ea"/>
                  </a:rPr>
                  <a:t>8</a:t>
                </a:r>
                <a:endParaRPr lang="en-US" altLang="zh-CN" sz="2100" b="0">
                  <a:latin typeface="+mn-ea"/>
                  <a:ea typeface="+mn-ea"/>
                </a:endParaRPr>
              </a:p>
            </p:txBody>
          </p:sp>
          <p:sp>
            <p:nvSpPr>
              <p:cNvPr id="24" name="矩形 134151"/>
              <p:cNvSpPr>
                <a:spLocks noChangeArrowheads="1"/>
              </p:cNvSpPr>
              <p:nvPr/>
            </p:nvSpPr>
            <p:spPr bwMode="auto">
              <a:xfrm>
                <a:off x="7072934" y="2947573"/>
                <a:ext cx="513389" cy="553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2100" b="0">
                    <a:latin typeface="+mn-ea"/>
                    <a:ea typeface="+mn-ea"/>
                  </a:rPr>
                  <a:t>×</a:t>
                </a:r>
                <a:endParaRPr lang="en-US" altLang="zh-CN" sz="2100" b="0">
                  <a:latin typeface="+mn-ea"/>
                  <a:ea typeface="+mn-ea"/>
                </a:endParaRPr>
              </a:p>
            </p:txBody>
          </p:sp>
          <p:sp>
            <p:nvSpPr>
              <p:cNvPr id="36" name="文本框 134153"/>
              <p:cNvSpPr txBox="1">
                <a:spLocks noChangeArrowheads="1"/>
              </p:cNvSpPr>
              <p:nvPr/>
            </p:nvSpPr>
            <p:spPr bwMode="auto">
              <a:xfrm>
                <a:off x="7912722" y="3566698"/>
                <a:ext cx="2652712" cy="553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100" b="0" dirty="0">
                    <a:latin typeface="+mn-ea"/>
                    <a:ea typeface="+mn-ea"/>
                  </a:rPr>
                  <a:t>3  1  2</a:t>
                </a:r>
                <a:endParaRPr lang="en-US" altLang="zh-CN" sz="2100" b="0" dirty="0">
                  <a:latin typeface="+mn-ea"/>
                  <a:ea typeface="+mn-ea"/>
                </a:endParaRPr>
              </a:p>
            </p:txBody>
          </p:sp>
          <p:sp>
            <p:nvSpPr>
              <p:cNvPr id="37" name="文本框 134154"/>
              <p:cNvSpPr txBox="1">
                <a:spLocks noChangeArrowheads="1"/>
              </p:cNvSpPr>
              <p:nvPr/>
            </p:nvSpPr>
            <p:spPr bwMode="auto">
              <a:xfrm>
                <a:off x="-724866" y="737131"/>
                <a:ext cx="8497888" cy="6155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2400" b="0" dirty="0">
                    <a:latin typeface="+mn-ea"/>
                    <a:ea typeface="+mn-ea"/>
                  </a:rPr>
                  <a:t>给</a:t>
                </a:r>
                <a:r>
                  <a:rPr lang="zh-CN" altLang="en-US" sz="2400" b="0" dirty="0">
                    <a:latin typeface="+mn-ea"/>
                    <a:ea typeface="+mn-ea"/>
                  </a:rPr>
                  <a:t>下面各题的乘积点上小数点。</a:t>
                </a:r>
                <a:endParaRPr lang="zh-CN" altLang="en-US" sz="2400" b="0" dirty="0">
                  <a:latin typeface="+mn-ea"/>
                  <a:ea typeface="+mn-ea"/>
                </a:endParaRPr>
              </a:p>
            </p:txBody>
          </p:sp>
          <p:sp>
            <p:nvSpPr>
              <p:cNvPr id="40" name="文本框 134157"/>
              <p:cNvSpPr txBox="1">
                <a:spLocks noChangeArrowheads="1"/>
              </p:cNvSpPr>
              <p:nvPr/>
            </p:nvSpPr>
            <p:spPr bwMode="auto">
              <a:xfrm>
                <a:off x="7766673" y="2938048"/>
                <a:ext cx="2011363" cy="5539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en-US" sz="2100" b="0">
                    <a:latin typeface="+mn-ea"/>
                    <a:ea typeface="+mn-ea"/>
                  </a:rPr>
                  <a:t>０</a:t>
                </a:r>
                <a:r>
                  <a:rPr lang="en-US" altLang="zh-CN" sz="2100" b="0">
                    <a:latin typeface="+mn-ea"/>
                    <a:ea typeface="+mn-ea"/>
                  </a:rPr>
                  <a:t>. 0 4</a:t>
                </a:r>
                <a:endParaRPr lang="en-US" altLang="zh-CN" sz="2100" b="0">
                  <a:latin typeface="+mn-ea"/>
                  <a:ea typeface="+mn-ea"/>
                </a:endParaRPr>
              </a:p>
            </p:txBody>
          </p:sp>
        </p:grpSp>
        <p:sp>
          <p:nvSpPr>
            <p:cNvPr id="25" name="直接连接符 134152"/>
            <p:cNvSpPr>
              <a:spLocks noChangeShapeType="1"/>
            </p:cNvSpPr>
            <p:nvPr/>
          </p:nvSpPr>
          <p:spPr bwMode="auto">
            <a:xfrm>
              <a:off x="7263434" y="3642898"/>
              <a:ext cx="2411413" cy="158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100">
                <a:latin typeface="+mn-ea"/>
              </a:endParaRPr>
            </a:p>
          </p:txBody>
        </p:sp>
      </p:grpSp>
      <p:sp>
        <p:nvSpPr>
          <p:cNvPr id="3" name="任意多边形 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  <p:sp>
        <p:nvSpPr>
          <p:cNvPr id="38" name="椭圆 37"/>
          <p:cNvSpPr>
            <a:spLocks noChangeArrowheads="1"/>
          </p:cNvSpPr>
          <p:nvPr/>
        </p:nvSpPr>
        <p:spPr bwMode="auto">
          <a:xfrm>
            <a:off x="2458071" y="3006017"/>
            <a:ext cx="34289" cy="3948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lIns="68580" tIns="34290" rIns="68580" bIns="34290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 sz="2100" b="0">
              <a:latin typeface="+mn-ea"/>
              <a:ea typeface="+mn-ea"/>
            </a:endParaRPr>
          </a:p>
        </p:txBody>
      </p:sp>
      <p:sp>
        <p:nvSpPr>
          <p:cNvPr id="43" name="矩形 134162"/>
          <p:cNvSpPr>
            <a:spLocks noChangeArrowheads="1"/>
          </p:cNvSpPr>
          <p:nvPr/>
        </p:nvSpPr>
        <p:spPr bwMode="auto">
          <a:xfrm>
            <a:off x="1980476" y="4154970"/>
            <a:ext cx="13854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en-US" altLang="zh-CN" sz="2100" b="0">
              <a:solidFill>
                <a:srgbClr val="0000FF"/>
              </a:solidFill>
              <a:latin typeface="+mn-ea"/>
              <a:ea typeface="+mn-ea"/>
            </a:endParaRPr>
          </a:p>
        </p:txBody>
      </p:sp>
      <p:sp>
        <p:nvSpPr>
          <p:cNvPr id="28" name="Text Box 15"/>
          <p:cNvSpPr txBox="1">
            <a:spLocks noChangeArrowheads="1"/>
          </p:cNvSpPr>
          <p:nvPr/>
        </p:nvSpPr>
        <p:spPr bwMode="auto">
          <a:xfrm>
            <a:off x="5414106" y="2668242"/>
            <a:ext cx="201503" cy="393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0</a:t>
            </a:r>
            <a:endParaRPr lang="zh-CN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9" name="椭圆 28"/>
          <p:cNvSpPr>
            <a:spLocks noChangeArrowheads="1"/>
          </p:cNvSpPr>
          <p:nvPr/>
        </p:nvSpPr>
        <p:spPr bwMode="auto">
          <a:xfrm>
            <a:off x="5693267" y="2981171"/>
            <a:ext cx="34289" cy="3948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lIns="68580" tIns="34290" rIns="68580" bIns="34290"/>
          <a:lstStyle>
            <a:lvl1pPr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 sz="2100" b="0">
              <a:latin typeface="+mn-ea"/>
              <a:ea typeface="+mn-ea"/>
            </a:endParaRPr>
          </a:p>
        </p:txBody>
      </p:sp>
      <p:sp>
        <p:nvSpPr>
          <p:cNvPr id="30" name="Text Box 15"/>
          <p:cNvSpPr txBox="1">
            <a:spLocks noChangeArrowheads="1"/>
          </p:cNvSpPr>
          <p:nvPr/>
        </p:nvSpPr>
        <p:spPr bwMode="auto">
          <a:xfrm>
            <a:off x="5712427" y="2676066"/>
            <a:ext cx="23468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+mn-ea"/>
                <a:ea typeface="+mn-ea"/>
              </a:rPr>
              <a:t>0</a:t>
            </a:r>
            <a:endParaRPr lang="zh-CN" altLang="zh-CN" sz="21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3" name="圆角矩形标注 32"/>
          <p:cNvSpPr/>
          <p:nvPr/>
        </p:nvSpPr>
        <p:spPr>
          <a:xfrm>
            <a:off x="2290631" y="3369319"/>
            <a:ext cx="2841172" cy="1178066"/>
          </a:xfrm>
          <a:prstGeom prst="wedgeRoundRectCallout">
            <a:avLst>
              <a:gd name="adj1" fmla="val -62732"/>
              <a:gd name="adj2" fmla="val 7396"/>
              <a:gd name="adj3" fmla="val 16667"/>
            </a:avLst>
          </a:prstGeom>
          <a:solidFill>
            <a:srgbClr val="CAD9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当积的小数位数不够时，用“</a:t>
            </a:r>
            <a:r>
              <a:rPr lang="en-US" altLang="zh-CN" sz="2100" dirty="0">
                <a:solidFill>
                  <a:schemeClr val="tx1"/>
                </a:solidFill>
                <a:latin typeface="+mn-ea"/>
              </a:rPr>
              <a:t>0”</a:t>
            </a:r>
            <a:r>
              <a:rPr lang="zh-CN" altLang="en-US" sz="2100" dirty="0">
                <a:solidFill>
                  <a:schemeClr val="tx1"/>
                </a:solidFill>
                <a:latin typeface="+mn-ea"/>
              </a:rPr>
              <a:t>占位。</a:t>
            </a:r>
            <a:endParaRPr lang="zh-CN" altLang="en-US" sz="2100" dirty="0">
              <a:solidFill>
                <a:schemeClr val="tx1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  <p:bldP spid="33" grpId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PP_MARK_KEY" val="b099e8fb-a0a2-496b-bc77-cffe22eb4ce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2344</Words>
  <Application>WPS 演示</Application>
  <PresentationFormat>全屏显示(16:9)</PresentationFormat>
  <Paragraphs>468</Paragraphs>
  <Slides>20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楷体</vt:lpstr>
      <vt:lpstr>Times New Roman</vt:lpstr>
      <vt:lpstr>Cambria Math</vt:lpstr>
      <vt:lpstr>Cambria Math</vt:lpstr>
      <vt:lpstr>Calibri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665</cp:revision>
  <dcterms:created xsi:type="dcterms:W3CDTF">2019-05-20T10:58:00Z</dcterms:created>
  <dcterms:modified xsi:type="dcterms:W3CDTF">2023-02-06T10:49:56Z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F355B14968A347BFBD16617EB4BD72AB</vt:lpwstr>
  </property>
</Properties>
</file>