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  <p:sldId id="457" r:id="rId23"/>
    <p:sldId id="458" r:id="rId24"/>
    <p:sldId id="459" r:id="rId25"/>
    <p:sldId id="460" r:id="rId26"/>
    <p:sldId id="461" r:id="rId27"/>
    <p:sldId id="462" r:id="rId28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prstClr val="black"/>
                </a:solidFill>
              </a:rPr>
            </a:fld>
            <a:endParaRPr lang="en-US" altLang="zh-CN" sz="1200" b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.xml"/><Relationship Id="rId4" Type="http://schemas.openxmlformats.org/officeDocument/2006/relationships/slide" Target="slide10.xml"/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1.jpeg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0.xml"/><Relationship Id="rId1" Type="http://schemas.openxmlformats.org/officeDocument/2006/relationships/slide" Target="slide24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9.xml"/><Relationship Id="rId5" Type="http://schemas.openxmlformats.org/officeDocument/2006/relationships/slide" Target="slide10.xml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" Target="slide15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5.xml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5.xml"/><Relationship Id="rId1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528909" y="4725144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25990" y="4736247"/>
            <a:ext cx="2160588" cy="1009650"/>
            <a:chOff x="3708400" y="4868863"/>
            <a:chExt cx="2160588" cy="1009650"/>
          </a:xfrm>
        </p:grpSpPr>
        <p:sp>
          <p:nvSpPr>
            <p:cNvPr id="4103" name="Oval 30"/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105" name="Group 44"/>
          <p:cNvGrpSpPr/>
          <p:nvPr/>
        </p:nvGrpSpPr>
        <p:grpSpPr bwMode="auto">
          <a:xfrm>
            <a:off x="6769130" y="4736247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-1" y="1340768"/>
            <a:ext cx="9143999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0" dirty="0">
                <a:latin typeface="汉仪大宋简" pitchFamily="49" charset="-122"/>
                <a:ea typeface="汉仪大宋简" pitchFamily="49" charset="-122"/>
              </a:rPr>
              <a:t>第</a:t>
            </a:r>
            <a:r>
              <a:rPr lang="en-US" altLang="zh-CN" sz="4000" b="0" dirty="0">
                <a:latin typeface="汉仪大宋简" pitchFamily="49" charset="-122"/>
                <a:ea typeface="汉仪大宋简" pitchFamily="49" charset="-122"/>
              </a:rPr>
              <a:t>3</a:t>
            </a:r>
            <a:r>
              <a:rPr lang="zh-CN" altLang="en-US" sz="4000" b="0" dirty="0">
                <a:latin typeface="汉仪大宋简" pitchFamily="49" charset="-122"/>
                <a:ea typeface="汉仪大宋简" pitchFamily="49" charset="-122"/>
              </a:rPr>
              <a:t>单</a:t>
            </a:r>
            <a:r>
              <a:rPr lang="zh-CN" altLang="en-US" sz="4000" b="0" dirty="0" smtClean="0">
                <a:latin typeface="汉仪大宋简" pitchFamily="49" charset="-122"/>
                <a:ea typeface="汉仪大宋简" pitchFamily="49" charset="-122"/>
              </a:rPr>
              <a:t>元 小</a:t>
            </a:r>
            <a:r>
              <a:rPr lang="zh-CN" altLang="en-US" sz="4000" b="0" dirty="0">
                <a:latin typeface="汉仪大宋简" pitchFamily="49" charset="-122"/>
                <a:ea typeface="汉仪大宋简" pitchFamily="49" charset="-122"/>
              </a:rPr>
              <a:t>数乘法</a:t>
            </a:r>
            <a:endParaRPr lang="zh-CN" altLang="en-US" sz="4000" b="0" dirty="0">
              <a:latin typeface="汉仪大宋简" pitchFamily="49" charset="-122"/>
              <a:ea typeface="汉仪大宋简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040" y="614363"/>
            <a:ext cx="9142959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四年级数学</a:t>
            </a:r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 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新课标</a:t>
            </a:r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北师</a:t>
            </a:r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12736" y="4725144"/>
            <a:ext cx="2159000" cy="1009650"/>
            <a:chOff x="684213" y="4868863"/>
            <a:chExt cx="2159000" cy="1009650"/>
          </a:xfrm>
        </p:grpSpPr>
        <p:sp>
          <p:nvSpPr>
            <p:cNvPr id="26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-2" y="2492896"/>
            <a:ext cx="914400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7200" b="1" cap="all" spc="0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</a:t>
            </a:r>
            <a:r>
              <a:rPr lang="zh-CN" altLang="en-US" sz="7200" b="1" cap="all" spc="0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拉手</a:t>
            </a:r>
            <a:endParaRPr lang="zh-CN" altLang="en-US" sz="7200" b="1" cap="all" spc="0" dirty="0" smtClean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6768455" y="2428075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42910" y="850887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页“练一练”第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r>
              <a:rPr lang="en-US" altLang="zh-CN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br>
              <a:rPr lang="en-US" altLang="zh-CN" sz="2800" dirty="0" smtClean="0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b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 sz="2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1" name="Group 38"/>
          <p:cNvGrpSpPr/>
          <p:nvPr/>
        </p:nvGrpSpPr>
        <p:grpSpPr bwMode="auto">
          <a:xfrm>
            <a:off x="3571868" y="142852"/>
            <a:ext cx="1800225" cy="792162"/>
            <a:chOff x="1066" y="2795"/>
            <a:chExt cx="1134" cy="499"/>
          </a:xfrm>
        </p:grpSpPr>
        <p:sp>
          <p:nvSpPr>
            <p:cNvPr id="2355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556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642969" y="1513514"/>
            <a:ext cx="8429625" cy="7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5000"/>
              </a:lnSpc>
            </a:pPr>
            <a:r>
              <a:rPr lang="en-US" altLang="zh-CN" sz="3200" dirty="0">
                <a:latin typeface="楷体_GB2312" pitchFamily="49" charset="-122"/>
                <a:ea typeface="楷体_GB2312" pitchFamily="49" charset="-122"/>
                <a:sym typeface="+mn-ea"/>
              </a:rPr>
              <a:t>3.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计算。</a:t>
            </a: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1230" y="2113915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ea typeface="楷体_GB2312"/>
              </a:rPr>
              <a:t>2.5</a:t>
            </a:r>
            <a:r>
              <a:rPr lang="zh-CN" altLang="en-US" sz="3200" dirty="0">
                <a:solidFill>
                  <a:srgbClr val="0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000000"/>
                </a:solidFill>
                <a:ea typeface="楷体_GB2312"/>
                <a:sym typeface="+mn-ea"/>
              </a:rPr>
              <a:t>13+0.9</a:t>
            </a:r>
            <a:endParaRPr lang="en-US" altLang="zh-CN" sz="3200" dirty="0">
              <a:solidFill>
                <a:srgbClr val="000000"/>
              </a:solidFill>
              <a:ea typeface="楷体_GB231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3265" y="2637155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=32.5+0.9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965" y="3169285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=33.4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68875" y="2113915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ea typeface="楷体_GB2312"/>
              </a:rPr>
              <a:t>2.6+1.4</a:t>
            </a:r>
            <a:r>
              <a:rPr lang="zh-CN" altLang="en-US" sz="3200" dirty="0">
                <a:solidFill>
                  <a:srgbClr val="0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000000"/>
                </a:solidFill>
                <a:ea typeface="楷体_GB2312"/>
                <a:sym typeface="+mn-ea"/>
              </a:rPr>
              <a:t>3</a:t>
            </a:r>
            <a:endParaRPr lang="en-US" altLang="zh-CN" sz="3200" dirty="0">
              <a:solidFill>
                <a:srgbClr val="000000"/>
              </a:solidFill>
              <a:ea typeface="楷体_GB231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40910" y="2637155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=2.6+4.2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53610" y="3169285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=6.8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3265" y="3866515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ea typeface="楷体_GB2312"/>
              </a:rPr>
              <a:t>0.25</a:t>
            </a:r>
            <a:r>
              <a:rPr lang="zh-CN" altLang="en-US" sz="3200" dirty="0">
                <a:solidFill>
                  <a:srgbClr val="0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000000"/>
                </a:solidFill>
                <a:ea typeface="楷体_GB2312"/>
                <a:sym typeface="+mn-ea"/>
              </a:rPr>
              <a:t>3.7</a:t>
            </a:r>
            <a:r>
              <a:rPr lang="zh-CN" altLang="en-US" sz="3200" dirty="0">
                <a:solidFill>
                  <a:srgbClr val="0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000000"/>
                </a:solidFill>
                <a:ea typeface="楷体_GB2312"/>
                <a:sym typeface="+mn-ea"/>
              </a:rPr>
              <a:t>0.4</a:t>
            </a:r>
            <a:endParaRPr lang="en-US" altLang="zh-CN" sz="3200" dirty="0">
              <a:solidFill>
                <a:srgbClr val="000000"/>
              </a:solidFill>
              <a:ea typeface="楷体_GB231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5300" y="4389755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=0.25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0.4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3.7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8000" y="4921885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=0.1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3.7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52645" y="3916680"/>
            <a:ext cx="3891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ea typeface="楷体_GB2312"/>
              </a:rPr>
              <a:t>0.89</a:t>
            </a:r>
            <a:r>
              <a:rPr lang="zh-CN" altLang="en-US" sz="3200" dirty="0">
                <a:solidFill>
                  <a:srgbClr val="0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000000"/>
                </a:solidFill>
                <a:ea typeface="楷体_GB2312"/>
                <a:sym typeface="+mn-ea"/>
              </a:rPr>
              <a:t>4.8+0.89</a:t>
            </a:r>
            <a:r>
              <a:rPr lang="zh-CN" altLang="en-US" sz="3200" dirty="0">
                <a:solidFill>
                  <a:srgbClr val="0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000000"/>
                </a:solidFill>
                <a:ea typeface="楷体_GB2312"/>
                <a:sym typeface="+mn-ea"/>
              </a:rPr>
              <a:t>5.2</a:t>
            </a:r>
            <a:endParaRPr lang="en-US" altLang="zh-CN" sz="3200" dirty="0">
              <a:solidFill>
                <a:srgbClr val="000000"/>
              </a:solidFill>
              <a:ea typeface="楷体_GB231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24680" y="4448810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=0.89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(4.8+5.2)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37380" y="4980940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=0.89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10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5300" y="5492750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=0.37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24680" y="5505450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8.9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0" grpId="0"/>
      <p:bldP spid="12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96309" y="279383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教材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第</a:t>
            </a:r>
            <a:r>
              <a:rPr lang="en-US" altLang="zh-CN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45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页“练一练”第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题</a:t>
            </a:r>
            <a:r>
              <a:rPr lang="zh-CN" altLang="en-US" sz="32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。</a:t>
            </a:r>
            <a:r>
              <a:rPr lang="en-US" altLang="zh-CN" sz="32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br>
              <a:rPr lang="en-US" altLang="zh-CN" sz="2800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br>
              <a:rPr lang="zh-CN" altLang="en-US" sz="2800" dirty="0" smtClean="0">
                <a:latin typeface="宋体" panose="02010600030101010101" pitchFamily="2" charset="-122"/>
              </a:rPr>
            </a:br>
            <a:endParaRPr lang="zh-CN" altLang="en-US" sz="2800" dirty="0" smtClean="0">
              <a:latin typeface="宋体" panose="02010600030101010101" pitchFamily="2" charset="-122"/>
            </a:endParaRPr>
          </a:p>
        </p:txBody>
      </p: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785845" y="1000108"/>
            <a:ext cx="8429625" cy="7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5000"/>
              </a:lnSpc>
            </a:pPr>
            <a:r>
              <a:rPr lang="en-US" altLang="zh-CN" sz="3200" dirty="0">
                <a:latin typeface="楷体_GB2312" pitchFamily="49" charset="-122"/>
                <a:ea typeface="楷体_GB2312" pitchFamily="49" charset="-122"/>
                <a:sym typeface="+mn-ea"/>
              </a:rPr>
              <a:t>3.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计算。</a:t>
            </a: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3930" y="1714488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0000"/>
                </a:solidFill>
                <a:ea typeface="楷体_GB2312"/>
              </a:rPr>
              <a:t>1.83+3.79+0.17</a:t>
            </a:r>
            <a:endParaRPr lang="en-US" sz="3200" dirty="0">
              <a:solidFill>
                <a:srgbClr val="000000"/>
              </a:solidFill>
              <a:ea typeface="楷体_GB231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7715" y="2194548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=1.83+0.17+3.79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7715" y="2673973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=2+3.79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68875" y="1714488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0000"/>
                </a:solidFill>
                <a:ea typeface="楷体_GB2312"/>
              </a:rPr>
              <a:t>10—0.34</a:t>
            </a:r>
            <a:r>
              <a:rPr lang="en-US" sz="3200" dirty="0">
                <a:solidFill>
                  <a:srgbClr val="000000"/>
                </a:solidFill>
                <a:ea typeface="楷体_GB2312"/>
                <a:sym typeface="+mn-ea"/>
              </a:rPr>
              <a:t>—0.66</a:t>
            </a:r>
            <a:endParaRPr lang="en-US" sz="3200" dirty="0">
              <a:solidFill>
                <a:srgbClr val="000000"/>
              </a:solidFill>
              <a:ea typeface="楷体_GB231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53610" y="2194548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=10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—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（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0.34+0.66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）</a:t>
            </a:r>
            <a:endParaRPr lang="zh-CN" alt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53610" y="2673973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=10—1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7715" y="3988435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ea typeface="楷体_GB2312"/>
              </a:rPr>
              <a:t>2.5</a:t>
            </a:r>
            <a:r>
              <a:rPr lang="zh-CN" altLang="en-US" sz="3200" dirty="0">
                <a:solidFill>
                  <a:srgbClr val="0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000000"/>
                </a:solidFill>
                <a:ea typeface="楷体_GB2312"/>
                <a:sym typeface="+mn-ea"/>
              </a:rPr>
              <a:t>0.6—1.8</a:t>
            </a:r>
            <a:r>
              <a:rPr lang="zh-CN" altLang="en-US" sz="3200" dirty="0">
                <a:solidFill>
                  <a:srgbClr val="0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000000"/>
                </a:solidFill>
                <a:ea typeface="楷体_GB2312"/>
                <a:sym typeface="+mn-ea"/>
              </a:rPr>
              <a:t>0.5</a:t>
            </a:r>
            <a:endParaRPr lang="en-US" altLang="zh-CN" sz="3200" dirty="0">
              <a:solidFill>
                <a:srgbClr val="000000"/>
              </a:solidFill>
              <a:ea typeface="楷体_GB231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8000" y="4500245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1.5—0.9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8000" y="5083810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0.6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37380" y="3988435"/>
            <a:ext cx="3891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ea typeface="楷体_GB2312"/>
                <a:sym typeface="+mn-ea"/>
              </a:rPr>
              <a:t>（</a:t>
            </a:r>
            <a:r>
              <a:rPr lang="en-US" altLang="zh-CN" sz="3200" dirty="0">
                <a:solidFill>
                  <a:srgbClr val="000000"/>
                </a:solidFill>
                <a:ea typeface="楷体_GB2312"/>
                <a:sym typeface="+mn-ea"/>
              </a:rPr>
              <a:t>8+0.8</a:t>
            </a:r>
            <a:r>
              <a:rPr lang="zh-CN" altLang="en-US" sz="3200" dirty="0">
                <a:solidFill>
                  <a:srgbClr val="000000"/>
                </a:solidFill>
                <a:ea typeface="楷体_GB2312"/>
                <a:sym typeface="+mn-ea"/>
              </a:rPr>
              <a:t>）×</a:t>
            </a:r>
            <a:r>
              <a:rPr lang="en-US" altLang="zh-CN" sz="3200" dirty="0">
                <a:solidFill>
                  <a:srgbClr val="000000"/>
                </a:solidFill>
                <a:ea typeface="楷体_GB2312"/>
                <a:sym typeface="+mn-ea"/>
              </a:rPr>
              <a:t>1.25</a:t>
            </a:r>
            <a:endParaRPr lang="en-US" altLang="zh-CN" sz="3200" dirty="0">
              <a:solidFill>
                <a:srgbClr val="000000"/>
              </a:solidFill>
              <a:ea typeface="楷体_GB231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24680" y="4448810"/>
            <a:ext cx="4250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=8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1.25+0.8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1.25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37380" y="4980940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=10+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1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24680" y="5505450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11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7715" y="3148953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=5.79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53610" y="3148953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=9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0" grpId="0"/>
      <p:bldP spid="12" grpId="0"/>
      <p:bldP spid="14" grpId="0"/>
      <p:bldP spid="15" grpId="0"/>
      <p:bldP spid="17" grpId="0"/>
      <p:bldP spid="2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28662" y="428604"/>
            <a:ext cx="6147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页“练一练”第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635" y="1203325"/>
            <a:ext cx="813752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lnSpc>
                <a:spcPct val="125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5.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小区计划修建一个长</a:t>
            </a: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10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米，宽</a:t>
            </a: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6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米的草坪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vl="0" eaLnBrk="1" hangingPunct="1">
              <a:lnSpc>
                <a:spcPct val="125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实际修建的草坪宽比计划增加了</a:t>
            </a: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2.5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米。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5660" y="2798445"/>
            <a:ext cx="638873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lnSpc>
                <a:spcPct val="125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⑴草坪的实际面积是多少平方米？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5560" y="3563620"/>
            <a:ext cx="5223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10×(6+2.5)=85(平方米)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5660" y="4271645"/>
            <a:ext cx="697547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lnSpc>
                <a:spcPct val="125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⑵草坪的实际面积比计划增加了多少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vl="0" eaLnBrk="1" hangingPunct="1">
              <a:lnSpc>
                <a:spcPct val="125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平方米？</a:t>
            </a:r>
            <a:endParaRPr lang="zh-CN" altLang="en-US" sz="32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vl="0" eaLnBrk="1" hangingPunct="1">
              <a:lnSpc>
                <a:spcPct val="125000"/>
              </a:lnSpc>
            </a:pP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05560" y="5453380"/>
            <a:ext cx="5223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85-10×6=25(平方米)　</a:t>
            </a:r>
            <a:endParaRPr lang="zh-CN" altLang="en-US" sz="3200" dirty="0">
              <a:ea typeface="楷体_GB231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  <a:endPara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996742" y="624245"/>
            <a:ext cx="650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楷体_GBK" pitchFamily="65" charset="-122"/>
                <a:ea typeface="方正楷体_GBK" pitchFamily="65" charset="-122"/>
              </a:rPr>
              <a:t>教材第</a:t>
            </a:r>
            <a:r>
              <a:rPr lang="en-US" altLang="zh-CN" sz="3200" dirty="0" smtClean="0">
                <a:latin typeface="方正楷体_GBK" pitchFamily="65" charset="-122"/>
                <a:ea typeface="方正楷体_GBK" pitchFamily="65" charset="-122"/>
              </a:rPr>
              <a:t>45</a:t>
            </a:r>
            <a:r>
              <a:rPr lang="zh-CN" altLang="en-US" sz="3200" dirty="0" smtClean="0">
                <a:latin typeface="方正楷体_GBK" pitchFamily="65" charset="-122"/>
                <a:ea typeface="方正楷体_GBK" pitchFamily="65" charset="-122"/>
              </a:rPr>
              <a:t>页“练一练”第</a:t>
            </a:r>
            <a:r>
              <a:rPr lang="en-US" altLang="zh-CN" sz="3200" dirty="0" smtClean="0">
                <a:latin typeface="方正楷体_GBK" pitchFamily="65" charset="-122"/>
                <a:ea typeface="方正楷体_GBK" pitchFamily="65" charset="-122"/>
              </a:rPr>
              <a:t>5</a:t>
            </a:r>
            <a:r>
              <a:rPr lang="zh-CN" altLang="en-US" sz="3200" dirty="0" smtClean="0">
                <a:latin typeface="方正楷体_GBK" pitchFamily="65" charset="-122"/>
                <a:ea typeface="方正楷体_GBK" pitchFamily="65" charset="-122"/>
              </a:rPr>
              <a:t>题。</a:t>
            </a:r>
            <a:endParaRPr lang="zh-CN" altLang="en-US" sz="3200" dirty="0"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1150" y="1370330"/>
            <a:ext cx="813752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lnSpc>
                <a:spcPct val="125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5.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小区计划修建一个长</a:t>
            </a: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10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米，宽</a:t>
            </a: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6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米的草坪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vl="0" eaLnBrk="1" hangingPunct="1">
              <a:lnSpc>
                <a:spcPct val="125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实际修建的草坪宽比计划增加了</a:t>
            </a: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2.5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米。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5025" y="2975610"/>
            <a:ext cx="761365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lnSpc>
                <a:spcPct val="125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⑶这种草坪每平方米每天大约可吸收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vl="0" eaLnBrk="1" hangingPunct="1">
              <a:lnSpc>
                <a:spcPct val="125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</a:t>
            </a: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0.04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千克二氧化碳。这块草坪建好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vl="0" eaLnBrk="1" hangingPunct="1">
              <a:lnSpc>
                <a:spcPct val="125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后每天可吸收多少千克的二氧化碳？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0960" y="5023485"/>
            <a:ext cx="5223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0.04×85=3.4(千克)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0960" y="5240020"/>
            <a:ext cx="522351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　</a:t>
            </a:r>
            <a:endParaRPr lang="zh-CN" altLang="en-US" sz="3200" dirty="0">
              <a:ea typeface="楷体_GB231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  <a:endParaRPr lang="zh-CN" altLang="en-US" sz="3600" dirty="0">
                  <a:solidFill>
                    <a:srgbClr val="D6009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2" action="ppaction://hlinksldjump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  <a:endParaRPr lang="zh-CN" altLang="en-US" sz="3600" dirty="0">
                  <a:solidFill>
                    <a:srgbClr val="D6009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1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3" action="ppaction://hlinksldjump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  <a:endPara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466725" y="908050"/>
            <a:ext cx="4186555" cy="581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 smtClean="0">
                <a:solidFill>
                  <a:srgbClr val="000000"/>
                </a:solidFill>
                <a:latin typeface="+mj-ea"/>
                <a:ea typeface="+mj-ea"/>
              </a:rPr>
              <a:t>填一填。</a:t>
            </a:r>
            <a:endParaRPr lang="zh-CN" altLang="en-US" sz="3200" dirty="0" smtClean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1710" y="1597660"/>
            <a:ext cx="7833995" cy="4236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(1)5.8×12.5×0.8=　　×(　　　　×0.8),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     这个算式运用了(　　　　　　)律。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 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(2)(12.5+2.5)×4=(　　)×(　      )+(　　 )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     ×(　),这个算式运用了( 　　      　)律。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29760" y="1858645"/>
            <a:ext cx="1149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5.8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67425" y="1784350"/>
            <a:ext cx="1149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12.5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3300" y="2559685"/>
            <a:ext cx="25393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乘法结合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54170" y="4041140"/>
            <a:ext cx="2539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12.5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01360" y="4041140"/>
            <a:ext cx="10134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4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39305" y="4041140"/>
            <a:ext cx="1752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2.5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53590" y="4711700"/>
            <a:ext cx="10134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4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11825" y="4786630"/>
            <a:ext cx="25393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乘法分配</a:t>
            </a:r>
            <a:endParaRPr lang="zh-CN" altLang="en-US" sz="3200" dirty="0">
              <a:ea typeface="楷体_GB231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466725" y="908050"/>
            <a:ext cx="4186555" cy="581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 smtClean="0">
                <a:solidFill>
                  <a:srgbClr val="000000"/>
                </a:solidFill>
                <a:latin typeface="+mj-ea"/>
                <a:ea typeface="+mj-ea"/>
              </a:rPr>
              <a:t>填一填。</a:t>
            </a:r>
            <a:endParaRPr lang="zh-CN" altLang="en-US" sz="3200" dirty="0" smtClean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2015" y="1812925"/>
            <a:ext cx="800989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(3)在计算13.8-(2.03+0.45)×0.2时,先算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     (　 )法,再算(　　)法,最后算(　　)法。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(4)小数混合运算的运算顺序与(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   　　　　    ) 的运算顺序相同,整数乘法的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      运算律对于小数乘法同样(　　　)。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21460" y="2790190"/>
            <a:ext cx="10134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加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39820" y="2790190"/>
            <a:ext cx="10134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ea typeface="楷体_GB2312"/>
              </a:rPr>
              <a:t>乘</a:t>
            </a:r>
            <a:endParaRPr lang="zh-CN" altLang="zh-CN" sz="3200" dirty="0">
              <a:ea typeface="楷体_GB231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81140" y="2722880"/>
            <a:ext cx="10134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ea typeface="楷体_GB2312"/>
              </a:rPr>
              <a:t>减</a:t>
            </a:r>
            <a:endParaRPr lang="zh-CN" altLang="zh-CN" sz="3200" dirty="0">
              <a:ea typeface="楷体_GB231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81140" y="3549015"/>
            <a:ext cx="27628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ea typeface="楷体_GB2312"/>
              </a:rPr>
              <a:t>整数</a:t>
            </a:r>
            <a:endParaRPr lang="zh-CN" altLang="zh-CN" sz="3200" dirty="0">
              <a:ea typeface="楷体_GB231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81125" y="4264660"/>
            <a:ext cx="27628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ea typeface="楷体_GB2312"/>
              </a:rPr>
              <a:t>混合运算</a:t>
            </a:r>
            <a:endParaRPr lang="zh-CN" altLang="zh-CN" sz="3200" dirty="0">
              <a:ea typeface="楷体_GB231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29045" y="4982845"/>
            <a:ext cx="10134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ea typeface="楷体_GB2312"/>
              </a:rPr>
              <a:t>适用</a:t>
            </a:r>
            <a:endParaRPr lang="zh-CN" altLang="zh-CN" sz="3200" dirty="0">
              <a:ea typeface="楷体_GB231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680148" y="714356"/>
            <a:ext cx="8463884" cy="580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/>
            <a:r>
              <a:rPr lang="en-US" altLang="zh-CN" sz="3200" dirty="0" smtClean="0">
                <a:solidFill>
                  <a:prstClr val="black"/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（难点题）</a:t>
            </a:r>
            <a:r>
              <a:rPr lang="zh-CN" altLang="en-US" sz="3200" b="0" dirty="0" smtClean="0">
                <a:solidFill>
                  <a:schemeClr val="tx1"/>
                </a:solidFill>
                <a:latin typeface="+mn-ea"/>
                <a:ea typeface="+mn-ea"/>
              </a:rPr>
              <a:t>计算。</a:t>
            </a:r>
            <a:endParaRPr lang="zh-CN" altLang="en-US" sz="3200" b="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1230" y="1539875"/>
            <a:ext cx="2361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ea typeface="楷体_GB2312"/>
              </a:rPr>
              <a:t>1.8+2.3</a:t>
            </a:r>
            <a:r>
              <a:rPr lang="zh-CN" altLang="en-US" sz="3200" dirty="0">
                <a:solidFill>
                  <a:srgbClr val="0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000000"/>
                </a:solidFill>
                <a:ea typeface="楷体_GB2312"/>
                <a:sym typeface="+mn-ea"/>
              </a:rPr>
              <a:t>4</a:t>
            </a:r>
            <a:endParaRPr lang="en-US" altLang="zh-CN" sz="3200" dirty="0">
              <a:solidFill>
                <a:srgbClr val="000000"/>
              </a:solidFill>
              <a:ea typeface="楷体_GB231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3265" y="2063115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=1.8+9.2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965" y="2595245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=11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98975" y="1548765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ea typeface="楷体_GB2312"/>
              </a:rPr>
              <a:t>2.5</a:t>
            </a:r>
            <a:r>
              <a:rPr lang="zh-CN" altLang="en-US" sz="3200" dirty="0">
                <a:solidFill>
                  <a:srgbClr val="0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000000"/>
                </a:solidFill>
                <a:ea typeface="楷体_GB2312"/>
                <a:sym typeface="+mn-ea"/>
              </a:rPr>
              <a:t>0.7—1.6</a:t>
            </a:r>
            <a:r>
              <a:rPr lang="zh-CN" altLang="en-US" sz="3200" dirty="0">
                <a:solidFill>
                  <a:srgbClr val="0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000000"/>
                </a:solidFill>
                <a:ea typeface="楷体_GB2312"/>
                <a:sym typeface="+mn-ea"/>
              </a:rPr>
              <a:t>0.5</a:t>
            </a:r>
            <a:endParaRPr lang="en-US" altLang="zh-CN" sz="3200" dirty="0">
              <a:solidFill>
                <a:srgbClr val="000000"/>
              </a:solidFill>
              <a:ea typeface="楷体_GB231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39260" y="2060575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1.75—0.8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39260" y="2644140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0.95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3265" y="3866515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ea typeface="楷体_GB2312"/>
              </a:rPr>
              <a:t>0.25</a:t>
            </a:r>
            <a:r>
              <a:rPr lang="zh-CN" altLang="en-US" sz="3200" dirty="0">
                <a:solidFill>
                  <a:srgbClr val="0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000000"/>
                </a:solidFill>
                <a:ea typeface="楷体_GB2312"/>
                <a:sym typeface="+mn-ea"/>
              </a:rPr>
              <a:t>3.5</a:t>
            </a:r>
            <a:r>
              <a:rPr lang="zh-CN" altLang="en-US" sz="3200" dirty="0">
                <a:solidFill>
                  <a:srgbClr val="0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000000"/>
                </a:solidFill>
                <a:ea typeface="楷体_GB2312"/>
                <a:sym typeface="+mn-ea"/>
              </a:rPr>
              <a:t>4</a:t>
            </a:r>
            <a:endParaRPr lang="en-US" altLang="zh-CN" sz="3200" dirty="0">
              <a:solidFill>
                <a:srgbClr val="000000"/>
              </a:solidFill>
              <a:ea typeface="楷体_GB231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5300" y="4389755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=0.25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4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3.5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8000" y="4921885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=1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3.5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5300" y="5510530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=3.5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52645" y="3916680"/>
            <a:ext cx="3891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ea typeface="楷体_GB2312"/>
                <a:sym typeface="+mn-ea"/>
              </a:rPr>
              <a:t>（</a:t>
            </a:r>
            <a:r>
              <a:rPr lang="en-US" altLang="zh-CN" sz="3200" dirty="0">
                <a:solidFill>
                  <a:srgbClr val="000000"/>
                </a:solidFill>
                <a:ea typeface="楷体_GB2312"/>
                <a:sym typeface="+mn-ea"/>
              </a:rPr>
              <a:t>4+0.4</a:t>
            </a:r>
            <a:r>
              <a:rPr lang="zh-CN" altLang="en-US" sz="3200" dirty="0">
                <a:solidFill>
                  <a:srgbClr val="000000"/>
                </a:solidFill>
                <a:ea typeface="楷体_GB2312"/>
                <a:sym typeface="+mn-ea"/>
              </a:rPr>
              <a:t>）×</a:t>
            </a:r>
            <a:r>
              <a:rPr lang="en-US" altLang="zh-CN" sz="3200" dirty="0">
                <a:solidFill>
                  <a:srgbClr val="000000"/>
                </a:solidFill>
                <a:ea typeface="楷体_GB2312"/>
                <a:sym typeface="+mn-ea"/>
              </a:rPr>
              <a:t>0.25</a:t>
            </a:r>
            <a:endParaRPr lang="en-US" altLang="zh-CN" sz="3200" dirty="0">
              <a:solidFill>
                <a:srgbClr val="000000"/>
              </a:solidFill>
              <a:ea typeface="楷体_GB231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24680" y="4448810"/>
            <a:ext cx="4250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=4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0.25+0.4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0.25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37380" y="4980940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=1+0.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1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24680" y="5505450"/>
            <a:ext cx="3575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1.1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2" grpId="0"/>
      <p:bldP spid="7" grpId="0"/>
      <p:bldP spid="8" grpId="0"/>
      <p:bldP spid="13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8674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75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8692" name="Text Box 43"/>
          <p:cNvSpPr txBox="1">
            <a:spLocks noChangeArrowheads="1"/>
          </p:cNvSpPr>
          <p:nvPr/>
        </p:nvSpPr>
        <p:spPr bwMode="auto">
          <a:xfrm>
            <a:off x="747141" y="142852"/>
            <a:ext cx="7039569" cy="206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判断题。(对的打“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√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”,错的打“✕”)</a:t>
            </a:r>
            <a:endParaRPr lang="zh-CN" altLang="en-US" sz="3200" b="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43570" y="2312251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✕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3901" y="2357430"/>
            <a:ext cx="75428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ea typeface="楷体_GB2312"/>
              </a:rPr>
              <a:t>(1)0.8-0.2+0.8-0.2=0。	(　　)</a:t>
            </a:r>
            <a:endParaRPr lang="zh-CN" altLang="en-US" sz="3600" dirty="0">
              <a:solidFill>
                <a:schemeClr val="tx1"/>
              </a:solidFill>
              <a:ea typeface="楷体_GB2312"/>
            </a:endParaRPr>
          </a:p>
          <a:p>
            <a:endParaRPr lang="zh-CN" altLang="en-US" sz="3600" dirty="0">
              <a:solidFill>
                <a:schemeClr val="tx1"/>
              </a:solidFill>
              <a:ea typeface="楷体_GB2312"/>
            </a:endParaRPr>
          </a:p>
          <a:p>
            <a:r>
              <a:rPr lang="zh-CN" altLang="en-US" sz="3600" dirty="0">
                <a:solidFill>
                  <a:schemeClr val="tx1"/>
                </a:solidFill>
                <a:ea typeface="楷体_GB2312"/>
              </a:rPr>
              <a:t>(2)2.5+0.5×0.5+7.5=9。	(　　)</a:t>
            </a:r>
            <a:endParaRPr lang="zh-CN" altLang="en-US" sz="3600" dirty="0">
              <a:solidFill>
                <a:schemeClr val="tx1"/>
              </a:solidFill>
              <a:ea typeface="楷体_GB2312"/>
            </a:endParaRPr>
          </a:p>
          <a:p>
            <a:endParaRPr lang="zh-CN" altLang="en-US" sz="3600" dirty="0">
              <a:solidFill>
                <a:schemeClr val="tx1"/>
              </a:solidFill>
              <a:ea typeface="楷体_GB2312"/>
            </a:endParaRPr>
          </a:p>
          <a:p>
            <a:r>
              <a:rPr lang="zh-CN" altLang="en-US" sz="3600" dirty="0">
                <a:solidFill>
                  <a:schemeClr val="tx1"/>
                </a:solidFill>
                <a:ea typeface="楷体_GB2312"/>
              </a:rPr>
              <a:t>(3)6.6×1.5-6.6×0.5=(6.6-6.6)×(1.5-</a:t>
            </a:r>
            <a:endParaRPr lang="zh-CN" altLang="en-US" sz="3600" dirty="0">
              <a:solidFill>
                <a:schemeClr val="tx1"/>
              </a:solidFill>
              <a:ea typeface="楷体_GB2312"/>
            </a:endParaRPr>
          </a:p>
          <a:p>
            <a:r>
              <a:rPr lang="zh-CN" altLang="en-US" sz="3600" dirty="0">
                <a:solidFill>
                  <a:schemeClr val="tx1"/>
                </a:solidFill>
                <a:ea typeface="楷体_GB2312"/>
              </a:rPr>
              <a:t>     0.5)=0。	(　　)</a:t>
            </a:r>
            <a:endParaRPr lang="zh-CN" altLang="en-US" sz="36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57863" y="3455259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✕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43219" y="5000636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✕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4" name="Group 8"/>
          <p:cNvGrpSpPr/>
          <p:nvPr/>
        </p:nvGrpSpPr>
        <p:grpSpPr bwMode="auto">
          <a:xfrm>
            <a:off x="5635357" y="6127134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7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24535" y="754380"/>
            <a:ext cx="597281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你能进行简便计算吗?并说说运用了什么运算定律!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23340" y="2465070"/>
            <a:ext cx="2900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25×19×4　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26915" y="2465070"/>
            <a:ext cx="2900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28×23+72×23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86485" y="2973705"/>
            <a:ext cx="29413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</a:rPr>
              <a:t>=19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×（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25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4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）</a:t>
            </a:r>
            <a:endParaRPr lang="zh-CN" alt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86485" y="3661410"/>
            <a:ext cx="29413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</a:rPr>
              <a:t>=19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×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100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86485" y="4244975"/>
            <a:ext cx="29413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</a:rPr>
              <a:t>=19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00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6485" y="4828540"/>
            <a:ext cx="294132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ea typeface="楷体_GB2312"/>
              </a:rPr>
              <a:t>乘法交换律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86485" y="5513070"/>
            <a:ext cx="294132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ea typeface="楷体_GB2312"/>
              </a:rPr>
              <a:t>乘法结合律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52925" y="3048635"/>
            <a:ext cx="29413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</a:rPr>
              <a:t>=23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×（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28+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72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）</a:t>
            </a:r>
            <a:endParaRPr lang="zh-CN" alt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52925" y="3557270"/>
            <a:ext cx="29413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</a:rPr>
              <a:t>=23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×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100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52925" y="4145280"/>
            <a:ext cx="29413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</a:rPr>
              <a:t>=23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00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52925" y="4824095"/>
            <a:ext cx="294132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乘法分配律</a:t>
            </a:r>
            <a:endParaRPr lang="zh-CN" alt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8692" name="Text Box 43"/>
          <p:cNvSpPr txBox="1">
            <a:spLocks noChangeArrowheads="1"/>
          </p:cNvSpPr>
          <p:nvPr/>
        </p:nvSpPr>
        <p:spPr bwMode="auto">
          <a:xfrm>
            <a:off x="1002095" y="142852"/>
            <a:ext cx="6498863" cy="206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判断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对的打“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√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”,错的打“✕”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并改正。</a:t>
            </a:r>
            <a:endParaRPr lang="zh-CN" altLang="en-US" sz="3200" b="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7560" y="2000240"/>
            <a:ext cx="366204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ea typeface="楷体_GB2312"/>
              </a:rPr>
              <a:t>   </a:t>
            </a: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15.8×3.6-3.5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=15.8×(3.6-3.5)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=1.58　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         (　　)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15435" y="2868295"/>
            <a:ext cx="1111885" cy="1066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ea typeface="楷体_GB2312"/>
                <a:sym typeface="+mn-ea"/>
              </a:rPr>
              <a:t>改</a:t>
            </a:r>
            <a:endParaRPr lang="zh-CN" altLang="en-US" sz="3200" dirty="0">
              <a:solidFill>
                <a:schemeClr val="tx1"/>
              </a:solidFill>
              <a:ea typeface="楷体_GB2312"/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ea typeface="楷体_GB2312"/>
                <a:sym typeface="+mn-ea"/>
              </a:rPr>
              <a:t>正: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25795" y="4240078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✕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39030" y="2285992"/>
            <a:ext cx="3662045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ea typeface="楷体_GB2312"/>
              </a:rPr>
              <a:t>  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</a:rPr>
              <a:t>15.8×3.6-3.5</a:t>
            </a:r>
            <a:endParaRPr lang="zh-CN" altLang="en-US" sz="3200" dirty="0">
              <a:solidFill>
                <a:srgbClr val="C00000"/>
              </a:solidFill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ea typeface="楷体_GB2312"/>
              </a:rPr>
              <a:t>=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</a:rPr>
              <a:t>56.88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</a:rPr>
              <a:t>-3.5</a:t>
            </a:r>
            <a:endParaRPr lang="zh-CN" altLang="en-US" sz="3200" dirty="0">
              <a:solidFill>
                <a:srgbClr val="C00000"/>
              </a:solidFill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ea typeface="楷体_GB2312"/>
              </a:rPr>
              <a:t>=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</a:rPr>
              <a:t>53.38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</a:rPr>
              <a:t>　</a:t>
            </a:r>
            <a:endParaRPr lang="zh-CN" altLang="en-US" sz="3200" dirty="0">
              <a:solidFill>
                <a:srgbClr val="C00000"/>
              </a:solidFill>
              <a:ea typeface="楷体_GB2312"/>
            </a:endParaRPr>
          </a:p>
          <a:p>
            <a:r>
              <a:rPr lang="zh-CN" altLang="en-US" sz="3200" dirty="0">
                <a:solidFill>
                  <a:srgbClr val="C00000"/>
                </a:solidFill>
                <a:ea typeface="楷体_GB2312"/>
              </a:rPr>
              <a:t>         </a:t>
            </a:r>
            <a:endParaRPr lang="zh-CN" altLang="en-US" sz="3200" dirty="0">
              <a:solidFill>
                <a:srgbClr val="C00000"/>
              </a:solidFill>
              <a:ea typeface="楷体_GB2312"/>
            </a:endParaRPr>
          </a:p>
          <a:p>
            <a:endParaRPr lang="zh-CN" altLang="en-US" sz="3200" dirty="0">
              <a:solidFill>
                <a:srgbClr val="C00000"/>
              </a:solidFill>
              <a:ea typeface="楷体_GB231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8692" name="Text Box 43"/>
          <p:cNvSpPr txBox="1">
            <a:spLocks noChangeArrowheads="1"/>
          </p:cNvSpPr>
          <p:nvPr/>
        </p:nvSpPr>
        <p:spPr bwMode="auto">
          <a:xfrm>
            <a:off x="1002095" y="142852"/>
            <a:ext cx="6498863" cy="206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判断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对的打“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√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”,错的打“✕”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并改正。</a:t>
            </a:r>
            <a:endParaRPr lang="zh-CN" altLang="en-US" sz="3200" b="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8810" y="2143116"/>
            <a:ext cx="379095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ea typeface="楷体_GB2312"/>
              </a:rPr>
              <a:t>   </a:t>
            </a: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12.5×2.5×0.4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=12.5×0.4+2.5×0.4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=5+1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=6　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             (　　)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58005" y="2631440"/>
            <a:ext cx="703580" cy="10668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ea typeface="楷体_GB2312"/>
                <a:sym typeface="+mn-ea"/>
              </a:rPr>
              <a:t>改</a:t>
            </a:r>
            <a:endParaRPr lang="zh-CN" altLang="en-US" sz="3200" dirty="0">
              <a:solidFill>
                <a:schemeClr val="tx1"/>
              </a:solidFill>
              <a:ea typeface="楷体_GB2312"/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ea typeface="楷体_GB2312"/>
                <a:sym typeface="+mn-ea"/>
              </a:rPr>
              <a:t>正: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71670" y="5169771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✕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99355" y="2143116"/>
            <a:ext cx="379095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ea typeface="楷体_GB2312"/>
              </a:rPr>
              <a:t>   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</a:rPr>
              <a:t>12.5×2.5×0.4</a:t>
            </a:r>
            <a:endParaRPr lang="zh-CN" altLang="en-US" sz="3200" dirty="0">
              <a:solidFill>
                <a:srgbClr val="C00000"/>
              </a:solidFill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ea typeface="楷体_GB2312"/>
              </a:rPr>
              <a:t>=12.5×（2.5×0.4）</a:t>
            </a:r>
            <a:endParaRPr lang="zh-CN" altLang="en-US" sz="3200" dirty="0">
              <a:solidFill>
                <a:srgbClr val="C00000"/>
              </a:solidFill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ea typeface="楷体_GB2312"/>
              </a:rPr>
              <a:t>=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</a:rPr>
              <a:t>12.5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×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1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ea typeface="楷体_GB2312"/>
              </a:rPr>
              <a:t>=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</a:rPr>
              <a:t>12.5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</a:rPr>
              <a:t>　</a:t>
            </a:r>
            <a:endParaRPr lang="zh-CN" altLang="en-US" sz="3200" dirty="0">
              <a:solidFill>
                <a:srgbClr val="C00000"/>
              </a:solidFill>
              <a:ea typeface="楷体_GB2312"/>
            </a:endParaRPr>
          </a:p>
          <a:p>
            <a:r>
              <a:rPr lang="zh-CN" altLang="en-US" sz="3200" dirty="0">
                <a:solidFill>
                  <a:srgbClr val="C00000"/>
                </a:solidFill>
                <a:ea typeface="楷体_GB2312"/>
              </a:rPr>
              <a:t>             </a:t>
            </a:r>
            <a:endParaRPr lang="zh-CN" altLang="en-US" sz="3200" dirty="0">
              <a:solidFill>
                <a:srgbClr val="C00000"/>
              </a:solidFill>
              <a:ea typeface="楷体_GB231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179070" y="792480"/>
            <a:ext cx="7762875" cy="1652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（情景题）</a:t>
            </a:r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刘老师要为班里的学生买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  <a:p>
            <a:pPr>
              <a:lnSpc>
                <a:spcPct val="16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   8根跳绳和8个毽子,她带150元钱够吗?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3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" name="云形 1"/>
          <p:cNvSpPr/>
          <p:nvPr/>
        </p:nvSpPr>
        <p:spPr>
          <a:xfrm>
            <a:off x="377825" y="2682240"/>
            <a:ext cx="3240405" cy="2808605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1" name="TH32.EPS" descr="id:2147511303;FounderCES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710" y="3074670"/>
            <a:ext cx="2453005" cy="17227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18230" y="2840355"/>
            <a:ext cx="5127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(10.8+3.2)×8=14×8=112(元)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18230" y="3794760"/>
            <a:ext cx="5127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112元&lt;150元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18230" y="4797425"/>
            <a:ext cx="5127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答：她带150元钱够。</a:t>
            </a:r>
            <a:endParaRPr lang="zh-CN" altLang="en-US" sz="3200" dirty="0">
              <a:ea typeface="楷体_GB231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30722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3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69601" y="806740"/>
            <a:ext cx="8631555" cy="1479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（难点题）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一块长方形铁板,它的长是82.8 cm,</a:t>
            </a:r>
            <a:endParaRPr lang="zh-CN" altLang="en-US" sz="2800" dirty="0" smtClean="0">
              <a:solidFill>
                <a:srgbClr val="0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宽比长少38.3 cm,这块铁板的面积是多少平方厘米?</a:t>
            </a:r>
            <a:endParaRPr lang="zh-CN" altLang="en-US" sz="2800" dirty="0" smtClean="0">
              <a:solidFill>
                <a:srgbClr val="0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2255" y="2600960"/>
            <a:ext cx="5848350" cy="1071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82.8×(82.8-38.3)</a:t>
            </a:r>
            <a:endParaRPr lang="zh-CN" altLang="en-US" sz="3200" dirty="0">
              <a:ea typeface="楷体_GB2312"/>
            </a:endParaRPr>
          </a:p>
          <a:p>
            <a:endParaRPr lang="zh-CN" altLang="en-US" sz="3200" dirty="0">
              <a:ea typeface="楷体_GB231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6040" y="3246755"/>
            <a:ext cx="5848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=82.8×44.5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6990" y="3973830"/>
            <a:ext cx="45408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</a:t>
            </a:r>
            <a:r>
              <a:rPr lang="zh-CN" altLang="en-US" sz="3200" dirty="0">
                <a:ea typeface="楷体_GB2312"/>
              </a:rPr>
              <a:t>3684.6</a:t>
            </a:r>
            <a:r>
              <a:rPr lang="zh-CN" altLang="en-US" sz="3200" dirty="0" smtClean="0">
                <a:ea typeface="楷体_GB2312"/>
              </a:rPr>
              <a:t>(平方厘米)</a:t>
            </a:r>
            <a:r>
              <a:rPr lang="zh-CN" altLang="en-US" sz="3200" dirty="0">
                <a:ea typeface="楷体_GB2312"/>
              </a:rPr>
              <a:t>　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49020" y="5060315"/>
            <a:ext cx="7627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sym typeface="+mn-ea"/>
              </a:rPr>
              <a:t>答：这块铁板的面积是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</a:rPr>
              <a:t>3684.6</a:t>
            </a:r>
            <a:r>
              <a:rPr lang="zh-CN" altLang="en-US" sz="3200" dirty="0" smtClean="0">
                <a:solidFill>
                  <a:srgbClr val="C00000"/>
                </a:solidFill>
                <a:ea typeface="楷体_GB2312"/>
              </a:rPr>
              <a:t>平方厘米。</a:t>
            </a:r>
            <a:endParaRPr lang="zh-CN" altLang="en-US" sz="3200" dirty="0">
              <a:solidFill>
                <a:srgbClr val="C00000"/>
              </a:solidFill>
              <a:ea typeface="楷体_GB2312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 dirty="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07504" y="746120"/>
            <a:ext cx="7470140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dirty="0" smtClean="0">
                <a:solidFill>
                  <a:prstClr val="black"/>
                </a:solidFill>
                <a:latin typeface="+mn-ea"/>
                <a:ea typeface="+mn-ea"/>
              </a:rPr>
              <a:t>7.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（变式题）</a:t>
            </a:r>
            <a:r>
              <a:rPr lang="zh-CN" altLang="en-US" sz="3200" dirty="0">
                <a:solidFill>
                  <a:prstClr val="black"/>
                </a:solidFill>
                <a:latin typeface="+mn-ea"/>
                <a:ea typeface="+mn-ea"/>
              </a:rPr>
              <a:t>计算5.32×98+53.2×0.2。</a:t>
            </a:r>
            <a:endParaRPr lang="zh-CN" altLang="en-US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" name="折角形 2"/>
          <p:cNvSpPr/>
          <p:nvPr/>
        </p:nvSpPr>
        <p:spPr>
          <a:xfrm>
            <a:off x="899795" y="2061210"/>
            <a:ext cx="5976620" cy="3888105"/>
          </a:xfrm>
          <a:prstGeom prst="foldedCorne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17040" y="2302510"/>
            <a:ext cx="42500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5.32×98+53.2×0.2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8600" y="2886075"/>
            <a:ext cx="3742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=5.32×98+5.32×2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98600" y="3595370"/>
            <a:ext cx="3742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</a:t>
            </a:r>
            <a:r>
              <a:rPr lang="zh-CN" altLang="en-US" sz="3200" dirty="0">
                <a:ea typeface="楷体_GB2312"/>
              </a:rPr>
              <a:t>5.32×(98+2)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98600" y="4304665"/>
            <a:ext cx="3742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ea typeface="楷体_GB2312"/>
              </a:rPr>
              <a:t>=5.32×100</a:t>
            </a:r>
            <a:endParaRPr sz="3200" dirty="0">
              <a:ea typeface="楷体_GB231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98600" y="5005705"/>
            <a:ext cx="3742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=532</a:t>
            </a:r>
            <a:endParaRPr lang="en-US" altLang="zh-CN" sz="3200" dirty="0">
              <a:ea typeface="楷体_GB231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" name="图文框 1"/>
          <p:cNvSpPr/>
          <p:nvPr/>
        </p:nvSpPr>
        <p:spPr>
          <a:xfrm>
            <a:off x="996950" y="1697990"/>
            <a:ext cx="7190740" cy="3862705"/>
          </a:xfrm>
          <a:prstGeom prst="fra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a104.jpg" descr="id:214751125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845" y="2114550"/>
            <a:ext cx="6350635" cy="2966720"/>
          </a:xfrm>
          <a:prstGeom prst="rect">
            <a:avLst/>
          </a:prstGeom>
        </p:spPr>
      </p:pic>
      <p:sp>
        <p:nvSpPr>
          <p:cNvPr id="4" name="云形 3"/>
          <p:cNvSpPr/>
          <p:nvPr/>
        </p:nvSpPr>
        <p:spPr>
          <a:xfrm>
            <a:off x="1908175" y="670560"/>
            <a:ext cx="3726180" cy="82740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你有什么感想?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2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9493" y="1052513"/>
            <a:ext cx="6919912" cy="324008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611188" y="4365625"/>
          <a:ext cx="7956000" cy="115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000"/>
                <a:gridCol w="1728000"/>
                <a:gridCol w="1728000"/>
                <a:gridCol w="2772000"/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物品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练习本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铅笔盒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数学家的故事</a:t>
                      </a:r>
                      <a:r>
                        <a:rPr lang="en-US" altLang="zh-CN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单价</a:t>
                      </a:r>
                      <a:r>
                        <a:rPr lang="en-US" altLang="zh-CN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元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2.8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6.1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7.2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1260475" y="692150"/>
          <a:ext cx="7416000" cy="115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8000"/>
                <a:gridCol w="1548000"/>
                <a:gridCol w="1548000"/>
                <a:gridCol w="2772000"/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物品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练习本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铅笔盒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数学家的故事</a:t>
                      </a:r>
                      <a:r>
                        <a:rPr lang="en-US" altLang="zh-CN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单价</a:t>
                      </a:r>
                      <a:r>
                        <a:rPr lang="en-US" altLang="zh-CN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元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2.8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6.1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7.2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343" name="TextBox 12"/>
          <p:cNvSpPr txBox="1"/>
          <p:nvPr/>
        </p:nvSpPr>
        <p:spPr>
          <a:xfrm>
            <a:off x="849630" y="1989455"/>
            <a:ext cx="8043545" cy="1112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淘气要给希望小学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名同学分别买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本练习本和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个铅笔盒，一共要花多少元？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60475" y="3357563"/>
            <a:ext cx="29305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2.8×3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6.1×3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9313" y="3879850"/>
            <a:ext cx="33416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8.4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18.3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6775" y="4441825"/>
            <a:ext cx="33416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26.7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（元）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87925" y="3357563"/>
            <a:ext cx="33401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2.8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6.1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×3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14888" y="3884613"/>
            <a:ext cx="33401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8.9×3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32350" y="4446588"/>
            <a:ext cx="33401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26.7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（元）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24075" y="5357826"/>
            <a:ext cx="51847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答：一共要花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26.7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元。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64" descr="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8749" y="2073255"/>
            <a:ext cx="650853" cy="50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1260475" y="692150"/>
          <a:ext cx="7416000" cy="115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8000"/>
                <a:gridCol w="1548000"/>
                <a:gridCol w="1548000"/>
                <a:gridCol w="2772000"/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物品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练习本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铅笔盒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数学家的故事</a:t>
                      </a:r>
                      <a:r>
                        <a:rPr lang="en-US" altLang="zh-CN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单价</a:t>
                      </a:r>
                      <a:r>
                        <a:rPr lang="en-US" altLang="zh-CN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元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2.8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6.1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7.2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260475" y="3357563"/>
            <a:ext cx="355441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2.8×5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7.2×5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9313" y="3879850"/>
            <a:ext cx="33416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14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36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6775" y="4441825"/>
            <a:ext cx="33416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（元）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87925" y="3357563"/>
            <a:ext cx="33401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2.8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7.2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×5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14888" y="3884613"/>
            <a:ext cx="33401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10×5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32350" y="4446588"/>
            <a:ext cx="33401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（元）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24075" y="5429264"/>
            <a:ext cx="51847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答：一共要花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元。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67" name="TextBox 12"/>
          <p:cNvSpPr txBox="1"/>
          <p:nvPr/>
        </p:nvSpPr>
        <p:spPr>
          <a:xfrm>
            <a:off x="849630" y="1989455"/>
            <a:ext cx="8043545" cy="11696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笑笑气要给希望小学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名同学分别买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本练习本和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本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数学家的故事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，一共要花多少元？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64" descr="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6189" y="2085955"/>
            <a:ext cx="650853" cy="50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3" name="组合 9"/>
          <p:cNvGrpSpPr/>
          <p:nvPr/>
        </p:nvGrpSpPr>
        <p:grpSpPr>
          <a:xfrm>
            <a:off x="6084168" y="5929330"/>
            <a:ext cx="1656809" cy="877791"/>
            <a:chOff x="5939527" y="5733256"/>
            <a:chExt cx="1656809" cy="877791"/>
          </a:xfrm>
        </p:grpSpPr>
        <p:pic>
          <p:nvPicPr>
            <p:cNvPr id="55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571531" y="1209599"/>
            <a:ext cx="8072435" cy="1274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5000"/>
              </a:lnSpc>
            </a:pP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还记得加法结合律吗？请你举例说明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  <a:sym typeface="+mn-ea"/>
              </a:rPr>
              <a:t>加法结合律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对小数加法也适用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  <a:sym typeface="+mn-ea"/>
              </a:rPr>
              <a:t>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57224" y="428604"/>
            <a:ext cx="6130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页“练一练”第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36140" y="2748915"/>
            <a:ext cx="3823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ea typeface="楷体_GB2312"/>
              </a:rPr>
              <a:t>3.2+4.8+5.2</a:t>
            </a:r>
            <a:endParaRPr lang="zh-CN" altLang="en-US" sz="3200" dirty="0">
              <a:solidFill>
                <a:srgbClr val="C00000"/>
              </a:solidFill>
              <a:ea typeface="楷体_GB231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37385" y="3323590"/>
            <a:ext cx="3823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ea typeface="楷体_GB2312"/>
              </a:rPr>
              <a:t>=3.2+(4.8+5.2)</a:t>
            </a:r>
            <a:endParaRPr lang="zh-CN" altLang="en-US" sz="3200" dirty="0">
              <a:solidFill>
                <a:srgbClr val="C00000"/>
              </a:solidFill>
              <a:ea typeface="楷体_GB231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7385" y="3907155"/>
            <a:ext cx="3823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ea typeface="楷体_GB2312"/>
              </a:rPr>
              <a:t>=3.2+10</a:t>
            </a:r>
            <a:endParaRPr lang="zh-CN" altLang="en-US" sz="3200" dirty="0">
              <a:solidFill>
                <a:srgbClr val="C00000"/>
              </a:solidFill>
              <a:ea typeface="楷体_GB231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43100" y="4530090"/>
            <a:ext cx="3823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ea typeface="楷体_GB2312"/>
              </a:rPr>
              <a:t>=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13.2</a:t>
            </a:r>
            <a:endParaRPr lang="zh-CN" altLang="en-US" sz="3200" dirty="0">
              <a:solidFill>
                <a:srgbClr val="C00000"/>
              </a:solidFill>
              <a:ea typeface="楷体_GB2312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5220970" y="3022600"/>
            <a:ext cx="3383915" cy="2062480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整数的加法结合律在小数加法中同样适用！</a:t>
            </a:r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246830" y="2195165"/>
            <a:ext cx="5405289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" name="Group 16"/>
          <p:cNvGrpSpPr/>
          <p:nvPr/>
        </p:nvGrpSpPr>
        <p:grpSpPr bwMode="auto">
          <a:xfrm>
            <a:off x="6085542" y="5863481"/>
            <a:ext cx="1684338" cy="877887"/>
            <a:chOff x="2699" y="3612"/>
            <a:chExt cx="1061" cy="553"/>
          </a:xfrm>
        </p:grpSpPr>
        <p:pic>
          <p:nvPicPr>
            <p:cNvPr id="2049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0" name="Text Box 18">
              <a:hlinkClick r:id="" action="ppaction://hlinkshowjump?jump=firstslide">
                <a:snd r:embed="rId2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461177" y="883491"/>
            <a:ext cx="889716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这些果汁一共多少元？与同伴交流你的想法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  <a:sym typeface="+mn-ea"/>
              </a:rPr>
              <a:t>。</a:t>
            </a: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246831" y="1620490"/>
            <a:ext cx="8429625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923928" y="1764105"/>
            <a:ext cx="86518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6830" y="2734915"/>
            <a:ext cx="540529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7224" y="428604"/>
            <a:ext cx="5741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页“练一练”第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6388" name="图片 3" descr="36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76605" y="1832610"/>
            <a:ext cx="7370763" cy="1547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025650" y="3666490"/>
            <a:ext cx="4871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(24+24+6)×2.5=135(元)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26285" y="4509770"/>
            <a:ext cx="4871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答：这些果汁一共135元。</a:t>
            </a:r>
            <a:endParaRPr lang="zh-CN" altLang="en-US" sz="3200" dirty="0">
              <a:ea typeface="楷体_GB231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88681" y="1000108"/>
            <a:ext cx="7905750" cy="2029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1.知道了小数混合运算的顺序与整数混合运算的顺序相同。</a:t>
            </a:r>
            <a:endParaRPr lang="en-US" altLang="zh-CN" sz="4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77965" y="3480467"/>
            <a:ext cx="8358246" cy="2029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2.整数的运算律在小数运算中仍然适用。</a:t>
            </a:r>
            <a:endParaRPr lang="en-US" altLang="zh-CN" sz="4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KSO_WPP_MARK_KEY" val="3ad7dbfb-317e-48ed-a694-6e4f99bc104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2491</Words>
  <Application>WPS 演示</Application>
  <PresentationFormat>全屏显示(4:3)</PresentationFormat>
  <Paragraphs>468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汉仪大宋简</vt:lpstr>
      <vt:lpstr>楷体</vt:lpstr>
      <vt:lpstr>微软雅黑</vt:lpstr>
      <vt:lpstr>黑体</vt:lpstr>
      <vt:lpstr>华文楷体</vt:lpstr>
      <vt:lpstr>楷体_GB2312</vt:lpstr>
      <vt:lpstr>Arial Unicode MS</vt:lpstr>
      <vt:lpstr>方正楷体_GBK</vt:lpstr>
      <vt:lpstr>华文行楷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教材第45页“练一练”第3题。   </vt:lpstr>
      <vt:lpstr>教材第45页“练一练”第3题。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568</cp:revision>
  <dcterms:created xsi:type="dcterms:W3CDTF">2015-11-21T07:20:00Z</dcterms:created>
  <dcterms:modified xsi:type="dcterms:W3CDTF">2023-02-06T10:50:52Z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790BA8495B694B12A6ACA36C53E404BB</vt:lpwstr>
  </property>
</Properties>
</file>