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4" r:id="rId3"/>
    <p:sldId id="365" r:id="rId5"/>
    <p:sldId id="336" r:id="rId6"/>
    <p:sldId id="362" r:id="rId7"/>
    <p:sldId id="353" r:id="rId8"/>
    <p:sldId id="354" r:id="rId9"/>
    <p:sldId id="355" r:id="rId10"/>
    <p:sldId id="356" r:id="rId11"/>
    <p:sldId id="363" r:id="rId12"/>
    <p:sldId id="364" r:id="rId13"/>
    <p:sldId id="366" r:id="rId14"/>
    <p:sldId id="368" r:id="rId15"/>
    <p:sldId id="369" r:id="rId16"/>
    <p:sldId id="371" r:id="rId17"/>
    <p:sldId id="372" r:id="rId18"/>
    <p:sldId id="373" r:id="rId19"/>
    <p:sldId id="374" r:id="rId20"/>
    <p:sldId id="380" r:id="rId21"/>
    <p:sldId id="376" r:id="rId22"/>
    <p:sldId id="378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6FF33"/>
    <a:srgbClr val="FF0066"/>
    <a:srgbClr val="FFD1D1"/>
    <a:srgbClr val="FF3399"/>
    <a:srgbClr val="FF0000"/>
    <a:srgbClr val="CCFF3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12" autoAdjust="0"/>
    <p:restoredTop sz="94480" autoAdjust="0"/>
  </p:normalViewPr>
  <p:slideViewPr>
    <p:cSldViewPr>
      <p:cViewPr>
        <p:scale>
          <a:sx n="100" d="100"/>
          <a:sy n="100" d="100"/>
        </p:scale>
        <p:origin x="-2130" y="-28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47EB6F9-15EB-43C1-9232-3FD3AD94234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5874368-C12B-4978-A961-1F7225AA003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4339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9699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3F0DFD55-33DC-49F8-812F-D178EE1E0D45}" type="slidenum">
              <a:rPr lang="zh-CN" altLang="en-US" sz="1200" b="0">
                <a:solidFill>
                  <a:schemeClr val="tx1"/>
                </a:solidFill>
              </a:rPr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27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EBFF860C-0479-4A67-B425-D5C535A6C396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231FEED4-4B95-45B8-9015-C6B82A54E51F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3.emf"/><Relationship Id="rId3" Type="http://schemas.openxmlformats.org/officeDocument/2006/relationships/slide" Target="slide1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image" Target="../media/image3.emf"/><Relationship Id="rId6" Type="http://schemas.openxmlformats.org/officeDocument/2006/relationships/slide" Target="slide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26.jpeg"/><Relationship Id="rId4" Type="http://schemas.openxmlformats.org/officeDocument/2006/relationships/audio" Target="../media/audio1.wav"/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3.xml"/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4.png"/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slide" Target="slide15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audio" Target="../media/audio1.wav"/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3" Type="http://schemas.openxmlformats.org/officeDocument/2006/relationships/image" Target="../media/image41.jpeg"/><Relationship Id="rId2" Type="http://schemas.openxmlformats.org/officeDocument/2006/relationships/slide" Target="slide15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1.jpeg"/><Relationship Id="rId7" Type="http://schemas.openxmlformats.org/officeDocument/2006/relationships/image" Target="../media/image10.jpe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jpeg"/><Relationship Id="rId3" Type="http://schemas.openxmlformats.org/officeDocument/2006/relationships/image" Target="../media/image14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16"/>
          <p:cNvSpPr txBox="1">
            <a:spLocks noChangeArrowheads="1"/>
          </p:cNvSpPr>
          <p:nvPr/>
        </p:nvSpPr>
        <p:spPr bwMode="auto">
          <a:xfrm>
            <a:off x="-22225" y="1142999"/>
            <a:ext cx="91662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dirty="0">
                <a:latin typeface="华文仿宋" pitchFamily="2" charset="-122"/>
                <a:ea typeface="华文仿宋" pitchFamily="2" charset="-122"/>
              </a:rPr>
              <a:t>第</a:t>
            </a:r>
            <a:r>
              <a:rPr lang="en-US" altLang="zh-CN" sz="3200" dirty="0">
                <a:latin typeface="华文仿宋" pitchFamily="2" charset="-122"/>
                <a:ea typeface="华文仿宋" pitchFamily="2" charset="-122"/>
              </a:rPr>
              <a:t>3</a:t>
            </a:r>
            <a:r>
              <a:rPr lang="zh-CN" altLang="en-US" sz="3200" dirty="0">
                <a:latin typeface="华文仿宋" pitchFamily="2" charset="-122"/>
                <a:ea typeface="华文仿宋" pitchFamily="2" charset="-122"/>
              </a:rPr>
              <a:t>单元    观察物体</a:t>
            </a:r>
            <a:endParaRPr lang="zh-CN" altLang="en-US" sz="3200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719139" y="154782"/>
            <a:ext cx="46449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  <a:cs typeface="楷体_GB2312"/>
              </a:rPr>
              <a:t>六年级数学</a:t>
            </a:r>
            <a:r>
              <a:rPr lang="en-US" altLang="zh-CN" dirty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·</a:t>
            </a:r>
            <a:r>
              <a:rPr lang="zh-CN" altLang="en-US" dirty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  <a:cs typeface="楷体_GB2312"/>
              </a:rPr>
              <a:t>上    新课标</a:t>
            </a:r>
            <a:r>
              <a:rPr lang="en-US" altLang="zh-CN" dirty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  <a:cs typeface="楷体_GB2312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  <a:cs typeface="楷体_GB2312"/>
              </a:rPr>
              <a:t>北师</a:t>
            </a:r>
            <a:r>
              <a:rPr lang="en-US" altLang="zh-CN" dirty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  <a:cs typeface="楷体_GB2312"/>
              </a:rPr>
              <a:t>]</a:t>
            </a:r>
            <a:endParaRPr lang="zh-CN" altLang="en-US" dirty="0">
              <a:solidFill>
                <a:schemeClr val="tx1"/>
              </a:solidFill>
              <a:latin typeface="华文仿宋" pitchFamily="2" charset="-122"/>
              <a:ea typeface="华文仿宋" pitchFamily="2" charset="-122"/>
              <a:cs typeface="楷体_GB231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-22226" y="3505329"/>
            <a:ext cx="91662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800" cap="all" dirty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cap="all" dirty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cap="all" dirty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28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2800" cap="all" dirty="0">
              <a:ln w="9000" cmpd="sng">
                <a:noFill/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0" y="2060848"/>
            <a:ext cx="9143999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6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6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安门广场</a:t>
            </a:r>
            <a:endParaRPr lang="zh-CN" altLang="en-US" sz="6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317" name="组合 14"/>
          <p:cNvGrpSpPr/>
          <p:nvPr/>
        </p:nvGrpSpPr>
        <p:grpSpPr bwMode="auto">
          <a:xfrm>
            <a:off x="2484438" y="4592241"/>
            <a:ext cx="2159000" cy="1009650"/>
            <a:chOff x="684213" y="4868863"/>
            <a:chExt cx="2159000" cy="1009650"/>
          </a:xfrm>
        </p:grpSpPr>
        <p:sp>
          <p:nvSpPr>
            <p:cNvPr id="13327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13328" name="Rectangle 18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>
                  <a:latin typeface="宋体" panose="02010600030101010101" pitchFamily="2" charset="-122"/>
                </a:rPr>
                <a:t>学习新知</a:t>
              </a:r>
              <a:endParaRPr lang="zh-CN" altLang="en-US" sz="2800">
                <a:latin typeface="宋体" panose="02010600030101010101" pitchFamily="2" charset="-122"/>
              </a:endParaRPr>
            </a:p>
          </p:txBody>
        </p:sp>
      </p:grpSp>
      <p:grpSp>
        <p:nvGrpSpPr>
          <p:cNvPr id="13318" name="组合 28"/>
          <p:cNvGrpSpPr/>
          <p:nvPr/>
        </p:nvGrpSpPr>
        <p:grpSpPr bwMode="auto">
          <a:xfrm>
            <a:off x="4554538" y="4592241"/>
            <a:ext cx="2160587" cy="1009650"/>
            <a:chOff x="3708400" y="4868863"/>
            <a:chExt cx="2160588" cy="1009650"/>
          </a:xfrm>
        </p:grpSpPr>
        <p:sp>
          <p:nvSpPr>
            <p:cNvPr id="13325" name="Oval 30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13326" name="Rectangle 31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>
                  <a:latin typeface="宋体" panose="02010600030101010101" pitchFamily="2" charset="-122"/>
                </a:rPr>
                <a:t>随堂练习</a:t>
              </a:r>
              <a:endParaRPr lang="zh-CN" altLang="en-US" sz="2800">
                <a:latin typeface="宋体" panose="02010600030101010101" pitchFamily="2" charset="-122"/>
              </a:endParaRPr>
            </a:p>
          </p:txBody>
        </p:sp>
      </p:grpSp>
      <p:grpSp>
        <p:nvGrpSpPr>
          <p:cNvPr id="13319" name="Group 44"/>
          <p:cNvGrpSpPr/>
          <p:nvPr/>
        </p:nvGrpSpPr>
        <p:grpSpPr bwMode="auto">
          <a:xfrm>
            <a:off x="6626225" y="4592241"/>
            <a:ext cx="2160588" cy="1009650"/>
            <a:chOff x="4150" y="2976"/>
            <a:chExt cx="1361" cy="636"/>
          </a:xfrm>
        </p:grpSpPr>
        <p:sp>
          <p:nvSpPr>
            <p:cNvPr id="13323" name="Oval 3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13324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>
                  <a:latin typeface="宋体" panose="02010600030101010101" pitchFamily="2" charset="-122"/>
                </a:rPr>
                <a:t>作业设计</a:t>
              </a:r>
              <a:endParaRPr lang="zh-CN" altLang="en-US" sz="2800">
                <a:latin typeface="宋体" panose="02010600030101010101" pitchFamily="2" charset="-122"/>
              </a:endParaRPr>
            </a:p>
          </p:txBody>
        </p:sp>
      </p:grpSp>
      <p:grpSp>
        <p:nvGrpSpPr>
          <p:cNvPr id="13320" name="组合 35"/>
          <p:cNvGrpSpPr/>
          <p:nvPr/>
        </p:nvGrpSpPr>
        <p:grpSpPr bwMode="auto">
          <a:xfrm>
            <a:off x="412750" y="4581128"/>
            <a:ext cx="2159000" cy="1009650"/>
            <a:chOff x="684213" y="4868863"/>
            <a:chExt cx="2159000" cy="1009650"/>
          </a:xfrm>
        </p:grpSpPr>
        <p:sp>
          <p:nvSpPr>
            <p:cNvPr id="13321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13322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>
                  <a:latin typeface="宋体" panose="02010600030101010101" pitchFamily="2" charset="-122"/>
                </a:rPr>
                <a:t>复习准备</a:t>
              </a:r>
              <a:endParaRPr lang="zh-CN" altLang="en-US" sz="280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5750" y="1857375"/>
            <a:ext cx="4244975" cy="232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1857375"/>
            <a:ext cx="421163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555" name="Group 83"/>
          <p:cNvGrpSpPr/>
          <p:nvPr/>
        </p:nvGrpSpPr>
        <p:grpSpPr bwMode="auto">
          <a:xfrm>
            <a:off x="2200275" y="4154488"/>
            <a:ext cx="657225" cy="692150"/>
            <a:chOff x="2690" y="2976"/>
            <a:chExt cx="227" cy="227"/>
          </a:xfrm>
        </p:grpSpPr>
        <p:sp>
          <p:nvSpPr>
            <p:cNvPr id="23561" name="Oval 84"/>
            <p:cNvSpPr>
              <a:spLocks noChangeArrowheads="1"/>
            </p:cNvSpPr>
            <p:nvPr/>
          </p:nvSpPr>
          <p:spPr bwMode="auto">
            <a:xfrm>
              <a:off x="2715" y="3003"/>
              <a:ext cx="181" cy="18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23562" name="Rectangle 85"/>
            <p:cNvSpPr>
              <a:spLocks noChangeArrowheads="1"/>
            </p:cNvSpPr>
            <p:nvPr/>
          </p:nvSpPr>
          <p:spPr bwMode="auto">
            <a:xfrm>
              <a:off x="2690" y="2976"/>
              <a:ext cx="227" cy="2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chemeClr val="tx2"/>
                  </a:solidFill>
                </a:rPr>
                <a:t>1</a:t>
              </a:r>
              <a:endParaRPr lang="en-US" altLang="zh-CN" sz="2800">
                <a:solidFill>
                  <a:schemeClr val="tx2"/>
                </a:solidFill>
              </a:endParaRPr>
            </a:p>
          </p:txBody>
        </p:sp>
      </p:grpSp>
      <p:grpSp>
        <p:nvGrpSpPr>
          <p:cNvPr id="23556" name="Group 83"/>
          <p:cNvGrpSpPr/>
          <p:nvPr/>
        </p:nvGrpSpPr>
        <p:grpSpPr bwMode="auto">
          <a:xfrm>
            <a:off x="6072188" y="4165600"/>
            <a:ext cx="657225" cy="692150"/>
            <a:chOff x="2690" y="2976"/>
            <a:chExt cx="227" cy="227"/>
          </a:xfrm>
        </p:grpSpPr>
        <p:sp>
          <p:nvSpPr>
            <p:cNvPr id="23559" name="Oval 84"/>
            <p:cNvSpPr>
              <a:spLocks noChangeArrowheads="1"/>
            </p:cNvSpPr>
            <p:nvPr/>
          </p:nvSpPr>
          <p:spPr bwMode="auto">
            <a:xfrm>
              <a:off x="2715" y="3003"/>
              <a:ext cx="181" cy="18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23560" name="Rectangle 85"/>
            <p:cNvSpPr>
              <a:spLocks noChangeArrowheads="1"/>
            </p:cNvSpPr>
            <p:nvPr/>
          </p:nvSpPr>
          <p:spPr bwMode="auto">
            <a:xfrm>
              <a:off x="2690" y="2976"/>
              <a:ext cx="227" cy="2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chemeClr val="tx2"/>
                  </a:solidFill>
                </a:rPr>
                <a:t>4</a:t>
              </a:r>
              <a:endParaRPr lang="en-US" altLang="zh-CN" sz="2800">
                <a:solidFill>
                  <a:schemeClr val="tx2"/>
                </a:solidFill>
              </a:endParaRPr>
            </a:p>
          </p:txBody>
        </p:sp>
      </p:grpSp>
      <p:pic>
        <p:nvPicPr>
          <p:cNvPr id="23557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988" y="5864225"/>
            <a:ext cx="1655762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867400" y="6223000"/>
            <a:ext cx="16129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返回目录</a:t>
            </a:r>
            <a:endParaRPr lang="zh-CN" altLang="en-US" sz="1800" b="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4590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1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07950" y="674688"/>
            <a:ext cx="65151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天安门广场的著名建筑有很多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下面是从正面拍摄的著名的天安门城楼。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4579" name="vv143.jpg" descr="id:2147511939;FounderCES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7950" y="1628775"/>
            <a:ext cx="32924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50825" y="3357563"/>
            <a:ext cx="83534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根据这幅图判断下面各图是从哪个方向看到的。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4581" name="vv144.jpg" descr="id:2147511946;FounderCES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58888" y="3878263"/>
            <a:ext cx="2132012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vv144a.jpg" descr="id:2147511953;FounderCES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19475" y="3860800"/>
            <a:ext cx="2130425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vv144b.jpg" descr="id:2147511960;FounderCES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80063" y="3878263"/>
            <a:ext cx="2138362" cy="138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1104900" y="5414963"/>
            <a:ext cx="749935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(</a:t>
            </a:r>
            <a:r>
              <a:rPr lang="zh-CN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           </a:t>
            </a:r>
            <a:r>
              <a:rPr lang="zh-CN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)</a:t>
            </a:r>
            <a:r>
              <a:rPr lang="zh-CN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 </a:t>
            </a:r>
            <a:r>
              <a:rPr lang="zh-CN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(</a:t>
            </a:r>
            <a:r>
              <a:rPr lang="zh-CN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            </a:t>
            </a:r>
            <a:r>
              <a:rPr lang="zh-CN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)</a:t>
            </a:r>
            <a:r>
              <a:rPr lang="zh-CN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　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(    </a:t>
            </a:r>
            <a:r>
              <a:rPr lang="zh-CN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          </a:t>
            </a:r>
            <a:r>
              <a:rPr lang="zh-CN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)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619250" y="5300663"/>
            <a:ext cx="11112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600"/>
              <a:t>左侧</a:t>
            </a:r>
            <a:endParaRPr lang="zh-CN" altLang="en-US" sz="3600"/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933825" y="5300663"/>
            <a:ext cx="11112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/>
              <a:t>右</a:t>
            </a:r>
            <a:r>
              <a:rPr lang="zh-CN" altLang="zh-CN" sz="3600"/>
              <a:t>侧</a:t>
            </a:r>
            <a:endParaRPr lang="zh-CN" altLang="en-US" sz="3600"/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6032500" y="5364163"/>
            <a:ext cx="1573213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/>
              <a:t>右前方</a:t>
            </a:r>
            <a:endParaRPr lang="zh-CN" altLang="en-US" sz="3600"/>
          </a:p>
        </p:txBody>
      </p:sp>
      <p:pic>
        <p:nvPicPr>
          <p:cNvPr id="24588" name="Picture 34">
            <a:hlinkClick r:id="rId6" action="ppaction://hlinksldjump"/>
          </p:cNvPr>
          <p:cNvPicPr>
            <a:picLocks noChangeArrowheads="1"/>
          </p:cNvPicPr>
          <p:nvPr/>
        </p:nvPicPr>
        <p:blipFill>
          <a:blip r:embed="rId7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425" y="5949950"/>
            <a:ext cx="1655763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9" name="Text Box 18">
            <a:hlinkClick r:id="" action="ppaction://hlinkshowjump?jump=firstslide">
              <a:snd r:embed="rId8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8838" y="6308725"/>
            <a:ext cx="16129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返回目录</a:t>
            </a:r>
            <a:endParaRPr lang="zh-CN" altLang="en-US" sz="1800" b="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7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93700" y="1568450"/>
            <a:ext cx="8139113" cy="1079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</a:rPr>
              <a:t>要根据照片上的建筑物位置关系判断拍摄</a:t>
            </a:r>
            <a:endParaRPr lang="en-US" altLang="zh-CN" sz="3200" dirty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00"/>
                </a:solidFill>
              </a:rPr>
              <a:t>    </a:t>
            </a:r>
            <a:r>
              <a:rPr lang="zh-CN" altLang="en-US" sz="3200" dirty="0">
                <a:solidFill>
                  <a:srgbClr val="000000"/>
                </a:solidFill>
              </a:rPr>
              <a:t>地点</a:t>
            </a:r>
            <a:r>
              <a:rPr lang="zh-CN" altLang="zh-CN" sz="3200" dirty="0">
                <a:solidFill>
                  <a:srgbClr val="000000"/>
                </a:solidFill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95288" y="3502025"/>
            <a:ext cx="8751887" cy="1079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rgbClr val="000000"/>
                </a:solidFill>
              </a:rPr>
              <a:t>从某一个角度观察事物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并不能看到它的全</a:t>
            </a:r>
            <a:endParaRPr lang="en-US" altLang="zh-CN" sz="3200" dirty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00"/>
                </a:solidFill>
              </a:rPr>
              <a:t>     </a:t>
            </a:r>
            <a:r>
              <a:rPr lang="zh-CN" altLang="en-US" sz="3200" dirty="0">
                <a:solidFill>
                  <a:srgbClr val="000000"/>
                </a:solidFill>
              </a:rPr>
              <a:t>貌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要多角度观察。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5603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5607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5604" name="组合 9"/>
          <p:cNvGrpSpPr/>
          <p:nvPr/>
        </p:nvGrpSpPr>
        <p:grpSpPr bwMode="auto">
          <a:xfrm>
            <a:off x="5938838" y="5732463"/>
            <a:ext cx="1657350" cy="877887"/>
            <a:chOff x="5939527" y="5733256"/>
            <a:chExt cx="1656809" cy="877791"/>
          </a:xfrm>
        </p:grpSpPr>
        <p:pic>
          <p:nvPicPr>
            <p:cNvPr id="25605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6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tx1"/>
                  </a:solidFill>
                  <a:latin typeface="华文楷体"/>
                  <a:ea typeface="华文楷体"/>
                  <a:cs typeface="华文楷体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latin typeface="华文楷体"/>
                <a:ea typeface="华文楷体"/>
                <a:cs typeface="华文楷体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6637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26638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>
                  <a:latin typeface="楷体_GB2312"/>
                  <a:ea typeface="楷体_GB2312"/>
                  <a:cs typeface="楷体_GB2312"/>
                </a:rPr>
                <a:t>作业</a:t>
              </a:r>
              <a:r>
                <a:rPr lang="en-US" altLang="zh-CN" sz="3200">
                  <a:latin typeface="楷体_GB2312"/>
                  <a:ea typeface="楷体_GB2312"/>
                  <a:cs typeface="楷体_GB2312"/>
                </a:rPr>
                <a:t>1</a:t>
              </a:r>
              <a:endParaRPr lang="en-US" altLang="zh-CN" sz="3200">
                <a:latin typeface="楷体_GB2312"/>
                <a:ea typeface="楷体_GB2312"/>
                <a:cs typeface="楷体_GB2312"/>
              </a:endParaRPr>
            </a:p>
          </p:txBody>
        </p:sp>
      </p:grpSp>
      <p:grpSp>
        <p:nvGrpSpPr>
          <p:cNvPr id="26626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6635" name="AutoShape 15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26636" name="Text Box 16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>
                  <a:latin typeface="楷体_GB2312"/>
                  <a:ea typeface="楷体_GB2312"/>
                  <a:cs typeface="楷体_GB2312"/>
                </a:rPr>
                <a:t>作业</a:t>
              </a:r>
              <a:r>
                <a:rPr lang="en-US" altLang="zh-CN" sz="3200">
                  <a:latin typeface="楷体_GB2312"/>
                  <a:ea typeface="楷体_GB2312"/>
                  <a:cs typeface="楷体_GB2312"/>
                </a:rPr>
                <a:t>2</a:t>
              </a:r>
              <a:endParaRPr lang="en-US" altLang="zh-CN" sz="3200">
                <a:latin typeface="楷体_GB2312"/>
                <a:ea typeface="楷体_GB2312"/>
                <a:cs typeface="楷体_GB2312"/>
              </a:endParaRPr>
            </a:p>
          </p:txBody>
        </p:sp>
      </p:grpSp>
      <p:grpSp>
        <p:nvGrpSpPr>
          <p:cNvPr id="26627" name="组合 9"/>
          <p:cNvGrpSpPr/>
          <p:nvPr/>
        </p:nvGrpSpPr>
        <p:grpSpPr bwMode="auto">
          <a:xfrm>
            <a:off x="5938838" y="5732463"/>
            <a:ext cx="1657350" cy="877887"/>
            <a:chOff x="5939527" y="5733256"/>
            <a:chExt cx="1656809" cy="877791"/>
          </a:xfrm>
        </p:grpSpPr>
        <p:pic>
          <p:nvPicPr>
            <p:cNvPr id="26633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4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tx1"/>
                  </a:solidFill>
                  <a:latin typeface="华文楷体"/>
                  <a:ea typeface="华文楷体"/>
                  <a:cs typeface="华文楷体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latin typeface="华文楷体"/>
                <a:ea typeface="华文楷体"/>
                <a:cs typeface="华文楷体"/>
              </a:endParaRPr>
            </a:p>
          </p:txBody>
        </p:sp>
      </p:grpSp>
      <p:pic>
        <p:nvPicPr>
          <p:cNvPr id="26628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688" y="2714625"/>
            <a:ext cx="1357312" cy="249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云形标注 20"/>
          <p:cNvSpPr/>
          <p:nvPr/>
        </p:nvSpPr>
        <p:spPr>
          <a:xfrm>
            <a:off x="1285875" y="2928938"/>
            <a:ext cx="4714875" cy="142875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663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6631" name="Picture 9" descr="1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组合 3"/>
          <p:cNvGrpSpPr/>
          <p:nvPr/>
        </p:nvGrpSpPr>
        <p:grpSpPr bwMode="auto">
          <a:xfrm>
            <a:off x="5219700" y="6215063"/>
            <a:ext cx="2376488" cy="523875"/>
            <a:chOff x="5220072" y="5877272"/>
            <a:chExt cx="2376487" cy="877496"/>
          </a:xfrm>
        </p:grpSpPr>
        <p:sp>
          <p:nvSpPr>
            <p:cNvPr id="27664" name="AutoShape 13"/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665" name="Text Box 14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tx1"/>
                  </a:solidFill>
                  <a:latin typeface="华文楷体"/>
                  <a:ea typeface="华文楷体"/>
                  <a:cs typeface="华文楷体"/>
                </a:rPr>
                <a:t>返回作业设计</a:t>
              </a:r>
              <a:endPara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endParaRPr>
            </a:p>
          </p:txBody>
        </p:sp>
      </p:grpSp>
      <p:grpSp>
        <p:nvGrpSpPr>
          <p:cNvPr id="27650" name="Group 38"/>
          <p:cNvGrpSpPr/>
          <p:nvPr/>
        </p:nvGrpSpPr>
        <p:grpSpPr bwMode="auto">
          <a:xfrm>
            <a:off x="5292725" y="0"/>
            <a:ext cx="1800225" cy="792163"/>
            <a:chOff x="1066" y="2795"/>
            <a:chExt cx="1134" cy="499"/>
          </a:xfrm>
        </p:grpSpPr>
        <p:sp>
          <p:nvSpPr>
            <p:cNvPr id="27662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27663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>
                  <a:latin typeface="楷体_GB2312"/>
                  <a:ea typeface="楷体_GB2312"/>
                  <a:cs typeface="楷体_GB2312"/>
                </a:rPr>
                <a:t>作业</a:t>
              </a:r>
              <a:r>
                <a:rPr lang="en-US" altLang="zh-CN" sz="3200">
                  <a:latin typeface="楷体_GB2312"/>
                  <a:ea typeface="楷体_GB2312"/>
                  <a:cs typeface="楷体_GB2312"/>
                </a:rPr>
                <a:t>1</a:t>
              </a:r>
              <a:endParaRPr lang="en-US" altLang="zh-CN" sz="3200">
                <a:latin typeface="楷体_GB2312"/>
                <a:ea typeface="楷体_GB2312"/>
                <a:cs typeface="楷体_GB2312"/>
              </a:endParaRPr>
            </a:p>
          </p:txBody>
        </p:sp>
      </p:grpSp>
      <p:sp>
        <p:nvSpPr>
          <p:cNvPr id="33" name="标题 1"/>
          <p:cNvSpPr txBox="1">
            <a:spLocks noChangeArrowheads="1"/>
          </p:cNvSpPr>
          <p:nvPr/>
        </p:nvSpPr>
        <p:spPr bwMode="auto">
          <a:xfrm>
            <a:off x="1012825" y="311150"/>
            <a:ext cx="3414713" cy="596900"/>
          </a:xfrm>
          <a:prstGeom prst="rect">
            <a:avLst/>
          </a:prstGeom>
          <a:noFill/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37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页第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题。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 </a:t>
            </a:r>
            <a:br>
              <a:rPr lang="en-US" altLang="zh-CN" sz="3200" dirty="0" smtClean="0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</a:rPr>
            </a:br>
            <a:b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</a:b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344488" y="981075"/>
            <a:ext cx="80803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1.</a:t>
            </a:r>
            <a:r>
              <a: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不马虎沿小路向果树林看守人的小屋走去。</a:t>
            </a:r>
            <a:endParaRPr lang="zh-CN" altLang="en-US" sz="280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27653" name="TextBox 4"/>
          <p:cNvSpPr txBox="1">
            <a:spLocks noChangeArrowheads="1"/>
          </p:cNvSpPr>
          <p:nvPr/>
        </p:nvSpPr>
        <p:spPr bwMode="auto">
          <a:xfrm>
            <a:off x="468313" y="2874963"/>
            <a:ext cx="4105275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dist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⑴右面两幅图中，哪幅是</a:t>
            </a:r>
            <a:endParaRPr lang="en-US" altLang="zh-CN" sz="280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  <a:p>
            <a:pPr algn="dist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  </a:t>
            </a:r>
            <a:r>
              <a: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在</a:t>
            </a:r>
            <a:r>
              <a:rPr lang="en-US" altLang="zh-CN" sz="2800" i="1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A</a:t>
            </a:r>
            <a:r>
              <a: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点处看到的，哪幅</a:t>
            </a:r>
            <a:endParaRPr lang="en-US" altLang="zh-CN" sz="280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  </a:t>
            </a:r>
            <a:r>
              <a: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是从</a:t>
            </a:r>
            <a:r>
              <a:rPr lang="en-US" altLang="zh-CN" sz="2800" i="1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B</a:t>
            </a:r>
            <a:r>
              <a: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点处看到的？</a:t>
            </a:r>
            <a:endParaRPr lang="zh-CN" altLang="en-US" sz="280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  <p:pic>
        <p:nvPicPr>
          <p:cNvPr id="2765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7750" y="1484313"/>
            <a:ext cx="4371975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9638" y="2913063"/>
            <a:ext cx="3459162" cy="123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6" name="TextBox 4"/>
          <p:cNvSpPr txBox="1">
            <a:spLocks noChangeArrowheads="1"/>
          </p:cNvSpPr>
          <p:nvPr/>
        </p:nvSpPr>
        <p:spPr bwMode="auto">
          <a:xfrm>
            <a:off x="4716463" y="4076700"/>
            <a:ext cx="14493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（   ）</a:t>
            </a:r>
            <a:endParaRPr lang="zh-CN" altLang="en-US" sz="2800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7657" name="TextBox 4"/>
          <p:cNvSpPr txBox="1">
            <a:spLocks noChangeArrowheads="1"/>
          </p:cNvSpPr>
          <p:nvPr/>
        </p:nvSpPr>
        <p:spPr bwMode="auto">
          <a:xfrm>
            <a:off x="6507163" y="4076700"/>
            <a:ext cx="14493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（</a:t>
            </a:r>
            <a:r>
              <a:rPr lang="zh-CN" altLang="en-US" sz="2800" i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 </a:t>
            </a:r>
            <a:r>
              <a:rPr lang="zh-CN" altLang="en-US" sz="280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）</a:t>
            </a:r>
            <a:endParaRPr lang="zh-CN" altLang="en-US" sz="2800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5073650" y="4076700"/>
            <a:ext cx="723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i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A</a:t>
            </a:r>
            <a:endParaRPr lang="zh-CN" altLang="en-US" sz="2800" i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6854825" y="4090988"/>
            <a:ext cx="723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i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B</a:t>
            </a:r>
            <a:endParaRPr lang="zh-CN" altLang="en-US" sz="2800" i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7660" name="TextBox 4"/>
          <p:cNvSpPr txBox="1">
            <a:spLocks noChangeArrowheads="1"/>
          </p:cNvSpPr>
          <p:nvPr/>
        </p:nvSpPr>
        <p:spPr bwMode="auto">
          <a:xfrm>
            <a:off x="458788" y="4562475"/>
            <a:ext cx="841692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⑵想一想，不马虎走到</a:t>
            </a:r>
            <a:r>
              <a:rPr lang="en-US" altLang="zh-CN" sz="2800" i="1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C</a:t>
            </a:r>
            <a:r>
              <a: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点时，可以看到什么，</a:t>
            </a:r>
            <a:endParaRPr lang="en-US" altLang="zh-CN" sz="280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    </a:t>
            </a:r>
            <a:r>
              <a: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看不到什么？</a:t>
            </a:r>
            <a:endParaRPr lang="zh-CN" altLang="en-US" sz="280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163888" y="5224463"/>
            <a:ext cx="4378325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能看到房子</a:t>
            </a:r>
            <a:r>
              <a:rPr lang="en-US" altLang="zh-CN" sz="320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看不到树。</a:t>
            </a:r>
            <a:endParaRPr lang="zh-CN" altLang="en-US" sz="3200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8681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8691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2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3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4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5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6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7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8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682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8689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8690" name="Text Box 13">
                <a:hlinkClick r:id="" action="ppaction://hlinkshowjump?jump=nextslide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3600">
                    <a:solidFill>
                      <a:srgbClr val="D60093"/>
                    </a:solidFill>
                    <a:latin typeface="华文楷体"/>
                    <a:ea typeface="华文楷体"/>
                    <a:cs typeface="华文楷体"/>
                  </a:rPr>
                  <a:t>  基础巩固</a:t>
                </a:r>
                <a:endParaRPr lang="zh-CN" altLang="en-US" sz="3600">
                  <a:solidFill>
                    <a:srgbClr val="D60093"/>
                  </a:solidFill>
                  <a:latin typeface="华文楷体"/>
                  <a:ea typeface="华文楷体"/>
                  <a:cs typeface="华文楷体"/>
                </a:endParaRPr>
              </a:p>
            </p:txBody>
          </p:sp>
        </p:grpSp>
        <p:grpSp>
          <p:nvGrpSpPr>
            <p:cNvPr id="28683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8687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8688" name="Text Box 16">
                <a:hlinkClick r:id="rId2" action="ppaction://hlinksldjump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3600">
                    <a:solidFill>
                      <a:srgbClr val="D60093"/>
                    </a:solidFill>
                    <a:latin typeface="华文楷体"/>
                    <a:ea typeface="华文楷体"/>
                    <a:cs typeface="华文楷体"/>
                  </a:rPr>
                  <a:t>  提升培优</a:t>
                </a:r>
                <a:endParaRPr lang="zh-CN" altLang="en-US" sz="3600">
                  <a:solidFill>
                    <a:srgbClr val="D60093"/>
                  </a:solidFill>
                  <a:latin typeface="华文楷体"/>
                  <a:ea typeface="华文楷体"/>
                  <a:cs typeface="华文楷体"/>
                </a:endParaRPr>
              </a:p>
            </p:txBody>
          </p:sp>
        </p:grpSp>
        <p:grpSp>
          <p:nvGrpSpPr>
            <p:cNvPr id="28684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8685" name="AutoShape 18">
                <a:hlinkClick r:id="" action="ppaction://noaction">
                  <a:snd r:embed="rId1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8686" name="Text Box 19">
                <a:hlinkClick r:id="rId3" action="ppaction://hlinksldjump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3600">
                    <a:solidFill>
                      <a:srgbClr val="D60093"/>
                    </a:solidFill>
                    <a:latin typeface="华文楷体"/>
                    <a:ea typeface="华文楷体"/>
                    <a:cs typeface="华文楷体"/>
                  </a:rPr>
                  <a:t> 思维创新</a:t>
                </a:r>
                <a:endParaRPr lang="zh-CN" altLang="en-US" sz="3600">
                  <a:solidFill>
                    <a:srgbClr val="D60093"/>
                  </a:solidFill>
                  <a:latin typeface="华文楷体"/>
                  <a:ea typeface="华文楷体"/>
                  <a:cs typeface="华文楷体"/>
                </a:endParaRP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8675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8679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800">
                <a:latin typeface="华文楷体"/>
                <a:ea typeface="华文楷体"/>
                <a:cs typeface="华文楷体"/>
              </a:endParaRPr>
            </a:p>
          </p:txBody>
        </p:sp>
        <p:sp>
          <p:nvSpPr>
            <p:cNvPr id="28680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>
                  <a:latin typeface="华文楷体"/>
                  <a:ea typeface="华文楷体"/>
                  <a:cs typeface="华文楷体"/>
                </a:rPr>
                <a:t>作业</a:t>
              </a:r>
              <a:r>
                <a:rPr lang="en-US" altLang="zh-CN" sz="3200">
                  <a:latin typeface="华文楷体"/>
                  <a:ea typeface="华文楷体"/>
                  <a:cs typeface="华文楷体"/>
                </a:rPr>
                <a:t>2</a:t>
              </a:r>
              <a:endParaRPr lang="en-US" altLang="zh-CN" sz="3200">
                <a:latin typeface="华文楷体"/>
                <a:ea typeface="华文楷体"/>
                <a:cs typeface="华文楷体"/>
              </a:endParaRPr>
            </a:p>
          </p:txBody>
        </p:sp>
      </p:grpSp>
      <p:grpSp>
        <p:nvGrpSpPr>
          <p:cNvPr id="28676" name="组合 3"/>
          <p:cNvGrpSpPr/>
          <p:nvPr/>
        </p:nvGrpSpPr>
        <p:grpSpPr bwMode="auto">
          <a:xfrm>
            <a:off x="1428750" y="5929313"/>
            <a:ext cx="2376488" cy="523875"/>
            <a:chOff x="5220072" y="5877272"/>
            <a:chExt cx="2376487" cy="877496"/>
          </a:xfrm>
        </p:grpSpPr>
        <p:sp>
          <p:nvSpPr>
            <p:cNvPr id="28677" name="AutoShape 13"/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  <a:latin typeface="华文楷体"/>
                <a:ea typeface="华文楷体"/>
                <a:cs typeface="华文楷体"/>
              </a:endParaRPr>
            </a:p>
          </p:txBody>
        </p:sp>
        <p:sp>
          <p:nvSpPr>
            <p:cNvPr id="28678" name="Text Box 1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tx1"/>
                  </a:solidFill>
                  <a:latin typeface="华文楷体"/>
                  <a:ea typeface="华文楷体"/>
                  <a:cs typeface="华文楷体"/>
                </a:rPr>
                <a:t>返回作业设计</a:t>
              </a:r>
              <a:endPara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30729" name="Picture 7" descr="Golden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30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0722" name="Text Box 10"/>
          <p:cNvSpPr txBox="1">
            <a:spLocks noChangeArrowheads="1"/>
          </p:cNvSpPr>
          <p:nvPr/>
        </p:nvSpPr>
        <p:spPr bwMode="auto">
          <a:xfrm>
            <a:off x="250825" y="673100"/>
            <a:ext cx="7273925" cy="1387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1.</a:t>
            </a:r>
            <a:r>
              <a:rPr lang="zh-CN" altLang="en-US" sz="2800">
                <a:solidFill>
                  <a:srgbClr val="FF0066"/>
                </a:solidFill>
                <a:latin typeface="华文楷体"/>
                <a:ea typeface="华文楷体"/>
                <a:cs typeface="华文楷体"/>
              </a:rPr>
              <a:t>（基础题）</a:t>
            </a:r>
            <a:r>
              <a:rPr lang="zh-CN" altLang="en-US" sz="28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下面的图形分别是在什么位置上</a:t>
            </a:r>
            <a:endParaRPr lang="en-US" altLang="zh-CN" sz="2800">
              <a:solidFill>
                <a:srgbClr val="000000"/>
              </a:solidFill>
              <a:latin typeface="华文楷体"/>
              <a:ea typeface="华文楷体"/>
              <a:cs typeface="华文楷体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     </a:t>
            </a:r>
            <a:r>
              <a:rPr lang="zh-CN" altLang="en-US" sz="28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看到的</a:t>
            </a:r>
            <a:r>
              <a:rPr lang="en-US" altLang="zh-CN" sz="28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?</a:t>
            </a:r>
            <a:r>
              <a:rPr lang="zh-CN" altLang="en-US" sz="28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把观察位置的编号填在图形下面的</a:t>
            </a:r>
            <a:endParaRPr lang="en-US" altLang="zh-CN" sz="2800">
              <a:solidFill>
                <a:srgbClr val="000000"/>
              </a:solidFill>
              <a:latin typeface="华文楷体"/>
              <a:ea typeface="华文楷体"/>
              <a:cs typeface="华文楷体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     </a:t>
            </a:r>
            <a:r>
              <a:rPr lang="zh-CN" altLang="en-US" sz="28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括号里</a:t>
            </a:r>
            <a:r>
              <a:rPr lang="zh-CN" altLang="zh-CN" sz="28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。</a:t>
            </a:r>
            <a:endParaRPr lang="zh-CN" altLang="en-US" sz="2800">
              <a:solidFill>
                <a:srgbClr val="000000"/>
              </a:solidFill>
              <a:latin typeface="华文楷体"/>
              <a:ea typeface="华文楷体"/>
              <a:cs typeface="华文楷体"/>
            </a:endParaRPr>
          </a:p>
        </p:txBody>
      </p:sp>
      <p:pic>
        <p:nvPicPr>
          <p:cNvPr id="30723" name="e126.jpg" descr="id:2147511988;FounderCES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0" contrast="-100000"/>
          </a:blip>
          <a:srcRect/>
          <a:stretch>
            <a:fillRect/>
          </a:stretch>
        </p:blipFill>
        <p:spPr bwMode="auto">
          <a:xfrm>
            <a:off x="3240088" y="2303463"/>
            <a:ext cx="4965700" cy="23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2771775" y="4843463"/>
            <a:ext cx="7500938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  </a:t>
            </a:r>
            <a:r>
              <a:rPr lang="zh-CN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(</a:t>
            </a:r>
            <a:r>
              <a:rPr lang="zh-CN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        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)</a:t>
            </a:r>
            <a:r>
              <a:rPr lang="zh-CN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   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(</a:t>
            </a:r>
            <a:r>
              <a:rPr lang="zh-CN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          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)</a:t>
            </a:r>
            <a:r>
              <a:rPr lang="zh-CN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(</a:t>
            </a:r>
            <a:r>
              <a:rPr lang="zh-CN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      </a:t>
            </a:r>
            <a:r>
              <a:rPr lang="zh-CN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)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ea typeface="宋体" panose="02010600030101010101" pitchFamily="2" charset="-122"/>
            </a:endParaRPr>
          </a:p>
        </p:txBody>
      </p:sp>
      <p:pic>
        <p:nvPicPr>
          <p:cNvPr id="3072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0" contrast="-100000"/>
          </a:blip>
          <a:srcRect/>
          <a:stretch>
            <a:fillRect/>
          </a:stretch>
        </p:blipFill>
        <p:spPr bwMode="auto">
          <a:xfrm>
            <a:off x="827088" y="2060575"/>
            <a:ext cx="1649412" cy="275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743325" y="4724400"/>
            <a:ext cx="4714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i="1"/>
              <a:t>B</a:t>
            </a:r>
            <a:endParaRPr lang="zh-CN" altLang="en-US" sz="400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661025" y="4724400"/>
            <a:ext cx="4953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i="1"/>
              <a:t>A</a:t>
            </a:r>
            <a:endParaRPr lang="zh-CN" altLang="en-US" sz="4000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488238" y="4724400"/>
            <a:ext cx="45085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i="1"/>
              <a:t>C</a:t>
            </a:r>
            <a:endParaRPr lang="zh-CN" altLang="en-US" sz="400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31752" name="Picture 7" descr="Golden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3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-3175" y="692150"/>
            <a:ext cx="759777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55600" indent="-355600"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2800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下面三幅照片分别是从哪个位置拍摄的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把拍摄的编号填在照片下面的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里。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6" name="bw68.jpg" descr="id:2147511995;FounderCES"/>
          <p:cNvPicPr/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67544" y="2060848"/>
            <a:ext cx="3624858" cy="2520280"/>
          </a:xfrm>
          <a:prstGeom prst="rect">
            <a:avLst/>
          </a:prstGeom>
        </p:spPr>
      </p:pic>
      <p:pic>
        <p:nvPicPr>
          <p:cNvPr id="17" name="bw69.jpg" descr="id:2147512002;FounderCES"/>
          <p:cNvPicPr/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109464" y="1916832"/>
            <a:ext cx="4924525" cy="3200117"/>
          </a:xfrm>
          <a:prstGeom prst="rect">
            <a:avLst/>
          </a:prstGeom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76825" y="3141663"/>
            <a:ext cx="5953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chemeClr val="tx1"/>
                </a:solidFill>
              </a:rPr>
              <a:t>②</a:t>
            </a:r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885113" y="3141663"/>
            <a:ext cx="5953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chemeClr val="tx1"/>
                </a:solidFill>
              </a:rPr>
              <a:t>③</a:t>
            </a:r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292725" y="4724400"/>
            <a:ext cx="595313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chemeClr val="tx1"/>
                </a:solidFill>
              </a:rPr>
              <a:t>①</a:t>
            </a:r>
            <a:endParaRPr lang="zh-CN" altLang="en-US" sz="32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33810" name="Picture 7" descr="Golden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81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3794" name="Group 8"/>
          <p:cNvGrpSpPr/>
          <p:nvPr/>
        </p:nvGrpSpPr>
        <p:grpSpPr bwMode="auto">
          <a:xfrm>
            <a:off x="4429125" y="6288088"/>
            <a:ext cx="1943100" cy="525462"/>
            <a:chOff x="1474" y="3702"/>
            <a:chExt cx="952" cy="499"/>
          </a:xfrm>
        </p:grpSpPr>
        <p:sp>
          <p:nvSpPr>
            <p:cNvPr id="33808" name="AutoShap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3809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tx1"/>
                  </a:solidFill>
                  <a:latin typeface="华文楷体"/>
                  <a:ea typeface="华文楷体"/>
                  <a:cs typeface="华文楷体"/>
                </a:rPr>
                <a:t>返回作业</a:t>
              </a:r>
              <a:r>
                <a:rPr lang="en-US" altLang="zh-CN" sz="2800">
                  <a:solidFill>
                    <a:schemeClr val="tx1"/>
                  </a:solidFill>
                  <a:latin typeface="华文楷体"/>
                  <a:ea typeface="华文楷体"/>
                  <a:cs typeface="华文楷体"/>
                </a:rPr>
                <a:t>2</a:t>
              </a:r>
              <a:endPara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65175" y="333375"/>
            <a:ext cx="6665913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55600" indent="-355600"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2800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)4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名小朋友从前、左、后、右面观察到的房子形状如下图所示。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796" name="矩形 5"/>
          <p:cNvSpPr>
            <a:spLocks noChangeArrowheads="1"/>
          </p:cNvSpPr>
          <p:nvPr/>
        </p:nvSpPr>
        <p:spPr bwMode="auto">
          <a:xfrm>
            <a:off x="695325" y="5834063"/>
            <a:ext cx="71628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(5)</a:t>
            </a:r>
            <a:r>
              <a:rPr lang="zh-CN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这座房子的前、后面都有门。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	(</a:t>
            </a:r>
            <a:r>
              <a:rPr lang="zh-CN" altLang="zh-CN" sz="2800" i="1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)</a:t>
            </a:r>
            <a:endParaRPr lang="zh-CN" altLang="zh-CN" sz="280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867400" y="4005263"/>
            <a:ext cx="5953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√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296150" y="5373688"/>
            <a:ext cx="5969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✕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351588" y="5795963"/>
            <a:ext cx="5969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✕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552950" y="4941888"/>
            <a:ext cx="5953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√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353175" y="4508500"/>
            <a:ext cx="595313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√</a:t>
            </a:r>
            <a:endParaRPr lang="zh-CN" altLang="en-US" sz="3200">
              <a:solidFill>
                <a:srgbClr val="FF0000"/>
              </a:solidFill>
            </a:endParaRPr>
          </a:p>
        </p:txBody>
      </p:sp>
      <p:pic>
        <p:nvPicPr>
          <p:cNvPr id="33802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0" contrast="-100000"/>
          </a:blip>
          <a:srcRect/>
          <a:stretch>
            <a:fillRect/>
          </a:stretch>
        </p:blipFill>
        <p:spPr bwMode="auto">
          <a:xfrm>
            <a:off x="1997075" y="1322388"/>
            <a:ext cx="4202113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3" name="矩形 15"/>
          <p:cNvSpPr>
            <a:spLocks noChangeArrowheads="1"/>
          </p:cNvSpPr>
          <p:nvPr/>
        </p:nvSpPr>
        <p:spPr bwMode="auto">
          <a:xfrm>
            <a:off x="142875" y="3143250"/>
            <a:ext cx="857250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8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请你判断一下</a:t>
            </a:r>
            <a:r>
              <a:rPr lang="en-US" altLang="zh-CN" sz="28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下面的说法是否正确</a:t>
            </a:r>
            <a:r>
              <a:rPr lang="en-US" altLang="zh-CN" sz="28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?(</a:t>
            </a:r>
            <a:r>
              <a:rPr lang="zh-CN" altLang="zh-CN" sz="28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对的“</a:t>
            </a:r>
            <a:r>
              <a:rPr lang="zh-CN" altLang="en-US" sz="28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√</a:t>
            </a:r>
            <a:r>
              <a:rPr lang="zh-CN" altLang="zh-CN" sz="28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”</a:t>
            </a:r>
            <a:r>
              <a:rPr lang="en-US" altLang="zh-CN" sz="28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错的</a:t>
            </a:r>
            <a:endParaRPr lang="en-US" altLang="zh-CN" sz="2800">
              <a:solidFill>
                <a:srgbClr val="000000"/>
              </a:solidFill>
              <a:latin typeface="华文楷体"/>
              <a:ea typeface="华文楷体"/>
              <a:cs typeface="华文楷体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zh-CN" sz="28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打“✕”</a:t>
            </a:r>
            <a:r>
              <a:rPr lang="en-US" altLang="zh-CN" sz="28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)</a:t>
            </a:r>
            <a:endParaRPr lang="zh-CN" altLang="zh-CN" sz="2800">
              <a:solidFill>
                <a:srgbClr val="00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33804" name="矩形 16"/>
          <p:cNvSpPr>
            <a:spLocks noChangeArrowheads="1"/>
          </p:cNvSpPr>
          <p:nvPr/>
        </p:nvSpPr>
        <p:spPr bwMode="auto">
          <a:xfrm>
            <a:off x="714375" y="3976688"/>
            <a:ext cx="68580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(1)</a:t>
            </a:r>
            <a:r>
              <a:rPr lang="zh-CN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这座房子有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3</a:t>
            </a:r>
            <a:r>
              <a:rPr lang="zh-CN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扇窗户和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1</a:t>
            </a:r>
            <a:r>
              <a:rPr lang="zh-CN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扇门。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(</a:t>
            </a:r>
            <a:r>
              <a:rPr lang="zh-CN" altLang="zh-CN" sz="2800" i="1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)</a:t>
            </a:r>
            <a:endParaRPr lang="zh-CN" altLang="zh-CN" sz="280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33805" name="矩形 20"/>
          <p:cNvSpPr>
            <a:spLocks noChangeArrowheads="1"/>
          </p:cNvSpPr>
          <p:nvPr/>
        </p:nvSpPr>
        <p:spPr bwMode="auto">
          <a:xfrm>
            <a:off x="714375" y="4500563"/>
            <a:ext cx="72151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(2)</a:t>
            </a:r>
            <a:r>
              <a:rPr lang="zh-CN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这座房子的后面有一扇窗户。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	(</a:t>
            </a:r>
            <a:r>
              <a:rPr lang="zh-CN" altLang="zh-CN" sz="2800" i="1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)</a:t>
            </a:r>
            <a:endParaRPr lang="zh-CN" altLang="zh-CN" sz="280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33806" name="矩形 21"/>
          <p:cNvSpPr>
            <a:spLocks noChangeArrowheads="1"/>
          </p:cNvSpPr>
          <p:nvPr/>
        </p:nvSpPr>
        <p:spPr bwMode="auto">
          <a:xfrm>
            <a:off x="714375" y="4929188"/>
            <a:ext cx="60102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(3)</a:t>
            </a:r>
            <a:r>
              <a:rPr lang="zh-CN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房子的前面有门。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	(</a:t>
            </a:r>
            <a:r>
              <a:rPr lang="zh-CN" altLang="zh-CN" sz="2800" i="1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)</a:t>
            </a:r>
            <a:endParaRPr lang="zh-CN" altLang="zh-CN" sz="280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33807" name="矩形 22"/>
          <p:cNvSpPr>
            <a:spLocks noChangeArrowheads="1"/>
          </p:cNvSpPr>
          <p:nvPr/>
        </p:nvSpPr>
        <p:spPr bwMode="auto">
          <a:xfrm>
            <a:off x="695325" y="5334000"/>
            <a:ext cx="79486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(4)</a:t>
            </a:r>
            <a:r>
              <a:rPr lang="zh-CN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这座房子的窗户都在它的前面和后面。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(</a:t>
            </a:r>
            <a:r>
              <a:rPr lang="zh-CN" altLang="zh-CN" sz="2800" i="1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)</a:t>
            </a:r>
            <a:endParaRPr lang="zh-CN" altLang="en-US" sz="280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Group 28"/>
          <p:cNvGrpSpPr/>
          <p:nvPr/>
        </p:nvGrpSpPr>
        <p:grpSpPr bwMode="auto">
          <a:xfrm>
            <a:off x="7667625" y="0"/>
            <a:ext cx="1295400" cy="1292225"/>
            <a:chOff x="4944" y="210"/>
            <a:chExt cx="816" cy="814"/>
          </a:xfrm>
        </p:grpSpPr>
        <p:pic>
          <p:nvPicPr>
            <p:cNvPr id="35854" name="Picture 8" descr="Pink2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55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5842" name="Group 8"/>
          <p:cNvGrpSpPr/>
          <p:nvPr/>
        </p:nvGrpSpPr>
        <p:grpSpPr bwMode="auto">
          <a:xfrm>
            <a:off x="5580063" y="6143625"/>
            <a:ext cx="1943100" cy="525463"/>
            <a:chOff x="1474" y="3702"/>
            <a:chExt cx="952" cy="499"/>
          </a:xfrm>
        </p:grpSpPr>
        <p:sp>
          <p:nvSpPr>
            <p:cNvPr id="35852" name="AutoShape 9"/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5853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tx1"/>
                  </a:solidFill>
                  <a:latin typeface="华文楷体"/>
                  <a:ea typeface="华文楷体"/>
                  <a:cs typeface="华文楷体"/>
                </a:rPr>
                <a:t>返回作业</a:t>
              </a:r>
              <a:r>
                <a:rPr lang="en-US" altLang="zh-CN" sz="2800">
                  <a:solidFill>
                    <a:schemeClr val="tx1"/>
                  </a:solidFill>
                  <a:latin typeface="华文楷体"/>
                  <a:ea typeface="华文楷体"/>
                  <a:cs typeface="华文楷体"/>
                </a:rPr>
                <a:t>2</a:t>
              </a:r>
              <a:endPara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endParaRPr>
            </a:p>
          </p:txBody>
        </p:sp>
      </p:grp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107950" y="528638"/>
            <a:ext cx="8064500" cy="13874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2800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小冬和小华都在照镜子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指出哪个镜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子里的人物是他们自己。是的在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里画“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不是的在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里画“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”。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5844" name="th40.jpg" descr="id:2147512016;FounderCES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37400" y="1052513"/>
            <a:ext cx="5302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th41.jpg" descr="id:2147512023;FounderCES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375" y="1406525"/>
            <a:ext cx="536575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th41.jpg" descr="id:2147512023;FounderCES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350" y="4800600"/>
            <a:ext cx="5365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th41.jpg" descr="id:2147512023;FounderCES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03850" y="4806950"/>
            <a:ext cx="536575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th40.jpg" descr="id:2147512016;FounderCES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2500" y="4805363"/>
            <a:ext cx="53022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th40.jpg" descr="id:2147512016;FounderCES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0425" y="4797425"/>
            <a:ext cx="53022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0" name="02697.jpg" descr="id:2147512030;FounderCES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</a:blip>
          <a:srcRect/>
          <a:stretch>
            <a:fillRect/>
          </a:stretch>
        </p:blipFill>
        <p:spPr bwMode="auto">
          <a:xfrm>
            <a:off x="827088" y="2035175"/>
            <a:ext cx="3816350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1" name="02696.jpg" descr="id:2147512037;FounderCES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</a:blip>
          <a:srcRect/>
          <a:stretch>
            <a:fillRect/>
          </a:stretch>
        </p:blipFill>
        <p:spPr bwMode="auto">
          <a:xfrm>
            <a:off x="4643438" y="2060575"/>
            <a:ext cx="3797300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5371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5362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425" y="5732463"/>
            <a:ext cx="1655763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8838" y="6091238"/>
            <a:ext cx="16129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返回目录</a:t>
            </a:r>
            <a:endParaRPr lang="zh-CN" altLang="en-US" sz="1800" b="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8450" y="981075"/>
            <a:ext cx="7548563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请分别在括号里注明下面四张照片是从房子的哪一面拍的。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365" name="V101.EPS" descr="id:2147511876;FounderCES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0" contrast="-100000"/>
          </a:blip>
          <a:srcRect/>
          <a:stretch>
            <a:fillRect/>
          </a:stretch>
        </p:blipFill>
        <p:spPr bwMode="auto">
          <a:xfrm>
            <a:off x="552450" y="2095500"/>
            <a:ext cx="82169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矩形 12"/>
          <p:cNvSpPr>
            <a:spLocks noChangeArrowheads="1"/>
          </p:cNvSpPr>
          <p:nvPr/>
        </p:nvSpPr>
        <p:spPr bwMode="auto">
          <a:xfrm>
            <a:off x="2701925" y="5276850"/>
            <a:ext cx="1111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i="1"/>
              <a:t>　　　</a:t>
            </a:r>
            <a:endParaRPr lang="zh-CN" alt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309938" y="4356100"/>
            <a:ext cx="1060450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/>
              <a:t>(1)</a:t>
            </a:r>
            <a:r>
              <a:rPr lang="zh-CN" altLang="zh-CN" sz="3200" dirty="0"/>
              <a:t>南</a:t>
            </a:r>
            <a:endParaRPr lang="zh-CN" altLang="en-US" sz="3200" dirty="0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859338" y="4356100"/>
            <a:ext cx="1062037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/>
              <a:t>(2)</a:t>
            </a:r>
            <a:r>
              <a:rPr lang="zh-CN" altLang="zh-CN" sz="3200"/>
              <a:t>西</a:t>
            </a:r>
            <a:endParaRPr lang="zh-CN" altLang="en-US" sz="3200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202363" y="4356100"/>
            <a:ext cx="1062037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/>
              <a:t>(3)</a:t>
            </a:r>
            <a:r>
              <a:rPr lang="zh-CN" altLang="zh-CN" sz="3200"/>
              <a:t>东</a:t>
            </a:r>
            <a:endParaRPr lang="zh-CN" altLang="en-US" sz="3200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596188" y="4356100"/>
            <a:ext cx="1062037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/>
              <a:t>(4)</a:t>
            </a:r>
            <a:r>
              <a:rPr lang="zh-CN" altLang="zh-CN" sz="3200"/>
              <a:t>北</a:t>
            </a:r>
            <a:endParaRPr lang="zh-CN" altLang="en-US" sz="32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6874" name="Picture 6" descr="Blue-Green2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75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52388" y="765175"/>
            <a:ext cx="7759700" cy="19700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2800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由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个小正方体拼成的立体图形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从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上面看到的形状是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       ,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从左面看到的形状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   ,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那么从正面看到的可能是什么形状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6867" name="Group 8"/>
          <p:cNvGrpSpPr/>
          <p:nvPr/>
        </p:nvGrpSpPr>
        <p:grpSpPr bwMode="auto">
          <a:xfrm>
            <a:off x="5580063" y="6143625"/>
            <a:ext cx="1943100" cy="525463"/>
            <a:chOff x="1474" y="3702"/>
            <a:chExt cx="952" cy="499"/>
          </a:xfrm>
        </p:grpSpPr>
        <p:sp>
          <p:nvSpPr>
            <p:cNvPr id="36872" name="AutoShape 9"/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6873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tx1"/>
                  </a:solidFill>
                  <a:latin typeface="华文楷体"/>
                  <a:ea typeface="华文楷体"/>
                  <a:cs typeface="华文楷体"/>
                </a:rPr>
                <a:t>返回作业</a:t>
              </a:r>
              <a:r>
                <a:rPr lang="en-US" altLang="zh-CN" sz="2800">
                  <a:solidFill>
                    <a:schemeClr val="tx1"/>
                  </a:solidFill>
                  <a:latin typeface="华文楷体"/>
                  <a:ea typeface="华文楷体"/>
                  <a:cs typeface="华文楷体"/>
                </a:rPr>
                <a:t>2</a:t>
              </a:r>
              <a:endPara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endParaRPr>
            </a:p>
          </p:txBody>
        </p:sp>
      </p:grpSp>
      <p:pic>
        <p:nvPicPr>
          <p:cNvPr id="36868" name="th42.jpg" descr="id:2147512044;FounderCES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0" contrast="-100000"/>
          </a:blip>
          <a:srcRect/>
          <a:stretch>
            <a:fillRect/>
          </a:stretch>
        </p:blipFill>
        <p:spPr bwMode="auto">
          <a:xfrm>
            <a:off x="3276600" y="1617663"/>
            <a:ext cx="10953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th43.jpg" descr="id:2147512051;FounderCES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0" contrast="-100000"/>
          </a:blip>
          <a:srcRect/>
          <a:stretch>
            <a:fillRect/>
          </a:stretch>
        </p:blipFill>
        <p:spPr bwMode="auto">
          <a:xfrm>
            <a:off x="900113" y="2065338"/>
            <a:ext cx="387350" cy="11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y145e.jpg" descr="id:2147512086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942859" y="2809726"/>
            <a:ext cx="2670269" cy="2491482"/>
          </a:xfrm>
          <a:prstGeom prst="rect">
            <a:avLst/>
          </a:prstGeom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867400" y="3644900"/>
            <a:ext cx="25923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ea typeface="楷体_GB2312"/>
                <a:cs typeface="楷体_GB2312"/>
              </a:rPr>
              <a:t>答案不唯一。</a:t>
            </a:r>
            <a:endParaRPr lang="zh-CN" altLang="en-US" sz="3200">
              <a:ea typeface="楷体_GB2312"/>
              <a:cs typeface="楷体_GB231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D:\掘金2016\20160510北六上课件\图片\新建文件夹\untitled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4313" y="1214438"/>
            <a:ext cx="7605712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8" cy="1008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03" tIns="45700" rIns="91403" bIns="45700" anchor="ctr"/>
          <a:lstStyle/>
          <a:p>
            <a:pPr algn="r" defTabSz="923925">
              <a:buFont typeface="Arial" panose="020B0604020202020204" pitchFamily="34" charset="0"/>
              <a:buNone/>
            </a:pP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16387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6409" name="Picture 9" descr="1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1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  <a:endParaRPr lang="zh-CN" altLang="en-US" sz="320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7072313" y="1214438"/>
            <a:ext cx="1500187" cy="4429125"/>
            <a:chOff x="7358082" y="1214422"/>
            <a:chExt cx="1500198" cy="4429156"/>
          </a:xfrm>
        </p:grpSpPr>
        <p:sp>
          <p:nvSpPr>
            <p:cNvPr id="29" name="竖卷形 28"/>
            <p:cNvSpPr/>
            <p:nvPr/>
          </p:nvSpPr>
          <p:spPr>
            <a:xfrm>
              <a:off x="7358082" y="1214422"/>
              <a:ext cx="1500198" cy="4429156"/>
            </a:xfrm>
            <a:prstGeom prst="verticalScroll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dirty="0"/>
            </a:p>
          </p:txBody>
        </p:sp>
        <p:sp>
          <p:nvSpPr>
            <p:cNvPr id="16408" name="TextBox 27"/>
            <p:cNvSpPr txBox="1">
              <a:spLocks noChangeArrowheads="1"/>
            </p:cNvSpPr>
            <p:nvPr/>
          </p:nvSpPr>
          <p:spPr bwMode="auto">
            <a:xfrm>
              <a:off x="7715272" y="1643050"/>
              <a:ext cx="677108" cy="27132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solidFill>
                    <a:srgbClr val="FF0000"/>
                  </a:solidFill>
                  <a:latin typeface="华文楷体"/>
                  <a:ea typeface="华文楷体"/>
                  <a:cs typeface="华文楷体"/>
                </a:rPr>
                <a:t>天安门广场</a:t>
              </a:r>
              <a:endParaRPr lang="zh-CN" altLang="en-US" sz="3200">
                <a:solidFill>
                  <a:srgbClr val="FF0000"/>
                </a:solidFill>
                <a:latin typeface="华文楷体"/>
                <a:ea typeface="华文楷体"/>
                <a:cs typeface="华文楷体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3643313" y="2071688"/>
            <a:ext cx="500062" cy="500062"/>
          </a:xfrm>
          <a:prstGeom prst="ellipse">
            <a:avLst/>
          </a:prstGeom>
          <a:solidFill>
            <a:srgbClr val="FFFFFF">
              <a:alpha val="0"/>
            </a:srgb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786188" y="4714875"/>
            <a:ext cx="500062" cy="500063"/>
          </a:xfrm>
          <a:prstGeom prst="ellipse">
            <a:avLst/>
          </a:prstGeom>
          <a:solidFill>
            <a:srgbClr val="FFFFFF">
              <a:alpha val="0"/>
            </a:srgb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786188" y="3357563"/>
            <a:ext cx="500062" cy="500062"/>
          </a:xfrm>
          <a:prstGeom prst="ellipse">
            <a:avLst/>
          </a:prstGeom>
          <a:solidFill>
            <a:srgbClr val="FFFFFF">
              <a:alpha val="0"/>
            </a:srgb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714750" y="2714625"/>
            <a:ext cx="500063" cy="500063"/>
          </a:xfrm>
          <a:prstGeom prst="ellipse">
            <a:avLst/>
          </a:prstGeom>
          <a:solidFill>
            <a:srgbClr val="FFFFFF">
              <a:alpha val="0"/>
            </a:srgb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643563" y="2714625"/>
            <a:ext cx="500062" cy="500063"/>
          </a:xfrm>
          <a:prstGeom prst="ellipse">
            <a:avLst/>
          </a:prstGeom>
          <a:solidFill>
            <a:srgbClr val="FFFFFF">
              <a:alpha val="0"/>
            </a:srgb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57188" y="4071938"/>
            <a:ext cx="500062" cy="500062"/>
          </a:xfrm>
          <a:prstGeom prst="ellipse">
            <a:avLst/>
          </a:prstGeom>
          <a:solidFill>
            <a:srgbClr val="FFFFFF">
              <a:alpha val="0"/>
            </a:srgb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071813" y="2143125"/>
            <a:ext cx="1112837" cy="4619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天安门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2857500" y="2786063"/>
            <a:ext cx="1785938" cy="8302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人民英雄纪念碑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214313" y="4286250"/>
            <a:ext cx="1731962" cy="4619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人民大会堂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5000625" y="2643188"/>
            <a:ext cx="1857375" cy="8302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中国国家博物馆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2857500" y="3857625"/>
            <a:ext cx="2041525" cy="4619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毛主席纪念堂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3143250" y="4929188"/>
            <a:ext cx="1112838" cy="4619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正阳门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31" name="Picture 7" descr="D:\掘金2016\20160510北六上课件\图片\新建文件夹\e850352ac65c1038d78126bfb2119313b17e89d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86498" y="1214422"/>
            <a:ext cx="4329805" cy="1775908"/>
          </a:xfrm>
          <a:prstGeom prst="trapezoid">
            <a:avLst/>
          </a:prstGeom>
          <a:noFill/>
          <a:ln w="76200">
            <a:solidFill>
              <a:srgbClr val="FF0000"/>
            </a:solidFill>
          </a:ln>
        </p:spPr>
      </p:pic>
      <p:pic>
        <p:nvPicPr>
          <p:cNvPr id="1032" name="Picture 8" descr="D:\掘金2016\20160510北六上课件\图片\新建文件夹\正阳门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00431" y="3231737"/>
            <a:ext cx="4828891" cy="2849837"/>
          </a:xfrm>
          <a:prstGeom prst="trapezoid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1029" name="Picture 5" descr="D:\掘金2016\20160510北六上课件\图片\新建文件夹\503d269759ee3d6d4050ab1545166d224e4ade5d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348" y="2500306"/>
            <a:ext cx="5655330" cy="2450155"/>
          </a:xfrm>
          <a:prstGeom prst="roundRect">
            <a:avLst/>
          </a:prstGeom>
          <a:noFill/>
        </p:spPr>
      </p:pic>
      <p:pic>
        <p:nvPicPr>
          <p:cNvPr id="1027" name="Picture 3" descr="D:\掘金2016\20160510北六上课件\图片\新建文件夹\6f061d950a7b02089201338962d9f2d3562cc88a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42844" y="3214686"/>
            <a:ext cx="6027487" cy="2251494"/>
          </a:xfrm>
          <a:prstGeom prst="roundRect">
            <a:avLst/>
          </a:prstGeom>
          <a:noFill/>
        </p:spPr>
      </p:pic>
      <p:pic>
        <p:nvPicPr>
          <p:cNvPr id="1028" name="Picture 4" descr="D:\掘金2016\20160510北六上课件\图片\新建文件夹\7acb0a46f21fbe09b8239d0b6c600c338744adb4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500166" y="2143116"/>
            <a:ext cx="5540421" cy="2119053"/>
          </a:xfrm>
          <a:prstGeom prst="round1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1030" name="Picture 6" descr="D:\掘金2016\20160510北六上课件\图片\新建文件夹\2637379_111857573196_2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861871" y="1613167"/>
            <a:ext cx="2819663" cy="3731933"/>
          </a:xfrm>
          <a:prstGeom prst="heptagon">
            <a:avLst/>
          </a:prstGeo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3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8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9" grpId="0" animBg="1"/>
      <p:bldP spid="26" grpId="0" animBg="1"/>
      <p:bldP spid="27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D:\掘金2016\20160510北六上课件\图片\新建文件夹\untitled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4313" y="1214438"/>
            <a:ext cx="7605712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8" cy="1008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03" tIns="45700" rIns="91403" bIns="45700" anchor="ctr"/>
          <a:lstStyle/>
          <a:p>
            <a:pPr algn="r" defTabSz="923925">
              <a:buFont typeface="Arial" panose="020B0604020202020204" pitchFamily="34" charset="0"/>
              <a:buNone/>
            </a:pP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17411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415" name="Picture 9" descr="1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7412" name="组合 29"/>
          <p:cNvGrpSpPr/>
          <p:nvPr/>
        </p:nvGrpSpPr>
        <p:grpSpPr bwMode="auto">
          <a:xfrm>
            <a:off x="7072313" y="1214438"/>
            <a:ext cx="1500187" cy="4429125"/>
            <a:chOff x="7358082" y="1214422"/>
            <a:chExt cx="1500198" cy="4429156"/>
          </a:xfrm>
        </p:grpSpPr>
        <p:sp>
          <p:nvSpPr>
            <p:cNvPr id="29" name="竖卷形 28"/>
            <p:cNvSpPr/>
            <p:nvPr/>
          </p:nvSpPr>
          <p:spPr>
            <a:xfrm>
              <a:off x="7358082" y="1214422"/>
              <a:ext cx="1500198" cy="4429156"/>
            </a:xfrm>
            <a:prstGeom prst="verticalScroll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dirty="0"/>
            </a:p>
          </p:txBody>
        </p:sp>
        <p:sp>
          <p:nvSpPr>
            <p:cNvPr id="17414" name="TextBox 27"/>
            <p:cNvSpPr txBox="1">
              <a:spLocks noChangeArrowheads="1"/>
            </p:cNvSpPr>
            <p:nvPr/>
          </p:nvSpPr>
          <p:spPr bwMode="auto">
            <a:xfrm>
              <a:off x="7715272" y="1643050"/>
              <a:ext cx="677108" cy="27132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solidFill>
                    <a:srgbClr val="FF0000"/>
                  </a:solidFill>
                  <a:latin typeface="华文楷体"/>
                  <a:ea typeface="华文楷体"/>
                  <a:cs typeface="华文楷体"/>
                </a:rPr>
                <a:t>天安门广场</a:t>
              </a:r>
              <a:endParaRPr lang="zh-CN" altLang="en-US" sz="3200">
                <a:solidFill>
                  <a:srgbClr val="FF0000"/>
                </a:solidFill>
                <a:latin typeface="华文楷体"/>
                <a:ea typeface="华文楷体"/>
                <a:cs typeface="华文楷体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30" descr="1_副本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187450"/>
            <a:ext cx="9144000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133"/>
          <p:cNvGrpSpPr/>
          <p:nvPr/>
        </p:nvGrpSpPr>
        <p:grpSpPr bwMode="auto">
          <a:xfrm>
            <a:off x="323850" y="4859338"/>
            <a:ext cx="7848600" cy="647700"/>
            <a:chOff x="204" y="2795"/>
            <a:chExt cx="4944" cy="408"/>
          </a:xfrm>
        </p:grpSpPr>
        <p:grpSp>
          <p:nvGrpSpPr>
            <p:cNvPr id="18435" name="Group 123"/>
            <p:cNvGrpSpPr/>
            <p:nvPr/>
          </p:nvGrpSpPr>
          <p:grpSpPr bwMode="auto">
            <a:xfrm>
              <a:off x="2699" y="2976"/>
              <a:ext cx="181" cy="182"/>
              <a:chOff x="2680" y="2976"/>
              <a:chExt cx="181" cy="182"/>
            </a:xfrm>
          </p:grpSpPr>
          <p:sp>
            <p:nvSpPr>
              <p:cNvPr id="18445" name="Oval 98"/>
              <p:cNvSpPr>
                <a:spLocks noChangeArrowheads="1"/>
              </p:cNvSpPr>
              <p:nvPr/>
            </p:nvSpPr>
            <p:spPr bwMode="auto">
              <a:xfrm>
                <a:off x="2706" y="3003"/>
                <a:ext cx="129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  <p:sp>
            <p:nvSpPr>
              <p:cNvPr id="18446" name="Rectangle 99"/>
              <p:cNvSpPr>
                <a:spLocks noChangeArrowheads="1"/>
              </p:cNvSpPr>
              <p:nvPr/>
            </p:nvSpPr>
            <p:spPr bwMode="auto">
              <a:xfrm>
                <a:off x="2680" y="2976"/>
                <a:ext cx="181" cy="18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1400">
                    <a:solidFill>
                      <a:schemeClr val="tx2"/>
                    </a:solidFill>
                  </a:rPr>
                  <a:t>1</a:t>
                </a:r>
                <a:endParaRPr lang="en-US" altLang="zh-CN" sz="14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18436" name="Group 124"/>
            <p:cNvGrpSpPr/>
            <p:nvPr/>
          </p:nvGrpSpPr>
          <p:grpSpPr bwMode="auto">
            <a:xfrm>
              <a:off x="839" y="3022"/>
              <a:ext cx="181" cy="181"/>
              <a:chOff x="2680" y="2976"/>
              <a:chExt cx="181" cy="181"/>
            </a:xfrm>
          </p:grpSpPr>
          <p:sp>
            <p:nvSpPr>
              <p:cNvPr id="18443" name="Oval 125"/>
              <p:cNvSpPr>
                <a:spLocks noChangeArrowheads="1"/>
              </p:cNvSpPr>
              <p:nvPr/>
            </p:nvSpPr>
            <p:spPr bwMode="auto">
              <a:xfrm>
                <a:off x="2706" y="3003"/>
                <a:ext cx="129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  <p:sp>
            <p:nvSpPr>
              <p:cNvPr id="18444" name="Rectangle 126"/>
              <p:cNvSpPr>
                <a:spLocks noChangeArrowheads="1"/>
              </p:cNvSpPr>
              <p:nvPr/>
            </p:nvSpPr>
            <p:spPr bwMode="auto">
              <a:xfrm>
                <a:off x="2680" y="2976"/>
                <a:ext cx="181" cy="18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1400">
                    <a:solidFill>
                      <a:schemeClr val="tx2"/>
                    </a:solidFill>
                  </a:rPr>
                  <a:t>3</a:t>
                </a:r>
                <a:endParaRPr lang="en-US" altLang="zh-CN" sz="14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18437" name="Group 127"/>
            <p:cNvGrpSpPr/>
            <p:nvPr/>
          </p:nvGrpSpPr>
          <p:grpSpPr bwMode="auto">
            <a:xfrm>
              <a:off x="4967" y="2795"/>
              <a:ext cx="181" cy="182"/>
              <a:chOff x="2680" y="2976"/>
              <a:chExt cx="181" cy="182"/>
            </a:xfrm>
          </p:grpSpPr>
          <p:sp>
            <p:nvSpPr>
              <p:cNvPr id="18441" name="Oval 128"/>
              <p:cNvSpPr>
                <a:spLocks noChangeArrowheads="1"/>
              </p:cNvSpPr>
              <p:nvPr/>
            </p:nvSpPr>
            <p:spPr bwMode="auto">
              <a:xfrm>
                <a:off x="2706" y="3003"/>
                <a:ext cx="129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  <p:sp>
            <p:nvSpPr>
              <p:cNvPr id="18442" name="Rectangle 129"/>
              <p:cNvSpPr>
                <a:spLocks noChangeArrowheads="1"/>
              </p:cNvSpPr>
              <p:nvPr/>
            </p:nvSpPr>
            <p:spPr bwMode="auto">
              <a:xfrm>
                <a:off x="2680" y="2976"/>
                <a:ext cx="181" cy="18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1400">
                    <a:solidFill>
                      <a:schemeClr val="tx2"/>
                    </a:solidFill>
                  </a:rPr>
                  <a:t>4</a:t>
                </a:r>
                <a:endParaRPr lang="en-US" altLang="zh-CN" sz="14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18438" name="Group 130"/>
            <p:cNvGrpSpPr/>
            <p:nvPr/>
          </p:nvGrpSpPr>
          <p:grpSpPr bwMode="auto">
            <a:xfrm>
              <a:off x="204" y="2840"/>
              <a:ext cx="181" cy="204"/>
              <a:chOff x="2680" y="2976"/>
              <a:chExt cx="181" cy="204"/>
            </a:xfrm>
          </p:grpSpPr>
          <p:sp>
            <p:nvSpPr>
              <p:cNvPr id="18439" name="Oval 131"/>
              <p:cNvSpPr>
                <a:spLocks noChangeArrowheads="1"/>
              </p:cNvSpPr>
              <p:nvPr/>
            </p:nvSpPr>
            <p:spPr bwMode="auto">
              <a:xfrm>
                <a:off x="2706" y="3003"/>
                <a:ext cx="129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  <p:sp>
            <p:nvSpPr>
              <p:cNvPr id="18440" name="Rectangle 132"/>
              <p:cNvSpPr>
                <a:spLocks noChangeArrowheads="1"/>
              </p:cNvSpPr>
              <p:nvPr/>
            </p:nvSpPr>
            <p:spPr bwMode="auto">
              <a:xfrm>
                <a:off x="2680" y="2976"/>
                <a:ext cx="181" cy="20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 anchorCtr="1"/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en-US" altLang="zh-CN" sz="1400">
                    <a:solidFill>
                      <a:schemeClr val="tx2"/>
                    </a:solidFill>
                  </a:rPr>
                  <a:t>2</a:t>
                </a:r>
                <a:endParaRPr lang="en-US" altLang="zh-CN" sz="1400">
                  <a:solidFill>
                    <a:schemeClr val="tx2"/>
                  </a:solidFill>
                </a:endParaRPr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143250"/>
            <a:ext cx="5286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39" descr="1_副本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31913" y="525463"/>
            <a:ext cx="5554662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59" name="Group 83"/>
          <p:cNvGrpSpPr/>
          <p:nvPr/>
        </p:nvGrpSpPr>
        <p:grpSpPr bwMode="auto">
          <a:xfrm>
            <a:off x="3929063" y="2501900"/>
            <a:ext cx="387350" cy="517525"/>
            <a:chOff x="2699" y="2976"/>
            <a:chExt cx="136" cy="182"/>
          </a:xfrm>
        </p:grpSpPr>
        <p:sp>
          <p:nvSpPr>
            <p:cNvPr id="19478" name="Oval 84"/>
            <p:cNvSpPr>
              <a:spLocks noChangeArrowheads="1"/>
            </p:cNvSpPr>
            <p:nvPr/>
          </p:nvSpPr>
          <p:spPr bwMode="auto">
            <a:xfrm>
              <a:off x="2706" y="3003"/>
              <a:ext cx="129" cy="1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19479" name="Rectangle 85"/>
            <p:cNvSpPr>
              <a:spLocks noChangeArrowheads="1"/>
            </p:cNvSpPr>
            <p:nvPr/>
          </p:nvSpPr>
          <p:spPr bwMode="auto">
            <a:xfrm>
              <a:off x="2699" y="2976"/>
              <a:ext cx="129" cy="1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chemeClr val="tx2"/>
                  </a:solidFill>
                </a:rPr>
                <a:t>1</a:t>
              </a:r>
              <a:endParaRPr lang="en-US" altLang="zh-CN" sz="2800">
                <a:solidFill>
                  <a:schemeClr val="tx2"/>
                </a:solidFill>
              </a:endParaRPr>
            </a:p>
          </p:txBody>
        </p:sp>
      </p:grpSp>
      <p:grpSp>
        <p:nvGrpSpPr>
          <p:cNvPr id="19460" name="Group 86"/>
          <p:cNvGrpSpPr/>
          <p:nvPr/>
        </p:nvGrpSpPr>
        <p:grpSpPr bwMode="auto">
          <a:xfrm>
            <a:off x="2143125" y="2214563"/>
            <a:ext cx="373063" cy="517525"/>
            <a:chOff x="2706" y="2976"/>
            <a:chExt cx="132" cy="182"/>
          </a:xfrm>
        </p:grpSpPr>
        <p:sp>
          <p:nvSpPr>
            <p:cNvPr id="19476" name="Oval 87"/>
            <p:cNvSpPr>
              <a:spLocks noChangeArrowheads="1"/>
            </p:cNvSpPr>
            <p:nvPr/>
          </p:nvSpPr>
          <p:spPr bwMode="auto">
            <a:xfrm>
              <a:off x="2706" y="3003"/>
              <a:ext cx="129" cy="1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19477" name="Rectangle 88"/>
            <p:cNvSpPr>
              <a:spLocks noChangeArrowheads="1"/>
            </p:cNvSpPr>
            <p:nvPr/>
          </p:nvSpPr>
          <p:spPr bwMode="auto">
            <a:xfrm>
              <a:off x="2709" y="2976"/>
              <a:ext cx="129" cy="1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chemeClr val="tx2"/>
                  </a:solidFill>
                </a:rPr>
                <a:t>3</a:t>
              </a:r>
              <a:endParaRPr lang="en-US" altLang="zh-CN" sz="2800">
                <a:solidFill>
                  <a:schemeClr val="tx2"/>
                </a:solidFill>
              </a:endParaRPr>
            </a:p>
          </p:txBody>
        </p:sp>
      </p:grpSp>
      <p:grpSp>
        <p:nvGrpSpPr>
          <p:cNvPr id="19461" name="Group 89"/>
          <p:cNvGrpSpPr/>
          <p:nvPr/>
        </p:nvGrpSpPr>
        <p:grpSpPr bwMode="auto">
          <a:xfrm>
            <a:off x="5786438" y="2071688"/>
            <a:ext cx="368300" cy="511175"/>
            <a:chOff x="2706" y="2976"/>
            <a:chExt cx="132" cy="182"/>
          </a:xfrm>
        </p:grpSpPr>
        <p:sp>
          <p:nvSpPr>
            <p:cNvPr id="19474" name="Oval 90"/>
            <p:cNvSpPr>
              <a:spLocks noChangeArrowheads="1"/>
            </p:cNvSpPr>
            <p:nvPr/>
          </p:nvSpPr>
          <p:spPr bwMode="auto">
            <a:xfrm>
              <a:off x="2706" y="3003"/>
              <a:ext cx="129" cy="1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19475" name="Rectangle 91"/>
            <p:cNvSpPr>
              <a:spLocks noChangeArrowheads="1"/>
            </p:cNvSpPr>
            <p:nvPr/>
          </p:nvSpPr>
          <p:spPr bwMode="auto">
            <a:xfrm>
              <a:off x="2709" y="2976"/>
              <a:ext cx="129" cy="1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chemeClr val="tx2"/>
                  </a:solidFill>
                </a:rPr>
                <a:t>4</a:t>
              </a:r>
              <a:endParaRPr lang="en-US" altLang="zh-CN" sz="2800">
                <a:solidFill>
                  <a:schemeClr val="tx2"/>
                </a:solidFill>
              </a:endParaRPr>
            </a:p>
          </p:txBody>
        </p:sp>
      </p:grpSp>
      <p:grpSp>
        <p:nvGrpSpPr>
          <p:cNvPr id="19462" name="Group 92"/>
          <p:cNvGrpSpPr/>
          <p:nvPr/>
        </p:nvGrpSpPr>
        <p:grpSpPr bwMode="auto">
          <a:xfrm>
            <a:off x="1571625" y="1928813"/>
            <a:ext cx="377825" cy="517525"/>
            <a:chOff x="2706" y="2976"/>
            <a:chExt cx="134" cy="182"/>
          </a:xfrm>
        </p:grpSpPr>
        <p:sp>
          <p:nvSpPr>
            <p:cNvPr id="19472" name="Oval 93"/>
            <p:cNvSpPr>
              <a:spLocks noChangeArrowheads="1"/>
            </p:cNvSpPr>
            <p:nvPr/>
          </p:nvSpPr>
          <p:spPr bwMode="auto">
            <a:xfrm>
              <a:off x="2706" y="3003"/>
              <a:ext cx="129" cy="1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19473" name="Rectangle 94"/>
            <p:cNvSpPr>
              <a:spLocks noChangeArrowheads="1"/>
            </p:cNvSpPr>
            <p:nvPr/>
          </p:nvSpPr>
          <p:spPr bwMode="auto">
            <a:xfrm>
              <a:off x="2711" y="2976"/>
              <a:ext cx="129" cy="1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chemeClr val="tx2"/>
                  </a:solidFill>
                </a:rPr>
                <a:t>2</a:t>
              </a:r>
              <a:endParaRPr lang="en-US" altLang="zh-CN" sz="2800">
                <a:solidFill>
                  <a:schemeClr val="tx2"/>
                </a:solidFill>
              </a:endParaRPr>
            </a:p>
          </p:txBody>
        </p:sp>
      </p:grpSp>
      <p:pic>
        <p:nvPicPr>
          <p:cNvPr id="1946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2438" y="4060825"/>
            <a:ext cx="3503612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38688" y="4060825"/>
            <a:ext cx="3476625" cy="188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83"/>
          <p:cNvGrpSpPr/>
          <p:nvPr/>
        </p:nvGrpSpPr>
        <p:grpSpPr bwMode="auto">
          <a:xfrm>
            <a:off x="2024063" y="5918200"/>
            <a:ext cx="571500" cy="571500"/>
            <a:chOff x="2690" y="2976"/>
            <a:chExt cx="227" cy="227"/>
          </a:xfrm>
        </p:grpSpPr>
        <p:sp>
          <p:nvSpPr>
            <p:cNvPr id="19470" name="Oval 84"/>
            <p:cNvSpPr>
              <a:spLocks noChangeArrowheads="1"/>
            </p:cNvSpPr>
            <p:nvPr/>
          </p:nvSpPr>
          <p:spPr bwMode="auto">
            <a:xfrm>
              <a:off x="2715" y="3003"/>
              <a:ext cx="181" cy="18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19471" name="Rectangle 85"/>
            <p:cNvSpPr>
              <a:spLocks noChangeArrowheads="1"/>
            </p:cNvSpPr>
            <p:nvPr/>
          </p:nvSpPr>
          <p:spPr bwMode="auto">
            <a:xfrm>
              <a:off x="2690" y="2976"/>
              <a:ext cx="227" cy="2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chemeClr val="tx2"/>
                  </a:solidFill>
                </a:rPr>
                <a:t>1</a:t>
              </a:r>
              <a:endParaRPr lang="en-US" altLang="zh-CN" sz="2800">
                <a:solidFill>
                  <a:schemeClr val="tx2"/>
                </a:solidFill>
              </a:endParaRPr>
            </a:p>
          </p:txBody>
        </p:sp>
      </p:grpSp>
      <p:grpSp>
        <p:nvGrpSpPr>
          <p:cNvPr id="8" name="Group 83"/>
          <p:cNvGrpSpPr/>
          <p:nvPr/>
        </p:nvGrpSpPr>
        <p:grpSpPr bwMode="auto">
          <a:xfrm>
            <a:off x="6310313" y="5929313"/>
            <a:ext cx="571500" cy="571500"/>
            <a:chOff x="2690" y="2976"/>
            <a:chExt cx="227" cy="227"/>
          </a:xfrm>
        </p:grpSpPr>
        <p:sp>
          <p:nvSpPr>
            <p:cNvPr id="19468" name="Oval 84"/>
            <p:cNvSpPr>
              <a:spLocks noChangeArrowheads="1"/>
            </p:cNvSpPr>
            <p:nvPr/>
          </p:nvSpPr>
          <p:spPr bwMode="auto">
            <a:xfrm>
              <a:off x="2715" y="3003"/>
              <a:ext cx="181" cy="18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19469" name="Rectangle 85"/>
            <p:cNvSpPr>
              <a:spLocks noChangeArrowheads="1"/>
            </p:cNvSpPr>
            <p:nvPr/>
          </p:nvSpPr>
          <p:spPr bwMode="auto">
            <a:xfrm>
              <a:off x="2690" y="2976"/>
              <a:ext cx="227" cy="2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chemeClr val="tx2"/>
                  </a:solidFill>
                </a:rPr>
                <a:t>4</a:t>
              </a:r>
              <a:endParaRPr lang="en-US" altLang="zh-CN" sz="2800">
                <a:solidFill>
                  <a:schemeClr val="tx2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428625" y="3143250"/>
            <a:ext cx="8572500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下面这两幅图分别是从哪个位置拍摄的？想一想，说一说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83"/>
          <p:cNvGrpSpPr/>
          <p:nvPr/>
        </p:nvGrpSpPr>
        <p:grpSpPr bwMode="auto">
          <a:xfrm>
            <a:off x="2400300" y="5997575"/>
            <a:ext cx="360363" cy="360363"/>
            <a:chOff x="2690" y="2976"/>
            <a:chExt cx="227" cy="227"/>
          </a:xfrm>
        </p:grpSpPr>
        <p:sp>
          <p:nvSpPr>
            <p:cNvPr id="20499" name="Oval 84"/>
            <p:cNvSpPr>
              <a:spLocks noChangeArrowheads="1"/>
            </p:cNvSpPr>
            <p:nvPr/>
          </p:nvSpPr>
          <p:spPr bwMode="auto">
            <a:xfrm>
              <a:off x="2715" y="3003"/>
              <a:ext cx="181" cy="18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000"/>
            </a:p>
          </p:txBody>
        </p:sp>
        <p:sp>
          <p:nvSpPr>
            <p:cNvPr id="20500" name="Rectangle 85"/>
            <p:cNvSpPr>
              <a:spLocks noChangeArrowheads="1"/>
            </p:cNvSpPr>
            <p:nvPr/>
          </p:nvSpPr>
          <p:spPr bwMode="auto">
            <a:xfrm>
              <a:off x="2690" y="2976"/>
              <a:ext cx="227" cy="2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tx2"/>
                  </a:solidFill>
                </a:rPr>
                <a:t>2</a:t>
              </a:r>
              <a:endParaRPr lang="en-US" altLang="zh-CN" sz="2000">
                <a:solidFill>
                  <a:schemeClr val="tx2"/>
                </a:solidFill>
              </a:endParaRPr>
            </a:p>
          </p:txBody>
        </p:sp>
      </p:grpSp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9400" y="3671888"/>
            <a:ext cx="4221163" cy="23114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3662363"/>
            <a:ext cx="4232275" cy="2309812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20484" name="Picture 39" descr="1_副本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31913" y="525463"/>
            <a:ext cx="5554662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5" name="Group 83"/>
          <p:cNvGrpSpPr/>
          <p:nvPr/>
        </p:nvGrpSpPr>
        <p:grpSpPr bwMode="auto">
          <a:xfrm>
            <a:off x="3929063" y="2501900"/>
            <a:ext cx="387350" cy="517525"/>
            <a:chOff x="2699" y="2976"/>
            <a:chExt cx="136" cy="182"/>
          </a:xfrm>
        </p:grpSpPr>
        <p:sp>
          <p:nvSpPr>
            <p:cNvPr id="20497" name="Oval 84"/>
            <p:cNvSpPr>
              <a:spLocks noChangeArrowheads="1"/>
            </p:cNvSpPr>
            <p:nvPr/>
          </p:nvSpPr>
          <p:spPr bwMode="auto">
            <a:xfrm>
              <a:off x="2706" y="3003"/>
              <a:ext cx="129" cy="1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20498" name="Rectangle 85"/>
            <p:cNvSpPr>
              <a:spLocks noChangeArrowheads="1"/>
            </p:cNvSpPr>
            <p:nvPr/>
          </p:nvSpPr>
          <p:spPr bwMode="auto">
            <a:xfrm>
              <a:off x="2699" y="2976"/>
              <a:ext cx="129" cy="1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chemeClr val="tx2"/>
                  </a:solidFill>
                </a:rPr>
                <a:t>1</a:t>
              </a:r>
              <a:endParaRPr lang="en-US" altLang="zh-CN" sz="2800">
                <a:solidFill>
                  <a:schemeClr val="tx2"/>
                </a:solidFill>
              </a:endParaRPr>
            </a:p>
          </p:txBody>
        </p:sp>
      </p:grpSp>
      <p:grpSp>
        <p:nvGrpSpPr>
          <p:cNvPr id="20486" name="Group 86"/>
          <p:cNvGrpSpPr/>
          <p:nvPr/>
        </p:nvGrpSpPr>
        <p:grpSpPr bwMode="auto">
          <a:xfrm>
            <a:off x="2143125" y="2214563"/>
            <a:ext cx="373063" cy="517525"/>
            <a:chOff x="2706" y="2976"/>
            <a:chExt cx="132" cy="182"/>
          </a:xfrm>
        </p:grpSpPr>
        <p:sp>
          <p:nvSpPr>
            <p:cNvPr id="20495" name="Oval 87"/>
            <p:cNvSpPr>
              <a:spLocks noChangeArrowheads="1"/>
            </p:cNvSpPr>
            <p:nvPr/>
          </p:nvSpPr>
          <p:spPr bwMode="auto">
            <a:xfrm>
              <a:off x="2706" y="3003"/>
              <a:ext cx="129" cy="1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20496" name="Rectangle 88"/>
            <p:cNvSpPr>
              <a:spLocks noChangeArrowheads="1"/>
            </p:cNvSpPr>
            <p:nvPr/>
          </p:nvSpPr>
          <p:spPr bwMode="auto">
            <a:xfrm>
              <a:off x="2709" y="2976"/>
              <a:ext cx="129" cy="1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chemeClr val="tx2"/>
                  </a:solidFill>
                </a:rPr>
                <a:t>3</a:t>
              </a:r>
              <a:endParaRPr lang="en-US" altLang="zh-CN" sz="2800">
                <a:solidFill>
                  <a:schemeClr val="tx2"/>
                </a:solidFill>
              </a:endParaRPr>
            </a:p>
          </p:txBody>
        </p:sp>
      </p:grpSp>
      <p:grpSp>
        <p:nvGrpSpPr>
          <p:cNvPr id="20487" name="Group 89"/>
          <p:cNvGrpSpPr/>
          <p:nvPr/>
        </p:nvGrpSpPr>
        <p:grpSpPr bwMode="auto">
          <a:xfrm>
            <a:off x="5786438" y="2071688"/>
            <a:ext cx="368300" cy="511175"/>
            <a:chOff x="2706" y="2976"/>
            <a:chExt cx="132" cy="182"/>
          </a:xfrm>
        </p:grpSpPr>
        <p:sp>
          <p:nvSpPr>
            <p:cNvPr id="20493" name="Oval 90"/>
            <p:cNvSpPr>
              <a:spLocks noChangeArrowheads="1"/>
            </p:cNvSpPr>
            <p:nvPr/>
          </p:nvSpPr>
          <p:spPr bwMode="auto">
            <a:xfrm>
              <a:off x="2706" y="3003"/>
              <a:ext cx="129" cy="1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20494" name="Rectangle 91"/>
            <p:cNvSpPr>
              <a:spLocks noChangeArrowheads="1"/>
            </p:cNvSpPr>
            <p:nvPr/>
          </p:nvSpPr>
          <p:spPr bwMode="auto">
            <a:xfrm>
              <a:off x="2709" y="2976"/>
              <a:ext cx="129" cy="1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chemeClr val="tx2"/>
                  </a:solidFill>
                </a:rPr>
                <a:t>4</a:t>
              </a:r>
              <a:endParaRPr lang="en-US" altLang="zh-CN" sz="2800">
                <a:solidFill>
                  <a:schemeClr val="tx2"/>
                </a:solidFill>
              </a:endParaRPr>
            </a:p>
          </p:txBody>
        </p:sp>
      </p:grpSp>
      <p:grpSp>
        <p:nvGrpSpPr>
          <p:cNvPr id="20488" name="Group 92"/>
          <p:cNvGrpSpPr/>
          <p:nvPr/>
        </p:nvGrpSpPr>
        <p:grpSpPr bwMode="auto">
          <a:xfrm>
            <a:off x="1571625" y="1928813"/>
            <a:ext cx="377825" cy="517525"/>
            <a:chOff x="2706" y="2976"/>
            <a:chExt cx="134" cy="182"/>
          </a:xfrm>
        </p:grpSpPr>
        <p:sp>
          <p:nvSpPr>
            <p:cNvPr id="20491" name="Oval 93"/>
            <p:cNvSpPr>
              <a:spLocks noChangeArrowheads="1"/>
            </p:cNvSpPr>
            <p:nvPr/>
          </p:nvSpPr>
          <p:spPr bwMode="auto">
            <a:xfrm>
              <a:off x="2706" y="3003"/>
              <a:ext cx="129" cy="1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20492" name="Rectangle 94"/>
            <p:cNvSpPr>
              <a:spLocks noChangeArrowheads="1"/>
            </p:cNvSpPr>
            <p:nvPr/>
          </p:nvSpPr>
          <p:spPr bwMode="auto">
            <a:xfrm>
              <a:off x="2711" y="2976"/>
              <a:ext cx="129" cy="1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chemeClr val="tx2"/>
                  </a:solidFill>
                </a:rPr>
                <a:t>2</a:t>
              </a:r>
              <a:endParaRPr lang="en-US" altLang="zh-CN" sz="2800">
                <a:solidFill>
                  <a:schemeClr val="tx2"/>
                </a:solidFill>
              </a:endParaRPr>
            </a:p>
          </p:txBody>
        </p:sp>
      </p:grpSp>
      <p:pic>
        <p:nvPicPr>
          <p:cNvPr id="20489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143250"/>
            <a:ext cx="5286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矩形 24"/>
          <p:cNvSpPr/>
          <p:nvPr/>
        </p:nvSpPr>
        <p:spPr>
          <a:xfrm>
            <a:off x="428625" y="3143250"/>
            <a:ext cx="85725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下面哪幅图是从位置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拍摄的？你有什么好办法？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9" descr="1_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14438" y="1071563"/>
            <a:ext cx="6696075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506" name="Group 83"/>
          <p:cNvGrpSpPr/>
          <p:nvPr/>
        </p:nvGrpSpPr>
        <p:grpSpPr bwMode="auto">
          <a:xfrm>
            <a:off x="4340225" y="3309938"/>
            <a:ext cx="215900" cy="288925"/>
            <a:chOff x="2699" y="2976"/>
            <a:chExt cx="136" cy="182"/>
          </a:xfrm>
        </p:grpSpPr>
        <p:sp>
          <p:nvSpPr>
            <p:cNvPr id="21518" name="Oval 84"/>
            <p:cNvSpPr>
              <a:spLocks noChangeArrowheads="1"/>
            </p:cNvSpPr>
            <p:nvPr/>
          </p:nvSpPr>
          <p:spPr bwMode="auto">
            <a:xfrm>
              <a:off x="2706" y="3003"/>
              <a:ext cx="129" cy="1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21519" name="Rectangle 85"/>
            <p:cNvSpPr>
              <a:spLocks noChangeArrowheads="1"/>
            </p:cNvSpPr>
            <p:nvPr/>
          </p:nvSpPr>
          <p:spPr bwMode="auto">
            <a:xfrm>
              <a:off x="2699" y="2976"/>
              <a:ext cx="129" cy="1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chemeClr val="tx2"/>
                  </a:solidFill>
                </a:rPr>
                <a:t>1</a:t>
              </a:r>
              <a:endParaRPr lang="en-US" altLang="zh-CN" sz="1400">
                <a:solidFill>
                  <a:schemeClr val="tx2"/>
                </a:solidFill>
              </a:endParaRPr>
            </a:p>
          </p:txBody>
        </p:sp>
      </p:grpSp>
      <p:grpSp>
        <p:nvGrpSpPr>
          <p:cNvPr id="21507" name="Group 86"/>
          <p:cNvGrpSpPr/>
          <p:nvPr/>
        </p:nvGrpSpPr>
        <p:grpSpPr bwMode="auto">
          <a:xfrm>
            <a:off x="2335213" y="3309938"/>
            <a:ext cx="207962" cy="288925"/>
            <a:chOff x="2706" y="2976"/>
            <a:chExt cx="132" cy="182"/>
          </a:xfrm>
        </p:grpSpPr>
        <p:sp>
          <p:nvSpPr>
            <p:cNvPr id="21516" name="Oval 87"/>
            <p:cNvSpPr>
              <a:spLocks noChangeArrowheads="1"/>
            </p:cNvSpPr>
            <p:nvPr/>
          </p:nvSpPr>
          <p:spPr bwMode="auto">
            <a:xfrm>
              <a:off x="2706" y="3003"/>
              <a:ext cx="129" cy="1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21517" name="Rectangle 88"/>
            <p:cNvSpPr>
              <a:spLocks noChangeArrowheads="1"/>
            </p:cNvSpPr>
            <p:nvPr/>
          </p:nvSpPr>
          <p:spPr bwMode="auto">
            <a:xfrm>
              <a:off x="2709" y="2976"/>
              <a:ext cx="129" cy="1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chemeClr val="tx2"/>
                  </a:solidFill>
                </a:rPr>
                <a:t>3</a:t>
              </a:r>
              <a:endParaRPr lang="en-US" altLang="zh-CN" sz="1400">
                <a:solidFill>
                  <a:schemeClr val="tx2"/>
                </a:solidFill>
              </a:endParaRPr>
            </a:p>
          </p:txBody>
        </p:sp>
      </p:grpSp>
      <p:grpSp>
        <p:nvGrpSpPr>
          <p:cNvPr id="21508" name="Group 89"/>
          <p:cNvGrpSpPr/>
          <p:nvPr/>
        </p:nvGrpSpPr>
        <p:grpSpPr bwMode="auto">
          <a:xfrm>
            <a:off x="6943725" y="3151188"/>
            <a:ext cx="207963" cy="288925"/>
            <a:chOff x="2706" y="2976"/>
            <a:chExt cx="132" cy="182"/>
          </a:xfrm>
        </p:grpSpPr>
        <p:sp>
          <p:nvSpPr>
            <p:cNvPr id="21514" name="Oval 90"/>
            <p:cNvSpPr>
              <a:spLocks noChangeArrowheads="1"/>
            </p:cNvSpPr>
            <p:nvPr/>
          </p:nvSpPr>
          <p:spPr bwMode="auto">
            <a:xfrm>
              <a:off x="2706" y="3003"/>
              <a:ext cx="129" cy="1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21515" name="Rectangle 91"/>
            <p:cNvSpPr>
              <a:spLocks noChangeArrowheads="1"/>
            </p:cNvSpPr>
            <p:nvPr/>
          </p:nvSpPr>
          <p:spPr bwMode="auto">
            <a:xfrm>
              <a:off x="2709" y="2976"/>
              <a:ext cx="129" cy="1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chemeClr val="tx2"/>
                  </a:solidFill>
                </a:rPr>
                <a:t>4</a:t>
              </a:r>
              <a:endParaRPr lang="en-US" altLang="zh-CN" sz="1400">
                <a:solidFill>
                  <a:schemeClr val="tx2"/>
                </a:solidFill>
              </a:endParaRPr>
            </a:p>
          </p:txBody>
        </p:sp>
      </p:grpSp>
      <p:grpSp>
        <p:nvGrpSpPr>
          <p:cNvPr id="21509" name="Group 92"/>
          <p:cNvGrpSpPr/>
          <p:nvPr/>
        </p:nvGrpSpPr>
        <p:grpSpPr bwMode="auto">
          <a:xfrm>
            <a:off x="1471613" y="3165475"/>
            <a:ext cx="211137" cy="288925"/>
            <a:chOff x="2706" y="2976"/>
            <a:chExt cx="134" cy="182"/>
          </a:xfrm>
        </p:grpSpPr>
        <p:sp>
          <p:nvSpPr>
            <p:cNvPr id="21512" name="Oval 93"/>
            <p:cNvSpPr>
              <a:spLocks noChangeArrowheads="1"/>
            </p:cNvSpPr>
            <p:nvPr/>
          </p:nvSpPr>
          <p:spPr bwMode="auto">
            <a:xfrm>
              <a:off x="2706" y="3003"/>
              <a:ext cx="129" cy="1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21513" name="Rectangle 94"/>
            <p:cNvSpPr>
              <a:spLocks noChangeArrowheads="1"/>
            </p:cNvSpPr>
            <p:nvPr/>
          </p:nvSpPr>
          <p:spPr bwMode="auto">
            <a:xfrm>
              <a:off x="2711" y="2976"/>
              <a:ext cx="129" cy="1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chemeClr val="tx2"/>
                  </a:solidFill>
                </a:rPr>
                <a:t>2</a:t>
              </a:r>
              <a:endParaRPr lang="en-US" altLang="zh-CN" sz="1400">
                <a:solidFill>
                  <a:schemeClr val="tx2"/>
                </a:solidFill>
              </a:endParaRPr>
            </a:p>
          </p:txBody>
        </p:sp>
      </p:grpSp>
      <p:pic>
        <p:nvPicPr>
          <p:cNvPr id="21510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4714875"/>
            <a:ext cx="493712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642938" y="4714875"/>
            <a:ext cx="80010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按照位置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②③①④的顺序把四幅图连起来看一看。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Group 83"/>
          <p:cNvGrpSpPr/>
          <p:nvPr/>
        </p:nvGrpSpPr>
        <p:grpSpPr bwMode="auto">
          <a:xfrm>
            <a:off x="2263775" y="4214813"/>
            <a:ext cx="593725" cy="560387"/>
            <a:chOff x="2690" y="2976"/>
            <a:chExt cx="227" cy="227"/>
          </a:xfrm>
        </p:grpSpPr>
        <p:sp>
          <p:nvSpPr>
            <p:cNvPr id="22535" name="Oval 84"/>
            <p:cNvSpPr>
              <a:spLocks noChangeArrowheads="1"/>
            </p:cNvSpPr>
            <p:nvPr/>
          </p:nvSpPr>
          <p:spPr bwMode="auto">
            <a:xfrm>
              <a:off x="2715" y="3003"/>
              <a:ext cx="181" cy="18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22536" name="Rectangle 85"/>
            <p:cNvSpPr>
              <a:spLocks noChangeArrowheads="1"/>
            </p:cNvSpPr>
            <p:nvPr/>
          </p:nvSpPr>
          <p:spPr bwMode="auto">
            <a:xfrm>
              <a:off x="2690" y="2976"/>
              <a:ext cx="227" cy="2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chemeClr val="tx2"/>
                  </a:solidFill>
                </a:rPr>
                <a:t>2</a:t>
              </a:r>
              <a:endParaRPr lang="en-US" altLang="zh-CN" sz="2800">
                <a:solidFill>
                  <a:schemeClr val="tx2"/>
                </a:solidFill>
              </a:endParaRPr>
            </a:p>
          </p:txBody>
        </p:sp>
      </p:grpSp>
      <p:grpSp>
        <p:nvGrpSpPr>
          <p:cNvPr id="22530" name="Group 83"/>
          <p:cNvGrpSpPr/>
          <p:nvPr/>
        </p:nvGrpSpPr>
        <p:grpSpPr bwMode="auto">
          <a:xfrm>
            <a:off x="6550025" y="4225925"/>
            <a:ext cx="593725" cy="560388"/>
            <a:chOff x="2690" y="2976"/>
            <a:chExt cx="227" cy="227"/>
          </a:xfrm>
        </p:grpSpPr>
        <p:sp>
          <p:nvSpPr>
            <p:cNvPr id="22533" name="Oval 84"/>
            <p:cNvSpPr>
              <a:spLocks noChangeArrowheads="1"/>
            </p:cNvSpPr>
            <p:nvPr/>
          </p:nvSpPr>
          <p:spPr bwMode="auto">
            <a:xfrm>
              <a:off x="2715" y="3003"/>
              <a:ext cx="181" cy="18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22534" name="Rectangle 85"/>
            <p:cNvSpPr>
              <a:spLocks noChangeArrowheads="1"/>
            </p:cNvSpPr>
            <p:nvPr/>
          </p:nvSpPr>
          <p:spPr bwMode="auto">
            <a:xfrm>
              <a:off x="2690" y="2976"/>
              <a:ext cx="227" cy="2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chemeClr val="tx2"/>
                  </a:solidFill>
                </a:rPr>
                <a:t>3</a:t>
              </a:r>
              <a:endParaRPr lang="en-US" altLang="zh-CN" sz="2800">
                <a:solidFill>
                  <a:schemeClr val="tx2"/>
                </a:solidFill>
              </a:endParaRPr>
            </a:p>
          </p:txBody>
        </p:sp>
      </p:grp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2875" y="1928813"/>
            <a:ext cx="4221163" cy="23114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06913" y="1919288"/>
            <a:ext cx="4232275" cy="2309812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3d14db77-71bb-40a1-95f5-280625a638d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rgbClr val="CC0000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rgbClr val="CC0000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1186</Words>
  <Application>WPS 演示</Application>
  <PresentationFormat>全屏显示(4:3)</PresentationFormat>
  <Paragraphs>252</Paragraphs>
  <Slides>20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Calibri</vt:lpstr>
      <vt:lpstr>华文仿宋</vt:lpstr>
      <vt:lpstr>仿宋</vt:lpstr>
      <vt:lpstr>楷体_GB2312</vt:lpstr>
      <vt:lpstr>微软雅黑</vt:lpstr>
      <vt:lpstr>黑体</vt:lpstr>
      <vt:lpstr>华文楷体</vt:lpstr>
      <vt:lpstr>华文楷体</vt:lpstr>
      <vt:lpstr>Arial Unicode MS</vt:lpstr>
      <vt:lpstr>新宋体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519</cp:revision>
  <dcterms:created xsi:type="dcterms:W3CDTF">2015-11-21T07:20:00Z</dcterms:created>
  <dcterms:modified xsi:type="dcterms:W3CDTF">2023-02-06T10:52:25Z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F13757C3C1614531989D1F8D38751339</vt:lpwstr>
  </property>
</Properties>
</file>