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3"/>
  </p:handoutMasterIdLst>
  <p:sldIdLst>
    <p:sldId id="475" r:id="rId3"/>
    <p:sldId id="442" r:id="rId4"/>
    <p:sldId id="447" r:id="rId6"/>
    <p:sldId id="448" r:id="rId7"/>
    <p:sldId id="449" r:id="rId8"/>
    <p:sldId id="450" r:id="rId9"/>
    <p:sldId id="452" r:id="rId10"/>
    <p:sldId id="453" r:id="rId11"/>
    <p:sldId id="443" r:id="rId12"/>
    <p:sldId id="454" r:id="rId13"/>
    <p:sldId id="434" r:id="rId14"/>
    <p:sldId id="436" r:id="rId15"/>
    <p:sldId id="396" r:id="rId16"/>
    <p:sldId id="466" r:id="rId17"/>
    <p:sldId id="467" r:id="rId18"/>
    <p:sldId id="437" r:id="rId19"/>
    <p:sldId id="471" r:id="rId20"/>
    <p:sldId id="416" r:id="rId21"/>
    <p:sldId id="474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1" userDrawn="1">
          <p15:clr>
            <a:srgbClr val="A4A3A4"/>
          </p15:clr>
        </p15:guide>
        <p15:guide id="2" pos="365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954" y="-294"/>
      </p:cViewPr>
      <p:guideLst>
        <p:guide orient="horz" pos="2101"/>
        <p:guide pos="36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8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92074F-3E5F-498D-92AC-3DB78151F1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32965" y="2752164"/>
            <a:ext cx="9144000" cy="1994927"/>
          </a:xfrm>
        </p:spPr>
        <p:txBody>
          <a:bodyPr anchor="b">
            <a:normAutofit/>
          </a:bodyPr>
          <a:lstStyle>
            <a:lvl1pPr algn="ctr">
              <a:defRPr sz="6600" b="1" spc="600">
                <a:solidFill>
                  <a:srgbClr val="0070C0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14BB-D67D-4266-A559-F3B179DA30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C6F98-62DE-42A0-A49E-34C727D8E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14BB-D67D-4266-A559-F3B179DA30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C6F98-62DE-42A0-A49E-34C727D8E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14BB-D67D-4266-A559-F3B179DA30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C6F98-62DE-42A0-A49E-34C727D8E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14BB-D67D-4266-A559-F3B179DA30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C6F98-62DE-42A0-A49E-34C727D8E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14BB-D67D-4266-A559-F3B179DA30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C6F98-62DE-42A0-A49E-34C727D8E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14BB-D67D-4266-A559-F3B179DA30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C6F98-62DE-42A0-A49E-34C727D8E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F14BB-D67D-4266-A559-F3B179DA30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0C6F98-62DE-42A0-A49E-34C727D8EB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22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32965" y="2752164"/>
            <a:ext cx="9144000" cy="1994927"/>
          </a:xfrm>
        </p:spPr>
        <p:txBody>
          <a:bodyPr anchor="b">
            <a:normAutofit/>
          </a:bodyPr>
          <a:lstStyle>
            <a:lvl1pPr algn="ctr">
              <a:defRPr sz="6600" b="1" spc="600">
                <a:solidFill>
                  <a:srgbClr val="0070C0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406400" y="617463"/>
            <a:ext cx="6389077" cy="476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F14BB-D67D-4266-A559-F3B179DA304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C6F98-62DE-42A0-A49E-34C727D8EB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tags" Target="../tags/tag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3.xml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4.xml"/><Relationship Id="rId7" Type="http://schemas.openxmlformats.org/officeDocument/2006/relationships/tags" Target="../tags/tag5.xml"/><Relationship Id="rId6" Type="http://schemas.openxmlformats.org/officeDocument/2006/relationships/image" Target="../media/image24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16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6.xml"/><Relationship Id="rId3" Type="http://schemas.openxmlformats.org/officeDocument/2006/relationships/image" Target="../media/image25.png"/><Relationship Id="rId2" Type="http://schemas.openxmlformats.org/officeDocument/2006/relationships/image" Target="../media/image16.png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.bin"/><Relationship Id="rId8" Type="http://schemas.openxmlformats.org/officeDocument/2006/relationships/image" Target="../media/image3.png"/><Relationship Id="rId7" Type="http://schemas.openxmlformats.org/officeDocument/2006/relationships/image" Target="../media/image11.wmf"/><Relationship Id="rId6" Type="http://schemas.openxmlformats.org/officeDocument/2006/relationships/oleObject" Target="../embeddings/oleObject1.bin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4" Type="http://schemas.openxmlformats.org/officeDocument/2006/relationships/notesSlide" Target="../notesSlides/notesSlide5.xml"/><Relationship Id="rId13" Type="http://schemas.openxmlformats.org/officeDocument/2006/relationships/vmlDrawing" Target="../drawings/vmlDrawing1.vml"/><Relationship Id="rId12" Type="http://schemas.openxmlformats.org/officeDocument/2006/relationships/slideLayout" Target="../slideLayouts/slideLayout2.xml"/><Relationship Id="rId11" Type="http://schemas.openxmlformats.org/officeDocument/2006/relationships/audio" Target="../media/audio1.wav"/><Relationship Id="rId10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2.xml"/><Relationship Id="rId7" Type="http://schemas.openxmlformats.org/officeDocument/2006/relationships/oleObject" Target="../embeddings/oleObject4.bin"/><Relationship Id="rId6" Type="http://schemas.openxmlformats.org/officeDocument/2006/relationships/image" Target="../media/image3.png"/><Relationship Id="rId5" Type="http://schemas.openxmlformats.org/officeDocument/2006/relationships/image" Target="../media/image11.wmf"/><Relationship Id="rId4" Type="http://schemas.openxmlformats.org/officeDocument/2006/relationships/oleObject" Target="../embeddings/oleObject3.bin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0" Type="http://schemas.openxmlformats.org/officeDocument/2006/relationships/notesSlide" Target="../notesSlides/notesSlide6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jpeg"/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548503"/>
            <a:ext cx="12192000" cy="1157926"/>
          </a:xfrm>
        </p:spPr>
        <p:txBody>
          <a:bodyPr>
            <a:noAutofit/>
          </a:bodyPr>
          <a:lstStyle/>
          <a:p>
            <a:r>
              <a:rPr lang="zh-CN" altLang="en-US" sz="9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 程</a:t>
            </a:r>
            <a:endParaRPr lang="zh-CN" altLang="en-US" sz="9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标题 3"/>
          <p:cNvSpPr txBox="1"/>
          <p:nvPr/>
        </p:nvSpPr>
        <p:spPr>
          <a:xfrm>
            <a:off x="406735" y="606534"/>
            <a:ext cx="5837311" cy="5994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600" b="1" kern="1200" spc="600">
                <a:solidFill>
                  <a:srgbClr val="0070C0"/>
                </a:solidFill>
                <a:latin typeface="+mn-ea"/>
                <a:ea typeface="+mn-ea"/>
                <a:cs typeface="+mj-cs"/>
              </a:defRPr>
            </a:lvl1pPr>
          </a:lstStyle>
          <a:p>
            <a:r>
              <a:rPr lang="zh-CN" altLang="en-US" sz="2400" spc="0" dirty="0">
                <a:solidFill>
                  <a:srgbClr val="FF0000"/>
                </a:solidFill>
              </a:rPr>
              <a:t>北师大版 四年级下册 第五单元 第</a:t>
            </a:r>
            <a:r>
              <a:rPr lang="en-US" altLang="zh-CN" sz="2400" spc="0" dirty="0">
                <a:solidFill>
                  <a:srgbClr val="FF0000"/>
                </a:solidFill>
              </a:rPr>
              <a:t>5</a:t>
            </a:r>
            <a:r>
              <a:rPr lang="zh-CN" altLang="en-US" sz="2400" spc="0" dirty="0">
                <a:solidFill>
                  <a:srgbClr val="FF0000"/>
                </a:solidFill>
              </a:rPr>
              <a:t>课时</a:t>
            </a:r>
            <a:endParaRPr lang="zh-CN" altLang="en-US" sz="2400" spc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41655" y="647065"/>
            <a:ext cx="8963660" cy="521970"/>
            <a:chOff x="853" y="1019"/>
            <a:chExt cx="14116" cy="822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53" y="1161"/>
              <a:ext cx="625" cy="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" name="TextBox 11"/>
            <p:cNvSpPr txBox="1"/>
            <p:nvPr/>
          </p:nvSpPr>
          <p:spPr>
            <a:xfrm>
              <a:off x="1458" y="1019"/>
              <a:ext cx="135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latin typeface="Arial" panose="020B0604020202020204" pitchFamily="34" charset="0"/>
                  <a:sym typeface="+mn-ea"/>
                </a:rPr>
                <a:t>你能像上面这样，表示出其他情境中的等量关系吗？</a:t>
              </a:r>
              <a:endParaRPr lang="zh-CN" altLang="en-US" sz="2800" b="1">
                <a:latin typeface="Arial" panose="020B0604020202020204" pitchFamily="34" charset="0"/>
              </a:endParaRPr>
            </a:p>
          </p:txBody>
        </p:sp>
      </p:grpSp>
      <p:sp>
        <p:nvSpPr>
          <p:cNvPr id="3" name="文本框 13"/>
          <p:cNvSpPr txBox="1"/>
          <p:nvPr/>
        </p:nvSpPr>
        <p:spPr>
          <a:xfrm>
            <a:off x="9083040" y="647065"/>
            <a:ext cx="290703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</a:rPr>
              <a:t>想一想、写一写</a:t>
            </a:r>
            <a:endPara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lt"/>
            </a:endParaRPr>
          </a:p>
        </p:txBody>
      </p:sp>
      <p:pic>
        <p:nvPicPr>
          <p:cNvPr id="7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42390" y="2017395"/>
            <a:ext cx="245618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圆角矩形 16"/>
          <p:cNvSpPr/>
          <p:nvPr/>
        </p:nvSpPr>
        <p:spPr>
          <a:xfrm>
            <a:off x="925830" y="1935480"/>
            <a:ext cx="3289300" cy="2988310"/>
          </a:xfrm>
          <a:prstGeom prst="roundRect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12"/>
          <p:cNvSpPr txBox="1"/>
          <p:nvPr/>
        </p:nvSpPr>
        <p:spPr>
          <a:xfrm>
            <a:off x="4648200" y="2017395"/>
            <a:ext cx="7341870" cy="583565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2000</a:t>
            </a:r>
            <a:r>
              <a:rPr lang="zh-CN" alt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毫升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=</a:t>
            </a:r>
            <a:r>
              <a:rPr lang="zh-CN" alt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每个热水瓶盛水量×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2+200</a:t>
            </a:r>
            <a:r>
              <a:rPr lang="zh-CN" alt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毫升</a:t>
            </a:r>
            <a:endParaRPr lang="zh-CN" alt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  <a:sym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833745" y="4042410"/>
            <a:ext cx="3502025" cy="972820"/>
          </a:xfrm>
          <a:prstGeom prst="rect">
            <a:avLst/>
          </a:prstGeom>
        </p:spPr>
      </p:pic>
      <p:sp>
        <p:nvSpPr>
          <p:cNvPr id="30" name="TextBox 12"/>
          <p:cNvSpPr txBox="1"/>
          <p:nvPr/>
        </p:nvSpPr>
        <p:spPr>
          <a:xfrm>
            <a:off x="6394450" y="4236720"/>
            <a:ext cx="2524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2000=2</a:t>
            </a:r>
            <a:r>
              <a:rPr lang="en-US" altLang="zh-CN" sz="3200" b="1">
                <a:latin typeface="Monotype Corsiva" panose="03010101010201010101" charset="0"/>
                <a:ea typeface="米开随心体" panose="03000600000000000000" charset="-128"/>
                <a:cs typeface="Monotype Corsiva" panose="03010101010201010101" charset="0"/>
                <a:sym typeface="+mn-ea"/>
              </a:rPr>
              <a:t>z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+200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920740" y="5271135"/>
            <a:ext cx="3414395" cy="972820"/>
          </a:xfrm>
          <a:prstGeom prst="rect">
            <a:avLst/>
          </a:prstGeom>
        </p:spPr>
      </p:pic>
      <p:sp>
        <p:nvSpPr>
          <p:cNvPr id="32" name="TextBox 12"/>
          <p:cNvSpPr txBox="1"/>
          <p:nvPr/>
        </p:nvSpPr>
        <p:spPr>
          <a:xfrm>
            <a:off x="6394450" y="5465445"/>
            <a:ext cx="23768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2</a:t>
            </a:r>
            <a:r>
              <a:rPr lang="en-US" sz="3200" b="1">
                <a:latin typeface="Monotype Corsiva" panose="03010101010201010101" charset="0"/>
                <a:ea typeface="米开随心体" panose="03000600000000000000" charset="-128"/>
                <a:cs typeface="Monotype Corsiva" panose="03010101010201010101" charset="0"/>
                <a:sym typeface="+mn-ea"/>
              </a:rPr>
              <a:t>z</a:t>
            </a:r>
            <a:r>
              <a:rPr 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+200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=2000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833745" y="2880995"/>
            <a:ext cx="3502025" cy="972820"/>
          </a:xfrm>
          <a:prstGeom prst="rect">
            <a:avLst/>
          </a:prstGeom>
        </p:spPr>
      </p:pic>
      <p:sp>
        <p:nvSpPr>
          <p:cNvPr id="5" name="TextBox 12"/>
          <p:cNvSpPr txBox="1"/>
          <p:nvPr/>
        </p:nvSpPr>
        <p:spPr>
          <a:xfrm>
            <a:off x="6259195" y="3075940"/>
            <a:ext cx="2737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2000=</a:t>
            </a:r>
            <a:r>
              <a:rPr lang="en-US" altLang="zh-CN" sz="3200" b="1">
                <a:latin typeface="Monotype Corsiva" panose="03010101010201010101" charset="0"/>
                <a:ea typeface="米开随心体" panose="03000600000000000000" charset="-128"/>
                <a:cs typeface="Monotype Corsiva" panose="03010101010201010101" charset="0"/>
                <a:sym typeface="+mn-ea"/>
              </a:rPr>
              <a:t>z</a:t>
            </a:r>
            <a:r>
              <a:rPr lang="zh-CN" altLang="en-US" sz="3200" b="1">
                <a:latin typeface="米开随心体" panose="03000600000000000000" charset="-128"/>
                <a:ea typeface="米开随心体" panose="03000600000000000000" charset="-128"/>
                <a:cs typeface="Monotype Corsiva" panose="03010101010201010101" charset="0"/>
                <a:sym typeface="+mn-ea"/>
              </a:rPr>
              <a:t>×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2+200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7" grpId="0" animBg="1"/>
      <p:bldP spid="30" grpId="0"/>
      <p:bldP spid="32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542290" y="1498600"/>
            <a:ext cx="3291840" cy="2988310"/>
            <a:chOff x="103" y="2932"/>
            <a:chExt cx="6002" cy="5322"/>
          </a:xfrm>
        </p:grpSpPr>
        <p:grpSp>
          <p:nvGrpSpPr>
            <p:cNvPr id="37" name="组合 36"/>
            <p:cNvGrpSpPr/>
            <p:nvPr/>
          </p:nvGrpSpPr>
          <p:grpSpPr>
            <a:xfrm>
              <a:off x="103" y="3138"/>
              <a:ext cx="6002" cy="4919"/>
              <a:chOff x="-220" y="2313"/>
              <a:chExt cx="6575" cy="5473"/>
            </a:xfrm>
          </p:grpSpPr>
          <p:pic>
            <p:nvPicPr>
              <p:cNvPr id="38" name="图片 4" descr="24.png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-220" y="2653"/>
                <a:ext cx="6575" cy="513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" name="TextBox 5"/>
              <p:cNvSpPr txBox="1"/>
              <p:nvPr/>
            </p:nvSpPr>
            <p:spPr>
              <a:xfrm>
                <a:off x="563" y="4518"/>
                <a:ext cx="1247" cy="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Arial" panose="020B0604020202020204" pitchFamily="34" charset="0"/>
                  </a:rPr>
                  <a:t>10g</a:t>
                </a:r>
                <a:endParaRPr lang="en-US" altLang="zh-CN" sz="2000">
                  <a:latin typeface="Arial" panose="020B0604020202020204" pitchFamily="34" charset="0"/>
                </a:endParaRPr>
              </a:p>
            </p:txBody>
          </p:sp>
          <p:sp>
            <p:nvSpPr>
              <p:cNvPr id="40" name="TextBox 6"/>
              <p:cNvSpPr txBox="1"/>
              <p:nvPr/>
            </p:nvSpPr>
            <p:spPr>
              <a:xfrm>
                <a:off x="4313" y="4673"/>
                <a:ext cx="1248" cy="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Arial" panose="020B0604020202020204" pitchFamily="34" charset="0"/>
                  </a:rPr>
                  <a:t>2g</a:t>
                </a:r>
                <a:endParaRPr lang="en-US" altLang="zh-CN" sz="2000">
                  <a:latin typeface="Arial" panose="020B0604020202020204" pitchFamily="34" charset="0"/>
                </a:endParaRPr>
              </a:p>
            </p:txBody>
          </p:sp>
          <p:pic>
            <p:nvPicPr>
              <p:cNvPr id="41" name="图片 40" descr="1.png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810" y="2313"/>
                <a:ext cx="3575" cy="163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42" name="圆角矩形 41"/>
            <p:cNvSpPr/>
            <p:nvPr/>
          </p:nvSpPr>
          <p:spPr>
            <a:xfrm>
              <a:off x="103" y="2932"/>
              <a:ext cx="6001" cy="5322"/>
            </a:xfrm>
            <a:prstGeom prst="roundRect">
              <a:avLst/>
            </a:prstGeom>
            <a:noFill/>
            <a:ln w="19050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15180" y="1612900"/>
            <a:ext cx="2417445" cy="2661920"/>
            <a:chOff x="7643" y="2110"/>
            <a:chExt cx="3626" cy="4545"/>
          </a:xfrm>
        </p:grpSpPr>
        <p:pic>
          <p:nvPicPr>
            <p:cNvPr id="44" name="图片 9" descr="25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" y="4145"/>
              <a:ext cx="3627" cy="2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5" name="图片 10" descr="26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" y="2110"/>
              <a:ext cx="3627" cy="203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6" name="圆角矩形 45"/>
          <p:cNvSpPr/>
          <p:nvPr/>
        </p:nvSpPr>
        <p:spPr>
          <a:xfrm>
            <a:off x="4173220" y="1498600"/>
            <a:ext cx="3302635" cy="2988310"/>
          </a:xfrm>
          <a:prstGeom prst="roundRect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244840" y="1592580"/>
            <a:ext cx="245618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圆角矩形 47"/>
          <p:cNvSpPr/>
          <p:nvPr/>
        </p:nvSpPr>
        <p:spPr>
          <a:xfrm>
            <a:off x="7828280" y="1510665"/>
            <a:ext cx="3289300" cy="2988310"/>
          </a:xfrm>
          <a:prstGeom prst="roundRect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41655" y="647065"/>
            <a:ext cx="4595495" cy="521970"/>
            <a:chOff x="853" y="1019"/>
            <a:chExt cx="7237" cy="822"/>
          </a:xfrm>
        </p:grpSpPr>
        <p:pic>
          <p:nvPicPr>
            <p:cNvPr id="19463" name="Picture 2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853" y="1161"/>
              <a:ext cx="625" cy="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4" name="TextBox 11"/>
            <p:cNvSpPr txBox="1"/>
            <p:nvPr/>
          </p:nvSpPr>
          <p:spPr>
            <a:xfrm>
              <a:off x="1458" y="1019"/>
              <a:ext cx="663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latin typeface="Arial" panose="020B0604020202020204" pitchFamily="34" charset="0"/>
                  <a:sym typeface="+mn-ea"/>
                </a:rPr>
                <a:t>这些等式有什么共同点？</a:t>
              </a:r>
              <a:endParaRPr lang="zh-CN" altLang="en-US" sz="2800" b="1">
                <a:latin typeface="Arial" panose="020B0604020202020204" pitchFamily="34" charset="0"/>
              </a:endParaRPr>
            </a:p>
          </p:txBody>
        </p:sp>
      </p:grpSp>
      <p:sp>
        <p:nvSpPr>
          <p:cNvPr id="28" name="文本框 13"/>
          <p:cNvSpPr txBox="1"/>
          <p:nvPr/>
        </p:nvSpPr>
        <p:spPr>
          <a:xfrm>
            <a:off x="4889500" y="647065"/>
            <a:ext cx="290703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</a:rPr>
              <a:t>想一想、说一说</a:t>
            </a:r>
            <a:endPara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925830" y="4700905"/>
            <a:ext cx="10081260" cy="206629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8400415" y="5399405"/>
            <a:ext cx="2145030" cy="560070"/>
            <a:chOff x="13230" y="7797"/>
            <a:chExt cx="3378" cy="882"/>
          </a:xfrm>
        </p:grpSpPr>
        <p:sp>
          <p:nvSpPr>
            <p:cNvPr id="25" name="TextBox 12"/>
            <p:cNvSpPr txBox="1"/>
            <p:nvPr/>
          </p:nvSpPr>
          <p:spPr>
            <a:xfrm>
              <a:off x="13230" y="7797"/>
              <a:ext cx="3377" cy="822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2000=2</a:t>
              </a:r>
              <a:r>
                <a:rPr lang="en-US" altLang="zh-CN" sz="2800" b="1">
                  <a:latin typeface="Monotype Corsiva" panose="03010101010201010101" charset="0"/>
                  <a:ea typeface="米开随心体" panose="03000600000000000000" charset="-128"/>
                  <a:cs typeface="Monotype Corsiva" panose="03010101010201010101" charset="0"/>
                </a:rPr>
                <a:t>z</a:t>
              </a:r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+200</a:t>
              </a:r>
              <a:endPara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3230" y="7797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399780" y="6035040"/>
            <a:ext cx="2145665" cy="560705"/>
            <a:chOff x="13229" y="9118"/>
            <a:chExt cx="3379" cy="883"/>
          </a:xfrm>
        </p:grpSpPr>
        <p:sp>
          <p:nvSpPr>
            <p:cNvPr id="26" name="TextBox 12"/>
            <p:cNvSpPr txBox="1"/>
            <p:nvPr/>
          </p:nvSpPr>
          <p:spPr>
            <a:xfrm>
              <a:off x="13229" y="9179"/>
              <a:ext cx="3376" cy="822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2</a:t>
              </a:r>
              <a:r>
                <a:rPr lang="en-US" sz="2800" b="1">
                  <a:latin typeface="Monotype Corsiva" panose="03010101010201010101" charset="0"/>
                  <a:ea typeface="米开随心体" panose="03000600000000000000" charset="-128"/>
                  <a:cs typeface="Monotype Corsiva" panose="03010101010201010101" charset="0"/>
                </a:rPr>
                <a:t>z</a:t>
              </a:r>
              <a:r>
                <a:rPr 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+200</a:t>
              </a:r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=2000</a:t>
              </a:r>
              <a:endPara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3230" y="9118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70940" y="4827905"/>
            <a:ext cx="2145030" cy="768350"/>
            <a:chOff x="1844" y="7603"/>
            <a:chExt cx="3378" cy="1210"/>
          </a:xfrm>
        </p:grpSpPr>
        <p:sp>
          <p:nvSpPr>
            <p:cNvPr id="19" name="TextBox 12"/>
            <p:cNvSpPr txBox="1"/>
            <p:nvPr/>
          </p:nvSpPr>
          <p:spPr>
            <a:xfrm>
              <a:off x="2279" y="7603"/>
              <a:ext cx="2332" cy="1210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10=</a:t>
              </a:r>
              <a:r>
                <a:rPr lang="en-US" sz="4400">
                  <a:latin typeface="Brush Script MT" panose="03060802040406070304" charset="0"/>
                  <a:ea typeface="米开随心体" panose="03000600000000000000" charset="-128"/>
                  <a:cs typeface="Brush Script MT" panose="03060802040406070304" charset="0"/>
                </a:rPr>
                <a:t>x</a:t>
              </a:r>
              <a:r>
                <a:rPr 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+2</a:t>
              </a:r>
              <a:endParaRPr 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844" y="7797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70940" y="5705475"/>
            <a:ext cx="2145030" cy="768350"/>
            <a:chOff x="1844" y="8985"/>
            <a:chExt cx="3378" cy="1210"/>
          </a:xfrm>
        </p:grpSpPr>
        <p:sp>
          <p:nvSpPr>
            <p:cNvPr id="20" name="TextBox 12"/>
            <p:cNvSpPr txBox="1"/>
            <p:nvPr/>
          </p:nvSpPr>
          <p:spPr>
            <a:xfrm>
              <a:off x="2279" y="8985"/>
              <a:ext cx="2332" cy="1210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4400">
                  <a:latin typeface="Brush Script MT" panose="03060802040406070304" charset="0"/>
                  <a:ea typeface="米开随心体" panose="03000600000000000000" charset="-128"/>
                  <a:cs typeface="Brush Script MT" panose="03060802040406070304" charset="0"/>
                </a:rPr>
                <a:t>x</a:t>
              </a:r>
              <a:r>
                <a:rPr 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+2=10</a:t>
              </a:r>
              <a:endParaRPr 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844" y="9179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752340" y="6035040"/>
            <a:ext cx="2145030" cy="560070"/>
            <a:chOff x="7484" y="9504"/>
            <a:chExt cx="3378" cy="882"/>
          </a:xfrm>
        </p:grpSpPr>
        <p:sp>
          <p:nvSpPr>
            <p:cNvPr id="24" name="TextBox 12"/>
            <p:cNvSpPr txBox="1"/>
            <p:nvPr/>
          </p:nvSpPr>
          <p:spPr>
            <a:xfrm>
              <a:off x="7761" y="9504"/>
              <a:ext cx="2824" cy="822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4y=2000</a:t>
              </a:r>
              <a:endPara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484" y="9504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749165" y="5399405"/>
            <a:ext cx="2145030" cy="560070"/>
            <a:chOff x="7479" y="8503"/>
            <a:chExt cx="3378" cy="882"/>
          </a:xfrm>
        </p:grpSpPr>
        <p:sp>
          <p:nvSpPr>
            <p:cNvPr id="22" name="TextBox 12"/>
            <p:cNvSpPr txBox="1"/>
            <p:nvPr/>
          </p:nvSpPr>
          <p:spPr>
            <a:xfrm>
              <a:off x="7761" y="8503"/>
              <a:ext cx="2824" cy="822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y</a:t>
              </a:r>
              <a:r>
                <a:rPr lang="zh-CN" alt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×</a:t>
              </a:r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4=2000</a:t>
              </a:r>
              <a:endPara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479" y="8503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749165" y="4591050"/>
            <a:ext cx="2145030" cy="768350"/>
            <a:chOff x="7479" y="7230"/>
            <a:chExt cx="3378" cy="1210"/>
          </a:xfrm>
        </p:grpSpPr>
        <p:sp>
          <p:nvSpPr>
            <p:cNvPr id="21" name="TextBox 12"/>
            <p:cNvSpPr txBox="1"/>
            <p:nvPr/>
          </p:nvSpPr>
          <p:spPr>
            <a:xfrm>
              <a:off x="7761" y="7230"/>
              <a:ext cx="2824" cy="1210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4400">
                  <a:latin typeface="Brush Script MT" panose="03060802040406070304" charset="0"/>
                  <a:ea typeface="米开随心体" panose="03000600000000000000" charset="-128"/>
                  <a:cs typeface="Brush Script MT" panose="03060802040406070304" charset="0"/>
                </a:rPr>
                <a:t>x</a:t>
              </a:r>
              <a:r>
                <a:rPr lang="zh-CN" alt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×</a:t>
              </a:r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4=2000</a:t>
              </a:r>
              <a:endPara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479" y="7517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1007090" y="6035675"/>
            <a:ext cx="1145540" cy="747395"/>
          </a:xfrm>
          <a:prstGeom prst="rect">
            <a:avLst/>
          </a:prstGeom>
          <a:ln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8357235" y="4773295"/>
            <a:ext cx="2301240" cy="560705"/>
            <a:chOff x="13161" y="7797"/>
            <a:chExt cx="3624" cy="883"/>
          </a:xfrm>
        </p:grpSpPr>
        <p:sp>
          <p:nvSpPr>
            <p:cNvPr id="3" name="TextBox 12"/>
            <p:cNvSpPr txBox="1"/>
            <p:nvPr/>
          </p:nvSpPr>
          <p:spPr>
            <a:xfrm>
              <a:off x="13161" y="7797"/>
              <a:ext cx="3624" cy="822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2000=</a:t>
              </a:r>
              <a:r>
                <a:rPr lang="en-US" altLang="zh-CN" sz="2800" b="1">
                  <a:latin typeface="Monotype Corsiva" panose="03010101010201010101" charset="0"/>
                  <a:ea typeface="米开随心体" panose="03000600000000000000" charset="-128"/>
                  <a:cs typeface="Monotype Corsiva" panose="03010101010201010101" charset="0"/>
                </a:rPr>
                <a:t>z</a:t>
              </a:r>
              <a:r>
                <a:rPr lang="zh-CN" altLang="en-US" sz="2800" b="1">
                  <a:latin typeface="米开随心体" panose="03000600000000000000" charset="-128"/>
                  <a:ea typeface="米开随心体" panose="03000600000000000000" charset="-128"/>
                  <a:cs typeface="Monotype Corsiva" panose="03010101010201010101" charset="0"/>
                </a:rPr>
                <a:t>×</a:t>
              </a:r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Monotype Corsiva" panose="03010101010201010101" charset="0"/>
                </a:rPr>
                <a:t>2</a:t>
              </a:r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+200</a:t>
              </a:r>
              <a:endPara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3230" y="7797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1183640" y="4953635"/>
            <a:ext cx="2127885" cy="5708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2340" y="6024880"/>
            <a:ext cx="2127885" cy="570865"/>
          </a:xfrm>
          <a:prstGeom prst="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1694815" y="6263640"/>
            <a:ext cx="156210" cy="142875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2110105" y="5399405"/>
            <a:ext cx="156210" cy="142875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5137150" y="5160010"/>
            <a:ext cx="156210" cy="142875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5149850" y="5828665"/>
            <a:ext cx="156210" cy="142875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5420995" y="6473825"/>
            <a:ext cx="156210" cy="142875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9393555" y="5152390"/>
            <a:ext cx="156210" cy="142875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>
            <a:off x="9549765" y="5828665"/>
            <a:ext cx="156210" cy="142875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>
            <a:off x="8706485" y="6452870"/>
            <a:ext cx="156210" cy="142875"/>
          </a:xfrm>
          <a:prstGeom prst="triangl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 animBg="1"/>
      <p:bldP spid="28" grpId="0"/>
      <p:bldP spid="30" grpId="0" animBg="1"/>
      <p:bldP spid="5" grpId="0" animBg="1"/>
      <p:bldP spid="5" grpId="2" animBg="1"/>
      <p:bldP spid="6" grpId="0" animBg="1"/>
      <p:bldP spid="6" grpId="2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4490" y="3930650"/>
            <a:ext cx="1682750" cy="24911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5187950" y="3033395"/>
            <a:ext cx="6326505" cy="3412490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1056005" y="2752725"/>
            <a:ext cx="4001770" cy="1473200"/>
          </a:xfrm>
          <a:prstGeom prst="wedgeEllipseCallout">
            <a:avLst>
              <a:gd name="adj1" fmla="val -31466"/>
              <a:gd name="adj2" fmla="val 70818"/>
            </a:avLst>
          </a:prstGeom>
          <a:noFill/>
          <a:ln w="317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3"/>
          <p:cNvSpPr/>
          <p:nvPr/>
        </p:nvSpPr>
        <p:spPr>
          <a:xfrm>
            <a:off x="1289050" y="3033395"/>
            <a:ext cx="3592830" cy="1192775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含有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未知数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的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等式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叫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方程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等线" panose="02010600030101010101" charset="-122"/>
                <a:ea typeface="等线" panose="02010600030101010101" charset="-122"/>
              </a:rPr>
              <a:t>。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55370" y="488950"/>
            <a:ext cx="10081260" cy="206629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8530590" y="1187450"/>
            <a:ext cx="2145030" cy="560070"/>
            <a:chOff x="13230" y="7797"/>
            <a:chExt cx="3378" cy="882"/>
          </a:xfrm>
        </p:grpSpPr>
        <p:sp>
          <p:nvSpPr>
            <p:cNvPr id="15" name="TextBox 12"/>
            <p:cNvSpPr txBox="1"/>
            <p:nvPr/>
          </p:nvSpPr>
          <p:spPr>
            <a:xfrm>
              <a:off x="13230" y="7797"/>
              <a:ext cx="3377" cy="822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2000=2</a:t>
              </a:r>
              <a:r>
                <a:rPr lang="en-US" altLang="zh-CN" sz="2800" b="1">
                  <a:latin typeface="Monotype Corsiva" panose="03010101010201010101" charset="0"/>
                  <a:ea typeface="米开随心体" panose="03000600000000000000" charset="-128"/>
                  <a:cs typeface="Monotype Corsiva" panose="03010101010201010101" charset="0"/>
                </a:rPr>
                <a:t>z</a:t>
              </a:r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+200</a:t>
              </a:r>
              <a:endPara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3230" y="7797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529955" y="1823085"/>
            <a:ext cx="2145665" cy="560705"/>
            <a:chOff x="13229" y="9118"/>
            <a:chExt cx="3379" cy="883"/>
          </a:xfrm>
        </p:grpSpPr>
        <p:sp>
          <p:nvSpPr>
            <p:cNvPr id="17" name="TextBox 12"/>
            <p:cNvSpPr txBox="1"/>
            <p:nvPr/>
          </p:nvSpPr>
          <p:spPr>
            <a:xfrm>
              <a:off x="13229" y="9179"/>
              <a:ext cx="3376" cy="822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2</a:t>
              </a:r>
              <a:r>
                <a:rPr lang="en-US" sz="2800" b="1">
                  <a:latin typeface="Monotype Corsiva" panose="03010101010201010101" charset="0"/>
                  <a:ea typeface="米开随心体" panose="03000600000000000000" charset="-128"/>
                  <a:cs typeface="Monotype Corsiva" panose="03010101010201010101" charset="0"/>
                </a:rPr>
                <a:t>z</a:t>
              </a:r>
              <a:r>
                <a:rPr 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+200</a:t>
              </a:r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=2000</a:t>
              </a:r>
              <a:endPara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3230" y="9118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00480" y="615950"/>
            <a:ext cx="2145030" cy="768350"/>
            <a:chOff x="1844" y="7603"/>
            <a:chExt cx="3378" cy="1210"/>
          </a:xfrm>
        </p:grpSpPr>
        <p:sp>
          <p:nvSpPr>
            <p:cNvPr id="19" name="TextBox 12"/>
            <p:cNvSpPr txBox="1"/>
            <p:nvPr/>
          </p:nvSpPr>
          <p:spPr>
            <a:xfrm>
              <a:off x="2279" y="7603"/>
              <a:ext cx="2332" cy="1210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10=</a:t>
              </a:r>
              <a:r>
                <a:rPr lang="en-US" sz="4400">
                  <a:latin typeface="Brush Script MT" panose="03060802040406070304" charset="0"/>
                  <a:ea typeface="米开随心体" panose="03000600000000000000" charset="-128"/>
                  <a:cs typeface="Brush Script MT" panose="03060802040406070304" charset="0"/>
                </a:rPr>
                <a:t>x</a:t>
              </a:r>
              <a:r>
                <a:rPr 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+2</a:t>
              </a:r>
              <a:endParaRPr 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844" y="7797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300480" y="1493520"/>
            <a:ext cx="2145030" cy="768350"/>
            <a:chOff x="1844" y="8985"/>
            <a:chExt cx="3378" cy="1210"/>
          </a:xfrm>
        </p:grpSpPr>
        <p:sp>
          <p:nvSpPr>
            <p:cNvPr id="20" name="TextBox 12"/>
            <p:cNvSpPr txBox="1"/>
            <p:nvPr/>
          </p:nvSpPr>
          <p:spPr>
            <a:xfrm>
              <a:off x="2279" y="8985"/>
              <a:ext cx="2332" cy="1210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4400">
                  <a:latin typeface="Brush Script MT" panose="03060802040406070304" charset="0"/>
                  <a:ea typeface="米开随心体" panose="03000600000000000000" charset="-128"/>
                  <a:cs typeface="Brush Script MT" panose="03060802040406070304" charset="0"/>
                </a:rPr>
                <a:t>x</a:t>
              </a:r>
              <a:r>
                <a:rPr 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+2=10</a:t>
              </a:r>
              <a:endParaRPr 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844" y="9179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881880" y="1823085"/>
            <a:ext cx="2145030" cy="560070"/>
            <a:chOff x="7484" y="9504"/>
            <a:chExt cx="3378" cy="882"/>
          </a:xfrm>
        </p:grpSpPr>
        <p:sp>
          <p:nvSpPr>
            <p:cNvPr id="18" name="TextBox 12"/>
            <p:cNvSpPr txBox="1"/>
            <p:nvPr/>
          </p:nvSpPr>
          <p:spPr>
            <a:xfrm>
              <a:off x="7761" y="9504"/>
              <a:ext cx="2824" cy="822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4y=2000</a:t>
              </a:r>
              <a:endPara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7484" y="9504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4878705" y="1187450"/>
            <a:ext cx="2145030" cy="560070"/>
            <a:chOff x="7479" y="8503"/>
            <a:chExt cx="3378" cy="882"/>
          </a:xfrm>
        </p:grpSpPr>
        <p:sp>
          <p:nvSpPr>
            <p:cNvPr id="21" name="TextBox 12"/>
            <p:cNvSpPr txBox="1"/>
            <p:nvPr/>
          </p:nvSpPr>
          <p:spPr>
            <a:xfrm>
              <a:off x="7761" y="8503"/>
              <a:ext cx="2824" cy="822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y</a:t>
              </a:r>
              <a:r>
                <a:rPr lang="zh-CN" alt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×</a:t>
              </a:r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4=2000</a:t>
              </a:r>
              <a:endPara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7479" y="8503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878705" y="379095"/>
            <a:ext cx="2145030" cy="768350"/>
            <a:chOff x="7479" y="7230"/>
            <a:chExt cx="3378" cy="1210"/>
          </a:xfrm>
        </p:grpSpPr>
        <p:sp>
          <p:nvSpPr>
            <p:cNvPr id="23" name="TextBox 12"/>
            <p:cNvSpPr txBox="1"/>
            <p:nvPr/>
          </p:nvSpPr>
          <p:spPr>
            <a:xfrm>
              <a:off x="7761" y="7230"/>
              <a:ext cx="2824" cy="1210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4400">
                  <a:latin typeface="Brush Script MT" panose="03060802040406070304" charset="0"/>
                  <a:ea typeface="米开随心体" panose="03000600000000000000" charset="-128"/>
                  <a:cs typeface="Brush Script MT" panose="03060802040406070304" charset="0"/>
                </a:rPr>
                <a:t>x</a:t>
              </a:r>
              <a:r>
                <a:rPr lang="zh-CN" altLang="en-US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×</a:t>
              </a:r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4=2000</a:t>
              </a:r>
              <a:endPara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7479" y="7517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86775" y="561340"/>
            <a:ext cx="2301240" cy="560705"/>
            <a:chOff x="13161" y="7797"/>
            <a:chExt cx="3624" cy="883"/>
          </a:xfrm>
        </p:grpSpPr>
        <p:sp>
          <p:nvSpPr>
            <p:cNvPr id="3" name="TextBox 12"/>
            <p:cNvSpPr txBox="1"/>
            <p:nvPr/>
          </p:nvSpPr>
          <p:spPr>
            <a:xfrm>
              <a:off x="13161" y="7797"/>
              <a:ext cx="3624" cy="822"/>
            </a:xfrm>
            <a:prstGeom prst="rect">
              <a:avLst/>
            </a:prstGeom>
            <a:noFill/>
            <a:ln w="28575" cmpd="dbl">
              <a:noFill/>
              <a:prstDash val="sysDot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2000=</a:t>
              </a:r>
              <a:r>
                <a:rPr lang="en-US" altLang="zh-CN" sz="2800" b="1">
                  <a:latin typeface="Monotype Corsiva" panose="03010101010201010101" charset="0"/>
                  <a:ea typeface="米开随心体" panose="03000600000000000000" charset="-128"/>
                  <a:cs typeface="Monotype Corsiva" panose="03010101010201010101" charset="0"/>
                </a:rPr>
                <a:t>z</a:t>
              </a:r>
              <a:r>
                <a:rPr lang="zh-CN" altLang="en-US" sz="2800" b="1">
                  <a:latin typeface="米开随心体" panose="03000600000000000000" charset="-128"/>
                  <a:ea typeface="米开随心体" panose="03000600000000000000" charset="-128"/>
                  <a:cs typeface="Monotype Corsiva" panose="03010101010201010101" charset="0"/>
                </a:rPr>
                <a:t>×</a:t>
              </a:r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Monotype Corsiva" panose="03010101010201010101" charset="0"/>
                </a:rPr>
                <a:t>2</a:t>
              </a:r>
              <a:r>
                <a:rPr lang="en-US" altLang="zh-CN" sz="2800" b="1">
                  <a:latin typeface="米开随心体" panose="03000600000000000000" charset="-128"/>
                  <a:ea typeface="米开随心体" panose="03000600000000000000" charset="-128"/>
                  <a:cs typeface="米开随心体" panose="03000600000000000000" charset="-128"/>
                </a:rPr>
                <a:t>+200</a:t>
              </a:r>
              <a:endPara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3230" y="7797"/>
              <a:ext cx="3379" cy="883"/>
            </a:xfrm>
            <a:prstGeom prst="rect">
              <a:avLst/>
            </a:prstGeom>
            <a:noFill/>
            <a:ln w="28575" cmpd="dbl">
              <a:solidFill>
                <a:schemeClr val="accent1">
                  <a:shade val="50000"/>
                </a:schemeClr>
              </a:solidFill>
              <a:prstDash val="sysDot"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271974" y="5977851"/>
            <a:ext cx="1672590" cy="861536"/>
          </a:xfrm>
          <a:prstGeom prst="rect">
            <a:avLst/>
          </a:prstGeom>
        </p:spPr>
      </p:pic>
      <p:pic>
        <p:nvPicPr>
          <p:cNvPr id="21506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4965" y="952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9"/>
          <p:cNvSpPr txBox="1"/>
          <p:nvPr/>
        </p:nvSpPr>
        <p:spPr>
          <a:xfrm>
            <a:off x="354965" y="887730"/>
            <a:ext cx="98520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ea typeface="+mn-lt"/>
                <a:cs typeface="+mn-lt"/>
              </a:rPr>
              <a:t>1.</a:t>
            </a:r>
            <a:r>
              <a:rPr lang="en-US" altLang="zh-CN" sz="2800" b="1">
                <a:ea typeface="+mn-lt"/>
                <a:cs typeface="+mn-lt"/>
                <a:sym typeface="+mn-ea"/>
              </a:rPr>
              <a:t>先说一说各图中的等量关系，再列出方程。</a:t>
            </a:r>
            <a:endParaRPr lang="zh-CN" altLang="en-US" sz="2800" b="1">
              <a:ea typeface="+mn-lt"/>
              <a:cs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61485" y="1751965"/>
            <a:ext cx="6785610" cy="1715770"/>
            <a:chOff x="6239" y="2759"/>
            <a:chExt cx="10327" cy="2458"/>
          </a:xfrm>
        </p:grpSpPr>
        <p:pic>
          <p:nvPicPr>
            <p:cNvPr id="6150" name="图片 7" descr="3.png"/>
            <p:cNvPicPr>
              <a:picLocks noChangeAspect="1"/>
            </p:cNvPicPr>
            <p:nvPr/>
          </p:nvPicPr>
          <p:blipFill>
            <a:blip r:embed="rId3" cstate="email">
              <a:lum bright="-20001" contrast="40000"/>
            </a:blip>
            <a:stretch>
              <a:fillRect/>
            </a:stretch>
          </p:blipFill>
          <p:spPr>
            <a:xfrm>
              <a:off x="7622" y="2759"/>
              <a:ext cx="8944" cy="24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Box 12"/>
            <p:cNvSpPr txBox="1"/>
            <p:nvPr/>
          </p:nvSpPr>
          <p:spPr>
            <a:xfrm>
              <a:off x="6239" y="2759"/>
              <a:ext cx="1205" cy="7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（</a:t>
              </a:r>
              <a:r>
                <a:rPr lang="en-US" altLang="zh-CN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2</a:t>
              </a:r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）</a:t>
              </a:r>
              <a:endParaRPr lang="zh-CN" altLang="en-US" sz="28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0695" y="1751965"/>
            <a:ext cx="3460750" cy="1715770"/>
            <a:chOff x="757" y="2759"/>
            <a:chExt cx="5450" cy="2702"/>
          </a:xfrm>
        </p:grpSpPr>
        <p:pic>
          <p:nvPicPr>
            <p:cNvPr id="5125" name="图片 26" descr="2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079" y="2759"/>
              <a:ext cx="4128" cy="2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" name="TextBox 12"/>
            <p:cNvSpPr txBox="1"/>
            <p:nvPr/>
          </p:nvSpPr>
          <p:spPr>
            <a:xfrm>
              <a:off x="757" y="2804"/>
              <a:ext cx="131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（</a:t>
              </a:r>
              <a:r>
                <a:rPr lang="en-US" altLang="zh-CN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1</a:t>
              </a:r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）</a:t>
              </a:r>
              <a:endParaRPr lang="zh-CN" altLang="en-US" sz="28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80695" y="3683000"/>
            <a:ext cx="6825615" cy="1579880"/>
            <a:chOff x="757" y="5800"/>
            <a:chExt cx="10749" cy="2488"/>
          </a:xfrm>
        </p:grpSpPr>
        <p:pic>
          <p:nvPicPr>
            <p:cNvPr id="7176" name="图片 8" descr="4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256" y="5800"/>
              <a:ext cx="9250" cy="24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TextBox 12"/>
            <p:cNvSpPr txBox="1"/>
            <p:nvPr/>
          </p:nvSpPr>
          <p:spPr>
            <a:xfrm>
              <a:off x="757" y="5935"/>
              <a:ext cx="120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（</a:t>
              </a:r>
              <a:r>
                <a:rPr lang="en-US" altLang="zh-CN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3</a:t>
              </a:r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）</a:t>
              </a:r>
              <a:endParaRPr lang="zh-CN" altLang="en-US" sz="28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695" y="5363210"/>
            <a:ext cx="5405755" cy="1355090"/>
            <a:chOff x="757" y="8446"/>
            <a:chExt cx="8513" cy="2134"/>
          </a:xfrm>
        </p:grpSpPr>
        <p:pic>
          <p:nvPicPr>
            <p:cNvPr id="8198" name="图片 13" descr="5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2256" y="8446"/>
              <a:ext cx="7015" cy="21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757" y="8727"/>
              <a:ext cx="120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（</a:t>
              </a:r>
              <a:r>
                <a:rPr lang="en-US" altLang="zh-CN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4</a:t>
              </a:r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）</a:t>
              </a:r>
              <a:endParaRPr lang="zh-CN" altLang="en-US" sz="28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</p:grp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407150" y="5377815"/>
            <a:ext cx="3401695" cy="881380"/>
          </a:xfrm>
          <a:prstGeom prst="rect">
            <a:avLst/>
          </a:prstGeom>
        </p:spPr>
      </p:pic>
      <p:pic>
        <p:nvPicPr>
          <p:cNvPr id="21506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4965" y="952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9"/>
          <p:cNvSpPr txBox="1"/>
          <p:nvPr/>
        </p:nvSpPr>
        <p:spPr>
          <a:xfrm>
            <a:off x="354965" y="887730"/>
            <a:ext cx="98520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ea typeface="+mn-lt"/>
                <a:cs typeface="+mn-lt"/>
              </a:rPr>
              <a:t>1.</a:t>
            </a:r>
            <a:r>
              <a:rPr lang="en-US" altLang="zh-CN" sz="2800" b="1">
                <a:ea typeface="+mn-lt"/>
                <a:cs typeface="+mn-lt"/>
                <a:sym typeface="+mn-ea"/>
              </a:rPr>
              <a:t>先说一说各图中的等量关系，再列出方程。</a:t>
            </a:r>
            <a:endParaRPr lang="zh-CN" altLang="en-US" sz="2800" b="1">
              <a:ea typeface="+mn-lt"/>
              <a:cs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261485" y="1751965"/>
            <a:ext cx="6785610" cy="1715770"/>
            <a:chOff x="6239" y="2759"/>
            <a:chExt cx="10327" cy="2458"/>
          </a:xfrm>
        </p:grpSpPr>
        <p:pic>
          <p:nvPicPr>
            <p:cNvPr id="6150" name="图片 7" descr="3.png"/>
            <p:cNvPicPr>
              <a:picLocks noChangeAspect="1"/>
            </p:cNvPicPr>
            <p:nvPr/>
          </p:nvPicPr>
          <p:blipFill>
            <a:blip r:embed="rId3" cstate="email">
              <a:lum bright="-20001" contrast="40000"/>
            </a:blip>
            <a:stretch>
              <a:fillRect/>
            </a:stretch>
          </p:blipFill>
          <p:spPr>
            <a:xfrm>
              <a:off x="7622" y="2759"/>
              <a:ext cx="8944" cy="24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TextBox 12"/>
            <p:cNvSpPr txBox="1"/>
            <p:nvPr/>
          </p:nvSpPr>
          <p:spPr>
            <a:xfrm>
              <a:off x="6239" y="2759"/>
              <a:ext cx="1205" cy="7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（</a:t>
              </a:r>
              <a:r>
                <a:rPr lang="en-US" altLang="zh-CN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2</a:t>
              </a:r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）</a:t>
              </a:r>
              <a:endParaRPr lang="zh-CN" altLang="en-US" sz="28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80695" y="1751965"/>
            <a:ext cx="3460750" cy="1715770"/>
            <a:chOff x="757" y="2759"/>
            <a:chExt cx="5450" cy="2702"/>
          </a:xfrm>
        </p:grpSpPr>
        <p:pic>
          <p:nvPicPr>
            <p:cNvPr id="5125" name="图片 26" descr="2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079" y="2759"/>
              <a:ext cx="4128" cy="270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" name="TextBox 12"/>
            <p:cNvSpPr txBox="1"/>
            <p:nvPr/>
          </p:nvSpPr>
          <p:spPr>
            <a:xfrm>
              <a:off x="757" y="2804"/>
              <a:ext cx="1313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（</a:t>
              </a:r>
              <a:r>
                <a:rPr lang="en-US" altLang="zh-CN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1</a:t>
              </a:r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）</a:t>
              </a:r>
              <a:endParaRPr lang="zh-CN" altLang="en-US" sz="28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23925" y="4147185"/>
            <a:ext cx="3414395" cy="881380"/>
          </a:xfrm>
          <a:prstGeom prst="rect">
            <a:avLst/>
          </a:prstGeom>
        </p:spPr>
      </p:pic>
      <p:sp>
        <p:nvSpPr>
          <p:cNvPr id="32" name="TextBox 12"/>
          <p:cNvSpPr txBox="1"/>
          <p:nvPr/>
        </p:nvSpPr>
        <p:spPr>
          <a:xfrm>
            <a:off x="1412240" y="4147185"/>
            <a:ext cx="23768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4800">
                <a:latin typeface="Brush Script MT" panose="03060802040406070304" charset="0"/>
                <a:ea typeface="米开随心体" panose="03000600000000000000" charset="-128"/>
                <a:cs typeface="Brush Script MT" panose="03060802040406070304" charset="0"/>
                <a:sym typeface="+mn-ea"/>
              </a:rPr>
              <a:t>x</a:t>
            </a:r>
            <a:r>
              <a:rPr 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+20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=50+20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407150" y="4121785"/>
            <a:ext cx="3401695" cy="881380"/>
          </a:xfrm>
          <a:prstGeom prst="rect">
            <a:avLst/>
          </a:prstGeom>
        </p:spPr>
      </p:pic>
      <p:sp>
        <p:nvSpPr>
          <p:cNvPr id="10" name="TextBox 12"/>
          <p:cNvSpPr txBox="1"/>
          <p:nvPr/>
        </p:nvSpPr>
        <p:spPr>
          <a:xfrm>
            <a:off x="6924675" y="4147185"/>
            <a:ext cx="236791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4800">
                <a:latin typeface="Brush Script MT" panose="03060802040406070304" charset="0"/>
                <a:ea typeface="米开随心体" panose="03000600000000000000" charset="-128"/>
                <a:cs typeface="Brush Script MT" panose="03060802040406070304" charset="0"/>
                <a:sym typeface="+mn-ea"/>
              </a:rPr>
              <a:t>x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×5+2×2=44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7184390" y="5403850"/>
            <a:ext cx="18465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5</a:t>
            </a:r>
            <a:r>
              <a:rPr lang="en-US" sz="4800">
                <a:latin typeface="Brush Script MT" panose="03060802040406070304" charset="0"/>
                <a:ea typeface="米开随心体" panose="03000600000000000000" charset="-128"/>
                <a:cs typeface="Brush Script MT" panose="03060802040406070304" charset="0"/>
                <a:sym typeface="+mn-ea"/>
              </a:rPr>
              <a:t>x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+4=44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0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4965" y="952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9"/>
          <p:cNvSpPr txBox="1"/>
          <p:nvPr/>
        </p:nvSpPr>
        <p:spPr>
          <a:xfrm>
            <a:off x="354965" y="887730"/>
            <a:ext cx="98520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ea typeface="+mn-lt"/>
                <a:cs typeface="+mn-lt"/>
              </a:rPr>
              <a:t>1.</a:t>
            </a:r>
            <a:r>
              <a:rPr lang="en-US" altLang="zh-CN" sz="2800" b="1">
                <a:ea typeface="+mn-lt"/>
                <a:cs typeface="+mn-lt"/>
                <a:sym typeface="+mn-ea"/>
              </a:rPr>
              <a:t>先说一说各图中的等量关系，再列出方程。</a:t>
            </a:r>
            <a:endParaRPr lang="zh-CN" altLang="en-US" sz="2800" b="1">
              <a:ea typeface="+mn-lt"/>
              <a:cs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80695" y="1770380"/>
            <a:ext cx="6825615" cy="1579880"/>
            <a:chOff x="757" y="5800"/>
            <a:chExt cx="10749" cy="2488"/>
          </a:xfrm>
        </p:grpSpPr>
        <p:pic>
          <p:nvPicPr>
            <p:cNvPr id="7176" name="图片 8" descr="4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256" y="5800"/>
              <a:ext cx="9250" cy="248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TextBox 12"/>
            <p:cNvSpPr txBox="1"/>
            <p:nvPr/>
          </p:nvSpPr>
          <p:spPr>
            <a:xfrm>
              <a:off x="757" y="5935"/>
              <a:ext cx="120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（</a:t>
              </a:r>
              <a:r>
                <a:rPr lang="en-US" altLang="zh-CN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3</a:t>
              </a:r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）</a:t>
              </a:r>
              <a:endParaRPr lang="zh-CN" altLang="en-US" sz="28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695" y="4266565"/>
            <a:ext cx="5405755" cy="1355090"/>
            <a:chOff x="757" y="8446"/>
            <a:chExt cx="8513" cy="2134"/>
          </a:xfrm>
        </p:grpSpPr>
        <p:pic>
          <p:nvPicPr>
            <p:cNvPr id="8198" name="图片 13" descr="5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256" y="8446"/>
              <a:ext cx="7015" cy="21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757" y="8727"/>
              <a:ext cx="1205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（</a:t>
              </a:r>
              <a:r>
                <a:rPr lang="en-US" altLang="zh-CN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4</a:t>
              </a:r>
              <a:r>
                <a:rPr lang="zh-CN" altLang="en-US" sz="2800">
                  <a:latin typeface="等线" panose="02010600030101010101" charset="-122"/>
                  <a:ea typeface="等线" panose="02010600030101010101" charset="-122"/>
                  <a:cs typeface="等线" panose="02010600030101010101" charset="-122"/>
                </a:rPr>
                <a:t>）</a:t>
              </a:r>
              <a:endParaRPr lang="zh-CN" altLang="en-US" sz="2800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706245" y="3308350"/>
            <a:ext cx="2865755" cy="881380"/>
          </a:xfrm>
          <a:prstGeom prst="rect">
            <a:avLst/>
          </a:prstGeom>
        </p:spPr>
      </p:pic>
      <p:sp>
        <p:nvSpPr>
          <p:cNvPr id="16" name="TextBox 12"/>
          <p:cNvSpPr txBox="1"/>
          <p:nvPr/>
        </p:nvSpPr>
        <p:spPr>
          <a:xfrm>
            <a:off x="2032000" y="3308350"/>
            <a:ext cx="22142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4800">
                <a:latin typeface="Brush Script MT" panose="03060802040406070304" charset="0"/>
                <a:ea typeface="米开随心体" panose="03000600000000000000" charset="-128"/>
                <a:cs typeface="Brush Script MT" panose="03060802040406070304" charset="0"/>
                <a:sym typeface="+mn-ea"/>
              </a:rPr>
              <a:t>x</a:t>
            </a:r>
            <a:r>
              <a:rPr lang="zh-CN" alt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×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4+6-3=87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663440" y="3308350"/>
            <a:ext cx="2865755" cy="881380"/>
          </a:xfrm>
          <a:prstGeom prst="rect">
            <a:avLst/>
          </a:prstGeom>
        </p:spPr>
      </p:pic>
      <p:sp>
        <p:nvSpPr>
          <p:cNvPr id="18" name="TextBox 12"/>
          <p:cNvSpPr txBox="1"/>
          <p:nvPr/>
        </p:nvSpPr>
        <p:spPr>
          <a:xfrm>
            <a:off x="4871720" y="3308350"/>
            <a:ext cx="23317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4800">
                <a:latin typeface="Brush Script MT" panose="03060802040406070304" charset="0"/>
                <a:ea typeface="米开随心体" panose="03000600000000000000" charset="-128"/>
                <a:cs typeface="Brush Script MT" panose="03060802040406070304" charset="0"/>
                <a:sym typeface="+mn-ea"/>
              </a:rPr>
              <a:t>x </a:t>
            </a:r>
            <a:r>
              <a:rPr 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- 5 </a:t>
            </a:r>
            <a:r>
              <a:rPr lang="zh-CN" alt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× </a:t>
            </a:r>
            <a:r>
              <a:rPr lang="en-US" altLang="zh-CN" sz="3200" b="1">
                <a:latin typeface="米开随心体" panose="03000600000000000000" charset="-128"/>
                <a:ea typeface="宋体" panose="02010600030101010101" pitchFamily="2" charset="-122"/>
                <a:cs typeface="米开随心体" panose="03000600000000000000" charset="-128"/>
                <a:sym typeface="+mn-ea"/>
              </a:rPr>
              <a:t>4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=2</a:t>
            </a:r>
            <a:r>
              <a:rPr lang="en-US" sz="4800">
                <a:latin typeface="Brush Script MT" panose="03060802040406070304" charset="0"/>
                <a:ea typeface="米开随心体" panose="03000600000000000000" charset="-128"/>
                <a:cs typeface="Brush Script MT" panose="03060802040406070304" charset="0"/>
                <a:sym typeface="+mn-ea"/>
              </a:rPr>
              <a:t>x</a:t>
            </a:r>
            <a:endParaRPr lang="en-US" sz="4800">
              <a:latin typeface="Brush Script MT" panose="03060802040406070304" charset="0"/>
              <a:ea typeface="米开随心体" panose="03000600000000000000" charset="-128"/>
              <a:cs typeface="Brush Script MT" panose="0306080204040607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54220" y="3470910"/>
            <a:ext cx="6407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米开随心体" panose="03000600000000000000" charset="-128"/>
                <a:ea typeface="米开随心体" panose="03000600000000000000" charset="-128"/>
                <a:cs typeface="等线" panose="02010600030101010101" charset="-122"/>
                <a:sym typeface="+mn-ea"/>
              </a:rPr>
              <a:t>（</a:t>
            </a:r>
            <a:endParaRPr lang="zh-CN" altLang="en-US" sz="3600" b="1">
              <a:solidFill>
                <a:srgbClr val="C00000"/>
              </a:solidFill>
              <a:latin typeface="米开随心体" panose="03000600000000000000" charset="-128"/>
              <a:ea typeface="米开随心体" panose="03000600000000000000" charset="-128"/>
              <a:cs typeface="等线" panose="0201060003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37835" y="3470910"/>
            <a:ext cx="6407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米开随心体" panose="03000600000000000000" charset="-128"/>
                <a:ea typeface="米开随心体" panose="03000600000000000000" charset="-128"/>
                <a:cs typeface="等线" panose="02010600030101010101" charset="-122"/>
                <a:sym typeface="+mn-ea"/>
              </a:rPr>
              <a:t>）</a:t>
            </a:r>
            <a:endParaRPr lang="zh-CN" altLang="en-US" sz="3600" b="1">
              <a:solidFill>
                <a:srgbClr val="C00000"/>
              </a:solidFill>
              <a:latin typeface="米开随心体" panose="03000600000000000000" charset="-128"/>
              <a:ea typeface="米开随心体" panose="03000600000000000000" charset="-128"/>
              <a:cs typeface="等线" panose="02010600030101010101" charset="-122"/>
              <a:sym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4999355" y="3972560"/>
            <a:ext cx="795020" cy="1270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1706245" y="5622290"/>
            <a:ext cx="2719705" cy="881380"/>
          </a:xfrm>
          <a:prstGeom prst="rect">
            <a:avLst/>
          </a:prstGeom>
        </p:spPr>
      </p:pic>
      <p:sp>
        <p:nvSpPr>
          <p:cNvPr id="23" name="TextBox 12"/>
          <p:cNvSpPr txBox="1"/>
          <p:nvPr/>
        </p:nvSpPr>
        <p:spPr>
          <a:xfrm>
            <a:off x="2053590" y="5815965"/>
            <a:ext cx="2024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>
                <a:latin typeface="米开随心体" panose="03000600000000000000" charset="-128"/>
                <a:ea typeface="米开随心体" panose="03000600000000000000" charset="-128"/>
                <a:cs typeface="Brush Script MT" panose="03060802040406070304" charset="0"/>
                <a:sym typeface="+mn-ea"/>
              </a:rPr>
              <a:t>b+15+b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=100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4871720" y="5622290"/>
            <a:ext cx="2719705" cy="881380"/>
          </a:xfrm>
          <a:prstGeom prst="rect">
            <a:avLst/>
          </a:prstGeom>
        </p:spPr>
      </p:pic>
      <p:sp>
        <p:nvSpPr>
          <p:cNvPr id="7" name="TextBox 12"/>
          <p:cNvSpPr txBox="1"/>
          <p:nvPr/>
        </p:nvSpPr>
        <p:spPr>
          <a:xfrm>
            <a:off x="5290820" y="5844540"/>
            <a:ext cx="18808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>
                <a:latin typeface="米开随心体" panose="03000600000000000000" charset="-128"/>
                <a:ea typeface="米开随心体" panose="03000600000000000000" charset="-128"/>
                <a:cs typeface="Brush Script MT" panose="03060802040406070304" charset="0"/>
                <a:sym typeface="+mn-ea"/>
              </a:rPr>
              <a:t>2b+15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=100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19" grpId="0"/>
      <p:bldP spid="20" grpId="0"/>
      <p:bldP spid="2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19624" y="5996266"/>
            <a:ext cx="1672590" cy="861536"/>
          </a:xfrm>
          <a:prstGeom prst="rect">
            <a:avLst/>
          </a:prstGeom>
        </p:spPr>
      </p:pic>
      <p:pic>
        <p:nvPicPr>
          <p:cNvPr id="21506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4965" y="952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9"/>
          <p:cNvSpPr txBox="1"/>
          <p:nvPr/>
        </p:nvSpPr>
        <p:spPr>
          <a:xfrm>
            <a:off x="354965" y="887730"/>
            <a:ext cx="98520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2.</a:t>
            </a:r>
            <a:r>
              <a:rPr lang="zh-CN" altLang="en-US" sz="28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根据题意先说出等量关系再列出方程。</a:t>
            </a:r>
            <a:endParaRPr lang="zh-CN" altLang="en-US" sz="2800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9223" name="TextBox 9"/>
          <p:cNvSpPr txBox="1"/>
          <p:nvPr/>
        </p:nvSpPr>
        <p:spPr>
          <a:xfrm>
            <a:off x="708660" y="1665605"/>
            <a:ext cx="1108646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>
                <a:latin typeface="+mn-ea"/>
                <a:cs typeface="+mn-ea"/>
              </a:rPr>
              <a:t>⑴一辆公共汽车到站时，有</a:t>
            </a:r>
            <a:r>
              <a:rPr lang="en-US" altLang="zh-CN" sz="2800">
                <a:latin typeface="+mn-ea"/>
                <a:cs typeface="+mn-ea"/>
              </a:rPr>
              <a:t>5</a:t>
            </a:r>
            <a:r>
              <a:rPr lang="zh-CN" altLang="en-US" sz="2800">
                <a:latin typeface="+mn-ea"/>
                <a:cs typeface="+mn-ea"/>
              </a:rPr>
              <a:t>人下车，</a:t>
            </a:r>
            <a:r>
              <a:rPr lang="en-US" altLang="zh-CN" sz="2800">
                <a:latin typeface="+mn-ea"/>
                <a:cs typeface="+mn-ea"/>
              </a:rPr>
              <a:t>8</a:t>
            </a:r>
            <a:r>
              <a:rPr lang="zh-CN" altLang="en-US" sz="2800">
                <a:latin typeface="+mn-ea"/>
                <a:cs typeface="+mn-ea"/>
              </a:rPr>
              <a:t>人上车，车上现有</a:t>
            </a:r>
            <a:r>
              <a:rPr lang="en-US" altLang="zh-CN" sz="2800">
                <a:latin typeface="+mn-ea"/>
                <a:cs typeface="+mn-ea"/>
              </a:rPr>
              <a:t>15</a:t>
            </a:r>
            <a:r>
              <a:rPr lang="zh-CN" altLang="en-US" sz="2800">
                <a:latin typeface="+mn-ea"/>
                <a:cs typeface="+mn-ea"/>
              </a:rPr>
              <a:t>人，车上原有  人，那么</a:t>
            </a:r>
            <a:r>
              <a:rPr lang="zh-CN" altLang="en-US" sz="2800" u="sng">
                <a:solidFill>
                  <a:srgbClr val="FF3399"/>
                </a:solidFill>
                <a:latin typeface="+mn-ea"/>
                <a:cs typeface="+mn-ea"/>
              </a:rPr>
              <a:t>                         </a:t>
            </a:r>
            <a:r>
              <a:rPr lang="zh-CN" altLang="en-US" sz="2800">
                <a:latin typeface="+mn-ea"/>
                <a:cs typeface="+mn-ea"/>
              </a:rPr>
              <a:t>。</a:t>
            </a:r>
            <a:endParaRPr lang="en-US" altLang="zh-CN" sz="2800">
              <a:latin typeface="+mn-ea"/>
              <a:cs typeface="+mn-ea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>
                <a:latin typeface="+mn-ea"/>
                <a:cs typeface="+mn-ea"/>
              </a:rPr>
              <a:t>⑵ 用</a:t>
            </a:r>
            <a:r>
              <a:rPr lang="en-US" altLang="zh-CN" sz="2800">
                <a:latin typeface="+mn-ea"/>
                <a:cs typeface="+mn-ea"/>
              </a:rPr>
              <a:t>95</a:t>
            </a:r>
            <a:r>
              <a:rPr lang="zh-CN" altLang="en-US" sz="2800">
                <a:latin typeface="+mn-ea"/>
                <a:cs typeface="+mn-ea"/>
              </a:rPr>
              <a:t>个小正方形摆出了 个大门，那么</a:t>
            </a:r>
            <a:r>
              <a:rPr lang="en-US" altLang="zh-CN" sz="2800" u="sng">
                <a:solidFill>
                  <a:srgbClr val="FF3399"/>
                </a:solidFill>
                <a:latin typeface="+mn-ea"/>
                <a:cs typeface="+mn-ea"/>
              </a:rPr>
              <a:t>              </a:t>
            </a:r>
            <a:r>
              <a:rPr lang="zh-CN" altLang="en-US" sz="2800">
                <a:latin typeface="+mn-ea"/>
                <a:cs typeface="+mn-ea"/>
              </a:rPr>
              <a:t>。</a:t>
            </a:r>
            <a:endParaRPr lang="zh-CN" altLang="en-US" sz="2800" u="sng">
              <a:latin typeface="+mn-ea"/>
              <a:cs typeface="+mn-ea"/>
            </a:endParaRPr>
          </a:p>
        </p:txBody>
      </p:sp>
      <p:sp>
        <p:nvSpPr>
          <p:cNvPr id="9228" name="TextBox 28"/>
          <p:cNvSpPr txBox="1"/>
          <p:nvPr/>
        </p:nvSpPr>
        <p:spPr>
          <a:xfrm>
            <a:off x="3148330" y="2296795"/>
            <a:ext cx="6953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  </a:t>
            </a:r>
            <a:r>
              <a:rPr lang="en-US" altLang="zh-CN" sz="4400">
                <a:latin typeface="Brush Script MT" panose="03060802040406070304" charset="0"/>
                <a:ea typeface="米开随心体" panose="03000600000000000000" charset="-128"/>
                <a:cs typeface="Brush Script MT" panose="03060802040406070304" charset="0"/>
              </a:rPr>
              <a:t>x</a:t>
            </a:r>
            <a:endParaRPr lang="zh-CN" altLang="en-US" sz="28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1452563" y="2561908"/>
          <a:ext cx="328612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3" imgW="127000" imgH="139700" progId="Equation.KSEE3">
                  <p:embed/>
                </p:oleObj>
              </mc:Choice>
              <mc:Fallback>
                <p:oleObj name="" r:id="rId3" imgW="127000" imgH="139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52563" y="2561908"/>
                        <a:ext cx="328612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4702175" y="3211195"/>
          <a:ext cx="328613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127000" imgH="139700" progId="Equation.KSEE3">
                  <p:embed/>
                </p:oleObj>
              </mc:Choice>
              <mc:Fallback>
                <p:oleObj name="" r:id="rId5" imgW="127000" imgH="139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02175" y="3211195"/>
                        <a:ext cx="328613" cy="3587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7" name="TextBox 10"/>
          <p:cNvSpPr txBox="1"/>
          <p:nvPr/>
        </p:nvSpPr>
        <p:spPr>
          <a:xfrm>
            <a:off x="7162165" y="2921000"/>
            <a:ext cx="61468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5</a:t>
            </a:r>
            <a:r>
              <a:rPr lang="en-US" sz="4400">
                <a:latin typeface="Brush Script MT" panose="03060802040406070304" charset="0"/>
                <a:ea typeface="米开随心体" panose="03000600000000000000" charset="-128"/>
                <a:cs typeface="Brush Script MT" panose="03060802040406070304" charset="0"/>
              </a:rPr>
              <a:t>x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</a:endParaRPr>
          </a:p>
        </p:txBody>
      </p:sp>
      <p:pic>
        <p:nvPicPr>
          <p:cNvPr id="9226" name="Picture 6"/>
          <p:cNvPicPr>
            <a:picLocks noChangeAspect="1"/>
          </p:cNvPicPr>
          <p:nvPr/>
        </p:nvPicPr>
        <p:blipFill>
          <a:blip r:embed="rId6" cstate="email">
            <a:lum bright="-20001" contrast="40000"/>
          </a:blip>
          <a:stretch>
            <a:fillRect/>
          </a:stretch>
        </p:blipFill>
        <p:spPr>
          <a:xfrm>
            <a:off x="1574800" y="3867468"/>
            <a:ext cx="5554663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文本框 13"/>
          <p:cNvSpPr txBox="1"/>
          <p:nvPr/>
        </p:nvSpPr>
        <p:spPr>
          <a:xfrm>
            <a:off x="6663055" y="1071880"/>
            <a:ext cx="290703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</a:rPr>
              <a:t>想一想、填一填</a:t>
            </a:r>
            <a:endPara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lt"/>
            </a:endParaRPr>
          </a:p>
        </p:txBody>
      </p:sp>
      <p:sp>
        <p:nvSpPr>
          <p:cNvPr id="100" name="TextBox 12"/>
          <p:cNvSpPr txBox="1"/>
          <p:nvPr/>
        </p:nvSpPr>
        <p:spPr>
          <a:xfrm>
            <a:off x="1784350" y="5159375"/>
            <a:ext cx="10426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5</a:t>
            </a:r>
            <a:r>
              <a:rPr lang="zh-CN" altLang="en-US" sz="360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×</a:t>
            </a:r>
            <a:r>
              <a:rPr lang="en-US" sz="360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1</a:t>
            </a:r>
            <a:endParaRPr lang="en-US" altLang="en-US" sz="36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  <a:sym typeface="+mn-ea"/>
            </a:endParaRPr>
          </a:p>
        </p:txBody>
      </p:sp>
      <p:sp>
        <p:nvSpPr>
          <p:cNvPr id="4" name="TextBox 12"/>
          <p:cNvSpPr txBox="1"/>
          <p:nvPr/>
        </p:nvSpPr>
        <p:spPr>
          <a:xfrm>
            <a:off x="4279265" y="5159375"/>
            <a:ext cx="10426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5</a:t>
            </a:r>
            <a:r>
              <a:rPr lang="zh-CN" altLang="en-US" sz="360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×</a:t>
            </a:r>
            <a:r>
              <a:rPr lang="en-US" sz="360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2</a:t>
            </a:r>
            <a:endParaRPr lang="en-US" altLang="en-US" sz="36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  <a:sym typeface="+mn-ea"/>
            </a:endParaRPr>
          </a:p>
        </p:txBody>
      </p:sp>
      <p:sp>
        <p:nvSpPr>
          <p:cNvPr id="5" name="TextBox 12"/>
          <p:cNvSpPr txBox="1"/>
          <p:nvPr/>
        </p:nvSpPr>
        <p:spPr>
          <a:xfrm>
            <a:off x="6571615" y="5159375"/>
            <a:ext cx="104267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60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……</a:t>
            </a:r>
            <a:endParaRPr lang="en-US" sz="36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  <a:sym typeface="+mn-ea"/>
            </a:endParaRPr>
          </a:p>
        </p:txBody>
      </p:sp>
      <p:sp>
        <p:nvSpPr>
          <p:cNvPr id="6" name="TextBox 28"/>
          <p:cNvSpPr txBox="1"/>
          <p:nvPr/>
        </p:nvSpPr>
        <p:spPr>
          <a:xfrm>
            <a:off x="3522980" y="2480310"/>
            <a:ext cx="695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 </a:t>
            </a:r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-5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9" name="TextBox 28"/>
          <p:cNvSpPr txBox="1"/>
          <p:nvPr/>
        </p:nvSpPr>
        <p:spPr>
          <a:xfrm>
            <a:off x="3905250" y="2480310"/>
            <a:ext cx="695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 </a:t>
            </a:r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+8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4439920" y="2480310"/>
            <a:ext cx="6953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=15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1905" y="3052445"/>
            <a:ext cx="16319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=</a:t>
            </a:r>
            <a:r>
              <a:rPr lang="en-US" sz="3600" b="1">
                <a:latin typeface="米开水墨丹青拼音体" panose="03000600000000000000" charset="-128"/>
                <a:ea typeface="米开水墨丹青拼音体" panose="03000600000000000000" charset="-128"/>
              </a:rPr>
              <a:t>9</a:t>
            </a:r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5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23" grpId="0"/>
      <p:bldP spid="9228" grpId="0"/>
      <p:bldP spid="9227" grpId="0"/>
      <p:bldP spid="28" grpId="0"/>
      <p:bldP spid="100" grpId="0"/>
      <p:bldP spid="4" grpId="0"/>
      <p:bldP spid="5" grpId="0"/>
      <p:bldP spid="6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519624" y="5996266"/>
            <a:ext cx="1672590" cy="861536"/>
          </a:xfrm>
          <a:prstGeom prst="rect">
            <a:avLst/>
          </a:prstGeom>
        </p:spPr>
      </p:pic>
      <p:pic>
        <p:nvPicPr>
          <p:cNvPr id="21506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4965" y="95250"/>
            <a:ext cx="1792288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9"/>
          <p:cNvSpPr txBox="1"/>
          <p:nvPr/>
        </p:nvSpPr>
        <p:spPr>
          <a:xfrm>
            <a:off x="354965" y="887730"/>
            <a:ext cx="98520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3.</a:t>
            </a:r>
            <a:r>
              <a:rPr lang="zh-CN" altLang="en-US" sz="2800" b="1"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日历表的规律</a:t>
            </a:r>
            <a:endParaRPr lang="zh-CN" altLang="en-US" sz="2800" b="1"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  <p:sp>
        <p:nvSpPr>
          <p:cNvPr id="9223" name="TextBox 9"/>
          <p:cNvSpPr txBox="1"/>
          <p:nvPr/>
        </p:nvSpPr>
        <p:spPr>
          <a:xfrm>
            <a:off x="708660" y="1665605"/>
            <a:ext cx="110864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+mn-ea"/>
                <a:cs typeface="+mn-ea"/>
                <a:sym typeface="+mn-ea"/>
              </a:rPr>
              <a:t>认真观察下图阴影方框中正中间的数与其他四个数的关系。</a:t>
            </a:r>
            <a:endParaRPr lang="zh-CN" altLang="en-US" sz="2800" dirty="0">
              <a:latin typeface="+mn-ea"/>
              <a:cs typeface="+mn-ea"/>
            </a:endParaRPr>
          </a:p>
        </p:txBody>
      </p:sp>
      <p:pic>
        <p:nvPicPr>
          <p:cNvPr id="10250" name="Picture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08660" y="2949575"/>
            <a:ext cx="2905125" cy="2347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9"/>
          <p:cNvSpPr txBox="1"/>
          <p:nvPr/>
        </p:nvSpPr>
        <p:spPr>
          <a:xfrm>
            <a:off x="3731260" y="2482850"/>
            <a:ext cx="8139430" cy="351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R="0" defTabSz="914400" eaLnBrk="1" hangingPunct="1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zh-CN" altLang="en-US" sz="2800" dirty="0">
                <a:latin typeface="+mn-ea"/>
                <a:cs typeface="+mn-ea"/>
                <a:sym typeface="+mn-ea"/>
              </a:rPr>
              <a:t>⑴中间数是y，左边的数是</a:t>
            </a:r>
            <a:r>
              <a:rPr lang="zh-CN" altLang="en-US" sz="2800" u="sng" dirty="0">
                <a:latin typeface="+mn-ea"/>
                <a:cs typeface="+mn-ea"/>
                <a:sym typeface="+mn-ea"/>
              </a:rPr>
              <a:t>    </a:t>
            </a:r>
            <a:r>
              <a:rPr lang="en-US" altLang="zh-CN" sz="2800" u="sng" dirty="0">
                <a:latin typeface="+mn-ea"/>
                <a:cs typeface="+mn-ea"/>
                <a:sym typeface="+mn-ea"/>
              </a:rPr>
              <a:t> </a:t>
            </a:r>
            <a:r>
              <a:rPr lang="zh-CN" altLang="en-US" sz="2800" u="sng" dirty="0">
                <a:latin typeface="+mn-ea"/>
                <a:cs typeface="+mn-ea"/>
                <a:sym typeface="+mn-ea"/>
              </a:rPr>
              <a:t>   </a:t>
            </a:r>
            <a:r>
              <a:rPr lang="zh-CN" altLang="en-US" sz="2800" dirty="0">
                <a:latin typeface="+mn-ea"/>
                <a:cs typeface="+mn-ea"/>
                <a:sym typeface="+mn-ea"/>
              </a:rPr>
              <a:t>，右边的数是</a:t>
            </a:r>
            <a:r>
              <a:rPr lang="zh-CN" altLang="en-US" sz="2800" u="sng" dirty="0">
                <a:latin typeface="+mn-ea"/>
                <a:cs typeface="+mn-ea"/>
                <a:sym typeface="+mn-ea"/>
              </a:rPr>
              <a:t>    </a:t>
            </a:r>
            <a:r>
              <a:rPr lang="en-US" altLang="zh-CN" sz="2800" u="sng" dirty="0">
                <a:latin typeface="+mn-ea"/>
                <a:cs typeface="+mn-ea"/>
                <a:sym typeface="+mn-ea"/>
              </a:rPr>
              <a:t>   </a:t>
            </a:r>
            <a:r>
              <a:rPr lang="zh-CN" altLang="en-US" sz="2800" u="sng" dirty="0">
                <a:latin typeface="+mn-ea"/>
                <a:cs typeface="+mn-ea"/>
                <a:sym typeface="+mn-ea"/>
              </a:rPr>
              <a:t>  </a:t>
            </a:r>
            <a:r>
              <a:rPr lang="zh-CN" altLang="en-US" sz="2800" dirty="0">
                <a:latin typeface="+mn-ea"/>
                <a:cs typeface="+mn-ea"/>
                <a:sym typeface="+mn-ea"/>
              </a:rPr>
              <a:t>，上面的数是</a:t>
            </a:r>
            <a:r>
              <a:rPr lang="zh-CN" altLang="en-US" sz="2800" u="sng" dirty="0">
                <a:latin typeface="+mn-ea"/>
                <a:cs typeface="+mn-ea"/>
                <a:sym typeface="+mn-ea"/>
              </a:rPr>
              <a:t>         </a:t>
            </a:r>
            <a:r>
              <a:rPr lang="zh-CN" altLang="en-US" sz="2800" dirty="0">
                <a:latin typeface="+mn-ea"/>
                <a:cs typeface="+mn-ea"/>
                <a:sym typeface="+mn-ea"/>
              </a:rPr>
              <a:t>，下面的数是</a:t>
            </a:r>
            <a:r>
              <a:rPr lang="zh-CN" altLang="en-US" sz="2800" u="sng" dirty="0">
                <a:latin typeface="+mn-ea"/>
                <a:cs typeface="+mn-ea"/>
                <a:sym typeface="+mn-ea"/>
              </a:rPr>
              <a:t>     </a:t>
            </a:r>
            <a:r>
              <a:rPr lang="en-US" altLang="zh-CN" sz="2800" u="sng" dirty="0">
                <a:latin typeface="+mn-ea"/>
                <a:cs typeface="+mn-ea"/>
                <a:sym typeface="+mn-ea"/>
              </a:rPr>
              <a:t>  </a:t>
            </a:r>
            <a:r>
              <a:rPr lang="zh-CN" altLang="en-US" sz="2800" u="sng" dirty="0">
                <a:latin typeface="+mn-ea"/>
                <a:cs typeface="+mn-ea"/>
                <a:sym typeface="+mn-ea"/>
              </a:rPr>
              <a:t>  </a:t>
            </a:r>
            <a:r>
              <a:rPr lang="zh-CN" altLang="en-US" sz="2800" dirty="0">
                <a:latin typeface="+mn-ea"/>
                <a:cs typeface="+mn-ea"/>
                <a:sym typeface="+mn-ea"/>
              </a:rPr>
              <a:t>。</a:t>
            </a:r>
            <a:endParaRPr kumimoji="0" lang="zh-CN" altLang="en-US" sz="2800" kern="1200" cap="none" spc="0" normalizeH="0" baseline="0" dirty="0">
              <a:latin typeface="+mn-ea"/>
              <a:cs typeface="+mn-ea"/>
            </a:endParaRPr>
          </a:p>
          <a:p>
            <a:pPr marR="0" defTabSz="914400" eaLnBrk="1" hangingPunct="1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zh-CN" altLang="en-US" sz="2800" dirty="0">
                <a:latin typeface="+mn-ea"/>
                <a:cs typeface="+mn-ea"/>
                <a:sym typeface="+mn-ea"/>
              </a:rPr>
              <a:t>⑵方框中5个数之和与中间的数有什么关系？</a:t>
            </a:r>
            <a:endParaRPr lang="zh-CN" altLang="en-US" sz="2800" dirty="0">
              <a:latin typeface="+mn-ea"/>
              <a:cs typeface="+mn-ea"/>
              <a:sym typeface="+mn-ea"/>
            </a:endParaRPr>
          </a:p>
          <a:p>
            <a:pPr marR="0" defTabSz="914400" eaLnBrk="1" hangingPunct="1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lang="zh-CN" altLang="en-US" sz="2800" kern="1200" cap="none" spc="0" normalizeH="0" baseline="0" dirty="0">
              <a:latin typeface="+mn-ea"/>
              <a:cs typeface="+mn-ea"/>
              <a:sym typeface="+mn-ea"/>
            </a:endParaRPr>
          </a:p>
          <a:p>
            <a:pPr marR="0" defTabSz="914400" eaLnBrk="1" hangingPunct="1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lang="zh-CN" altLang="en-US" sz="2800" kern="1200" cap="none" spc="0" normalizeH="0" baseline="0" dirty="0">
              <a:latin typeface="+mn-ea"/>
              <a:cs typeface="+mn-ea"/>
              <a:sym typeface="+mn-ea"/>
            </a:endParaRPr>
          </a:p>
          <a:p>
            <a:pPr marR="0" defTabSz="914400" eaLnBrk="1" hangingPunct="1">
              <a:lnSpc>
                <a:spcPct val="125000"/>
              </a:lnSpc>
              <a:buClrTx/>
              <a:buSzTx/>
              <a:buFontTx/>
              <a:buNone/>
              <a:defRPr/>
            </a:pPr>
            <a:endParaRPr kumimoji="0" lang="zh-CN" altLang="en-US" sz="1000" kern="1200" cap="none" spc="0" normalizeH="0" baseline="0" dirty="0">
              <a:latin typeface="+mn-ea"/>
              <a:cs typeface="+mn-ea"/>
            </a:endParaRPr>
          </a:p>
          <a:p>
            <a:pPr marR="0" defTabSz="914400" eaLnBrk="1" hangingPunct="1">
              <a:lnSpc>
                <a:spcPct val="125000"/>
              </a:lnSpc>
              <a:buClrTx/>
              <a:buSzTx/>
              <a:buFontTx/>
              <a:buNone/>
              <a:defRPr/>
            </a:pPr>
            <a:r>
              <a:rPr lang="zh-CN" altLang="en-US" sz="2800" dirty="0">
                <a:latin typeface="+mn-ea"/>
                <a:cs typeface="+mn-ea"/>
                <a:sym typeface="+mn-ea"/>
              </a:rPr>
              <a:t>⑶当5个数的和是115时，中间的数是多少？</a:t>
            </a:r>
            <a:endParaRPr lang="zh-CN" altLang="en-US" sz="2800" dirty="0">
              <a:latin typeface="+mn-ea"/>
              <a:cs typeface="+mn-ea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8023225" y="2489835"/>
            <a:ext cx="6146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y-1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10902950" y="2496820"/>
            <a:ext cx="6146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y+1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5788660" y="3018790"/>
            <a:ext cx="6146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y-7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</a:endParaRPr>
          </a:p>
        </p:txBody>
      </p:sp>
      <p:sp>
        <p:nvSpPr>
          <p:cNvPr id="14" name="TextBox 10"/>
          <p:cNvSpPr txBox="1"/>
          <p:nvPr/>
        </p:nvSpPr>
        <p:spPr>
          <a:xfrm>
            <a:off x="8712200" y="3018790"/>
            <a:ext cx="8534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y+7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</a:endParaRPr>
          </a:p>
        </p:txBody>
      </p:sp>
      <p:sp>
        <p:nvSpPr>
          <p:cNvPr id="15" name="TextBox 10"/>
          <p:cNvSpPr txBox="1"/>
          <p:nvPr/>
        </p:nvSpPr>
        <p:spPr>
          <a:xfrm>
            <a:off x="4534535" y="4156710"/>
            <a:ext cx="36296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4+10+11+12+18=55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4981575" y="4507865"/>
            <a:ext cx="22421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55</a:t>
            </a:r>
            <a:r>
              <a:rPr lang="en-US" altLang="zh-CN" sz="2800" b="1">
                <a:latin typeface="米开随心体" panose="03000600000000000000" charset="-128"/>
                <a:ea typeface="宋体" panose="02010600030101010101" pitchFamily="2" charset="-122"/>
              </a:rPr>
              <a:t>÷11=5</a:t>
            </a:r>
            <a:endParaRPr lang="en-US" altLang="zh-CN" sz="2800" b="1">
              <a:latin typeface="米开随心体" panose="03000600000000000000" charset="-128"/>
              <a:ea typeface="宋体" panose="02010600030101010101" pitchFamily="2" charset="-122"/>
            </a:endParaRPr>
          </a:p>
        </p:txBody>
      </p:sp>
      <p:sp>
        <p:nvSpPr>
          <p:cNvPr id="17" name="TextBox 10"/>
          <p:cNvSpPr txBox="1"/>
          <p:nvPr/>
        </p:nvSpPr>
        <p:spPr>
          <a:xfrm>
            <a:off x="7678420" y="4156710"/>
            <a:ext cx="36296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7+13+14+15+21=70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</a:endParaRPr>
          </a:p>
        </p:txBody>
      </p:sp>
      <p:sp>
        <p:nvSpPr>
          <p:cNvPr id="18" name="TextBox 10"/>
          <p:cNvSpPr txBox="1"/>
          <p:nvPr/>
        </p:nvSpPr>
        <p:spPr>
          <a:xfrm>
            <a:off x="8237855" y="4507865"/>
            <a:ext cx="26358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70</a:t>
            </a:r>
            <a:r>
              <a:rPr lang="en-US" altLang="zh-CN" sz="2800" b="1">
                <a:latin typeface="米开随心体" panose="03000600000000000000" charset="-128"/>
                <a:ea typeface="宋体" panose="02010600030101010101" pitchFamily="2" charset="-122"/>
              </a:rPr>
              <a:t>÷14=5</a:t>
            </a:r>
            <a:endParaRPr lang="en-US" altLang="zh-CN" sz="2800" b="1">
              <a:latin typeface="米开随心体" panose="03000600000000000000" charset="-128"/>
              <a:ea typeface="宋体" panose="02010600030101010101" pitchFamily="2" charset="-122"/>
            </a:endParaRPr>
          </a:p>
        </p:txBody>
      </p:sp>
      <p:sp>
        <p:nvSpPr>
          <p:cNvPr id="19" name="TextBox 10"/>
          <p:cNvSpPr txBox="1"/>
          <p:nvPr/>
        </p:nvSpPr>
        <p:spPr>
          <a:xfrm>
            <a:off x="4534535" y="4934585"/>
            <a:ext cx="70269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米开随心体" panose="03000600000000000000" charset="-128"/>
                <a:ea typeface="米开随心体" panose="03000600000000000000" charset="-128"/>
              </a:rPr>
              <a:t>答：</a:t>
            </a:r>
            <a:r>
              <a:rPr lang="zh-CN" altLang="en-US" sz="2800" b="1">
                <a:latin typeface="米开随心体" panose="03000600000000000000" charset="-128"/>
                <a:ea typeface="米开随心体" panose="03000600000000000000" charset="-128"/>
                <a:sym typeface="+mn-ea"/>
              </a:rPr>
              <a:t>方框中5个数之和是中间的数的5倍</a:t>
            </a:r>
            <a:r>
              <a:rPr lang="zh-CN" altLang="en-US" sz="2800" b="1">
                <a:latin typeface="米开水墨丹青拼音体" panose="03000600000000000000" charset="-128"/>
                <a:ea typeface="米开水墨丹青拼音体" panose="03000600000000000000" charset="-128"/>
                <a:sym typeface="+mn-ea"/>
              </a:rPr>
              <a:t>。</a:t>
            </a:r>
            <a:endParaRPr lang="zh-CN" altLang="en-US" sz="2800" b="1">
              <a:latin typeface="米开水墨丹青拼音体" panose="03000600000000000000" charset="-128"/>
              <a:ea typeface="米开水墨丹青拼音体" panose="03000600000000000000" charset="-128"/>
              <a:sym typeface="+mn-ea"/>
            </a:endParaRPr>
          </a:p>
        </p:txBody>
      </p:sp>
      <p:sp>
        <p:nvSpPr>
          <p:cNvPr id="20" name="TextBox 10"/>
          <p:cNvSpPr txBox="1"/>
          <p:nvPr/>
        </p:nvSpPr>
        <p:spPr>
          <a:xfrm>
            <a:off x="6546850" y="5816600"/>
            <a:ext cx="16922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115</a:t>
            </a:r>
            <a:r>
              <a:rPr lang="en-US" altLang="zh-CN" sz="2800" b="1">
                <a:latin typeface="米开随心体" panose="03000600000000000000" charset="-128"/>
                <a:ea typeface="宋体" panose="02010600030101010101" pitchFamily="2" charset="-122"/>
              </a:rPr>
              <a:t>÷11=23</a:t>
            </a:r>
            <a:endParaRPr lang="en-US" altLang="zh-CN" sz="2800" b="1">
              <a:latin typeface="米开随心体" panose="03000600000000000000" charset="-128"/>
              <a:ea typeface="宋体" panose="02010600030101010101" pitchFamily="2" charset="-122"/>
            </a:endParaRPr>
          </a:p>
        </p:txBody>
      </p:sp>
      <p:sp>
        <p:nvSpPr>
          <p:cNvPr id="21" name="TextBox 10"/>
          <p:cNvSpPr txBox="1"/>
          <p:nvPr/>
        </p:nvSpPr>
        <p:spPr>
          <a:xfrm>
            <a:off x="5312410" y="6336030"/>
            <a:ext cx="416115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米开随心体" panose="03000600000000000000" charset="-128"/>
                <a:ea typeface="米开随心体" panose="03000600000000000000" charset="-128"/>
              </a:rPr>
              <a:t>验：</a:t>
            </a:r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</a:rPr>
              <a:t>16+22+23+24+30=115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</a:endParaRPr>
          </a:p>
        </p:txBody>
      </p:sp>
      <p:sp>
        <p:nvSpPr>
          <p:cNvPr id="22" name="矩形 21"/>
          <p:cNvSpPr/>
          <p:nvPr/>
        </p:nvSpPr>
        <p:spPr>
          <a:xfrm rot="2580000">
            <a:off x="1785620" y="4225925"/>
            <a:ext cx="751205" cy="782320"/>
          </a:xfrm>
          <a:prstGeom prst="rect">
            <a:avLst/>
          </a:prstGeom>
          <a:solidFill>
            <a:schemeClr val="accent1">
              <a:alpha val="5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223" grpId="0"/>
      <p:bldP spid="7" grpId="0"/>
      <p:bldP spid="8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7055" y="635000"/>
            <a:ext cx="396875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13"/>
          <p:cNvSpPr txBox="1"/>
          <p:nvPr/>
        </p:nvSpPr>
        <p:spPr>
          <a:xfrm>
            <a:off x="1069340" y="553720"/>
            <a:ext cx="430022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2800" b="1" dirty="0" smtClean="0">
                <a:solidFill>
                  <a:schemeClr val="tx1"/>
                </a:solidFill>
                <a:effectLst/>
                <a:ea typeface="宋体" panose="02010600030101010101" pitchFamily="2" charset="-122"/>
              </a:rPr>
              <a:t>这节课你有什么收获？</a:t>
            </a:r>
            <a:endParaRPr lang="zh-CN" altLang="zh-CN" sz="2800" b="1" dirty="0" smtClean="0">
              <a:solidFill>
                <a:schemeClr val="tx1"/>
              </a:solidFill>
              <a:effectLst/>
              <a:ea typeface="宋体" panose="02010600030101010101" pitchFamily="2" charset="-122"/>
            </a:endParaRPr>
          </a:p>
        </p:txBody>
      </p:sp>
      <p:sp>
        <p:nvSpPr>
          <p:cNvPr id="64" name="TextBox 48"/>
          <p:cNvSpPr txBox="1"/>
          <p:nvPr/>
        </p:nvSpPr>
        <p:spPr>
          <a:xfrm>
            <a:off x="2092960" y="2734945"/>
            <a:ext cx="14630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会找等量关系</a:t>
            </a:r>
            <a:endParaRPr lang="zh-CN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455670" y="3263900"/>
            <a:ext cx="392430" cy="1905"/>
          </a:xfrm>
          <a:prstGeom prst="straightConnector1">
            <a:avLst/>
          </a:prstGeom>
          <a:ln w="34925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48"/>
          <p:cNvSpPr txBox="1"/>
          <p:nvPr/>
        </p:nvSpPr>
        <p:spPr>
          <a:xfrm>
            <a:off x="3733800" y="2493645"/>
            <a:ext cx="23818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会用含有字母的等式表示等量关系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TextBox 48"/>
          <p:cNvSpPr txBox="1"/>
          <p:nvPr/>
        </p:nvSpPr>
        <p:spPr>
          <a:xfrm>
            <a:off x="5960110" y="2976880"/>
            <a:ext cx="23945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认识方程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" name="TextBox 31"/>
          <p:cNvSpPr txBox="1"/>
          <p:nvPr/>
        </p:nvSpPr>
        <p:spPr>
          <a:xfrm>
            <a:off x="5960110" y="4593590"/>
            <a:ext cx="2458720" cy="953135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chemeClr val="accent1"/>
                </a:solidFill>
                <a:latin typeface="米开随心体" panose="03000600000000000000" charset="-128"/>
                <a:ea typeface="米开随心体" panose="03000600000000000000" charset="-128"/>
              </a:rPr>
              <a:t>含有未知数的等式叫做方程</a:t>
            </a:r>
            <a:r>
              <a:rPr lang="zh-CN" altLang="en-US" sz="2800" b="1" dirty="0">
                <a:solidFill>
                  <a:schemeClr val="accent1"/>
                </a:solidFill>
                <a:latin typeface="米开水墨丹青拼音体" panose="03000600000000000000" charset="-128"/>
                <a:ea typeface="米开水墨丹青拼音体" panose="03000600000000000000" charset="-128"/>
              </a:rPr>
              <a:t>。</a:t>
            </a:r>
            <a:endParaRPr lang="zh-CN" altLang="en-US" sz="2800" b="1" dirty="0">
              <a:solidFill>
                <a:schemeClr val="accent1"/>
              </a:solidFill>
              <a:latin typeface="米开水墨丹青拼音体" panose="03000600000000000000" charset="-128"/>
              <a:ea typeface="米开水墨丹青拼音体" panose="03000600000000000000" charset="-128"/>
            </a:endParaRPr>
          </a:p>
        </p:txBody>
      </p:sp>
      <p:sp>
        <p:nvSpPr>
          <p:cNvPr id="4" name="TextBox 48"/>
          <p:cNvSpPr txBox="1"/>
          <p:nvPr/>
        </p:nvSpPr>
        <p:spPr>
          <a:xfrm>
            <a:off x="8265795" y="2493645"/>
            <a:ext cx="18853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会根据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等量关系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列方程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5934710" y="3267710"/>
            <a:ext cx="392430" cy="1905"/>
          </a:xfrm>
          <a:prstGeom prst="straightConnector1">
            <a:avLst/>
          </a:prstGeom>
          <a:ln w="34925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>
            <a:off x="8006715" y="3265805"/>
            <a:ext cx="392430" cy="1905"/>
          </a:xfrm>
          <a:prstGeom prst="straightConnector1">
            <a:avLst/>
          </a:prstGeom>
          <a:ln w="34925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64" grpId="0"/>
      <p:bldP spid="6" grpId="0"/>
      <p:bldP spid="10" grpId="0"/>
      <p:bldP spid="2" grpId="0" animBg="1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 userDrawn="1"/>
        </p:nvSpPr>
        <p:spPr>
          <a:xfrm>
            <a:off x="1959417" y="2610948"/>
            <a:ext cx="9403080" cy="1861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spc="600">
                <a:solidFill>
                  <a:srgbClr val="0070C0"/>
                </a:solidFill>
              </a:rPr>
              <a:t>同学们再见！</a:t>
            </a:r>
            <a:endParaRPr lang="zh-CN" altLang="en-US" sz="11500" b="1" spc="600">
              <a:solidFill>
                <a:srgbClr val="0070C0"/>
              </a:solidFill>
            </a:endParaRPr>
          </a:p>
        </p:txBody>
      </p:sp>
      <p:pic>
        <p:nvPicPr>
          <p:cNvPr id="13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1061700" y="10350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388179" y="5921336"/>
            <a:ext cx="1672590" cy="861536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41655" y="647065"/>
            <a:ext cx="8963660" cy="521970"/>
            <a:chOff x="853" y="1019"/>
            <a:chExt cx="14116" cy="822"/>
          </a:xfrm>
        </p:grpSpPr>
        <p:pic>
          <p:nvPicPr>
            <p:cNvPr id="13" name="Picture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53" y="1161"/>
              <a:ext cx="625" cy="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TextBox 11"/>
            <p:cNvSpPr txBox="1"/>
            <p:nvPr/>
          </p:nvSpPr>
          <p:spPr>
            <a:xfrm>
              <a:off x="1458" y="1019"/>
              <a:ext cx="135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Arial" panose="020B0604020202020204" pitchFamily="34" charset="0"/>
                  <a:sym typeface="+mn-ea"/>
                </a:rPr>
                <a:t>你能说一说图中的等量关系吗？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17" name="文本框 13"/>
          <p:cNvSpPr txBox="1"/>
          <p:nvPr/>
        </p:nvSpPr>
        <p:spPr>
          <a:xfrm>
            <a:off x="5906770" y="647065"/>
            <a:ext cx="290703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</a:rPr>
              <a:t>想一想、写一写</a:t>
            </a:r>
            <a:endPara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2290" y="1498600"/>
            <a:ext cx="3291840" cy="2988310"/>
            <a:chOff x="103" y="2932"/>
            <a:chExt cx="6002" cy="5322"/>
          </a:xfrm>
        </p:grpSpPr>
        <p:grpSp>
          <p:nvGrpSpPr>
            <p:cNvPr id="6" name="组合 5"/>
            <p:cNvGrpSpPr/>
            <p:nvPr/>
          </p:nvGrpSpPr>
          <p:grpSpPr>
            <a:xfrm>
              <a:off x="103" y="3138"/>
              <a:ext cx="6002" cy="4919"/>
              <a:chOff x="-220" y="2313"/>
              <a:chExt cx="6575" cy="5473"/>
            </a:xfrm>
          </p:grpSpPr>
          <p:pic>
            <p:nvPicPr>
              <p:cNvPr id="14" name="图片 4" descr="24.png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-220" y="2653"/>
                <a:ext cx="6575" cy="513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Box 5"/>
              <p:cNvSpPr txBox="1"/>
              <p:nvPr/>
            </p:nvSpPr>
            <p:spPr>
              <a:xfrm>
                <a:off x="563" y="4518"/>
                <a:ext cx="1247" cy="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Arial" panose="020B0604020202020204" pitchFamily="34" charset="0"/>
                  </a:rPr>
                  <a:t>10g</a:t>
                </a:r>
                <a:endParaRPr lang="en-US" altLang="zh-CN" sz="2000">
                  <a:latin typeface="Arial" panose="020B0604020202020204" pitchFamily="34" charset="0"/>
                </a:endParaRPr>
              </a:p>
            </p:txBody>
          </p:sp>
          <p:sp>
            <p:nvSpPr>
              <p:cNvPr id="18" name="TextBox 6"/>
              <p:cNvSpPr txBox="1"/>
              <p:nvPr/>
            </p:nvSpPr>
            <p:spPr>
              <a:xfrm>
                <a:off x="4313" y="4673"/>
                <a:ext cx="1248" cy="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Arial" panose="020B0604020202020204" pitchFamily="34" charset="0"/>
                  </a:rPr>
                  <a:t>2g</a:t>
                </a:r>
                <a:endParaRPr lang="en-US" altLang="zh-CN" sz="2000">
                  <a:latin typeface="Arial" panose="020B0604020202020204" pitchFamily="34" charset="0"/>
                </a:endParaRPr>
              </a:p>
            </p:txBody>
          </p:sp>
          <p:pic>
            <p:nvPicPr>
              <p:cNvPr id="21" name="图片 20" descr="1.png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810" y="2313"/>
                <a:ext cx="3575" cy="163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2" name="圆角矩形 21"/>
            <p:cNvSpPr/>
            <p:nvPr/>
          </p:nvSpPr>
          <p:spPr>
            <a:xfrm>
              <a:off x="103" y="2932"/>
              <a:ext cx="6001" cy="5322"/>
            </a:xfrm>
            <a:prstGeom prst="roundRect">
              <a:avLst/>
            </a:prstGeom>
            <a:noFill/>
            <a:ln w="19050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615180" y="1612900"/>
            <a:ext cx="2417445" cy="2661920"/>
            <a:chOff x="7643" y="2110"/>
            <a:chExt cx="3626" cy="4545"/>
          </a:xfrm>
        </p:grpSpPr>
        <p:pic>
          <p:nvPicPr>
            <p:cNvPr id="24" name="图片 9" descr="25.png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" y="4145"/>
              <a:ext cx="3627" cy="2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10" descr="26.png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" y="2110"/>
              <a:ext cx="3627" cy="203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6" name="圆角矩形 25"/>
          <p:cNvSpPr/>
          <p:nvPr/>
        </p:nvSpPr>
        <p:spPr>
          <a:xfrm>
            <a:off x="4173220" y="1498600"/>
            <a:ext cx="3302635" cy="2988310"/>
          </a:xfrm>
          <a:prstGeom prst="roundRect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7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8244840" y="1592580"/>
            <a:ext cx="245618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圆角矩形 27"/>
          <p:cNvSpPr/>
          <p:nvPr/>
        </p:nvSpPr>
        <p:spPr>
          <a:xfrm>
            <a:off x="7828280" y="1510665"/>
            <a:ext cx="3289300" cy="2988310"/>
          </a:xfrm>
          <a:prstGeom prst="roundRect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248150" y="4812030"/>
            <a:ext cx="7018655" cy="15494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248785" y="3262630"/>
            <a:ext cx="7018655" cy="15494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41655" y="647065"/>
            <a:ext cx="8963660" cy="521970"/>
            <a:chOff x="853" y="1019"/>
            <a:chExt cx="14116" cy="822"/>
          </a:xfrm>
        </p:grpSpPr>
        <p:pic>
          <p:nvPicPr>
            <p:cNvPr id="13" name="Picture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53" y="1161"/>
              <a:ext cx="625" cy="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TextBox 11"/>
            <p:cNvSpPr txBox="1"/>
            <p:nvPr/>
          </p:nvSpPr>
          <p:spPr>
            <a:xfrm>
              <a:off x="1458" y="1019"/>
              <a:ext cx="135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Arial" panose="020B0604020202020204" pitchFamily="34" charset="0"/>
                  <a:sym typeface="+mn-ea"/>
                </a:rPr>
                <a:t>你能说一说图中的等量关系吗？</a:t>
              </a:r>
              <a:endParaRPr lang="zh-CN" altLang="en-US" sz="28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17" name="文本框 13"/>
          <p:cNvSpPr txBox="1"/>
          <p:nvPr/>
        </p:nvSpPr>
        <p:spPr>
          <a:xfrm>
            <a:off x="5906770" y="647065"/>
            <a:ext cx="290703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</a:rPr>
              <a:t>想一想、写一写</a:t>
            </a:r>
            <a:endPara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1655" y="1934845"/>
            <a:ext cx="3291840" cy="2988310"/>
            <a:chOff x="103" y="2932"/>
            <a:chExt cx="6002" cy="5322"/>
          </a:xfrm>
        </p:grpSpPr>
        <p:grpSp>
          <p:nvGrpSpPr>
            <p:cNvPr id="6" name="组合 5"/>
            <p:cNvGrpSpPr/>
            <p:nvPr/>
          </p:nvGrpSpPr>
          <p:grpSpPr>
            <a:xfrm>
              <a:off x="103" y="3138"/>
              <a:ext cx="6002" cy="4919"/>
              <a:chOff x="-220" y="2313"/>
              <a:chExt cx="6575" cy="5473"/>
            </a:xfrm>
          </p:grpSpPr>
          <p:pic>
            <p:nvPicPr>
              <p:cNvPr id="14" name="图片 4" descr="24.png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-220" y="2653"/>
                <a:ext cx="6575" cy="513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6" name="TextBox 5"/>
              <p:cNvSpPr txBox="1"/>
              <p:nvPr/>
            </p:nvSpPr>
            <p:spPr>
              <a:xfrm>
                <a:off x="563" y="4518"/>
                <a:ext cx="1247" cy="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Arial" panose="020B0604020202020204" pitchFamily="34" charset="0"/>
                  </a:rPr>
                  <a:t>10g</a:t>
                </a:r>
                <a:endParaRPr lang="en-US" altLang="zh-CN" sz="2000">
                  <a:latin typeface="Arial" panose="020B0604020202020204" pitchFamily="34" charset="0"/>
                </a:endParaRPr>
              </a:p>
            </p:txBody>
          </p:sp>
          <p:sp>
            <p:nvSpPr>
              <p:cNvPr id="18" name="TextBox 6"/>
              <p:cNvSpPr txBox="1"/>
              <p:nvPr/>
            </p:nvSpPr>
            <p:spPr>
              <a:xfrm>
                <a:off x="4313" y="4673"/>
                <a:ext cx="1248" cy="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Arial" panose="020B0604020202020204" pitchFamily="34" charset="0"/>
                  </a:rPr>
                  <a:t>2g</a:t>
                </a:r>
                <a:endParaRPr lang="en-US" altLang="zh-CN" sz="2000">
                  <a:latin typeface="Arial" panose="020B0604020202020204" pitchFamily="34" charset="0"/>
                </a:endParaRPr>
              </a:p>
            </p:txBody>
          </p:sp>
          <p:pic>
            <p:nvPicPr>
              <p:cNvPr id="21" name="图片 20" descr="1.png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1810" y="2313"/>
                <a:ext cx="3575" cy="163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2" name="圆角矩形 21"/>
            <p:cNvSpPr/>
            <p:nvPr/>
          </p:nvSpPr>
          <p:spPr>
            <a:xfrm>
              <a:off x="103" y="2932"/>
              <a:ext cx="6001" cy="5322"/>
            </a:xfrm>
            <a:prstGeom prst="roundRect">
              <a:avLst/>
            </a:prstGeom>
            <a:noFill/>
            <a:ln w="19050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248785" y="1614170"/>
            <a:ext cx="7018655" cy="1549400"/>
          </a:xfrm>
          <a:prstGeom prst="rect">
            <a:avLst/>
          </a:prstGeom>
        </p:spPr>
      </p:pic>
      <p:sp>
        <p:nvSpPr>
          <p:cNvPr id="41" name="TextBox 12"/>
          <p:cNvSpPr txBox="1"/>
          <p:nvPr/>
        </p:nvSpPr>
        <p:spPr>
          <a:xfrm>
            <a:off x="5022850" y="2202815"/>
            <a:ext cx="5469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天平左边的质量</a:t>
            </a:r>
            <a:r>
              <a:rPr lang="en-US" altLang="zh-CN" sz="28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=</a:t>
            </a:r>
            <a:r>
              <a:rPr lang="zh-CN" altLang="en-US" sz="28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天平右边的质量</a:t>
            </a:r>
            <a:endParaRPr lang="zh-CN" altLang="en-US" sz="2800" b="1" dirty="0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5" name="TextBox 12"/>
          <p:cNvSpPr txBox="1"/>
          <p:nvPr/>
        </p:nvSpPr>
        <p:spPr>
          <a:xfrm>
            <a:off x="5686425" y="3776345"/>
            <a:ext cx="685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10g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3" name="TextBox 12"/>
          <p:cNvSpPr txBox="1"/>
          <p:nvPr/>
        </p:nvSpPr>
        <p:spPr>
          <a:xfrm>
            <a:off x="6371590" y="3775710"/>
            <a:ext cx="6851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=</a:t>
            </a:r>
            <a:endParaRPr lang="en-US" sz="2800" b="1" dirty="0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8" name="TextBox 12"/>
          <p:cNvSpPr txBox="1"/>
          <p:nvPr/>
        </p:nvSpPr>
        <p:spPr>
          <a:xfrm>
            <a:off x="6965315" y="3776345"/>
            <a:ext cx="30314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樱桃的质量</a:t>
            </a:r>
            <a:r>
              <a:rPr lang="en-US" altLang="zh-CN" sz="28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+2g</a:t>
            </a:r>
            <a:endParaRPr lang="en-US" altLang="zh-CN" sz="2800" b="1" dirty="0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6137275" y="5325745"/>
            <a:ext cx="32404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樱桃的质量</a:t>
            </a:r>
            <a:r>
              <a:rPr lang="en-US" altLang="zh-CN" sz="28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+2g=10g</a:t>
            </a:r>
            <a:endParaRPr lang="zh-CN" altLang="en-US" sz="2800" b="1" dirty="0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" grpId="0"/>
      <p:bldP spid="3" grpId="0"/>
      <p:bldP spid="8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35940" y="1946910"/>
            <a:ext cx="3302000" cy="2988310"/>
            <a:chOff x="6203" y="2362"/>
            <a:chExt cx="5200" cy="4706"/>
          </a:xfrm>
        </p:grpSpPr>
        <p:grpSp>
          <p:nvGrpSpPr>
            <p:cNvPr id="23" name="组合 22"/>
            <p:cNvGrpSpPr/>
            <p:nvPr/>
          </p:nvGrpSpPr>
          <p:grpSpPr>
            <a:xfrm>
              <a:off x="6899" y="2542"/>
              <a:ext cx="3807" cy="4192"/>
              <a:chOff x="7643" y="2110"/>
              <a:chExt cx="3626" cy="4545"/>
            </a:xfrm>
          </p:grpSpPr>
          <p:pic>
            <p:nvPicPr>
              <p:cNvPr id="24" name="图片 9" descr="25.png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7643" y="4145"/>
                <a:ext cx="3627" cy="251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25" name="图片 10" descr="26.png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7643" y="2110"/>
                <a:ext cx="3627" cy="203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9" name="圆角矩形 8"/>
            <p:cNvSpPr/>
            <p:nvPr/>
          </p:nvSpPr>
          <p:spPr>
            <a:xfrm>
              <a:off x="6203" y="2362"/>
              <a:ext cx="5201" cy="4706"/>
            </a:xfrm>
            <a:prstGeom prst="roundRect">
              <a:avLst/>
            </a:prstGeom>
            <a:noFill/>
            <a:ln w="19050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1655" y="647065"/>
            <a:ext cx="8963660" cy="521970"/>
            <a:chOff x="853" y="1019"/>
            <a:chExt cx="14116" cy="822"/>
          </a:xfrm>
        </p:grpSpPr>
        <p:pic>
          <p:nvPicPr>
            <p:cNvPr id="13" name="Picture 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53" y="1161"/>
              <a:ext cx="625" cy="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TextBox 11"/>
            <p:cNvSpPr txBox="1"/>
            <p:nvPr/>
          </p:nvSpPr>
          <p:spPr>
            <a:xfrm>
              <a:off x="1458" y="1019"/>
              <a:ext cx="135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latin typeface="Arial" panose="020B0604020202020204" pitchFamily="34" charset="0"/>
                  <a:sym typeface="+mn-ea"/>
                </a:rPr>
                <a:t>你能说一说图中的等量关系吗？</a:t>
              </a:r>
              <a:endParaRPr lang="zh-CN" altLang="en-US" sz="2800" b="1">
                <a:latin typeface="Arial" panose="020B0604020202020204" pitchFamily="34" charset="0"/>
              </a:endParaRPr>
            </a:p>
          </p:txBody>
        </p:sp>
      </p:grpSp>
      <p:sp>
        <p:nvSpPr>
          <p:cNvPr id="17" name="文本框 13"/>
          <p:cNvSpPr txBox="1"/>
          <p:nvPr/>
        </p:nvSpPr>
        <p:spPr>
          <a:xfrm>
            <a:off x="5906770" y="647065"/>
            <a:ext cx="290703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</a:rPr>
              <a:t>想一想、写一写</a:t>
            </a:r>
            <a:endPara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222750" y="1522730"/>
            <a:ext cx="7018655" cy="1755775"/>
          </a:xfrm>
          <a:prstGeom prst="rect">
            <a:avLst/>
          </a:prstGeom>
        </p:spPr>
      </p:pic>
      <p:sp>
        <p:nvSpPr>
          <p:cNvPr id="19" name="TextBox 12"/>
          <p:cNvSpPr txBox="1"/>
          <p:nvPr/>
        </p:nvSpPr>
        <p:spPr>
          <a:xfrm>
            <a:off x="5462270" y="2139950"/>
            <a:ext cx="38658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4</a:t>
            </a:r>
            <a:r>
              <a:rPr lang="zh-CN" altLang="en-US" sz="28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盒种子的质量</a:t>
            </a:r>
            <a:r>
              <a:rPr lang="en-US" altLang="zh-CN" sz="28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=2000g</a:t>
            </a:r>
            <a:endParaRPr lang="en-US" altLang="zh-CN" sz="2800" b="1" dirty="0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4222750" y="3372485"/>
            <a:ext cx="7018655" cy="2785745"/>
          </a:xfrm>
          <a:prstGeom prst="rect">
            <a:avLst/>
          </a:prstGeom>
        </p:spPr>
      </p:pic>
      <p:sp>
        <p:nvSpPr>
          <p:cNvPr id="27" name="TextBox 12"/>
          <p:cNvSpPr txBox="1"/>
          <p:nvPr/>
        </p:nvSpPr>
        <p:spPr>
          <a:xfrm>
            <a:off x="6778625" y="4758055"/>
            <a:ext cx="12325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2000g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28" name="TextBox 12"/>
          <p:cNvSpPr txBox="1"/>
          <p:nvPr/>
        </p:nvSpPr>
        <p:spPr>
          <a:xfrm>
            <a:off x="5462270" y="5384165"/>
            <a:ext cx="47129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每盒种子的质量×</a:t>
            </a:r>
            <a:r>
              <a: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4=2000g</a:t>
            </a:r>
            <a:endParaRPr lang="zh-CN" altLang="en-US" sz="28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62270" y="3985260"/>
            <a:ext cx="691515" cy="4171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386320" y="3985260"/>
            <a:ext cx="691515" cy="4171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416040" y="3985260"/>
            <a:ext cx="691515" cy="4171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340090" y="3985260"/>
            <a:ext cx="691515" cy="4171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右大括号 33"/>
          <p:cNvSpPr/>
          <p:nvPr/>
        </p:nvSpPr>
        <p:spPr>
          <a:xfrm rot="5400000">
            <a:off x="7128510" y="3049270"/>
            <a:ext cx="247650" cy="3169285"/>
          </a:xfrm>
          <a:prstGeom prst="rightBrac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7" grpId="0"/>
      <p:bldP spid="28" grpId="0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8640" y="1953895"/>
            <a:ext cx="3289300" cy="2988310"/>
            <a:chOff x="11548" y="2379"/>
            <a:chExt cx="5180" cy="4706"/>
          </a:xfrm>
        </p:grpSpPr>
        <p:pic>
          <p:nvPicPr>
            <p:cNvPr id="27" name="图片 7" descr="29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204" y="2508"/>
              <a:ext cx="3868" cy="42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" name="圆角矩形 27"/>
            <p:cNvSpPr/>
            <p:nvPr/>
          </p:nvSpPr>
          <p:spPr>
            <a:xfrm>
              <a:off x="11548" y="2379"/>
              <a:ext cx="5180" cy="4706"/>
            </a:xfrm>
            <a:prstGeom prst="roundRect">
              <a:avLst/>
            </a:prstGeom>
            <a:noFill/>
            <a:ln w="19050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1655" y="647065"/>
            <a:ext cx="8963660" cy="521970"/>
            <a:chOff x="853" y="1019"/>
            <a:chExt cx="14116" cy="822"/>
          </a:xfrm>
        </p:grpSpPr>
        <p:pic>
          <p:nvPicPr>
            <p:cNvPr id="13" name="Picture 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53" y="1161"/>
              <a:ext cx="625" cy="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TextBox 11"/>
            <p:cNvSpPr txBox="1"/>
            <p:nvPr/>
          </p:nvSpPr>
          <p:spPr>
            <a:xfrm>
              <a:off x="1458" y="1019"/>
              <a:ext cx="135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latin typeface="Arial" panose="020B0604020202020204" pitchFamily="34" charset="0"/>
                  <a:sym typeface="+mn-ea"/>
                </a:rPr>
                <a:t>你能说一说图中的等量关系吗？</a:t>
              </a:r>
              <a:endParaRPr lang="zh-CN" altLang="en-US" sz="2800" b="1">
                <a:latin typeface="Arial" panose="020B0604020202020204" pitchFamily="34" charset="0"/>
              </a:endParaRPr>
            </a:p>
          </p:txBody>
        </p:sp>
      </p:grpSp>
      <p:sp>
        <p:nvSpPr>
          <p:cNvPr id="17" name="文本框 13"/>
          <p:cNvSpPr txBox="1"/>
          <p:nvPr/>
        </p:nvSpPr>
        <p:spPr>
          <a:xfrm>
            <a:off x="5906770" y="647065"/>
            <a:ext cx="290703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</a:rPr>
              <a:t>想一想、写一写</a:t>
            </a:r>
            <a:endPara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4171315" y="2538095"/>
            <a:ext cx="8020685" cy="1755775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4333240" y="3154680"/>
            <a:ext cx="73717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2000</a:t>
            </a:r>
            <a:r>
              <a:rPr lang="zh-CN" alt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毫升</a:t>
            </a:r>
            <a:r>
              <a: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=</a:t>
            </a:r>
            <a:r>
              <a:rPr lang="zh-CN" alt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每个热水瓶盛水量×</a:t>
            </a:r>
            <a:r>
              <a: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2+</a:t>
            </a:r>
            <a:endParaRPr lang="zh-CN" altLang="en-US" sz="28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14" name="TextBox 12"/>
          <p:cNvSpPr txBox="1"/>
          <p:nvPr/>
        </p:nvSpPr>
        <p:spPr>
          <a:xfrm>
            <a:off x="9321800" y="3154680"/>
            <a:ext cx="27692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1</a:t>
            </a:r>
            <a:r>
              <a:rPr lang="zh-CN" altLang="en-US" sz="28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个水杯盛水量</a:t>
            </a:r>
            <a:endParaRPr lang="en-US" sz="28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16" name="TextBox 12"/>
          <p:cNvSpPr txBox="1"/>
          <p:nvPr/>
        </p:nvSpPr>
        <p:spPr>
          <a:xfrm>
            <a:off x="9321800" y="3155315"/>
            <a:ext cx="27692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200</a:t>
            </a:r>
            <a:r>
              <a:rPr lang="zh-CN" altLang="en-US" sz="2800" b="1">
                <a:solidFill>
                  <a:srgbClr val="FF0000"/>
                </a:solidFill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毫升</a:t>
            </a:r>
            <a:endParaRPr lang="zh-CN" altLang="en-US" sz="2800" b="1">
              <a:solidFill>
                <a:srgbClr val="FF0000"/>
              </a:solidFill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  <a:sym typeface="+mn-ea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969770" y="4103370"/>
            <a:ext cx="560705" cy="6858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60000"/>
                    <a:lumOff val="4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4" grpId="2"/>
      <p:bldP spid="16" grpId="0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12"/>
          <p:cNvSpPr txBox="1"/>
          <p:nvPr/>
        </p:nvSpPr>
        <p:spPr>
          <a:xfrm>
            <a:off x="868045" y="4883150"/>
            <a:ext cx="2640965" cy="460375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10g=</a:t>
            </a:r>
            <a:r>
              <a:rPr lang="zh-CN" sz="24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樱桃的质量</a:t>
            </a:r>
            <a:r>
              <a:rPr lang="en-US" altLang="zh-CN" sz="24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+2g</a:t>
            </a:r>
            <a:endParaRPr lang="en-US" altLang="zh-CN" sz="2400" b="1" dirty="0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  <a:sym typeface="+mn-ea"/>
            </a:endParaRPr>
          </a:p>
        </p:txBody>
      </p:sp>
      <p:sp>
        <p:nvSpPr>
          <p:cNvPr id="34" name="TextBox 12"/>
          <p:cNvSpPr txBox="1"/>
          <p:nvPr/>
        </p:nvSpPr>
        <p:spPr>
          <a:xfrm>
            <a:off x="4095750" y="4883150"/>
            <a:ext cx="3458210" cy="460375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每盒种子的质量×</a:t>
            </a:r>
            <a:r>
              <a:rPr lang="en-US" altLang="zh-CN" sz="24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4=2000g</a:t>
            </a:r>
            <a:endParaRPr lang="en-US" altLang="zh-CN" sz="2400" b="1" dirty="0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  <a:sym typeface="+mn-ea"/>
            </a:endParaRPr>
          </a:p>
        </p:txBody>
      </p:sp>
      <p:sp>
        <p:nvSpPr>
          <p:cNvPr id="35" name="TextBox 12"/>
          <p:cNvSpPr txBox="1"/>
          <p:nvPr/>
        </p:nvSpPr>
        <p:spPr>
          <a:xfrm>
            <a:off x="7828280" y="4698365"/>
            <a:ext cx="3502025" cy="829945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2000</a:t>
            </a:r>
            <a:r>
              <a:rPr lang="zh-CN" altLang="en-US" sz="24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毫升</a:t>
            </a:r>
            <a:r>
              <a:rPr lang="en-US" altLang="zh-CN" sz="24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=</a:t>
            </a:r>
            <a:r>
              <a:rPr lang="zh-CN" altLang="en-US" sz="24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每个热水瓶盛水量×</a:t>
            </a:r>
            <a:r>
              <a:rPr lang="en-US" altLang="zh-CN" sz="24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2+200</a:t>
            </a:r>
            <a:r>
              <a:rPr lang="zh-CN" altLang="en-US" sz="2400" b="1" dirty="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毫升</a:t>
            </a:r>
            <a:endParaRPr lang="zh-CN" altLang="en-US" sz="2400" b="1" dirty="0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  <a:sym typeface="+mn-ea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42290" y="1498600"/>
            <a:ext cx="3291840" cy="2988310"/>
            <a:chOff x="103" y="2932"/>
            <a:chExt cx="6002" cy="5322"/>
          </a:xfrm>
        </p:grpSpPr>
        <p:grpSp>
          <p:nvGrpSpPr>
            <p:cNvPr id="37" name="组合 36"/>
            <p:cNvGrpSpPr/>
            <p:nvPr/>
          </p:nvGrpSpPr>
          <p:grpSpPr>
            <a:xfrm>
              <a:off x="103" y="3138"/>
              <a:ext cx="6002" cy="4919"/>
              <a:chOff x="-220" y="2313"/>
              <a:chExt cx="6575" cy="5473"/>
            </a:xfrm>
          </p:grpSpPr>
          <p:pic>
            <p:nvPicPr>
              <p:cNvPr id="38" name="图片 4" descr="24.png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-220" y="2653"/>
                <a:ext cx="6575" cy="513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9" name="TextBox 5"/>
              <p:cNvSpPr txBox="1"/>
              <p:nvPr/>
            </p:nvSpPr>
            <p:spPr>
              <a:xfrm>
                <a:off x="563" y="4518"/>
                <a:ext cx="1247" cy="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Arial" panose="020B0604020202020204" pitchFamily="34" charset="0"/>
                  </a:rPr>
                  <a:t>10g</a:t>
                </a:r>
                <a:endParaRPr lang="en-US" altLang="zh-CN" sz="2000">
                  <a:latin typeface="Arial" panose="020B0604020202020204" pitchFamily="34" charset="0"/>
                </a:endParaRPr>
              </a:p>
            </p:txBody>
          </p:sp>
          <p:sp>
            <p:nvSpPr>
              <p:cNvPr id="40" name="TextBox 6"/>
              <p:cNvSpPr txBox="1"/>
              <p:nvPr/>
            </p:nvSpPr>
            <p:spPr>
              <a:xfrm>
                <a:off x="4313" y="4673"/>
                <a:ext cx="1248" cy="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Arial" panose="020B0604020202020204" pitchFamily="34" charset="0"/>
                  </a:rPr>
                  <a:t>2g</a:t>
                </a:r>
                <a:endParaRPr lang="en-US" altLang="zh-CN" sz="2000">
                  <a:latin typeface="Arial" panose="020B0604020202020204" pitchFamily="34" charset="0"/>
                </a:endParaRPr>
              </a:p>
            </p:txBody>
          </p:sp>
          <p:pic>
            <p:nvPicPr>
              <p:cNvPr id="41" name="图片 40" descr="1.png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1810" y="2313"/>
                <a:ext cx="3575" cy="163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42" name="圆角矩形 41"/>
            <p:cNvSpPr/>
            <p:nvPr/>
          </p:nvSpPr>
          <p:spPr>
            <a:xfrm>
              <a:off x="103" y="2932"/>
              <a:ext cx="6001" cy="5322"/>
            </a:xfrm>
            <a:prstGeom prst="roundRect">
              <a:avLst/>
            </a:prstGeom>
            <a:noFill/>
            <a:ln w="19050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15180" y="1612900"/>
            <a:ext cx="2417445" cy="2661920"/>
            <a:chOff x="7643" y="2110"/>
            <a:chExt cx="3626" cy="4545"/>
          </a:xfrm>
        </p:grpSpPr>
        <p:pic>
          <p:nvPicPr>
            <p:cNvPr id="44" name="图片 9" descr="25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" y="4145"/>
              <a:ext cx="3627" cy="2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5" name="图片 10" descr="26.pn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" y="2110"/>
              <a:ext cx="3627" cy="203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6" name="圆角矩形 45"/>
          <p:cNvSpPr/>
          <p:nvPr/>
        </p:nvSpPr>
        <p:spPr>
          <a:xfrm>
            <a:off x="4173220" y="1498600"/>
            <a:ext cx="3302635" cy="2988310"/>
          </a:xfrm>
          <a:prstGeom prst="roundRect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244840" y="1592580"/>
            <a:ext cx="245618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圆角矩形 47"/>
          <p:cNvSpPr/>
          <p:nvPr/>
        </p:nvSpPr>
        <p:spPr>
          <a:xfrm>
            <a:off x="7828280" y="1510665"/>
            <a:ext cx="3289300" cy="2988310"/>
          </a:xfrm>
          <a:prstGeom prst="roundRect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257550" y="2161540"/>
          <a:ext cx="435610" cy="452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" r:id="rId6" imgW="127000" imgH="139700" progId="Equation.KSEE3">
                  <p:embed/>
                </p:oleObj>
              </mc:Choice>
              <mc:Fallback>
                <p:oleObj name="" r:id="rId6" imgW="127000" imgH="139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57550" y="2161540"/>
                        <a:ext cx="435610" cy="45275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1655" y="647065"/>
            <a:ext cx="11545570" cy="521970"/>
            <a:chOff x="853" y="1019"/>
            <a:chExt cx="18182" cy="822"/>
          </a:xfrm>
        </p:grpSpPr>
        <p:grpSp>
          <p:nvGrpSpPr>
            <p:cNvPr id="11" name="组合 10"/>
            <p:cNvGrpSpPr/>
            <p:nvPr/>
          </p:nvGrpSpPr>
          <p:grpSpPr>
            <a:xfrm>
              <a:off x="853" y="1019"/>
              <a:ext cx="18182" cy="822"/>
              <a:chOff x="853" y="1019"/>
              <a:chExt cx="18182" cy="822"/>
            </a:xfrm>
          </p:grpSpPr>
          <p:pic>
            <p:nvPicPr>
              <p:cNvPr id="13" name="Picture 2"/>
              <p:cNvPicPr>
                <a:picLocks noChangeAspect="1"/>
              </p:cNvPicPr>
              <p:nvPr/>
            </p:nvPicPr>
            <p:blipFill>
              <a:blip r:embed="rId8" cstate="email"/>
              <a:stretch>
                <a:fillRect/>
              </a:stretch>
            </p:blipFill>
            <p:spPr>
              <a:xfrm>
                <a:off x="853" y="1161"/>
                <a:ext cx="625" cy="6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TextBox 11"/>
              <p:cNvSpPr txBox="1"/>
              <p:nvPr/>
            </p:nvSpPr>
            <p:spPr>
              <a:xfrm>
                <a:off x="1458" y="1019"/>
                <a:ext cx="17577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Arial" panose="020B0604020202020204" pitchFamily="34" charset="0"/>
                    <a:sym typeface="+mn-ea"/>
                  </a:rPr>
                  <a:t>如果用</a:t>
                </a:r>
                <a:r>
                  <a:rPr lang="en-US" altLang="zh-CN" sz="2800" b="1" dirty="0">
                    <a:latin typeface="Arial" panose="020B0604020202020204" pitchFamily="34" charset="0"/>
                    <a:sym typeface="+mn-ea"/>
                  </a:rPr>
                  <a:t>    </a:t>
                </a:r>
                <a:r>
                  <a:rPr lang="zh-CN" altLang="en-US" sz="2800" b="1" dirty="0">
                    <a:latin typeface="Arial" panose="020B0604020202020204" pitchFamily="34" charset="0"/>
                    <a:sym typeface="+mn-ea"/>
                  </a:rPr>
                  <a:t>表示樱桃的质量，你能用式子表示出天平的等量关系吗？</a:t>
                </a:r>
                <a:endParaRPr lang="zh-CN" altLang="en-US" sz="2800" b="1" dirty="0">
                  <a:latin typeface="Arial" panose="020B0604020202020204" pitchFamily="34" charset="0"/>
                </a:endParaRPr>
              </a:p>
            </p:txBody>
          </p:sp>
        </p:grpSp>
        <p:graphicFrame>
          <p:nvGraphicFramePr>
            <p:cNvPr id="2" name="Object 2"/>
            <p:cNvGraphicFramePr>
              <a:graphicFrameLocks noChangeAspect="1"/>
            </p:cNvGraphicFramePr>
            <p:nvPr/>
          </p:nvGraphicFramePr>
          <p:xfrm>
            <a:off x="3274" y="1094"/>
            <a:ext cx="686" cy="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9" name="" r:id="rId9" imgW="127000" imgH="139700" progId="Equation.KSEE3">
                    <p:embed/>
                  </p:oleObj>
                </mc:Choice>
                <mc:Fallback>
                  <p:oleObj name="" r:id="rId9" imgW="127000" imgH="1397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3274" y="1094"/>
                          <a:ext cx="686" cy="7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0388179" y="5921336"/>
            <a:ext cx="1672590" cy="8615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2" animBg="1"/>
      <p:bldP spid="34" grpId="0" animBg="1"/>
      <p:bldP spid="34" grpId="2" animBg="1"/>
      <p:bldP spid="35" grpId="0" animBg="1"/>
      <p:bldP spid="35" grpId="2" animBg="1"/>
      <p:bldP spid="46" grpId="0" animBg="1"/>
      <p:bldP spid="46" grpId="2" animBg="1"/>
      <p:bldP spid="48" grpId="0" animBg="1"/>
      <p:bldP spid="48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689600" y="3755390"/>
            <a:ext cx="2850515" cy="972820"/>
          </a:xfrm>
          <a:prstGeom prst="rect">
            <a:avLst/>
          </a:prstGeom>
        </p:spPr>
      </p:pic>
      <p:sp>
        <p:nvSpPr>
          <p:cNvPr id="14" name="TextBox 12"/>
          <p:cNvSpPr txBox="1"/>
          <p:nvPr/>
        </p:nvSpPr>
        <p:spPr>
          <a:xfrm>
            <a:off x="5142865" y="1498600"/>
            <a:ext cx="3943985" cy="645160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en-US" altLang="zh-CN" sz="36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10g=</a:t>
            </a:r>
            <a:r>
              <a:rPr lang="zh-CN" sz="36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樱桃的质量</a:t>
            </a:r>
            <a:r>
              <a:rPr lang="en-US" altLang="zh-CN" sz="36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+2g</a:t>
            </a:r>
            <a:endParaRPr lang="en-US" altLang="zh-CN" sz="36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690235" y="2594610"/>
            <a:ext cx="2850515" cy="972820"/>
          </a:xfrm>
          <a:prstGeom prst="rect">
            <a:avLst/>
          </a:prstGeom>
        </p:spPr>
      </p:pic>
      <p:sp>
        <p:nvSpPr>
          <p:cNvPr id="8" name="TextBox 12"/>
          <p:cNvSpPr txBox="1"/>
          <p:nvPr/>
        </p:nvSpPr>
        <p:spPr>
          <a:xfrm>
            <a:off x="6374130" y="2665730"/>
            <a:ext cx="14808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10=</a:t>
            </a:r>
            <a:r>
              <a:rPr lang="en-US" sz="4800">
                <a:latin typeface="Brush Script MT" panose="03060802040406070304" charset="0"/>
                <a:ea typeface="米开随心体" panose="03000600000000000000" charset="-128"/>
                <a:cs typeface="Brush Script MT" panose="03060802040406070304" charset="0"/>
              </a:rPr>
              <a:t>x</a:t>
            </a:r>
            <a:r>
              <a:rPr 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+2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16" name="TextBox 12"/>
          <p:cNvSpPr txBox="1"/>
          <p:nvPr/>
        </p:nvSpPr>
        <p:spPr>
          <a:xfrm>
            <a:off x="6375400" y="3755390"/>
            <a:ext cx="14808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4800">
                <a:latin typeface="Brush Script MT" panose="03060802040406070304" charset="0"/>
                <a:ea typeface="米开随心体" panose="03000600000000000000" charset="-128"/>
                <a:cs typeface="Brush Script MT" panose="03060802040406070304" charset="0"/>
              </a:rPr>
              <a:t>x</a:t>
            </a:r>
            <a:r>
              <a:rPr 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+2=10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42290" y="1498600"/>
            <a:ext cx="3291840" cy="2988310"/>
            <a:chOff x="103" y="2932"/>
            <a:chExt cx="6002" cy="5322"/>
          </a:xfrm>
        </p:grpSpPr>
        <p:grpSp>
          <p:nvGrpSpPr>
            <p:cNvPr id="53" name="组合 52"/>
            <p:cNvGrpSpPr/>
            <p:nvPr/>
          </p:nvGrpSpPr>
          <p:grpSpPr>
            <a:xfrm>
              <a:off x="103" y="3138"/>
              <a:ext cx="6002" cy="4919"/>
              <a:chOff x="-220" y="2313"/>
              <a:chExt cx="6575" cy="5473"/>
            </a:xfrm>
          </p:grpSpPr>
          <p:pic>
            <p:nvPicPr>
              <p:cNvPr id="54" name="图片 4" descr="24.png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-220" y="2653"/>
                <a:ext cx="6575" cy="513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55" name="TextBox 5"/>
              <p:cNvSpPr txBox="1"/>
              <p:nvPr/>
            </p:nvSpPr>
            <p:spPr>
              <a:xfrm>
                <a:off x="563" y="4518"/>
                <a:ext cx="1247" cy="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Arial" panose="020B0604020202020204" pitchFamily="34" charset="0"/>
                  </a:rPr>
                  <a:t>10g</a:t>
                </a:r>
                <a:endParaRPr lang="en-US" altLang="zh-CN" sz="2000">
                  <a:latin typeface="Arial" panose="020B0604020202020204" pitchFamily="34" charset="0"/>
                </a:endParaRPr>
              </a:p>
            </p:txBody>
          </p:sp>
          <p:sp>
            <p:nvSpPr>
              <p:cNvPr id="56" name="TextBox 6"/>
              <p:cNvSpPr txBox="1"/>
              <p:nvPr/>
            </p:nvSpPr>
            <p:spPr>
              <a:xfrm>
                <a:off x="4313" y="4673"/>
                <a:ext cx="1248" cy="79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000">
                    <a:latin typeface="Arial" panose="020B0604020202020204" pitchFamily="34" charset="0"/>
                  </a:rPr>
                  <a:t>2g</a:t>
                </a:r>
                <a:endParaRPr lang="en-US" altLang="zh-CN" sz="2000">
                  <a:latin typeface="Arial" panose="020B0604020202020204" pitchFamily="34" charset="0"/>
                </a:endParaRPr>
              </a:p>
            </p:txBody>
          </p:sp>
          <p:pic>
            <p:nvPicPr>
              <p:cNvPr id="57" name="图片 56" descr="1.png"/>
              <p:cNvPicPr>
                <a:picLocks noChangeAspect="1"/>
              </p:cNvPicPr>
              <p:nvPr/>
            </p:nvPicPr>
            <p:blipFill>
              <a:blip r:embed="rId3" cstate="email"/>
              <a:stretch>
                <a:fillRect/>
              </a:stretch>
            </p:blipFill>
            <p:spPr>
              <a:xfrm>
                <a:off x="1810" y="2313"/>
                <a:ext cx="3575" cy="163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58" name="圆角矩形 57"/>
            <p:cNvSpPr/>
            <p:nvPr/>
          </p:nvSpPr>
          <p:spPr>
            <a:xfrm>
              <a:off x="103" y="2932"/>
              <a:ext cx="6001" cy="5322"/>
            </a:xfrm>
            <a:prstGeom prst="roundRect">
              <a:avLst/>
            </a:prstGeom>
            <a:noFill/>
            <a:ln w="19050"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59" name="Object 2"/>
          <p:cNvGraphicFramePr>
            <a:graphicFrameLocks noChangeAspect="1"/>
          </p:cNvGraphicFramePr>
          <p:nvPr/>
        </p:nvGraphicFramePr>
        <p:xfrm>
          <a:off x="3257550" y="2161540"/>
          <a:ext cx="435610" cy="452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" r:id="rId4" imgW="127000" imgH="139700" progId="Equation.KSEE3">
                  <p:embed/>
                </p:oleObj>
              </mc:Choice>
              <mc:Fallback>
                <p:oleObj name="" r:id="rId4" imgW="127000" imgH="13970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57550" y="2161540"/>
                        <a:ext cx="435610" cy="45275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1" name="组合 60"/>
          <p:cNvGrpSpPr/>
          <p:nvPr/>
        </p:nvGrpSpPr>
        <p:grpSpPr>
          <a:xfrm>
            <a:off x="541655" y="647065"/>
            <a:ext cx="11545570" cy="521970"/>
            <a:chOff x="853" y="1019"/>
            <a:chExt cx="18182" cy="822"/>
          </a:xfrm>
        </p:grpSpPr>
        <p:grpSp>
          <p:nvGrpSpPr>
            <p:cNvPr id="62" name="组合 61"/>
            <p:cNvGrpSpPr/>
            <p:nvPr/>
          </p:nvGrpSpPr>
          <p:grpSpPr>
            <a:xfrm>
              <a:off x="853" y="1019"/>
              <a:ext cx="18182" cy="822"/>
              <a:chOff x="853" y="1019"/>
              <a:chExt cx="18182" cy="822"/>
            </a:xfrm>
          </p:grpSpPr>
          <p:pic>
            <p:nvPicPr>
              <p:cNvPr id="63" name="Picture 2"/>
              <p:cNvPicPr>
                <a:picLocks noChangeAspect="1"/>
              </p:cNvPicPr>
              <p:nvPr/>
            </p:nvPicPr>
            <p:blipFill>
              <a:blip r:embed="rId6" cstate="email"/>
              <a:stretch>
                <a:fillRect/>
              </a:stretch>
            </p:blipFill>
            <p:spPr>
              <a:xfrm>
                <a:off x="853" y="1161"/>
                <a:ext cx="625" cy="60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64" name="TextBox 11"/>
              <p:cNvSpPr txBox="1"/>
              <p:nvPr/>
            </p:nvSpPr>
            <p:spPr>
              <a:xfrm>
                <a:off x="1458" y="1019"/>
                <a:ext cx="17577" cy="82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>
                    <a:latin typeface="Arial" panose="020B0604020202020204" pitchFamily="34" charset="0"/>
                    <a:sym typeface="+mn-ea"/>
                  </a:rPr>
                  <a:t>如果用</a:t>
                </a:r>
                <a:r>
                  <a:rPr lang="en-US" altLang="zh-CN" sz="2800" b="1">
                    <a:latin typeface="Arial" panose="020B0604020202020204" pitchFamily="34" charset="0"/>
                    <a:sym typeface="+mn-ea"/>
                  </a:rPr>
                  <a:t>    </a:t>
                </a:r>
                <a:r>
                  <a:rPr lang="zh-CN" altLang="en-US" sz="2800" b="1">
                    <a:latin typeface="Arial" panose="020B0604020202020204" pitchFamily="34" charset="0"/>
                    <a:sym typeface="+mn-ea"/>
                  </a:rPr>
                  <a:t>表示樱桃的质量，你能用式子表示出天平的等量关系吗？</a:t>
                </a:r>
                <a:endParaRPr lang="zh-CN" altLang="en-US" sz="2800" b="1">
                  <a:latin typeface="Arial" panose="020B0604020202020204" pitchFamily="34" charset="0"/>
                </a:endParaRPr>
              </a:p>
            </p:txBody>
          </p:sp>
        </p:grpSp>
        <p:graphicFrame>
          <p:nvGraphicFramePr>
            <p:cNvPr id="65" name="Object 2"/>
            <p:cNvGraphicFramePr>
              <a:graphicFrameLocks noChangeAspect="1"/>
            </p:cNvGraphicFramePr>
            <p:nvPr/>
          </p:nvGraphicFramePr>
          <p:xfrm>
            <a:off x="3274" y="1094"/>
            <a:ext cx="686" cy="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8" name="" r:id="rId7" imgW="127000" imgH="139700" progId="Equation.KSEE3">
                    <p:embed/>
                  </p:oleObj>
                </mc:Choice>
                <mc:Fallback>
                  <p:oleObj name="" r:id="rId7" imgW="127000" imgH="139700" progId="Equation.KSEE3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274" y="1094"/>
                          <a:ext cx="686" cy="7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7" name="TextBox 12"/>
          <p:cNvSpPr txBox="1"/>
          <p:nvPr/>
        </p:nvSpPr>
        <p:spPr>
          <a:xfrm>
            <a:off x="6890385" y="1784350"/>
            <a:ext cx="4508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4800">
                <a:solidFill>
                  <a:srgbClr val="C00000"/>
                </a:solidFill>
                <a:latin typeface="Brush Script MT" panose="03060802040406070304" charset="0"/>
                <a:ea typeface="米开随心体" panose="03000600000000000000" charset="-128"/>
                <a:cs typeface="Brush Script MT" panose="03060802040406070304" charset="0"/>
              </a:rPr>
              <a:t>x</a:t>
            </a:r>
            <a:endParaRPr lang="en-US" sz="4800" b="1">
              <a:solidFill>
                <a:srgbClr val="C00000"/>
              </a:solidFill>
              <a:latin typeface="Brush Script MT" panose="03060802040406070304" charset="0"/>
              <a:ea typeface="米开随心体" panose="03000600000000000000" charset="-128"/>
              <a:cs typeface="Brush Script MT" panose="0306080204040607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8" grpId="0"/>
      <p:bldP spid="16" grpId="0"/>
      <p:bldP spid="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41655" y="647065"/>
            <a:ext cx="8963660" cy="521970"/>
            <a:chOff x="853" y="1019"/>
            <a:chExt cx="14116" cy="822"/>
          </a:xfrm>
        </p:grpSpPr>
        <p:pic>
          <p:nvPicPr>
            <p:cNvPr id="27" name="Picture 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853" y="1161"/>
              <a:ext cx="625" cy="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" name="TextBox 11"/>
            <p:cNvSpPr txBox="1"/>
            <p:nvPr/>
          </p:nvSpPr>
          <p:spPr>
            <a:xfrm>
              <a:off x="1458" y="1019"/>
              <a:ext cx="135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latin typeface="Arial" panose="020B0604020202020204" pitchFamily="34" charset="0"/>
                  <a:sym typeface="+mn-ea"/>
                </a:rPr>
                <a:t>你能像上面这样，表示出其他情境中的等量关系吗？</a:t>
              </a:r>
              <a:endParaRPr lang="zh-CN" altLang="en-US" sz="2800" b="1">
                <a:latin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002915" y="1599565"/>
            <a:ext cx="2417445" cy="2661920"/>
            <a:chOff x="7643" y="2110"/>
            <a:chExt cx="3626" cy="4545"/>
          </a:xfrm>
        </p:grpSpPr>
        <p:pic>
          <p:nvPicPr>
            <p:cNvPr id="44" name="图片 9" descr="25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" y="4145"/>
              <a:ext cx="3627" cy="2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5" name="图片 10" descr="26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" y="2110"/>
              <a:ext cx="3627" cy="203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6" name="圆角矩形 45"/>
          <p:cNvSpPr/>
          <p:nvPr/>
        </p:nvSpPr>
        <p:spPr>
          <a:xfrm>
            <a:off x="2560955" y="1485265"/>
            <a:ext cx="3302635" cy="2988310"/>
          </a:xfrm>
          <a:prstGeom prst="roundRect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32575" y="1579245"/>
            <a:ext cx="2456180" cy="2700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" name="圆角矩形 47"/>
          <p:cNvSpPr/>
          <p:nvPr/>
        </p:nvSpPr>
        <p:spPr>
          <a:xfrm>
            <a:off x="6216015" y="1497330"/>
            <a:ext cx="3289300" cy="2988310"/>
          </a:xfrm>
          <a:prstGeom prst="roundRect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388179" y="5921336"/>
            <a:ext cx="1672590" cy="861536"/>
          </a:xfrm>
          <a:prstGeom prst="rect">
            <a:avLst/>
          </a:prstGeom>
        </p:spPr>
      </p:pic>
      <p:sp>
        <p:nvSpPr>
          <p:cNvPr id="31" name="文本框 13"/>
          <p:cNvSpPr txBox="1"/>
          <p:nvPr/>
        </p:nvSpPr>
        <p:spPr>
          <a:xfrm>
            <a:off x="9083040" y="647065"/>
            <a:ext cx="290703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</a:rPr>
              <a:t>想一想、写一写</a:t>
            </a:r>
            <a:endPara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8" grpId="0" animBg="1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393825" y="2098040"/>
            <a:ext cx="2417445" cy="2661920"/>
            <a:chOff x="7643" y="2110"/>
            <a:chExt cx="3626" cy="4545"/>
          </a:xfrm>
        </p:grpSpPr>
        <p:pic>
          <p:nvPicPr>
            <p:cNvPr id="23558" name="图片 9" descr="25.png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" y="4145"/>
              <a:ext cx="3627" cy="2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559" name="图片 10" descr="26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" y="2110"/>
              <a:ext cx="3627" cy="203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" name="圆角矩形 18"/>
          <p:cNvSpPr/>
          <p:nvPr/>
        </p:nvSpPr>
        <p:spPr>
          <a:xfrm>
            <a:off x="925830" y="1934845"/>
            <a:ext cx="3302635" cy="2988310"/>
          </a:xfrm>
          <a:prstGeom prst="roundRect">
            <a:avLst/>
          </a:prstGeom>
          <a:noFill/>
          <a:ln w="1905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2"/>
          <p:cNvSpPr txBox="1"/>
          <p:nvPr/>
        </p:nvSpPr>
        <p:spPr>
          <a:xfrm>
            <a:off x="4994910" y="1934845"/>
            <a:ext cx="5427980" cy="645160"/>
          </a:xfrm>
          <a:prstGeom prst="rect">
            <a:avLst/>
          </a:prstGeom>
          <a:noFill/>
          <a:ln w="28575" cmpd="dbl">
            <a:solidFill>
              <a:schemeClr val="accent1">
                <a:shade val="50000"/>
              </a:schemeClr>
            </a:solidFill>
            <a:prstDash val="sysDot"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每盒种子的质量×</a:t>
            </a:r>
            <a:r>
              <a:rPr lang="en-US" altLang="zh-CN" sz="36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  <a:sym typeface="+mn-ea"/>
              </a:rPr>
              <a:t>4=2000g</a:t>
            </a:r>
            <a:endParaRPr lang="en-US" altLang="zh-CN" sz="36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41655" y="647065"/>
            <a:ext cx="8963660" cy="521970"/>
            <a:chOff x="853" y="1019"/>
            <a:chExt cx="14116" cy="822"/>
          </a:xfrm>
        </p:grpSpPr>
        <p:pic>
          <p:nvPicPr>
            <p:cNvPr id="2" name="Picture 2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853" y="1161"/>
              <a:ext cx="625" cy="60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" name="TextBox 11"/>
            <p:cNvSpPr txBox="1"/>
            <p:nvPr/>
          </p:nvSpPr>
          <p:spPr>
            <a:xfrm>
              <a:off x="1458" y="1019"/>
              <a:ext cx="1351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latin typeface="Arial" panose="020B0604020202020204" pitchFamily="34" charset="0"/>
                  <a:sym typeface="+mn-ea"/>
                </a:rPr>
                <a:t>你能像上面这样，表示出其他情境中的等量关系吗？</a:t>
              </a:r>
              <a:endParaRPr lang="zh-CN" altLang="en-US" sz="2800" b="1">
                <a:latin typeface="Arial" panose="020B0604020202020204" pitchFamily="34" charset="0"/>
              </a:endParaRPr>
            </a:p>
          </p:txBody>
        </p:sp>
      </p:grpSp>
      <p:sp>
        <p:nvSpPr>
          <p:cNvPr id="3" name="文本框 13"/>
          <p:cNvSpPr txBox="1"/>
          <p:nvPr/>
        </p:nvSpPr>
        <p:spPr>
          <a:xfrm>
            <a:off x="9083040" y="647065"/>
            <a:ext cx="290703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lt"/>
              </a:rPr>
              <a:t>想一想、写一写</a:t>
            </a:r>
            <a:endParaRPr lang="zh-CN" altLang="en-US" sz="28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897880" y="3870960"/>
            <a:ext cx="2850515" cy="9728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898515" y="2710180"/>
            <a:ext cx="2850515" cy="97282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6439535" y="2781935"/>
            <a:ext cx="176720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4800">
                <a:latin typeface="Brush Script MT" panose="03060802040406070304" charset="0"/>
                <a:ea typeface="米开随心体" panose="03000600000000000000" charset="-128"/>
                <a:cs typeface="Brush Script MT" panose="03060802040406070304" charset="0"/>
              </a:rPr>
              <a:t>x</a:t>
            </a:r>
            <a:r>
              <a:rPr lang="zh-CN" altLang="en-US" sz="320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×</a:t>
            </a:r>
            <a:r>
              <a:rPr lang="en-US" altLang="zh-CN" sz="3200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4=2000</a:t>
            </a:r>
            <a:endParaRPr lang="en-US" altLang="zh-CN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sp>
        <p:nvSpPr>
          <p:cNvPr id="14" name="TextBox 12"/>
          <p:cNvSpPr txBox="1"/>
          <p:nvPr/>
        </p:nvSpPr>
        <p:spPr>
          <a:xfrm>
            <a:off x="6458585" y="4065270"/>
            <a:ext cx="1728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y</a:t>
            </a:r>
            <a:r>
              <a:rPr lang="zh-CN" altLang="en-US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×</a:t>
            </a:r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4=2000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897245" y="5053330"/>
            <a:ext cx="2850515" cy="972820"/>
          </a:xfrm>
          <a:prstGeom prst="rect">
            <a:avLst/>
          </a:prstGeom>
        </p:spPr>
      </p:pic>
      <p:sp>
        <p:nvSpPr>
          <p:cNvPr id="22" name="TextBox 12"/>
          <p:cNvSpPr txBox="1"/>
          <p:nvPr/>
        </p:nvSpPr>
        <p:spPr>
          <a:xfrm>
            <a:off x="6457950" y="5247640"/>
            <a:ext cx="17284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米开随心体" panose="03000600000000000000" charset="-128"/>
                <a:ea typeface="米开随心体" panose="03000600000000000000" charset="-128"/>
                <a:cs typeface="米开随心体" panose="03000600000000000000" charset="-128"/>
              </a:rPr>
              <a:t>4y=2000</a:t>
            </a:r>
            <a:endParaRPr lang="en-US" sz="3200" b="1">
              <a:latin typeface="米开随心体" panose="03000600000000000000" charset="-128"/>
              <a:ea typeface="米开随心体" panose="03000600000000000000" charset="-128"/>
              <a:cs typeface="米开随心体" panose="03000600000000000000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6" grpId="0" animBg="1"/>
      <p:bldP spid="12" grpId="0"/>
      <p:bldP spid="14" grpId="0"/>
      <p:bldP spid="22" grpId="0"/>
    </p:bldLst>
  </p:timing>
</p:sld>
</file>

<file path=ppt/tags/tag1.xml><?xml version="1.0" encoding="utf-8"?>
<p:tagLst xmlns:p="http://schemas.openxmlformats.org/presentationml/2006/main">
  <p:tag name="REFSHAPE" val="292696732"/>
</p:tagLst>
</file>

<file path=ppt/tags/tag2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203668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60*53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68"/>
  <p:tag name="KSO_WM_TEMPLATE_MASTER_TYPE" val="0"/>
  <p:tag name="KSO_WM_TEMPLATE_SUBCATEGORY" val="0"/>
</p:tagLst>
</file>

<file path=ppt/tags/tag3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203668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60*53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68"/>
  <p:tag name="KSO_WM_TEMPLATE_MASTER_TYPE" val="0"/>
  <p:tag name="KSO_WM_TEMPLATE_SUBCATEGORY" val="0"/>
</p:tagLst>
</file>

<file path=ppt/tags/tag4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203668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60*53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68"/>
  <p:tag name="KSO_WM_TEMPLATE_MASTER_TYPE" val="0"/>
  <p:tag name="KSO_WM_TEMPLATE_SUBCATEGORY" val="0"/>
</p:tagLst>
</file>

<file path=ppt/tags/tag5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203668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60*53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68"/>
  <p:tag name="KSO_WM_TEMPLATE_MASTER_TYPE" val="0"/>
  <p:tag name="KSO_WM_TEMPLATE_SUBCATEGORY" val="0"/>
</p:tagLst>
</file>

<file path=ppt/tags/tag6.xml><?xml version="1.0" encoding="utf-8"?>
<p:tagLst xmlns:p="http://schemas.openxmlformats.org/presentationml/2006/main">
  <p:tag name="KSO_WM_BEAUTIFY_FLAG" val="#wm#"/>
  <p:tag name="KSO_WM_SLIDE_COLORSCHEME_VERSION" val="3.2"/>
  <p:tag name="KSO_WM_SLIDE_ID" val="diagram20203668_1"/>
  <p:tag name="KSO_WM_SLIDE_INDEX" val="1"/>
  <p:tag name="KSO_WM_SLIDE_ITEM_CNT" val="0"/>
  <p:tag name="KSO_WM_SLIDE_LAYOUT" val="a_f"/>
  <p:tag name="KSO_WM_SLIDE_LAYOUT_CNT" val="1_1"/>
  <p:tag name="KSO_WM_SLIDE_POSITION" val="0*0"/>
  <p:tag name="KSO_WM_SLIDE_SIZE" val="960*539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668"/>
  <p:tag name="KSO_WM_TEMPLATE_MASTER_TYPE" val="0"/>
  <p:tag name="KSO_WM_TEMPLATE_SUBCATEGORY" val="0"/>
</p:tagLst>
</file>

<file path=ppt/tags/tag7.xml><?xml version="1.0" encoding="utf-8"?>
<p:tagLst xmlns:p="http://schemas.openxmlformats.org/presentationml/2006/main">
  <p:tag name="KSO_WM_BEAUTIFY_FLAG" val="#wm#"/>
  <p:tag name="KSO_WM_SLIDE_ID" val="custom20205274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5274"/>
  <p:tag name="KSO_WM_TEMPLATE_MASTER_TYPE" val="1"/>
  <p:tag name="KSO_WM_TEMPLATE_SUBCATEGORY" val="0"/>
</p:tagLst>
</file>

<file path=ppt/tags/tag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8de06026-5ec8-456f-ac98-dd0353345c6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1346</Words>
  <Application>WPS 演示</Application>
  <PresentationFormat>自定义</PresentationFormat>
  <Paragraphs>260</Paragraphs>
  <Slides>19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19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米开随心体</vt:lpstr>
      <vt:lpstr>Yu Gothic</vt:lpstr>
      <vt:lpstr>Brush Script MT</vt:lpstr>
      <vt:lpstr>Monotype Corsiva</vt:lpstr>
      <vt:lpstr>等线</vt:lpstr>
      <vt:lpstr>Arial Unicode MS</vt:lpstr>
      <vt:lpstr>等线 Light</vt:lpstr>
      <vt:lpstr>Calibri</vt:lpstr>
      <vt:lpstr>Mongolian Baiti</vt:lpstr>
      <vt:lpstr>米开水墨丹青拼音体</vt:lpstr>
      <vt:lpstr>楷体</vt:lpstr>
      <vt:lpstr>Arial</vt:lpstr>
      <vt:lpstr>第一PPT模板网-WWW.1PPT.COM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方 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2022-02-18T23:09:00Z</cp:lastPrinted>
  <dcterms:created xsi:type="dcterms:W3CDTF">2022-02-18T23:09:00Z</dcterms:created>
  <dcterms:modified xsi:type="dcterms:W3CDTF">2023-02-06T10:55:31Z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68F7D4F0D86843C4BEE25D6FF4E30571</vt:lpwstr>
  </property>
  <property fmtid="{D5CDD505-2E9C-101B-9397-08002B2CF9AE}" pid="7" name="KSOProductBuildVer">
    <vt:lpwstr>2052-11.1.0.13703</vt:lpwstr>
  </property>
</Properties>
</file>