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4" r:id="rId6"/>
    <p:sldId id="337" r:id="rId8"/>
    <p:sldId id="349" r:id="rId9"/>
    <p:sldId id="366" r:id="rId10"/>
    <p:sldId id="330" r:id="rId11"/>
    <p:sldId id="362" r:id="rId12"/>
    <p:sldId id="361" r:id="rId13"/>
    <p:sldId id="351" r:id="rId14"/>
    <p:sldId id="367" r:id="rId15"/>
    <p:sldId id="273" r:id="rId16"/>
    <p:sldId id="275" r:id="rId17"/>
    <p:sldId id="371" r:id="rId18"/>
    <p:sldId id="372" r:id="rId19"/>
    <p:sldId id="365" r:id="rId20"/>
    <p:sldId id="368" r:id="rId21"/>
    <p:sldId id="370" r:id="rId22"/>
    <p:sldId id="369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bany" initials="xb21c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97F"/>
    <a:srgbClr val="D57373"/>
    <a:srgbClr val="D57374"/>
    <a:srgbClr val="A0D3E9"/>
    <a:srgbClr val="EC986C"/>
    <a:srgbClr val="CAD97E"/>
    <a:srgbClr val="EA976B"/>
    <a:srgbClr val="DA9477"/>
    <a:srgbClr val="ADBA6F"/>
    <a:srgbClr val="B9E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02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BBA5-78FA-4A2D-A247-C7F0F98A70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oleObject" Target="../embeddings/oleObject2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3.xml"/><Relationship Id="rId12" Type="http://schemas.openxmlformats.org/officeDocument/2006/relationships/oleObject" Target="../embeddings/oleObject6.bin"/><Relationship Id="rId11" Type="http://schemas.openxmlformats.org/officeDocument/2006/relationships/oleObject" Target="../embeddings/oleObject5.bin"/><Relationship Id="rId10" Type="http://schemas.openxmlformats.org/officeDocument/2006/relationships/oleObject" Target="../embeddings/oleObject4.bin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oleObject" Target="../embeddings/oleObject9.bin"/><Relationship Id="rId3" Type="http://schemas.openxmlformats.org/officeDocument/2006/relationships/oleObject" Target="../embeddings/oleObject8.bin"/><Relationship Id="rId2" Type="http://schemas.openxmlformats.org/officeDocument/2006/relationships/image" Target="../media/image6.wmf"/><Relationship Id="rId12" Type="http://schemas.openxmlformats.org/officeDocument/2006/relationships/notesSlide" Target="../notesSlides/notesSlide2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5.xml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831684"/>
            <a:ext cx="914400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认识方程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863386"/>
            <a:ext cx="914400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解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</a:rPr>
              <a:t>方程（一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）</a:t>
            </a:r>
            <a:endParaRPr lang="en-US" altLang="zh-CN" sz="4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3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93520" y="501115"/>
            <a:ext cx="5108972" cy="4732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lnSpc>
                <a:spcPct val="125000"/>
              </a:lnSpc>
            </a:pPr>
            <a:r>
              <a:rPr lang="zh-CN" altLang="en-US" sz="2100" dirty="0">
                <a:latin typeface="+mn-ea"/>
              </a:rPr>
              <a:t>看</a:t>
            </a:r>
            <a:r>
              <a:rPr lang="zh-CN" altLang="en-US" sz="2100" dirty="0">
                <a:latin typeface="+mn-ea"/>
              </a:rPr>
              <a:t>图列方程，并解方程。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211" y="1432230"/>
            <a:ext cx="5001578" cy="1397794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11"/>
              <p:cNvSpPr txBox="1"/>
              <p:nvPr/>
            </p:nvSpPr>
            <p:spPr>
              <a:xfrm>
                <a:off x="3689992" y="2947910"/>
                <a:ext cx="2499836" cy="3924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 algn="ctr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+ 20 = 80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9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992" y="2947910"/>
                <a:ext cx="2499836" cy="392415"/>
              </a:xfrm>
              <a:prstGeom prst="rect">
                <a:avLst/>
              </a:prstGeom>
              <a:blipFill rotWithShape="1">
                <a:blip r:embed="rId2"/>
                <a:stretch>
                  <a:fillRect t="-61" r="19" b="5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2"/>
          <p:cNvSpPr txBox="1"/>
          <p:nvPr/>
        </p:nvSpPr>
        <p:spPr>
          <a:xfrm>
            <a:off x="3670594" y="3360789"/>
            <a:ext cx="756047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/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解：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1"/>
              <p:cNvSpPr txBox="1"/>
              <p:nvPr/>
            </p:nvSpPr>
            <p:spPr>
              <a:xfrm>
                <a:off x="3745231" y="3361280"/>
                <a:ext cx="2499836" cy="3924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 algn="ctr"/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sz="2100" dirty="0">
                    <a:solidFill>
                      <a:srgbClr val="FF0000"/>
                    </a:solidFill>
                    <a:latin typeface="+mn-ea"/>
                  </a:rPr>
                  <a:t>= 80 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－</a:t>
                </a:r>
                <a:r>
                  <a:rPr sz="2100" dirty="0">
                    <a:solidFill>
                      <a:srgbClr val="FF0000"/>
                    </a:solidFill>
                    <a:latin typeface="+mn-ea"/>
                  </a:rPr>
                  <a:t> 2</a:t>
                </a:r>
                <a:r>
                  <a:rPr lang="en-US" sz="2100" dirty="0">
                    <a:solidFill>
                      <a:srgbClr val="FF0000"/>
                    </a:solidFill>
                    <a:latin typeface="+mn-ea"/>
                  </a:rPr>
                  <a:t>0</a:t>
                </a:r>
                <a:endParaRPr 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3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5231" y="3361280"/>
                <a:ext cx="2499836" cy="392415"/>
              </a:xfrm>
              <a:prstGeom prst="rect">
                <a:avLst/>
              </a:prstGeom>
              <a:blipFill rotWithShape="1">
                <a:blip r:embed="rId3"/>
                <a:stretch>
                  <a:fillRect t="-57" r="19" b="5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1"/>
              <p:cNvSpPr txBox="1"/>
              <p:nvPr/>
            </p:nvSpPr>
            <p:spPr>
              <a:xfrm>
                <a:off x="3384709" y="3774665"/>
                <a:ext cx="2499836" cy="3924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 algn="ctr"/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sz="2100" dirty="0">
                    <a:solidFill>
                      <a:srgbClr val="FF0000"/>
                    </a:solidFill>
                    <a:latin typeface="+mn-ea"/>
                  </a:rPr>
                  <a:t>= 60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4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709" y="3774665"/>
                <a:ext cx="2499836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6" t="-57" b="5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93521" y="421288"/>
            <a:ext cx="61888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看</a:t>
            </a:r>
            <a:r>
              <a:rPr lang="zh-CN" altLang="en-US" sz="2400" dirty="0">
                <a:latin typeface="+mn-ea"/>
                <a:ea typeface="+mn-ea"/>
              </a:rPr>
              <a:t>图回答问题。</a:t>
            </a:r>
            <a:r>
              <a:rPr lang="en-US" altLang="zh-CN" sz="2400" dirty="0">
                <a:latin typeface="+mn-ea"/>
                <a:ea typeface="+mn-ea"/>
              </a:rPr>
              <a:t>  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4664" y="1168463"/>
            <a:ext cx="4994672" cy="16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9"/>
              <p:cNvSpPr txBox="1">
                <a:spLocks noChangeArrowheads="1"/>
              </p:cNvSpPr>
              <p:nvPr/>
            </p:nvSpPr>
            <p:spPr bwMode="auto">
              <a:xfrm>
                <a:off x="1727685" y="2748547"/>
                <a:ext cx="6188869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ea typeface="+mn-ea"/>
                  </a:rPr>
                  <a:t>（</a:t>
                </a:r>
                <a:r>
                  <a:rPr lang="en-US" altLang="zh-CN" sz="2100" dirty="0">
                    <a:latin typeface="+mn-ea"/>
                    <a:ea typeface="+mn-ea"/>
                  </a:rPr>
                  <a:t>1</a:t>
                </a:r>
                <a:r>
                  <a:rPr lang="zh-CN" altLang="en-US" sz="2100" dirty="0">
                    <a:latin typeface="+mn-ea"/>
                    <a:ea typeface="+mn-ea"/>
                  </a:rPr>
                  <a:t>）</a:t>
                </a:r>
                <a:r>
                  <a:rPr lang="zh-CN" altLang="en-US" sz="21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图中哪一段长度是</a:t>
                </a:r>
                <a:r>
                  <a:rPr lang="zh-CN" altLang="en-US" sz="2100" dirty="0">
                    <a:latin typeface="+mn-ea"/>
                    <a:ea typeface="+mn-ea"/>
                  </a:rPr>
                  <a:t>（</a:t>
                </a:r>
                <a:r>
                  <a:rPr lang="en-US" altLang="zh-CN" sz="2100" dirty="0">
                    <a:latin typeface="+mn-ea"/>
                    <a:ea typeface="+mn-ea"/>
                  </a:rPr>
                  <a:t>200</a:t>
                </a:r>
                <a:r>
                  <a:rPr lang="zh-CN" altLang="en-US" sz="2100" dirty="0">
                    <a:latin typeface="+mn-ea"/>
                    <a:ea typeface="+mn-ea"/>
                  </a:rPr>
                  <a:t>－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zh-CN" altLang="en-US" sz="2100" dirty="0">
                    <a:latin typeface="+mn-ea"/>
                    <a:ea typeface="+mn-ea"/>
                  </a:rPr>
                  <a:t>）米？</a:t>
                </a:r>
                <a:endParaRPr lang="en-US" altLang="zh-CN" sz="2100" dirty="0"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8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7685" y="2748547"/>
                <a:ext cx="6188869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8" t="-48" b="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9"/>
              <p:cNvSpPr txBox="1">
                <a:spLocks noChangeArrowheads="1"/>
              </p:cNvSpPr>
              <p:nvPr/>
            </p:nvSpPr>
            <p:spPr bwMode="auto">
              <a:xfrm>
                <a:off x="1703277" y="3791916"/>
                <a:ext cx="6188869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ea typeface="+mn-ea"/>
                  </a:rPr>
                  <a:t>（</a:t>
                </a:r>
                <a:r>
                  <a:rPr lang="en-US" altLang="zh-CN" sz="2100" dirty="0">
                    <a:latin typeface="+mn-ea"/>
                    <a:ea typeface="+mn-ea"/>
                  </a:rPr>
                  <a:t>2</a:t>
                </a:r>
                <a:r>
                  <a:rPr lang="zh-CN" altLang="en-US" sz="2100" dirty="0">
                    <a:latin typeface="+mn-ea"/>
                    <a:ea typeface="+mn-ea"/>
                  </a:rPr>
                  <a:t>）图</a:t>
                </a:r>
                <a:r>
                  <a:rPr lang="zh-CN" altLang="en-US" sz="2100" dirty="0">
                    <a:latin typeface="+mn-ea"/>
                    <a:ea typeface="+mn-ea"/>
                  </a:rPr>
                  <a:t>中哪一段长度是（</a:t>
                </a:r>
                <a:r>
                  <a:rPr lang="en-US" altLang="zh-CN" sz="2100" dirty="0">
                    <a:latin typeface="+mn-ea"/>
                    <a:ea typeface="+mn-ea"/>
                  </a:rPr>
                  <a:t>200</a:t>
                </a:r>
                <a:r>
                  <a:rPr lang="zh-CN" altLang="en-US" sz="2100" dirty="0">
                    <a:latin typeface="+mn-ea"/>
                    <a:ea typeface="+mn-ea"/>
                  </a:rPr>
                  <a:t>＋</a:t>
                </a:r>
                <a:r>
                  <a:rPr lang="en-US" altLang="zh-CN" sz="2100" dirty="0"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  <a:ea typeface="+mn-ea"/>
                      </a:rPr>
                      <m:t>𝑦</m:t>
                    </m:r>
                  </m:oMath>
                </a14:m>
                <a:r>
                  <a:rPr lang="zh-CN" altLang="en-US" sz="2100" dirty="0">
                    <a:latin typeface="+mn-ea"/>
                    <a:ea typeface="+mn-ea"/>
                  </a:rPr>
                  <a:t> ）米</a:t>
                </a:r>
                <a:r>
                  <a:rPr lang="zh-CN" altLang="en-US" sz="2100" dirty="0">
                    <a:latin typeface="+mn-ea"/>
                    <a:ea typeface="+mn-ea"/>
                  </a:rPr>
                  <a:t>？</a:t>
                </a:r>
                <a:endParaRPr lang="en-US" altLang="zh-CN" sz="2100" dirty="0"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21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03277" y="3791916"/>
                <a:ext cx="6188869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3" t="-60" r="6" b="1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 flipV="1">
            <a:off x="2132421" y="1829892"/>
            <a:ext cx="1476570" cy="69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127380" y="1833706"/>
            <a:ext cx="4889241" cy="1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664403" y="3271063"/>
                <a:ext cx="3507617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(200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－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米表示的是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150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403" y="3271063"/>
                <a:ext cx="3507617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16" t="-45" r="-3137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2664403" y="4321608"/>
                <a:ext cx="4074452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（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200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＋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 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）米表示的是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500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米。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403" y="4321608"/>
                <a:ext cx="4074452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4" t="-110" r="6" b="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1" grpId="0"/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93521" y="421289"/>
            <a:ext cx="61888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看</a:t>
            </a:r>
            <a:r>
              <a:rPr lang="zh-CN" altLang="en-US" sz="2400" dirty="0">
                <a:latin typeface="+mn-ea"/>
                <a:ea typeface="+mn-ea"/>
              </a:rPr>
              <a:t>图回答问题。</a:t>
            </a:r>
            <a:r>
              <a:rPr lang="en-US" altLang="zh-CN" sz="2400" dirty="0">
                <a:latin typeface="+mn-ea"/>
                <a:ea typeface="+mn-ea"/>
              </a:rPr>
              <a:t>  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4664" y="1297070"/>
            <a:ext cx="4994672" cy="16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1676900" y="2940636"/>
            <a:ext cx="61888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3</a:t>
            </a:r>
            <a:r>
              <a:rPr lang="zh-CN" altLang="en-US" sz="2100" dirty="0">
                <a:latin typeface="+mn-ea"/>
                <a:ea typeface="+mn-ea"/>
              </a:rPr>
              <a:t>）根据</a:t>
            </a:r>
            <a:r>
              <a:rPr lang="zh-CN" altLang="en-US" sz="2100" dirty="0">
                <a:latin typeface="+mn-ea"/>
                <a:ea typeface="+mn-ea"/>
              </a:rPr>
              <a:t>上图，你能列出两个不同的方程吗？</a:t>
            </a:r>
            <a:endParaRPr lang="zh-CN" altLang="en-US" sz="21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273999" y="3761048"/>
                <a:ext cx="2497336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150+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=200   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999" y="3761048"/>
                <a:ext cx="2497336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3" t="-147" r="23" b="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368433" y="3761048"/>
                <a:ext cx="2497336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200+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=500   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433" y="3761048"/>
                <a:ext cx="2497336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6" t="-147" r="1" b="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2709645" y="4509830"/>
            <a:ext cx="370891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</a:rPr>
              <a:t>（答案不唯一）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10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72126" y="2198077"/>
            <a:ext cx="6999748" cy="156874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等式两边都加上（或减去）同一个数，等式仍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成立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493521" y="421745"/>
                <a:ext cx="7659880" cy="3531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anchor="ctr" anchorCtr="0" compatLnSpc="1">
                <a:spAutoFit/>
              </a:bodyPr>
              <a:lstStyle/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400" dirty="0">
                    <a:latin typeface="+mn-ea"/>
                    <a:cs typeface="Times New Roman" panose="02020603050405020304" pitchFamily="18" charset="0"/>
                  </a:rPr>
                  <a:t>填一填。</a:t>
                </a:r>
                <a:endParaRPr lang="zh-CN" altLang="zh-CN" sz="2400" dirty="0">
                  <a:latin typeface="+mn-ea"/>
                </a:endParaRP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等式两边都加上或减去（            ），等式仍然成立。</a:t>
                </a:r>
                <a:endParaRPr lang="zh-CN" altLang="zh-CN" sz="2100" dirty="0"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在方程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4.5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7.9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中，未知数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等于（     ）  。</a:t>
                </a:r>
                <a:endParaRPr lang="zh-CN" altLang="zh-CN" sz="2100" dirty="0"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求方程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14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100" dirty="0"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63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中的未知数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时，要在方程两边同时</a:t>
                </a: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（      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），则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等于（         ）。</a:t>
                </a:r>
                <a:endParaRPr lang="zh-CN" altLang="zh-CN" sz="2100" dirty="0"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一根铁丝长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 米，用去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米，用式子（  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        ）表示剩下的长度。如果剩下的长度为1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7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米，那么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等于（ 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100" dirty="0">
                    <a:latin typeface="+mn-ea"/>
                    <a:cs typeface="Times New Roman" panose="02020603050405020304" pitchFamily="18" charset="0"/>
                  </a:rPr>
                  <a:t>      ）。</a:t>
                </a:r>
                <a:endParaRPr lang="zh-CN" altLang="zh-CN" sz="2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521" y="421745"/>
                <a:ext cx="7659880" cy="3531736"/>
              </a:xfrm>
              <a:prstGeom prst="rect">
                <a:avLst/>
              </a:prstGeom>
              <a:blipFill rotWithShape="1">
                <a:blip r:embed="rId1"/>
                <a:stretch>
                  <a:fillRect l="-2" t="-3" b="1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Users\ADMINI~1\AppData\Local\Temp\ksohtml4348\wps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6869" y="0"/>
            <a:ext cx="21431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~1\AppData\Local\Temp\ksohtml4348\wps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62150" y="114300"/>
            <a:ext cx="14288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~1\AppData\Local\Temp\ksohtml4348\wps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2525" y="228600"/>
            <a:ext cx="14288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~1\AppData\Local\Temp\ksohtml4348\wps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9" y="342901"/>
            <a:ext cx="14288" cy="2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DMINI~1\AppData\Local\Temp\ksohtml4348\wps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4381" y="342901"/>
            <a:ext cx="14288" cy="2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ADMINI~1\AppData\Local\Temp\ksohtml4348\wps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9657" y="342900"/>
            <a:ext cx="21431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060372" y="1132115"/>
            <a:ext cx="13824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相同的数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62599" y="1633387"/>
            <a:ext cx="13824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3.4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5819" y="2520014"/>
            <a:ext cx="13824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减去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14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75117" y="2557003"/>
            <a:ext cx="59688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49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/>
              <p:cNvSpPr txBox="1"/>
              <p:nvPr/>
            </p:nvSpPr>
            <p:spPr>
              <a:xfrm>
                <a:off x="5914344" y="3041237"/>
                <a:ext cx="1382486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-3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6" name="文本框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4344" y="3041237"/>
                <a:ext cx="1382486" cy="392415"/>
              </a:xfrm>
              <a:prstGeom prst="rect">
                <a:avLst/>
              </a:prstGeom>
              <a:blipFill rotWithShape="1">
                <a:blip r:embed="rId6"/>
                <a:stretch>
                  <a:fillRect l="-43" t="-57" r="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文本框 26"/>
          <p:cNvSpPr txBox="1"/>
          <p:nvPr/>
        </p:nvSpPr>
        <p:spPr>
          <a:xfrm>
            <a:off x="6341818" y="3530048"/>
            <a:ext cx="533767" cy="39352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520" y="540697"/>
            <a:ext cx="409302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+mn-ea"/>
              </a:rPr>
              <a:t>连一连。</a:t>
            </a:r>
            <a:endParaRPr lang="zh-CN" altLang="en-US" sz="2400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93371" y="1262744"/>
            <a:ext cx="5219701" cy="2792184"/>
            <a:chOff x="1030513" y="1814286"/>
            <a:chExt cx="6959601" cy="372291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流程图: 可选过程 4"/>
                <p:cNvSpPr/>
                <p:nvPr/>
              </p:nvSpPr>
              <p:spPr>
                <a:xfrm>
                  <a:off x="1030514" y="1814286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+8=12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5" name="流程图: 可选过程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514" y="1814286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1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流程图: 可选过程 5"/>
                <p:cNvSpPr/>
                <p:nvPr/>
              </p:nvSpPr>
              <p:spPr>
                <a:xfrm>
                  <a:off x="1030513" y="2808514"/>
                  <a:ext cx="2177144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14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=6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6" name="流程图: 可选过程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513" y="2808514"/>
                  <a:ext cx="2177144" cy="740228"/>
                </a:xfrm>
                <a:prstGeom prst="flowChartAlternateProcess">
                  <a:avLst/>
                </a:prstGeom>
                <a:blipFill rotWithShape="1">
                  <a:blip r:embed="rId2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流程图: 可选过程 6"/>
                <p:cNvSpPr/>
                <p:nvPr/>
              </p:nvSpPr>
              <p:spPr>
                <a:xfrm>
                  <a:off x="1030514" y="3802742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+1.6=8.6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7" name="流程图: 可选过程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514" y="3802742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3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流程图: 可选过程 7"/>
                <p:cNvSpPr/>
                <p:nvPr/>
              </p:nvSpPr>
              <p:spPr>
                <a:xfrm>
                  <a:off x="1030513" y="4796970"/>
                  <a:ext cx="2177144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=3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8" name="流程图: 可选过程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513" y="4796970"/>
                  <a:ext cx="2177144" cy="740228"/>
                </a:xfrm>
                <a:prstGeom prst="flowChartAlternateProcess">
                  <a:avLst/>
                </a:prstGeom>
                <a:blipFill rotWithShape="1">
                  <a:blip r:embed="rId4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流程图: 可选过程 8"/>
                <p:cNvSpPr/>
                <p:nvPr/>
              </p:nvSpPr>
              <p:spPr>
                <a:xfrm>
                  <a:off x="5812971" y="1814286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=18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9" name="流程图: 可选过程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2971" y="1814286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5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流程图: 可选过程 9"/>
                <p:cNvSpPr/>
                <p:nvPr/>
              </p:nvSpPr>
              <p:spPr>
                <a:xfrm>
                  <a:off x="5812970" y="2808514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=7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10" name="流程图: 可选过程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2970" y="2808514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6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流程图: 可选过程 10"/>
                <p:cNvSpPr/>
                <p:nvPr/>
              </p:nvSpPr>
              <p:spPr>
                <a:xfrm>
                  <a:off x="5812969" y="3802742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=4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11" name="流程图: 可选过程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2969" y="3802742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7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流程图: 可选过程 11"/>
                <p:cNvSpPr/>
                <p:nvPr/>
              </p:nvSpPr>
              <p:spPr>
                <a:xfrm>
                  <a:off x="5812968" y="4796970"/>
                  <a:ext cx="2177143" cy="740228"/>
                </a:xfrm>
                <a:prstGeom prst="flowChartAlternateProces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=20</a:t>
                  </a:r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12" name="流程图: 可选过程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2968" y="4796970"/>
                  <a:ext cx="2177143" cy="740228"/>
                </a:xfrm>
                <a:prstGeom prst="flowChartAlternateProcess">
                  <a:avLst/>
                </a:prstGeom>
                <a:blipFill rotWithShape="1">
                  <a:blip r:embed="rId8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15" name="直接连接符 14"/>
          <p:cNvCxnSpPr>
            <a:stCxn id="5" idx="3"/>
            <a:endCxn id="11" idx="1"/>
          </p:cNvCxnSpPr>
          <p:nvPr/>
        </p:nvCxnSpPr>
        <p:spPr>
          <a:xfrm>
            <a:off x="3026228" y="1540329"/>
            <a:ext cx="1953984" cy="14913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3"/>
            <a:endCxn id="12" idx="1"/>
          </p:cNvCxnSpPr>
          <p:nvPr/>
        </p:nvCxnSpPr>
        <p:spPr>
          <a:xfrm>
            <a:off x="3026229" y="2286000"/>
            <a:ext cx="1953983" cy="14913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3"/>
            <a:endCxn id="10" idx="1"/>
          </p:cNvCxnSpPr>
          <p:nvPr/>
        </p:nvCxnSpPr>
        <p:spPr>
          <a:xfrm flipV="1">
            <a:off x="3026229" y="2286000"/>
            <a:ext cx="1953985" cy="7456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3"/>
            <a:endCxn id="9" idx="1"/>
          </p:cNvCxnSpPr>
          <p:nvPr/>
        </p:nvCxnSpPr>
        <p:spPr>
          <a:xfrm flipV="1">
            <a:off x="3026228" y="1540329"/>
            <a:ext cx="1953986" cy="2237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4"/>
          <p:cNvSpPr txBox="1"/>
          <p:nvPr/>
        </p:nvSpPr>
        <p:spPr>
          <a:xfrm>
            <a:off x="2657390" y="1647646"/>
            <a:ext cx="756047" cy="391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2278314" y="1596450"/>
            <a:ext cx="302419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-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 Box 15"/>
          <p:cNvSpPr txBox="1"/>
          <p:nvPr/>
        </p:nvSpPr>
        <p:spPr>
          <a:xfrm>
            <a:off x="3952056" y="1609368"/>
            <a:ext cx="432197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-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 Box 16"/>
          <p:cNvSpPr txBox="1"/>
          <p:nvPr/>
        </p:nvSpPr>
        <p:spPr>
          <a:xfrm>
            <a:off x="4333056" y="1646358"/>
            <a:ext cx="756047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Rectangle 18"/>
          <p:cNvSpPr/>
          <p:nvPr/>
        </p:nvSpPr>
        <p:spPr>
          <a:xfrm>
            <a:off x="3474228" y="2136293"/>
            <a:ext cx="453490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lvl="0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3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6" name="Text Box 13"/>
          <p:cNvSpPr txBox="1"/>
          <p:nvPr/>
        </p:nvSpPr>
        <p:spPr>
          <a:xfrm>
            <a:off x="2298550" y="3421343"/>
            <a:ext cx="302419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+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 Box 14"/>
          <p:cNvSpPr txBox="1"/>
          <p:nvPr/>
        </p:nvSpPr>
        <p:spPr>
          <a:xfrm>
            <a:off x="2648998" y="3412403"/>
            <a:ext cx="756047" cy="391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12.6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 Box 15"/>
          <p:cNvSpPr txBox="1"/>
          <p:nvPr/>
        </p:nvSpPr>
        <p:spPr>
          <a:xfrm>
            <a:off x="3939496" y="3403869"/>
            <a:ext cx="432197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+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4303003" y="3423683"/>
            <a:ext cx="756047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12.6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Rectangle 18"/>
          <p:cNvSpPr/>
          <p:nvPr/>
        </p:nvSpPr>
        <p:spPr>
          <a:xfrm>
            <a:off x="3447370" y="3934030"/>
            <a:ext cx="453490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lvl="0"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19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5894" y="560530"/>
            <a:ext cx="7342127" cy="3783123"/>
            <a:chOff x="594525" y="747373"/>
            <a:chExt cx="9789503" cy="5044164"/>
          </a:xfrm>
        </p:grpSpPr>
        <p:grpSp>
          <p:nvGrpSpPr>
            <p:cNvPr id="35" name="组合 34"/>
            <p:cNvGrpSpPr/>
            <p:nvPr/>
          </p:nvGrpSpPr>
          <p:grpSpPr>
            <a:xfrm>
              <a:off x="594525" y="800101"/>
              <a:ext cx="9789503" cy="4991436"/>
              <a:chOff x="589155" y="778556"/>
              <a:chExt cx="9705173" cy="4907850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2" name="Text Box 6"/>
                  <p:cNvSpPr txBox="1"/>
                  <p:nvPr/>
                </p:nvSpPr>
                <p:spPr>
                  <a:xfrm>
                    <a:off x="1651680" y="4484460"/>
                    <a:ext cx="5688013" cy="544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lvl="0"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altLang="zh-CN" sz="2100" dirty="0">
                        <a:latin typeface="+mn-ea"/>
                      </a:rPr>
                      <a:t>-12.6               =6.4</a:t>
                    </a:r>
                    <a:endParaRPr lang="en-US" altLang="zh-CN" sz="2100" dirty="0">
                      <a:latin typeface="+mn-ea"/>
                    </a:endParaRPr>
                  </a:p>
                </p:txBody>
              </p:sp>
            </mc:Choice>
            <mc:Fallback>
              <p:sp>
                <p:nvSpPr>
                  <p:cNvPr id="32" name="Text Box 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1680" y="4484460"/>
                    <a:ext cx="5688013" cy="544720"/>
                  </a:xfrm>
                  <a:prstGeom prst="rect">
                    <a:avLst/>
                  </a:prstGeom>
                  <a:blipFill rotWithShape="1">
                    <a:blip r:embed="rId1"/>
                  </a:blipFill>
                  <a:ln w="9525">
                    <a:noFill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4" name="组合 33"/>
              <p:cNvGrpSpPr/>
              <p:nvPr/>
            </p:nvGrpSpPr>
            <p:grpSpPr>
              <a:xfrm>
                <a:off x="589155" y="778556"/>
                <a:ext cx="9705173" cy="2591675"/>
                <a:chOff x="589155" y="778556"/>
                <a:chExt cx="9705173" cy="2591675"/>
              </a:xfrm>
            </p:grpSpPr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11" name="Text Box 12"/>
                    <p:cNvSpPr txBox="1"/>
                    <p:nvPr/>
                  </p:nvSpPr>
                  <p:spPr>
                    <a:xfrm>
                      <a:off x="3911487" y="2825511"/>
                      <a:ext cx="2438400" cy="54472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lvl="0">
                        <a:spcBef>
                          <a:spcPct val="50000"/>
                        </a:spcBef>
                      </a:pPr>
                      <a14:m>
                        <m:oMath xmlns:m="http://schemas.openxmlformats.org/officeDocument/2006/math"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CN" sz="2100" i="1">
                              <a:latin typeface="Cambria Math" panose="02040503050406030204" pitchFamily="18" charset="0"/>
                            </a:rPr>
                            <m:t> </m:t>
                          </m:r>
                        </m:oMath>
                      </a14:m>
                      <a:r>
                        <a:rPr lang="en-US" altLang="zh-CN" sz="2100" dirty="0">
                          <a:latin typeface="+mn-ea"/>
                        </a:rPr>
                        <a:t>=</a:t>
                      </a:r>
                      <a:endParaRPr lang="en-US" altLang="zh-CN" sz="2100" dirty="0">
                        <a:latin typeface="+mn-ea"/>
                      </a:endParaRPr>
                    </a:p>
                  </p:txBody>
                </p:sp>
              </mc:Choice>
              <mc:Fallback>
                <p:sp>
                  <p:nvSpPr>
                    <p:cNvPr id="11" name="Text Box 1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11487" y="2825511"/>
                      <a:ext cx="2438400" cy="544720"/>
                    </a:xfrm>
                    <a:prstGeom prst="rect">
                      <a:avLst/>
                    </a:prstGeom>
                    <a:blipFill rotWithShape="1">
                      <a:blip r:embed="rId2"/>
                    </a:blipFill>
                    <a:ln w="9525">
                      <a:noFill/>
                    </a:ln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33" name="组合 32"/>
                <p:cNvGrpSpPr/>
                <p:nvPr/>
              </p:nvGrpSpPr>
              <p:grpSpPr>
                <a:xfrm>
                  <a:off x="589155" y="778556"/>
                  <a:ext cx="9705173" cy="2570830"/>
                  <a:chOff x="589155" y="778556"/>
                  <a:chExt cx="9705173" cy="2570830"/>
                </a:xfrm>
              </p:grpSpPr>
              <mc:AlternateContent xmlns:mc="http://schemas.openxmlformats.org/markup-compatibility/2006">
                <mc:Choice xmlns:a14="http://schemas.microsoft.com/office/drawing/2010/main" Requires="a14">
                  <p:sp>
                    <p:nvSpPr>
                      <p:cNvPr id="5" name="Text Box 6"/>
                      <p:cNvSpPr txBox="1"/>
                      <p:nvPr/>
                    </p:nvSpPr>
                    <p:spPr>
                      <a:xfrm>
                        <a:off x="1745527" y="2149235"/>
                        <a:ext cx="5688013" cy="5447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lvl="0">
                          <a:spcBef>
                            <a:spcPct val="50000"/>
                          </a:spcBef>
                        </a:pPr>
                        <a14:m>
                          <m:oMath xmlns:m="http://schemas.openxmlformats.org/officeDocument/2006/math">
                            <m:r>
                              <a:rPr lang="en-US" altLang="zh-CN" sz="21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1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oMath>
                        </a14:m>
                        <a:r>
                          <a:rPr lang="en-US" altLang="zh-CN" sz="2100" dirty="0">
                            <a:latin typeface="+mn-ea"/>
                          </a:rPr>
                          <a:t>+35             =105</a:t>
                        </a:r>
                        <a:endParaRPr lang="en-US" altLang="zh-CN" sz="2100" dirty="0">
                          <a:latin typeface="+mn-ea"/>
                        </a:endParaRPr>
                      </a:p>
                    </p:txBody>
                  </p:sp>
                </mc:Choice>
                <mc:Fallback>
                  <p:sp>
                    <p:nvSpPr>
                      <p:cNvPr id="5" name="Text Box 6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745527" y="2149235"/>
                        <a:ext cx="5688013" cy="544720"/>
                      </a:xfrm>
                      <a:prstGeom prst="rect">
                        <a:avLst/>
                      </a:prstGeom>
                      <a:blipFill rotWithShape="1">
                        <a:blip r:embed="rId3"/>
                      </a:blip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zh-CN" alt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3" name="内容占位符 3"/>
                  <p:cNvSpPr txBox="1"/>
                  <p:nvPr/>
                </p:nvSpPr>
                <p:spPr>
                  <a:xfrm>
                    <a:off x="589155" y="778556"/>
                    <a:ext cx="9705173" cy="490949"/>
                  </a:xfrm>
                  <a:prstGeom prst="rect">
                    <a:avLst/>
                  </a:prstGeom>
                </p:spPr>
                <p:txBody>
                  <a:bodyPr vert="horz" wrap="square" lIns="91440" tIns="45720" rIns="91440" bIns="45720" anchor="t"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buNone/>
                    </a:pPr>
                    <a:r>
                      <a:rPr lang="zh-CN" altLang="en-US" sz="2400" dirty="0">
                        <a:latin typeface="+mn-ea"/>
                      </a:rPr>
                      <a:t>根据等式的性质在     里填运算符号，在      里填数。</a:t>
                    </a:r>
                    <a:endParaRPr lang="zh-CN" altLang="en-US" sz="2400" dirty="0">
                      <a:latin typeface="+mn-ea"/>
                    </a:endParaRPr>
                  </a:p>
                </p:txBody>
              </p:sp>
              <mc:AlternateContent xmlns:mc="http://schemas.openxmlformats.org/markup-compatibility/2006">
                <mc:Choice xmlns:a14="http://schemas.microsoft.com/office/drawing/2010/main" Requires="a14">
                  <p:sp>
                    <p:nvSpPr>
                      <p:cNvPr id="4" name="Text Box 5"/>
                      <p:cNvSpPr txBox="1"/>
                      <p:nvPr/>
                    </p:nvSpPr>
                    <p:spPr>
                      <a:xfrm>
                        <a:off x="3150281" y="1530206"/>
                        <a:ext cx="3960812" cy="5447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lvl="0">
                          <a:spcBef>
                            <a:spcPct val="50000"/>
                          </a:spcBef>
                        </a:pPr>
                        <a14:m>
                          <m:oMath xmlns:m="http://schemas.openxmlformats.org/officeDocument/2006/math">
                            <m:r>
                              <a:rPr lang="en-US" altLang="zh-CN" sz="21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1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oMath>
                        </a14:m>
                        <a:r>
                          <a:rPr lang="en-US" altLang="zh-CN" sz="2100" dirty="0">
                            <a:latin typeface="+mn-ea"/>
                          </a:rPr>
                          <a:t>+35=105</a:t>
                        </a:r>
                        <a:endParaRPr lang="en-US" altLang="zh-CN" sz="2100" dirty="0">
                          <a:latin typeface="+mn-ea"/>
                        </a:endParaRPr>
                      </a:p>
                    </p:txBody>
                  </p:sp>
                </mc:Choice>
                <mc:Fallback>
                  <p:sp>
                    <p:nvSpPr>
                      <p:cNvPr id="4" name="Text Box 5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150281" y="1530206"/>
                        <a:ext cx="3960812" cy="544720"/>
                      </a:xfrm>
                      <a:prstGeom prst="rect">
                        <a:avLst/>
                      </a:prstGeom>
                      <a:blipFill rotWithShape="1">
                        <a:blip r:embed="rId4"/>
                      </a:blip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zh-CN" alt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6" name="Oval 7"/>
                  <p:cNvSpPr/>
                  <p:nvPr/>
                </p:nvSpPr>
                <p:spPr>
                  <a:xfrm>
                    <a:off x="2937740" y="2153999"/>
                    <a:ext cx="503237" cy="498475"/>
                  </a:xfrm>
                  <a:prstGeom prst="ellipse">
                    <a:avLst/>
                  </a:prstGeom>
                  <a:noFill/>
                  <a:ln w="317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 eaLnBrk="1" hangingPunct="1"/>
                    <a:endParaRPr lang="zh-CN" altLang="en-US" sz="2100" dirty="0">
                      <a:latin typeface="+mn-ea"/>
                    </a:endParaRPr>
                  </a:p>
                </p:txBody>
              </p:sp>
              <p:sp>
                <p:nvSpPr>
                  <p:cNvPr id="7" name="Rectangle 8"/>
                  <p:cNvSpPr/>
                  <p:nvPr/>
                </p:nvSpPr>
                <p:spPr>
                  <a:xfrm>
                    <a:off x="3557659" y="2133916"/>
                    <a:ext cx="555625" cy="522288"/>
                  </a:xfrm>
                  <a:prstGeom prst="rect">
                    <a:avLst/>
                  </a:prstGeom>
                  <a:noFill/>
                  <a:ln w="2540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 eaLnBrk="1" hangingPunct="1"/>
                    <a:endParaRPr lang="zh-CN" altLang="en-US" sz="2100" dirty="0">
                      <a:latin typeface="+mn-ea"/>
                    </a:endParaRPr>
                  </a:p>
                </p:txBody>
              </p:sp>
              <p:sp>
                <p:nvSpPr>
                  <p:cNvPr id="8" name="Oval 9"/>
                  <p:cNvSpPr/>
                  <p:nvPr/>
                </p:nvSpPr>
                <p:spPr>
                  <a:xfrm>
                    <a:off x="5194187" y="2146061"/>
                    <a:ext cx="508000" cy="506413"/>
                  </a:xfrm>
                  <a:prstGeom prst="ellipse">
                    <a:avLst/>
                  </a:prstGeom>
                  <a:noFill/>
                  <a:ln w="317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 eaLnBrk="1" hangingPunct="1"/>
                    <a:endParaRPr lang="zh-CN" altLang="en-US" sz="2100" dirty="0">
                      <a:latin typeface="+mn-ea"/>
                    </a:endParaRPr>
                  </a:p>
                </p:txBody>
              </p:sp>
              <p:sp>
                <p:nvSpPr>
                  <p:cNvPr id="9" name="Rectangle 10"/>
                  <p:cNvSpPr/>
                  <p:nvPr/>
                </p:nvSpPr>
                <p:spPr>
                  <a:xfrm>
                    <a:off x="5737112" y="2171461"/>
                    <a:ext cx="654050" cy="481013"/>
                  </a:xfrm>
                  <a:prstGeom prst="rect">
                    <a:avLst/>
                  </a:prstGeom>
                  <a:noFill/>
                  <a:ln w="2540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 eaLnBrk="1" hangingPunct="1"/>
                    <a:endParaRPr lang="zh-CN" altLang="en-US" sz="2100" dirty="0">
                      <a:latin typeface="+mn-ea"/>
                    </a:endParaRPr>
                  </a:p>
                </p:txBody>
              </p:sp>
              <p:sp>
                <p:nvSpPr>
                  <p:cNvPr id="10" name="Text Box 11"/>
                  <p:cNvSpPr txBox="1"/>
                  <p:nvPr/>
                </p:nvSpPr>
                <p:spPr>
                  <a:xfrm>
                    <a:off x="916852" y="2168286"/>
                    <a:ext cx="1331913" cy="544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lvl="0" eaLnBrk="1" hangingPunct="1">
                      <a:spcBef>
                        <a:spcPct val="50000"/>
                      </a:spcBef>
                    </a:pPr>
                    <a:r>
                      <a:rPr lang="zh-CN" altLang="en-US" sz="2100" dirty="0">
                        <a:latin typeface="+mn-ea"/>
                      </a:rPr>
                      <a:t>解：</a:t>
                    </a:r>
                    <a:endParaRPr lang="zh-CN" altLang="en-US" sz="2100" dirty="0">
                      <a:latin typeface="+mn-ea"/>
                    </a:endParaRPr>
                  </a:p>
                </p:txBody>
              </p:sp>
              <p:sp>
                <p:nvSpPr>
                  <p:cNvPr id="16" name="Rectangle 17"/>
                  <p:cNvSpPr/>
                  <p:nvPr/>
                </p:nvSpPr>
                <p:spPr>
                  <a:xfrm>
                    <a:off x="4549662" y="2825511"/>
                    <a:ext cx="769937" cy="523875"/>
                  </a:xfrm>
                  <a:prstGeom prst="rect">
                    <a:avLst/>
                  </a:prstGeom>
                  <a:noFill/>
                  <a:ln w="2540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lvl="0" eaLnBrk="1" hangingPunct="1"/>
                    <a:endParaRPr lang="zh-CN" altLang="en-US" sz="2100" dirty="0">
                      <a:latin typeface="+mn-ea"/>
                    </a:endParaRPr>
                  </a:p>
                </p:txBody>
              </p:sp>
            </p:grpSp>
          </p:grp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" name="Text Box 5"/>
                  <p:cNvSpPr txBox="1"/>
                  <p:nvPr/>
                </p:nvSpPr>
                <p:spPr>
                  <a:xfrm>
                    <a:off x="3038361" y="3836761"/>
                    <a:ext cx="3960812" cy="544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lvl="0"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altLang="zh-CN" sz="2100" dirty="0">
                        <a:latin typeface="+mn-ea"/>
                      </a:rPr>
                      <a:t>-12.6=6.4</a:t>
                    </a:r>
                    <a:endParaRPr lang="en-US" altLang="zh-CN" sz="2100" dirty="0">
                      <a:latin typeface="+mn-ea"/>
                    </a:endParaRPr>
                  </a:p>
                </p:txBody>
              </p:sp>
            </mc:Choice>
            <mc:Fallback>
              <p:sp>
                <p:nvSpPr>
                  <p:cNvPr id="19" name="Text 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38361" y="3836761"/>
                    <a:ext cx="3960812" cy="544720"/>
                  </a:xfrm>
                  <a:prstGeom prst="rect">
                    <a:avLst/>
                  </a:prstGeom>
                  <a:blipFill rotWithShape="1">
                    <a:blip r:embed="rId5"/>
                  </a:blipFill>
                  <a:ln w="9525">
                    <a:noFill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0" name="Oval 7"/>
              <p:cNvSpPr/>
              <p:nvPr/>
            </p:nvSpPr>
            <p:spPr>
              <a:xfrm>
                <a:off x="3006612" y="4470174"/>
                <a:ext cx="503237" cy="498475"/>
              </a:xfrm>
              <a:prstGeom prst="ellipse">
                <a:avLst/>
              </a:prstGeom>
              <a:noFill/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21" name="Rectangle 8"/>
              <p:cNvSpPr/>
              <p:nvPr/>
            </p:nvSpPr>
            <p:spPr>
              <a:xfrm>
                <a:off x="3530487" y="4487636"/>
                <a:ext cx="808037" cy="522288"/>
              </a:xfrm>
              <a:prstGeom prst="rect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22" name="Oval 9"/>
              <p:cNvSpPr/>
              <p:nvPr/>
            </p:nvSpPr>
            <p:spPr>
              <a:xfrm>
                <a:off x="5194187" y="4462236"/>
                <a:ext cx="508000" cy="506413"/>
              </a:xfrm>
              <a:prstGeom prst="ellipse">
                <a:avLst/>
              </a:prstGeom>
              <a:noFill/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23" name="Rectangle 10"/>
              <p:cNvSpPr/>
              <p:nvPr/>
            </p:nvSpPr>
            <p:spPr>
              <a:xfrm>
                <a:off x="5737111" y="4487636"/>
                <a:ext cx="865187" cy="481013"/>
              </a:xfrm>
              <a:prstGeom prst="rect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24" name="Text Box 11"/>
              <p:cNvSpPr txBox="1"/>
              <p:nvPr/>
            </p:nvSpPr>
            <p:spPr>
              <a:xfrm>
                <a:off x="985724" y="4484460"/>
                <a:ext cx="1331913" cy="5447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</a:rPr>
                  <a:t>解：</a:t>
                </a:r>
                <a:endParaRPr lang="zh-CN" altLang="en-US" sz="2100" dirty="0">
                  <a:latin typeface="+mn-ea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5" name="Text Box 12"/>
                  <p:cNvSpPr txBox="1"/>
                  <p:nvPr/>
                </p:nvSpPr>
                <p:spPr>
                  <a:xfrm>
                    <a:off x="3911487" y="5141686"/>
                    <a:ext cx="2438400" cy="5447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lvl="0"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1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altLang="zh-CN" sz="2100" dirty="0">
                        <a:latin typeface="+mn-ea"/>
                      </a:rPr>
                      <a:t>=</a:t>
                    </a:r>
                    <a:endParaRPr lang="en-US" altLang="zh-CN" sz="2100" dirty="0">
                      <a:latin typeface="+mn-ea"/>
                    </a:endParaRPr>
                  </a:p>
                </p:txBody>
              </p:sp>
            </mc:Choice>
            <mc:Fallback>
              <p:sp>
                <p:nvSpPr>
                  <p:cNvPr id="25" name="Text Box 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11487" y="5141686"/>
                    <a:ext cx="2438400" cy="544720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0" name="Rectangle 17"/>
              <p:cNvSpPr/>
              <p:nvPr/>
            </p:nvSpPr>
            <p:spPr>
              <a:xfrm>
                <a:off x="4549662" y="5141686"/>
                <a:ext cx="769937" cy="523875"/>
              </a:xfrm>
              <a:prstGeom prst="rect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sz="2100" dirty="0">
                  <a:latin typeface="+mn-ea"/>
                </a:endParaRPr>
              </a:p>
            </p:txBody>
          </p:sp>
        </p:grpSp>
        <p:sp>
          <p:nvSpPr>
            <p:cNvPr id="36" name="Oval 7"/>
            <p:cNvSpPr/>
            <p:nvPr/>
          </p:nvSpPr>
          <p:spPr>
            <a:xfrm>
              <a:off x="4015030" y="747373"/>
              <a:ext cx="507610" cy="506965"/>
            </a:xfrm>
            <a:prstGeom prst="ellipse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7866806" y="808303"/>
              <a:ext cx="579497" cy="532797"/>
            </a:xfrm>
            <a:prstGeom prst="rect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5" grpId="0"/>
      <p:bldP spid="17" grpId="0"/>
      <p:bldP spid="26" grpId="0"/>
      <p:bldP spid="27" grpId="0"/>
      <p:bldP spid="28" grpId="0"/>
      <p:bldP spid="29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93520" y="459905"/>
            <a:ext cx="8365896" cy="103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下面解方程正确吗？正确的画“√”，错误的画“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×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”，并将错误的改正过来。</a:t>
            </a:r>
            <a:endParaRPr lang="zh-CN" altLang="en-US" sz="2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93521" y="1487390"/>
                <a:ext cx="2412820" cy="20082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i="1" dirty="0">
                    <a:latin typeface="+mn-ea"/>
                    <a:cs typeface="方正书宋_GBK" charset="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+12=29                    </a:t>
                </a:r>
                <a:endParaRPr lang="en-US" altLang="zh-CN" sz="2100" dirty="0">
                  <a:latin typeface="+mn-ea"/>
                  <a:cs typeface="NEU-BZ-S9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方正书宋_GBK" charset="0"/>
                  </a:rPr>
                  <a:t>解</a:t>
                </a:r>
                <a:r>
                  <a:rPr lang="en-US" altLang="zh-CN" sz="2100" dirty="0">
                    <a:latin typeface="+mn-ea"/>
                    <a:cs typeface="方正书宋_GBK" charset="0"/>
                  </a:rPr>
                  <a:t>:</a:t>
                </a:r>
                <a:r>
                  <a:rPr lang="en-US" altLang="zh-CN" sz="2100" i="1" dirty="0">
                    <a:latin typeface="+mn-ea"/>
                    <a:cs typeface="方正书宋_GBK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+</a:t>
                </a:r>
                <a:r>
                  <a:rPr lang="en-US" altLang="zh-CN" sz="2100" dirty="0">
                    <a:latin typeface="+mn-ea"/>
                    <a:cs typeface="NEU-BZ-S92" charset="0"/>
                  </a:rPr>
                  <a:t>12-12=29</a:t>
                </a:r>
                <a:endParaRPr lang="en-US" altLang="zh-CN" sz="2100" dirty="0">
                  <a:latin typeface="+mn-ea"/>
                  <a:cs typeface="方正书宋_GBK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方正书宋_GBK" charset="0"/>
                  </a:rPr>
                  <a:t>　　</a:t>
                </a:r>
                <a:r>
                  <a:rPr lang="zh-CN" altLang="en-US" sz="2100" dirty="0">
                    <a:latin typeface="+mn-ea"/>
                    <a:cs typeface="方正书宋_GBK" charset="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=</a:t>
                </a:r>
                <a:r>
                  <a:rPr lang="en-US" altLang="zh-CN" sz="2100" dirty="0">
                    <a:latin typeface="+mn-ea"/>
                    <a:cs typeface="NEU-BZ-S92" charset="0"/>
                  </a:rPr>
                  <a:t>29</a:t>
                </a:r>
                <a:endParaRPr lang="en-US" altLang="zh-CN" sz="2100" dirty="0">
                  <a:latin typeface="+mn-ea"/>
                  <a:cs typeface="方正书宋_GBK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  <a:cs typeface="NEU-BZ-S92" charset="0"/>
                    <a:sym typeface="+mn-ea"/>
                  </a:rPr>
                  <a:t> </a:t>
                </a:r>
                <a:r>
                  <a:rPr lang="en-US" altLang="zh-CN" sz="2100" dirty="0">
                    <a:latin typeface="+mn-ea"/>
                    <a:cs typeface="NEU-BZ-S92" charset="0"/>
                    <a:sym typeface="+mn-ea"/>
                  </a:rPr>
                  <a:t>    </a:t>
                </a:r>
                <a:r>
                  <a:rPr lang="en-US" altLang="zh-CN" sz="2100" dirty="0">
                    <a:latin typeface="+mn-ea"/>
                    <a:cs typeface="方正书宋_GBK" charset="0"/>
                    <a:sym typeface="+mn-ea"/>
                  </a:rPr>
                  <a:t>(</a:t>
                </a:r>
                <a:r>
                  <a:rPr lang="zh-CN" altLang="en-US" sz="2100" dirty="0">
                    <a:latin typeface="+mn-ea"/>
                    <a:cs typeface="方正书宋_GBK" charset="0"/>
                    <a:sym typeface="+mn-ea"/>
                  </a:rPr>
                  <a:t>　　</a:t>
                </a:r>
                <a:r>
                  <a:rPr lang="en-US" altLang="zh-CN" sz="2100" dirty="0">
                    <a:latin typeface="+mn-ea"/>
                    <a:cs typeface="方正书宋_GBK" charset="0"/>
                    <a:sym typeface="+mn-ea"/>
                  </a:rPr>
                  <a:t>)</a:t>
                </a:r>
                <a:endParaRPr lang="en-US" altLang="zh-CN" sz="2100" dirty="0">
                  <a:latin typeface="+mn-ea"/>
                  <a:cs typeface="方正书宋_GBK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21" y="1487390"/>
                <a:ext cx="2412820" cy="2008242"/>
              </a:xfrm>
              <a:prstGeom prst="rect">
                <a:avLst/>
              </a:prstGeom>
              <a:blipFill rotWithShape="1">
                <a:blip r:embed="rId1"/>
                <a:stretch>
                  <a:fillRect l="-5" t="-11" r="24" b="29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381273" y="3847915"/>
            <a:ext cx="783310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解：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1"/>
              <p:cNvSpPr txBox="1"/>
              <p:nvPr/>
            </p:nvSpPr>
            <p:spPr>
              <a:xfrm>
                <a:off x="947534" y="3845705"/>
                <a:ext cx="3569536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12-12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＝</a:t>
                </a:r>
                <a:r>
                  <a:rPr lang="en-US" sz="2100" dirty="0">
                    <a:solidFill>
                      <a:srgbClr val="FF0000"/>
                    </a:solidFill>
                    <a:latin typeface="+mn-ea"/>
                  </a:rPr>
                  <a:t>29-12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3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534" y="3845705"/>
                <a:ext cx="3569536" cy="553998"/>
              </a:xfrm>
              <a:prstGeom prst="rect">
                <a:avLst/>
              </a:prstGeom>
              <a:blipFill rotWithShape="1">
                <a:blip r:embed="rId2"/>
                <a:stretch>
                  <a:fillRect l="-3" t="-26" r="9" b="7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1"/>
              <p:cNvSpPr txBox="1"/>
              <p:nvPr/>
            </p:nvSpPr>
            <p:spPr>
              <a:xfrm>
                <a:off x="609057" y="4395284"/>
                <a:ext cx="3328647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17</a:t>
                </a:r>
                <a:endParaRPr 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5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057" y="4395284"/>
                <a:ext cx="3328647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3" t="-81" r="2" b="1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1"/>
              <p:cNvSpPr txBox="1"/>
              <p:nvPr/>
            </p:nvSpPr>
            <p:spPr>
              <a:xfrm>
                <a:off x="1397543" y="3291707"/>
                <a:ext cx="2155647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12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＝</a:t>
                </a:r>
                <a:r>
                  <a:rPr lang="en-US" sz="2100" dirty="0">
                    <a:solidFill>
                      <a:srgbClr val="FF0000"/>
                    </a:solidFill>
                    <a:latin typeface="+mn-ea"/>
                  </a:rPr>
                  <a:t>29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6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543" y="3291707"/>
                <a:ext cx="2155647" cy="553998"/>
              </a:xfrm>
              <a:prstGeom prst="rect">
                <a:avLst/>
              </a:prstGeom>
              <a:blipFill rotWithShape="1">
                <a:blip r:embed="rId4"/>
                <a:stretch>
                  <a:fillRect l="-25" t="-91" r="17" b="2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1164582" y="3060664"/>
            <a:ext cx="72901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4168755" y="1450345"/>
                <a:ext cx="3037588" cy="20082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i="1" dirty="0">
                    <a:latin typeface="+mn-ea"/>
                    <a:cs typeface="方正书宋_GBK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+3.3=7.9                    </a:t>
                </a:r>
                <a:endParaRPr lang="en-US" altLang="zh-CN" sz="2100" dirty="0">
                  <a:latin typeface="+mn-ea"/>
                  <a:cs typeface="NEU-BZ-S9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方正书宋_GBK" charset="0"/>
                  </a:rPr>
                  <a:t>解</a:t>
                </a:r>
                <a:r>
                  <a:rPr lang="en-US" altLang="zh-CN" sz="2100" dirty="0">
                    <a:latin typeface="+mn-ea"/>
                    <a:cs typeface="方正书宋_GBK" charset="0"/>
                  </a:rPr>
                  <a:t>:</a:t>
                </a:r>
                <a:r>
                  <a:rPr lang="en-US" altLang="zh-CN" sz="2100" i="1" dirty="0">
                    <a:latin typeface="+mn-ea"/>
                    <a:cs typeface="方正书宋_GBK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+3.3-3.3=7.9+3.3</a:t>
                </a:r>
                <a:endParaRPr lang="en-US" altLang="zh-CN" sz="2100" dirty="0">
                  <a:latin typeface="+mn-ea"/>
                  <a:cs typeface="方正书宋_GBK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方正书宋_GBK" charset="0"/>
                  </a:rPr>
                  <a:t>　　</a:t>
                </a:r>
                <a:r>
                  <a:rPr lang="zh-CN" altLang="en-US" sz="2100" dirty="0">
                    <a:latin typeface="+mn-ea"/>
                    <a:cs typeface="方正书宋_GBK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NEU-BZ-S92" charset="0"/>
                  </a:rPr>
                  <a:t>=11.2</a:t>
                </a:r>
                <a:endParaRPr lang="en-US" altLang="zh-CN" sz="2100" dirty="0">
                  <a:latin typeface="+mn-ea"/>
                  <a:cs typeface="方正书宋_GBK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  <a:cs typeface="NEU-BZ-S92" charset="0"/>
                    <a:sym typeface="+mn-ea"/>
                  </a:rPr>
                  <a:t> </a:t>
                </a:r>
                <a:r>
                  <a:rPr lang="en-US" altLang="zh-CN" sz="2100" dirty="0">
                    <a:latin typeface="+mn-ea"/>
                    <a:cs typeface="NEU-BZ-S92" charset="0"/>
                    <a:sym typeface="+mn-ea"/>
                  </a:rPr>
                  <a:t>    </a:t>
                </a:r>
                <a:r>
                  <a:rPr lang="en-US" altLang="zh-CN" sz="2100" dirty="0">
                    <a:latin typeface="+mn-ea"/>
                    <a:cs typeface="方正书宋_GBK" charset="0"/>
                    <a:sym typeface="+mn-ea"/>
                  </a:rPr>
                  <a:t>(</a:t>
                </a:r>
                <a:r>
                  <a:rPr lang="zh-CN" altLang="en-US" sz="2100" dirty="0">
                    <a:latin typeface="+mn-ea"/>
                    <a:cs typeface="方正书宋_GBK" charset="0"/>
                    <a:sym typeface="+mn-ea"/>
                  </a:rPr>
                  <a:t>　　</a:t>
                </a:r>
                <a:r>
                  <a:rPr lang="en-US" altLang="zh-CN" sz="2100" dirty="0">
                    <a:latin typeface="+mn-ea"/>
                    <a:cs typeface="方正书宋_GBK" charset="0"/>
                    <a:sym typeface="+mn-ea"/>
                  </a:rPr>
                  <a:t>)</a:t>
                </a:r>
                <a:endParaRPr lang="en-US" altLang="zh-CN" sz="2100" dirty="0">
                  <a:latin typeface="+mn-ea"/>
                  <a:cs typeface="方正书宋_GBK" charset="0"/>
                  <a:sym typeface="+mn-ea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755" y="1450345"/>
                <a:ext cx="3037588" cy="2008242"/>
              </a:xfrm>
              <a:prstGeom prst="rect">
                <a:avLst/>
              </a:prstGeom>
              <a:blipFill rotWithShape="1">
                <a:blip r:embed="rId5"/>
                <a:stretch>
                  <a:fillRect l="-20" r="12" b="19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4815605" y="3031541"/>
            <a:ext cx="72901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4015352" y="3847915"/>
            <a:ext cx="783310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sym typeface="+mn-ea"/>
              </a:rPr>
              <a:t>解：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11"/>
              <p:cNvSpPr txBox="1"/>
              <p:nvPr/>
            </p:nvSpPr>
            <p:spPr>
              <a:xfrm>
                <a:off x="4581613" y="3845705"/>
                <a:ext cx="3569536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+3.3-3.3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7.</a:t>
                </a:r>
                <a:r>
                  <a:rPr lang="en-US" sz="2100" dirty="0">
                    <a:solidFill>
                      <a:srgbClr val="FF0000"/>
                    </a:solidFill>
                    <a:latin typeface="+mn-ea"/>
                  </a:rPr>
                  <a:t>9-3.3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1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1613" y="3845705"/>
                <a:ext cx="3569536" cy="553998"/>
              </a:xfrm>
              <a:prstGeom prst="rect">
                <a:avLst/>
              </a:prstGeom>
              <a:blipFill rotWithShape="1">
                <a:blip r:embed="rId6"/>
                <a:stretch>
                  <a:fillRect l="-2" t="-26" r="8" b="7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1"/>
              <p:cNvSpPr txBox="1"/>
              <p:nvPr/>
            </p:nvSpPr>
            <p:spPr>
              <a:xfrm>
                <a:off x="4515635" y="4399703"/>
                <a:ext cx="3328647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2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2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altLang="zh-CN" sz="2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CN" sz="21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635" y="4399703"/>
                <a:ext cx="3328647" cy="553998"/>
              </a:xfrm>
              <a:prstGeom prst="rect">
                <a:avLst/>
              </a:prstGeom>
              <a:blipFill rotWithShape="1">
                <a:blip r:embed="rId7"/>
                <a:stretch>
                  <a:fillRect l="-5" t="-76" r="4" b="1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11"/>
              <p:cNvSpPr txBox="1"/>
              <p:nvPr/>
            </p:nvSpPr>
            <p:spPr>
              <a:xfrm>
                <a:off x="5031622" y="3291707"/>
                <a:ext cx="2155647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7.9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3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1622" y="3291707"/>
                <a:ext cx="2155647" cy="553998"/>
              </a:xfrm>
              <a:prstGeom prst="rect">
                <a:avLst/>
              </a:prstGeom>
              <a:blipFill rotWithShape="1">
                <a:blip r:embed="rId8"/>
                <a:stretch>
                  <a:fillRect l="-24" t="-91" r="16" b="2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5" grpId="0"/>
      <p:bldP spid="16" grpId="0"/>
      <p:bldP spid="2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394097" y="425280"/>
            <a:ext cx="61888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</a:rPr>
              <a:t>看图列方程，并解方程。</a:t>
            </a:r>
            <a:r>
              <a:rPr lang="en-US" altLang="zh-CN" sz="2400" dirty="0">
                <a:latin typeface="+mn-ea"/>
                <a:ea typeface="+mn-ea"/>
              </a:rPr>
              <a:t>  </a:t>
            </a:r>
            <a:endParaRPr lang="zh-CN" altLang="en-US" sz="24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21508"/>
              <p:cNvSpPr txBox="1">
                <a:spLocks noChangeArrowheads="1"/>
              </p:cNvSpPr>
              <p:nvPr/>
            </p:nvSpPr>
            <p:spPr bwMode="auto">
              <a:xfrm>
                <a:off x="3360922" y="3414023"/>
                <a:ext cx="388411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 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4=19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4" name="文本框 21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60922" y="3414023"/>
                <a:ext cx="3884117" cy="392415"/>
              </a:xfrm>
              <a:prstGeom prst="rect">
                <a:avLst/>
              </a:prstGeom>
              <a:blipFill rotWithShape="1">
                <a:blip r:embed="rId1"/>
                <a:stretch>
                  <a:fillRect l="-13" t="-67" r="8" b="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02643" y="2953769"/>
            <a:ext cx="464239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左边的个数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+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右边的个数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一共的个数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5</a:t>
            </a:r>
            <a:endParaRPr lang="zh-CN" altLang="en-US" sz="2100" b="1" dirty="0"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95841" y="979278"/>
            <a:ext cx="2452455" cy="1812908"/>
            <a:chOff x="3594455" y="1305704"/>
            <a:chExt cx="3269940" cy="24172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594455" y="1305704"/>
              <a:ext cx="3269940" cy="241721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982546" y="3186590"/>
              <a:ext cx="821095" cy="410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+mn-ea"/>
                </a:rPr>
                <a:t>19</a:t>
              </a:r>
              <a:r>
                <a:rPr lang="zh-CN" altLang="en-US" dirty="0" smtClean="0">
                  <a:latin typeface="+mn-ea"/>
                </a:rPr>
                <a:t>个</a:t>
              </a:r>
              <a:endParaRPr lang="zh-CN" altLang="en-US" dirty="0">
                <a:latin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文本框 13"/>
                <p:cNvSpPr txBox="1"/>
                <p:nvPr/>
              </p:nvSpPr>
              <p:spPr>
                <a:xfrm>
                  <a:off x="3820948" y="1687483"/>
                  <a:ext cx="1066449" cy="69762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+mn-ea"/>
                    </a:rPr>
                    <a:t>内装</a:t>
                  </a:r>
                  <a14:m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zh-CN" altLang="en-US" dirty="0" smtClean="0">
                      <a:latin typeface="+mn-ea"/>
                    </a:rPr>
                    <a:t>个。</a:t>
                  </a:r>
                  <a:endParaRPr lang="zh-CN" altLang="en-US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14" name="文本框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0948" y="1687483"/>
                  <a:ext cx="1066449" cy="697626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21508"/>
              <p:cNvSpPr txBox="1">
                <a:spLocks noChangeArrowheads="1"/>
              </p:cNvSpPr>
              <p:nvPr/>
            </p:nvSpPr>
            <p:spPr bwMode="auto">
              <a:xfrm>
                <a:off x="2678411" y="3806438"/>
                <a:ext cx="388411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解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：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4-4=19-4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7" name="文本框 21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78411" y="3806438"/>
                <a:ext cx="3884117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16" t="-63" r="11" b="5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21508"/>
              <p:cNvSpPr txBox="1">
                <a:spLocks noChangeArrowheads="1"/>
              </p:cNvSpPr>
              <p:nvPr/>
            </p:nvSpPr>
            <p:spPr bwMode="auto">
              <a:xfrm>
                <a:off x="3917211" y="4198853"/>
                <a:ext cx="388411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=15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8" name="文本框 21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7211" y="4198853"/>
                <a:ext cx="3884117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4" t="-59" r="9" b="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394097" y="425280"/>
            <a:ext cx="61888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</a:rPr>
              <a:t>看图列方程，并解方程。</a:t>
            </a:r>
            <a:r>
              <a:rPr lang="en-US" altLang="zh-CN" sz="2400" dirty="0">
                <a:latin typeface="+mn-ea"/>
                <a:ea typeface="+mn-ea"/>
              </a:rPr>
              <a:t>  </a:t>
            </a:r>
            <a:endParaRPr lang="zh-CN" altLang="en-US" sz="24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21509"/>
              <p:cNvSpPr txBox="1">
                <a:spLocks noChangeArrowheads="1"/>
              </p:cNvSpPr>
              <p:nvPr/>
            </p:nvSpPr>
            <p:spPr bwMode="auto">
              <a:xfrm>
                <a:off x="2903303" y="3482111"/>
                <a:ext cx="4228939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-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62=486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5" name="文本框 2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03303" y="3482111"/>
                <a:ext cx="4228939" cy="392415"/>
              </a:xfrm>
              <a:prstGeom prst="rect">
                <a:avLst/>
              </a:prstGeom>
              <a:blipFill rotWithShape="1">
                <a:blip r:embed="rId1"/>
                <a:stretch>
                  <a:fillRect l="-2" t="-103" r="13" b="1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17044" y="3060878"/>
            <a:ext cx="330724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原价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降价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现价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5</a:t>
            </a:r>
            <a:endParaRPr lang="zh-CN" altLang="en-US" sz="2100" b="1" dirty="0"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95392" y="874589"/>
            <a:ext cx="3263376" cy="2274835"/>
            <a:chOff x="3460523" y="1166118"/>
            <a:chExt cx="4351168" cy="303311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0523" y="1166118"/>
              <a:ext cx="4351168" cy="3033113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圆角矩形 12"/>
                <p:cNvSpPr/>
                <p:nvPr/>
              </p:nvSpPr>
              <p:spPr>
                <a:xfrm>
                  <a:off x="5352419" y="1818467"/>
                  <a:ext cx="2182488" cy="1588544"/>
                </a:xfrm>
                <a:prstGeom prst="roundRect">
                  <a:avLst/>
                </a:prstGeom>
                <a:solidFill>
                  <a:srgbClr val="B9E5FA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原价：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元</a:t>
                  </a:r>
                  <a:endParaRPr lang="en-US" altLang="zh-CN" sz="1800" dirty="0">
                    <a:solidFill>
                      <a:schemeClr val="tx1"/>
                    </a:solidFill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降价：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</a:rPr>
                    <a:t>62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元</a:t>
                  </a:r>
                  <a:endParaRPr lang="en-US" altLang="zh-CN" sz="1800" dirty="0">
                    <a:solidFill>
                      <a:schemeClr val="tx1"/>
                    </a:solidFill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现价：</a:t>
                  </a:r>
                  <a:r>
                    <a:rPr lang="en-US" altLang="zh-CN" sz="1800" dirty="0">
                      <a:solidFill>
                        <a:schemeClr val="tx1"/>
                      </a:solidFill>
                      <a:latin typeface="+mn-ea"/>
                    </a:rPr>
                    <a:t>486</a:t>
                  </a:r>
                  <a:r>
                    <a:rPr lang="zh-CN" altLang="en-US" sz="1800" dirty="0">
                      <a:solidFill>
                        <a:schemeClr val="tx1"/>
                      </a:solidFill>
                      <a:latin typeface="+mn-ea"/>
                    </a:rPr>
                    <a:t>元</a:t>
                  </a:r>
                  <a:endParaRPr lang="zh-CN" altLang="en-US" sz="1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13" name="圆角矩形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52419" y="1818467"/>
                  <a:ext cx="2182488" cy="1588544"/>
                </a:xfrm>
                <a:prstGeom prst="roundRect">
                  <a:avLst/>
                </a:prstGeom>
                <a:blipFill rotWithShape="1">
                  <a:blip r:embed="rId3"/>
                </a:blip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21509"/>
              <p:cNvSpPr txBox="1">
                <a:spLocks noChangeArrowheads="1"/>
              </p:cNvSpPr>
              <p:nvPr/>
            </p:nvSpPr>
            <p:spPr bwMode="auto">
              <a:xfrm>
                <a:off x="1848555" y="3958913"/>
                <a:ext cx="4228939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解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：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-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62+62=486+62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8" name="文本框 2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8555" y="3958913"/>
                <a:ext cx="4228939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2" t="-82" r="13" b="7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21509"/>
              <p:cNvSpPr txBox="1">
                <a:spLocks noChangeArrowheads="1"/>
              </p:cNvSpPr>
              <p:nvPr/>
            </p:nvSpPr>
            <p:spPr bwMode="auto">
              <a:xfrm>
                <a:off x="3376443" y="4440651"/>
                <a:ext cx="4228939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=548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9" name="文本框 2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6443" y="4440651"/>
                <a:ext cx="4228939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3" t="-24" r="15" b="2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517" y="1124131"/>
            <a:ext cx="8508967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动手操作天平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两边都加上（或减去）同一个数，等式仍然成立。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能利用等式的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性质（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）来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解简单的方程。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3" y="311172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29931" y="3317601"/>
            <a:ext cx="8171915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利用等式的</a:t>
            </a:r>
            <a:r>
              <a:rPr lang="zh-CN" altLang="en-US" sz="2100" dirty="0"/>
              <a:t>性质（一）来</a:t>
            </a:r>
            <a:r>
              <a:rPr lang="zh-CN" altLang="en-US" sz="2100" dirty="0"/>
              <a:t>解简单的方程。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29931" y="3846191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动手操作，得出： 等式两边都加上（或减去）同一个数，等式仍然成立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394097" y="425280"/>
            <a:ext cx="618886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</a:rPr>
              <a:t>看图列方程，并解方程。</a:t>
            </a:r>
            <a:r>
              <a:rPr lang="en-US" altLang="zh-CN" sz="2400" dirty="0">
                <a:latin typeface="+mn-ea"/>
                <a:ea typeface="+mn-ea"/>
              </a:rPr>
              <a:t>  </a:t>
            </a:r>
            <a:endParaRPr lang="zh-CN" altLang="en-US" sz="2400" dirty="0"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21510"/>
              <p:cNvSpPr txBox="1">
                <a:spLocks noChangeArrowheads="1"/>
              </p:cNvSpPr>
              <p:nvPr/>
            </p:nvSpPr>
            <p:spPr bwMode="auto">
              <a:xfrm>
                <a:off x="3028683" y="3377965"/>
                <a:ext cx="3858093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𝑦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50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°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+60°=180°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6" name="文本框 2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28683" y="3377965"/>
                <a:ext cx="3858093" cy="392415"/>
              </a:xfrm>
              <a:prstGeom prst="rect">
                <a:avLst/>
              </a:prstGeom>
              <a:blipFill rotWithShape="1">
                <a:blip r:embed="rId1"/>
                <a:stretch>
                  <a:fillRect l="-10" t="-102" r="5" b="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642386" y="3009960"/>
            <a:ext cx="409664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三角形内角和等于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180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度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5</a:t>
            </a:r>
            <a:endParaRPr lang="zh-CN" altLang="en-US" sz="2100" b="1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88531" y="884876"/>
            <a:ext cx="2157981" cy="20525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21510"/>
              <p:cNvSpPr txBox="1">
                <a:spLocks noChangeArrowheads="1"/>
              </p:cNvSpPr>
              <p:nvPr/>
            </p:nvSpPr>
            <p:spPr bwMode="auto">
              <a:xfrm>
                <a:off x="2963451" y="3716565"/>
                <a:ext cx="3858093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解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：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𝑦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110°=180°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5" name="文本框 2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3451" y="3716565"/>
                <a:ext cx="3858093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14" t="-139" r="10" b="13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21510"/>
              <p:cNvSpPr txBox="1">
                <a:spLocks noChangeArrowheads="1"/>
              </p:cNvSpPr>
              <p:nvPr/>
            </p:nvSpPr>
            <p:spPr bwMode="auto">
              <a:xfrm>
                <a:off x="2894938" y="4155520"/>
                <a:ext cx="3858093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𝑦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+110°-110°=180°-110°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6" name="文本框 2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94938" y="4155520"/>
                <a:ext cx="3858093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16" t="-20" r="11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21510"/>
              <p:cNvSpPr txBox="1">
                <a:spLocks noChangeArrowheads="1"/>
              </p:cNvSpPr>
              <p:nvPr/>
            </p:nvSpPr>
            <p:spPr bwMode="auto">
              <a:xfrm>
                <a:off x="4379371" y="4544815"/>
                <a:ext cx="3858093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𝑦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=70°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17" name="文本框 2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79371" y="4544815"/>
                <a:ext cx="3858093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1" t="-31" r="6" b="2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4234160" y="3487134"/>
            <a:ext cx="2245063" cy="784345"/>
          </a:xfrm>
          <a:prstGeom prst="wedgeRoundRectCallout">
            <a:avLst>
              <a:gd name="adj1" fmla="val 66667"/>
              <a:gd name="adj2" fmla="val 36440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你</a:t>
            </a:r>
            <a:r>
              <a:rPr lang="zh-CN" altLang="en-US" sz="2100" dirty="0">
                <a:solidFill>
                  <a:schemeClr val="tx1"/>
                </a:solidFill>
              </a:rPr>
              <a:t>发现了什么？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pic>
        <p:nvPicPr>
          <p:cNvPr id="7" name="图片 9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9525" y="707194"/>
            <a:ext cx="4050506" cy="24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7"/>
          <p:cNvGrpSpPr/>
          <p:nvPr/>
        </p:nvGrpSpPr>
        <p:grpSpPr bwMode="auto">
          <a:xfrm>
            <a:off x="709692" y="839148"/>
            <a:ext cx="618888" cy="728663"/>
            <a:chOff x="7482874" y="1702266"/>
            <a:chExt cx="824168" cy="972000"/>
          </a:xfrm>
        </p:grpSpPr>
        <p:pic>
          <p:nvPicPr>
            <p:cNvPr id="14" name="图片 11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82874" y="1702266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7514582" y="2054880"/>
              <a:ext cx="792460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5g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19" name="组合 19"/>
          <p:cNvGrpSpPr/>
          <p:nvPr/>
        </p:nvGrpSpPr>
        <p:grpSpPr bwMode="auto">
          <a:xfrm>
            <a:off x="2998459" y="891105"/>
            <a:ext cx="634604" cy="728663"/>
            <a:chOff x="7293635" y="1718864"/>
            <a:chExt cx="846681" cy="972000"/>
          </a:xfrm>
        </p:grpSpPr>
        <p:pic>
          <p:nvPicPr>
            <p:cNvPr id="20" name="图片 20" descr="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1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>
                  <a:latin typeface="+mn-ea"/>
                  <a:ea typeface="+mn-ea"/>
                </a:rPr>
                <a:t>5g</a:t>
              </a:r>
              <a:endParaRPr lang="zh-CN" altLang="en-US" sz="2100" b="1">
                <a:latin typeface="+mn-ea"/>
                <a:ea typeface="+mn-ea"/>
              </a:endParaRP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921110" y="2982960"/>
            <a:ext cx="990600" cy="39290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100" spc="450" dirty="0">
                <a:latin typeface="+mn-ea"/>
              </a:rPr>
              <a:t>5</a:t>
            </a:r>
            <a:r>
              <a:rPr lang="zh-CN" altLang="en-US" sz="2100" spc="450" dirty="0">
                <a:latin typeface="+mn-ea"/>
              </a:rPr>
              <a:t>＝</a:t>
            </a:r>
            <a:r>
              <a:rPr lang="en-US" altLang="zh-CN" sz="2100" spc="450" dirty="0">
                <a:latin typeface="+mn-ea"/>
              </a:rPr>
              <a:t>5</a:t>
            </a:r>
            <a:endParaRPr lang="zh-CN" altLang="en-US" sz="2100" spc="450" dirty="0">
              <a:latin typeface="+mn-ea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63303" y="2995624"/>
            <a:ext cx="2106215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100" spc="450" dirty="0">
                <a:latin typeface="+mn-ea"/>
              </a:rPr>
              <a:t>5</a:t>
            </a:r>
            <a:r>
              <a:rPr lang="zh-CN" altLang="en-US" sz="2100" spc="450" dirty="0">
                <a:latin typeface="+mn-ea"/>
              </a:rPr>
              <a:t>＋</a:t>
            </a:r>
            <a:r>
              <a:rPr lang="en-US" altLang="zh-CN" sz="2100" spc="450" dirty="0">
                <a:latin typeface="+mn-ea"/>
              </a:rPr>
              <a:t>2</a:t>
            </a:r>
            <a:r>
              <a:rPr lang="zh-CN" altLang="en-US" sz="2100" spc="450" dirty="0">
                <a:latin typeface="+mn-ea"/>
              </a:rPr>
              <a:t>＝</a:t>
            </a:r>
            <a:r>
              <a:rPr lang="en-US" altLang="zh-CN" sz="2100" spc="450" dirty="0">
                <a:latin typeface="+mn-ea"/>
              </a:rPr>
              <a:t>5</a:t>
            </a:r>
            <a:r>
              <a:rPr lang="zh-CN" altLang="en-US" sz="2100" spc="450" dirty="0">
                <a:latin typeface="+mn-ea"/>
              </a:rPr>
              <a:t>＋</a:t>
            </a:r>
            <a:r>
              <a:rPr lang="en-US" altLang="zh-CN" sz="2100" spc="450" dirty="0">
                <a:latin typeface="+mn-ea"/>
              </a:rPr>
              <a:t>2</a:t>
            </a:r>
            <a:endParaRPr lang="zh-CN" altLang="en-US" sz="2100" spc="450" dirty="0">
              <a:latin typeface="+mn-ea"/>
            </a:endParaRPr>
          </a:p>
        </p:txBody>
      </p:sp>
      <p:grpSp>
        <p:nvGrpSpPr>
          <p:cNvPr id="27" name="组合 34"/>
          <p:cNvGrpSpPr/>
          <p:nvPr/>
        </p:nvGrpSpPr>
        <p:grpSpPr bwMode="auto">
          <a:xfrm>
            <a:off x="1229154" y="1006689"/>
            <a:ext cx="569961" cy="602901"/>
            <a:chOff x="6690707" y="1947417"/>
            <a:chExt cx="758734" cy="804979"/>
          </a:xfrm>
        </p:grpSpPr>
        <p:pic>
          <p:nvPicPr>
            <p:cNvPr id="28" name="图片 35" descr="7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91594" y="1947417"/>
              <a:ext cx="515113" cy="737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36"/>
            <p:cNvSpPr txBox="1">
              <a:spLocks noChangeArrowheads="1"/>
            </p:cNvSpPr>
            <p:nvPr/>
          </p:nvSpPr>
          <p:spPr bwMode="auto">
            <a:xfrm>
              <a:off x="6690707" y="2197633"/>
              <a:ext cx="758734" cy="55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2g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33" name="组合 40"/>
          <p:cNvGrpSpPr/>
          <p:nvPr/>
        </p:nvGrpSpPr>
        <p:grpSpPr bwMode="auto">
          <a:xfrm>
            <a:off x="3633063" y="991431"/>
            <a:ext cx="481382" cy="921707"/>
            <a:chOff x="6690707" y="1953764"/>
            <a:chExt cx="640817" cy="1227994"/>
          </a:xfrm>
        </p:grpSpPr>
        <p:pic>
          <p:nvPicPr>
            <p:cNvPr id="34" name="图片 41" descr="7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90707" y="1953764"/>
              <a:ext cx="515113" cy="737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42"/>
            <p:cNvSpPr txBox="1">
              <a:spLocks noChangeArrowheads="1"/>
            </p:cNvSpPr>
            <p:nvPr/>
          </p:nvSpPr>
          <p:spPr bwMode="auto">
            <a:xfrm>
              <a:off x="6690707" y="2197633"/>
              <a:ext cx="640817" cy="98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2g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42" name="组合 52"/>
          <p:cNvGrpSpPr/>
          <p:nvPr/>
        </p:nvGrpSpPr>
        <p:grpSpPr bwMode="auto">
          <a:xfrm>
            <a:off x="634635" y="704739"/>
            <a:ext cx="621506" cy="890588"/>
            <a:chOff x="7972425" y="3003429"/>
            <a:chExt cx="829630" cy="1188000"/>
          </a:xfrm>
        </p:grpSpPr>
        <p:grpSp>
          <p:nvGrpSpPr>
            <p:cNvPr id="43" name="组合 48"/>
            <p:cNvGrpSpPr/>
            <p:nvPr/>
          </p:nvGrpSpPr>
          <p:grpSpPr bwMode="auto">
            <a:xfrm>
              <a:off x="7972425" y="3003429"/>
              <a:ext cx="829630" cy="1188000"/>
              <a:chOff x="8117998" y="1556683"/>
              <a:chExt cx="829630" cy="1188000"/>
            </a:xfrm>
          </p:grpSpPr>
          <p:pic>
            <p:nvPicPr>
              <p:cNvPr id="45" name="图片 49" descr="7.png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829630" cy="118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" name="TextBox 50"/>
              <p:cNvSpPr txBox="1">
                <a:spLocks noChangeArrowheads="1"/>
              </p:cNvSpPr>
              <p:nvPr/>
            </p:nvSpPr>
            <p:spPr bwMode="auto">
              <a:xfrm>
                <a:off x="8134040" y="2087953"/>
                <a:ext cx="792461" cy="554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44" name="Object 3"/>
            <p:cNvGraphicFramePr>
              <a:graphicFrameLocks noChangeAspect="1"/>
            </p:cNvGraphicFramePr>
            <p:nvPr/>
          </p:nvGraphicFramePr>
          <p:xfrm>
            <a:off x="8066756" y="368476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06" name="公式" r:id="rId6" imgW="127000" imgH="139700" progId="Equation.KSEE3">
                    <p:embed/>
                  </p:oleObj>
                </mc:Choice>
                <mc:Fallback>
                  <p:oleObj name="公式" r:id="rId6" imgW="127000" imgH="139700" progId="Equation.KSEE3">
                    <p:embed/>
                    <p:pic>
                      <p:nvPicPr>
                        <p:cNvPr id="0" name="图片 22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6756" y="368476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55"/>
          <p:cNvGrpSpPr/>
          <p:nvPr/>
        </p:nvGrpSpPr>
        <p:grpSpPr bwMode="auto">
          <a:xfrm>
            <a:off x="1988399" y="2984154"/>
            <a:ext cx="1264444" cy="415498"/>
            <a:chOff x="2446159" y="5778220"/>
            <a:chExt cx="1685591" cy="554987"/>
          </a:xfrm>
        </p:grpSpPr>
        <p:graphicFrame>
          <p:nvGraphicFramePr>
            <p:cNvPr id="48" name="Object 4"/>
            <p:cNvGraphicFramePr>
              <a:graphicFrameLocks noChangeAspect="1"/>
            </p:cNvGraphicFramePr>
            <p:nvPr/>
          </p:nvGraphicFramePr>
          <p:xfrm>
            <a:off x="244615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07" name="公式" r:id="rId8" imgW="127000" imgH="139700" progId="Equation.KSEE3">
                    <p:embed/>
                  </p:oleObj>
                </mc:Choice>
                <mc:Fallback>
                  <p:oleObj name="公式" r:id="rId8" imgW="127000" imgH="139700" progId="Equation.KSEE3">
                    <p:embed/>
                    <p:pic>
                      <p:nvPicPr>
                        <p:cNvPr id="0" name="图片 22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4615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TextBox 54"/>
            <p:cNvSpPr txBox="1"/>
            <p:nvPr/>
          </p:nvSpPr>
          <p:spPr>
            <a:xfrm>
              <a:off x="2541389" y="5778220"/>
              <a:ext cx="1590361" cy="554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10</a:t>
              </a:r>
              <a:endParaRPr lang="zh-CN" altLang="en-US" sz="2100" spc="450" dirty="0">
                <a:latin typeface="+mn-ea"/>
              </a:endParaRPr>
            </a:p>
          </p:txBody>
        </p:sp>
      </p:grpSp>
      <p:grpSp>
        <p:nvGrpSpPr>
          <p:cNvPr id="53" name="组合 71"/>
          <p:cNvGrpSpPr/>
          <p:nvPr/>
        </p:nvGrpSpPr>
        <p:grpSpPr bwMode="auto">
          <a:xfrm>
            <a:off x="3611602" y="857844"/>
            <a:ext cx="634604" cy="728663"/>
            <a:chOff x="7293635" y="1718864"/>
            <a:chExt cx="846681" cy="972000"/>
          </a:xfrm>
        </p:grpSpPr>
        <p:pic>
          <p:nvPicPr>
            <p:cNvPr id="54" name="图片 72" descr="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73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5g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59" name="组合 77"/>
          <p:cNvGrpSpPr/>
          <p:nvPr/>
        </p:nvGrpSpPr>
        <p:grpSpPr bwMode="auto">
          <a:xfrm>
            <a:off x="1197041" y="3003093"/>
            <a:ext cx="2683374" cy="414625"/>
            <a:chOff x="2038386" y="6753214"/>
            <a:chExt cx="2943542" cy="524154"/>
          </a:xfrm>
        </p:grpSpPr>
        <p:graphicFrame>
          <p:nvGraphicFramePr>
            <p:cNvPr id="60" name="Object 6"/>
            <p:cNvGraphicFramePr>
              <a:graphicFrameLocks noChangeAspect="1"/>
            </p:cNvGraphicFramePr>
            <p:nvPr/>
          </p:nvGraphicFramePr>
          <p:xfrm>
            <a:off x="2410523" y="6835291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08" name="公式" r:id="rId9" imgW="127000" imgH="139700" progId="Equation.KSEE3">
                    <p:embed/>
                  </p:oleObj>
                </mc:Choice>
                <mc:Fallback>
                  <p:oleObj name="公式" r:id="rId9" imgW="127000" imgH="139700" progId="Equation.KSEE3">
                    <p:embed/>
                    <p:pic>
                      <p:nvPicPr>
                        <p:cNvPr id="0" name="图片 22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0523" y="6835291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TextBox 79"/>
            <p:cNvSpPr txBox="1"/>
            <p:nvPr/>
          </p:nvSpPr>
          <p:spPr>
            <a:xfrm>
              <a:off x="2038386" y="6753214"/>
              <a:ext cx="2943542" cy="5241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＋</a:t>
              </a:r>
              <a:r>
                <a:rPr lang="en-US" altLang="zh-CN" sz="2100" spc="450" dirty="0">
                  <a:latin typeface="+mn-ea"/>
                </a:rPr>
                <a:t>5</a:t>
              </a: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10+5</a:t>
              </a:r>
              <a:endParaRPr lang="zh-CN" altLang="en-US" sz="2100" spc="450" dirty="0">
                <a:latin typeface="+mn-ea"/>
              </a:endParaRPr>
            </a:p>
          </p:txBody>
        </p:sp>
      </p:grpSp>
      <p:grpSp>
        <p:nvGrpSpPr>
          <p:cNvPr id="30" name="组合 37"/>
          <p:cNvGrpSpPr/>
          <p:nvPr/>
        </p:nvGrpSpPr>
        <p:grpSpPr bwMode="auto">
          <a:xfrm>
            <a:off x="2947660" y="735364"/>
            <a:ext cx="685403" cy="1136932"/>
            <a:chOff x="8077376" y="1556683"/>
            <a:chExt cx="914924" cy="1516611"/>
          </a:xfrm>
        </p:grpSpPr>
        <p:pic>
          <p:nvPicPr>
            <p:cNvPr id="31" name="图片 38" descr="7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117998" y="1556683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39"/>
            <p:cNvSpPr txBox="1">
              <a:spLocks noChangeArrowheads="1"/>
            </p:cNvSpPr>
            <p:nvPr/>
          </p:nvSpPr>
          <p:spPr bwMode="auto">
            <a:xfrm>
              <a:off x="8077376" y="2087953"/>
              <a:ext cx="914924" cy="985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50" name="组合 56"/>
          <p:cNvGrpSpPr/>
          <p:nvPr/>
        </p:nvGrpSpPr>
        <p:grpSpPr bwMode="auto">
          <a:xfrm>
            <a:off x="1249843" y="816326"/>
            <a:ext cx="634604" cy="728663"/>
            <a:chOff x="7293635" y="1718864"/>
            <a:chExt cx="846681" cy="972000"/>
          </a:xfrm>
        </p:grpSpPr>
        <p:pic>
          <p:nvPicPr>
            <p:cNvPr id="51" name="图片 57" descr="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93635" y="1718864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Box 58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5g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pic>
        <p:nvPicPr>
          <p:cNvPr id="74" name="图片 9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40596" y="707194"/>
            <a:ext cx="4050506" cy="241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25"/>
          <p:cNvSpPr txBox="1"/>
          <p:nvPr/>
        </p:nvSpPr>
        <p:spPr>
          <a:xfrm>
            <a:off x="5679655" y="3003093"/>
            <a:ext cx="1401824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100" spc="450" dirty="0">
                <a:latin typeface="+mn-ea"/>
              </a:rPr>
              <a:t>12</a:t>
            </a:r>
            <a:r>
              <a:rPr lang="zh-CN" altLang="en-US" sz="2100" spc="450" dirty="0">
                <a:latin typeface="+mn-ea"/>
              </a:rPr>
              <a:t>＝</a:t>
            </a:r>
            <a:r>
              <a:rPr lang="en-US" altLang="zh-CN" sz="2100" spc="450" dirty="0">
                <a:latin typeface="+mn-ea"/>
              </a:rPr>
              <a:t>12</a:t>
            </a:r>
            <a:endParaRPr lang="zh-CN" altLang="en-US" sz="2100" spc="450" dirty="0">
              <a:latin typeface="+mn-ea"/>
            </a:endParaRPr>
          </a:p>
        </p:txBody>
      </p:sp>
      <p:sp>
        <p:nvSpPr>
          <p:cNvPr id="82" name="TextBox 26"/>
          <p:cNvSpPr txBox="1"/>
          <p:nvPr/>
        </p:nvSpPr>
        <p:spPr>
          <a:xfrm>
            <a:off x="5321548" y="2994100"/>
            <a:ext cx="2106215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2100" spc="450" dirty="0">
                <a:latin typeface="+mn-ea"/>
              </a:rPr>
              <a:t>12-2</a:t>
            </a:r>
            <a:r>
              <a:rPr lang="zh-CN" altLang="en-US" sz="2100" spc="450" dirty="0">
                <a:latin typeface="+mn-ea"/>
              </a:rPr>
              <a:t>＝</a:t>
            </a:r>
            <a:r>
              <a:rPr lang="en-US" altLang="zh-CN" sz="2100" spc="450" dirty="0">
                <a:latin typeface="+mn-ea"/>
              </a:rPr>
              <a:t>12-2</a:t>
            </a:r>
            <a:endParaRPr lang="zh-CN" altLang="en-US" sz="2100" spc="450" dirty="0">
              <a:latin typeface="+mn-ea"/>
            </a:endParaRPr>
          </a:p>
        </p:txBody>
      </p:sp>
      <p:grpSp>
        <p:nvGrpSpPr>
          <p:cNvPr id="83" name="组合 34"/>
          <p:cNvGrpSpPr/>
          <p:nvPr/>
        </p:nvGrpSpPr>
        <p:grpSpPr bwMode="auto">
          <a:xfrm>
            <a:off x="5326838" y="1019836"/>
            <a:ext cx="569961" cy="602901"/>
            <a:chOff x="6690707" y="1947417"/>
            <a:chExt cx="758734" cy="804979"/>
          </a:xfrm>
        </p:grpSpPr>
        <p:pic>
          <p:nvPicPr>
            <p:cNvPr id="84" name="图片 35" descr="7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91594" y="1947417"/>
              <a:ext cx="515113" cy="737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36"/>
            <p:cNvSpPr txBox="1">
              <a:spLocks noChangeArrowheads="1"/>
            </p:cNvSpPr>
            <p:nvPr/>
          </p:nvSpPr>
          <p:spPr bwMode="auto">
            <a:xfrm>
              <a:off x="6690707" y="2197633"/>
              <a:ext cx="758734" cy="55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2g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86" name="组合 40"/>
          <p:cNvGrpSpPr/>
          <p:nvPr/>
        </p:nvGrpSpPr>
        <p:grpSpPr bwMode="auto">
          <a:xfrm>
            <a:off x="7654133" y="991431"/>
            <a:ext cx="481382" cy="921707"/>
            <a:chOff x="6690707" y="1953764"/>
            <a:chExt cx="640817" cy="1227994"/>
          </a:xfrm>
        </p:grpSpPr>
        <p:pic>
          <p:nvPicPr>
            <p:cNvPr id="87" name="图片 41" descr="7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690707" y="1953764"/>
              <a:ext cx="515113" cy="737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TextBox 42"/>
            <p:cNvSpPr txBox="1">
              <a:spLocks noChangeArrowheads="1"/>
            </p:cNvSpPr>
            <p:nvPr/>
          </p:nvSpPr>
          <p:spPr bwMode="auto">
            <a:xfrm>
              <a:off x="6690707" y="2197633"/>
              <a:ext cx="640817" cy="98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2g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94" name="组合 55"/>
          <p:cNvGrpSpPr/>
          <p:nvPr/>
        </p:nvGrpSpPr>
        <p:grpSpPr bwMode="auto">
          <a:xfrm>
            <a:off x="5014059" y="2994103"/>
            <a:ext cx="2520719" cy="415498"/>
            <a:chOff x="2446159" y="5778220"/>
            <a:chExt cx="1685591" cy="554986"/>
          </a:xfrm>
        </p:grpSpPr>
        <p:graphicFrame>
          <p:nvGraphicFramePr>
            <p:cNvPr id="95" name="Object 4"/>
            <p:cNvGraphicFramePr>
              <a:graphicFrameLocks noChangeAspect="1"/>
            </p:cNvGraphicFramePr>
            <p:nvPr/>
          </p:nvGraphicFramePr>
          <p:xfrm>
            <a:off x="244615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09" name="公式" r:id="rId10" imgW="127000" imgH="139700" progId="Equation.KSEE3">
                    <p:embed/>
                  </p:oleObj>
                </mc:Choice>
                <mc:Fallback>
                  <p:oleObj name="公式" r:id="rId10" imgW="127000" imgH="139700" progId="Equation.KSEE3">
                    <p:embed/>
                    <p:pic>
                      <p:nvPicPr>
                        <p:cNvPr id="0" name="图片 22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4615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6" name="TextBox 54"/>
            <p:cNvSpPr txBox="1"/>
            <p:nvPr/>
          </p:nvSpPr>
          <p:spPr>
            <a:xfrm>
              <a:off x="2541390" y="5778220"/>
              <a:ext cx="1590360" cy="5549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100" spc="450" dirty="0">
                  <a:latin typeface="+mn-ea"/>
                </a:rPr>
                <a:t>+5-5</a:t>
              </a: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15-5</a:t>
              </a:r>
              <a:endParaRPr lang="zh-CN" altLang="en-US" sz="2100" spc="450" dirty="0">
                <a:latin typeface="+mn-ea"/>
              </a:endParaRPr>
            </a:p>
          </p:txBody>
        </p:sp>
      </p:grpSp>
      <p:grpSp>
        <p:nvGrpSpPr>
          <p:cNvPr id="97" name="组合 71"/>
          <p:cNvGrpSpPr/>
          <p:nvPr/>
        </p:nvGrpSpPr>
        <p:grpSpPr bwMode="auto">
          <a:xfrm>
            <a:off x="7616639" y="851171"/>
            <a:ext cx="593965" cy="728663"/>
            <a:chOff x="7347855" y="1680706"/>
            <a:chExt cx="792461" cy="972000"/>
          </a:xfrm>
        </p:grpSpPr>
        <p:pic>
          <p:nvPicPr>
            <p:cNvPr id="98" name="图片 72" descr="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378393" y="1680706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TextBox 73"/>
            <p:cNvSpPr txBox="1">
              <a:spLocks noChangeArrowheads="1"/>
            </p:cNvSpPr>
            <p:nvPr/>
          </p:nvSpPr>
          <p:spPr bwMode="auto">
            <a:xfrm>
              <a:off x="7347855" y="2087952"/>
              <a:ext cx="792461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5g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100" name="组合 77"/>
          <p:cNvGrpSpPr/>
          <p:nvPr/>
        </p:nvGrpSpPr>
        <p:grpSpPr bwMode="auto">
          <a:xfrm>
            <a:off x="4918833" y="3002931"/>
            <a:ext cx="2683374" cy="415498"/>
            <a:chOff x="2038386" y="6753214"/>
            <a:chExt cx="2943542" cy="525258"/>
          </a:xfrm>
        </p:grpSpPr>
        <p:graphicFrame>
          <p:nvGraphicFramePr>
            <p:cNvPr id="101" name="Object 6"/>
            <p:cNvGraphicFramePr>
              <a:graphicFrameLocks noChangeAspect="1"/>
            </p:cNvGraphicFramePr>
            <p:nvPr/>
          </p:nvGraphicFramePr>
          <p:xfrm>
            <a:off x="2410523" y="6835291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10" name="公式" r:id="rId11" imgW="127000" imgH="139700" progId="Equation.KSEE3">
                    <p:embed/>
                  </p:oleObj>
                </mc:Choice>
                <mc:Fallback>
                  <p:oleObj name="公式" r:id="rId11" imgW="127000" imgH="139700" progId="Equation.KSEE3">
                    <p:embed/>
                    <p:pic>
                      <p:nvPicPr>
                        <p:cNvPr id="0" name="图片 22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0523" y="6835291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" name="TextBox 79"/>
            <p:cNvSpPr txBox="1"/>
            <p:nvPr/>
          </p:nvSpPr>
          <p:spPr>
            <a:xfrm>
              <a:off x="2038386" y="6753214"/>
              <a:ext cx="2943542" cy="525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100" spc="450" dirty="0">
                  <a:latin typeface="+mn-ea"/>
                </a:rPr>
                <a:t> ＋</a:t>
              </a:r>
              <a:r>
                <a:rPr lang="en-US" altLang="zh-CN" sz="2100" spc="450" dirty="0">
                  <a:latin typeface="+mn-ea"/>
                </a:rPr>
                <a:t>5</a:t>
              </a: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15</a:t>
              </a:r>
              <a:endParaRPr lang="zh-CN" altLang="en-US" sz="2100" spc="450" dirty="0">
                <a:latin typeface="+mn-ea"/>
              </a:endParaRPr>
            </a:p>
          </p:txBody>
        </p:sp>
      </p:grpSp>
      <p:grpSp>
        <p:nvGrpSpPr>
          <p:cNvPr id="103" name="组合 37"/>
          <p:cNvGrpSpPr/>
          <p:nvPr/>
        </p:nvGrpSpPr>
        <p:grpSpPr bwMode="auto">
          <a:xfrm>
            <a:off x="4612635" y="702635"/>
            <a:ext cx="690936" cy="1155617"/>
            <a:chOff x="4492650" y="2604604"/>
            <a:chExt cx="922310" cy="1541536"/>
          </a:xfrm>
        </p:grpSpPr>
        <p:pic>
          <p:nvPicPr>
            <p:cNvPr id="104" name="图片 38" descr="7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92650" y="2604604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TextBox 39"/>
            <p:cNvSpPr txBox="1">
              <a:spLocks noChangeArrowheads="1"/>
            </p:cNvSpPr>
            <p:nvPr/>
          </p:nvSpPr>
          <p:spPr bwMode="auto">
            <a:xfrm>
              <a:off x="4500036" y="3160799"/>
              <a:ext cx="914924" cy="985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109" name="组合 37"/>
          <p:cNvGrpSpPr/>
          <p:nvPr/>
        </p:nvGrpSpPr>
        <p:grpSpPr bwMode="auto">
          <a:xfrm>
            <a:off x="6966872" y="721320"/>
            <a:ext cx="690936" cy="1155617"/>
            <a:chOff x="4492650" y="2604604"/>
            <a:chExt cx="922310" cy="1541536"/>
          </a:xfrm>
        </p:grpSpPr>
        <p:pic>
          <p:nvPicPr>
            <p:cNvPr id="110" name="图片 38" descr="7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92650" y="2604604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" name="TextBox 39"/>
            <p:cNvSpPr txBox="1">
              <a:spLocks noChangeArrowheads="1"/>
            </p:cNvSpPr>
            <p:nvPr/>
          </p:nvSpPr>
          <p:spPr bwMode="auto">
            <a:xfrm>
              <a:off x="4500036" y="3160799"/>
              <a:ext cx="914924" cy="985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89" name="组合 52"/>
          <p:cNvGrpSpPr/>
          <p:nvPr/>
        </p:nvGrpSpPr>
        <p:grpSpPr bwMode="auto">
          <a:xfrm>
            <a:off x="4614890" y="681697"/>
            <a:ext cx="621506" cy="890588"/>
            <a:chOff x="7972425" y="3003429"/>
            <a:chExt cx="829630" cy="1188000"/>
          </a:xfrm>
        </p:grpSpPr>
        <p:grpSp>
          <p:nvGrpSpPr>
            <p:cNvPr id="90" name="组合 48"/>
            <p:cNvGrpSpPr/>
            <p:nvPr/>
          </p:nvGrpSpPr>
          <p:grpSpPr bwMode="auto">
            <a:xfrm>
              <a:off x="7972425" y="3003429"/>
              <a:ext cx="829630" cy="1188000"/>
              <a:chOff x="8117998" y="1556683"/>
              <a:chExt cx="829630" cy="1188000"/>
            </a:xfrm>
          </p:grpSpPr>
          <p:pic>
            <p:nvPicPr>
              <p:cNvPr id="92" name="图片 49" descr="7.png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8117998" y="1556683"/>
                <a:ext cx="829630" cy="118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" name="TextBox 50"/>
              <p:cNvSpPr txBox="1">
                <a:spLocks noChangeArrowheads="1"/>
              </p:cNvSpPr>
              <p:nvPr/>
            </p:nvSpPr>
            <p:spPr bwMode="auto">
              <a:xfrm>
                <a:off x="8134040" y="2087953"/>
                <a:ext cx="792461" cy="554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100" b="1">
                    <a:latin typeface="+mn-ea"/>
                    <a:ea typeface="+mn-ea"/>
                  </a:rPr>
                  <a:t>  g</a:t>
                </a:r>
                <a:endParaRPr lang="zh-CN" altLang="en-US" sz="2100" b="1">
                  <a:latin typeface="+mn-ea"/>
                  <a:ea typeface="+mn-ea"/>
                </a:endParaRPr>
              </a:p>
            </p:txBody>
          </p:sp>
        </p:grpSp>
        <p:graphicFrame>
          <p:nvGraphicFramePr>
            <p:cNvPr id="91" name="Object 3"/>
            <p:cNvGraphicFramePr>
              <a:graphicFrameLocks noChangeAspect="1"/>
            </p:cNvGraphicFramePr>
            <p:nvPr/>
          </p:nvGraphicFramePr>
          <p:xfrm>
            <a:off x="8066756" y="368476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11" name="公式" r:id="rId12" imgW="127000" imgH="139700" progId="Equation.KSEE3">
                    <p:embed/>
                  </p:oleObj>
                </mc:Choice>
                <mc:Fallback>
                  <p:oleObj name="公式" r:id="rId12" imgW="127000" imgH="139700" progId="Equation.KSEE3">
                    <p:embed/>
                    <p:pic>
                      <p:nvPicPr>
                        <p:cNvPr id="0" name="图片 22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6756" y="368476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5" name="组合 17"/>
          <p:cNvGrpSpPr/>
          <p:nvPr/>
        </p:nvGrpSpPr>
        <p:grpSpPr bwMode="auto">
          <a:xfrm>
            <a:off x="5276252" y="858991"/>
            <a:ext cx="618888" cy="728663"/>
            <a:chOff x="7482874" y="1702266"/>
            <a:chExt cx="824168" cy="972000"/>
          </a:xfrm>
        </p:grpSpPr>
        <p:pic>
          <p:nvPicPr>
            <p:cNvPr id="76" name="图片 11" descr="7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82874" y="1702266"/>
              <a:ext cx="678790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TextBox 14"/>
            <p:cNvSpPr txBox="1">
              <a:spLocks noChangeArrowheads="1"/>
            </p:cNvSpPr>
            <p:nvPr/>
          </p:nvSpPr>
          <p:spPr bwMode="auto">
            <a:xfrm>
              <a:off x="7514582" y="2054880"/>
              <a:ext cx="792460" cy="554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5g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  <p:grpSp>
        <p:nvGrpSpPr>
          <p:cNvPr id="112" name="组合 37"/>
          <p:cNvGrpSpPr/>
          <p:nvPr/>
        </p:nvGrpSpPr>
        <p:grpSpPr bwMode="auto">
          <a:xfrm>
            <a:off x="6989558" y="702635"/>
            <a:ext cx="690936" cy="1155617"/>
            <a:chOff x="4492650" y="2604604"/>
            <a:chExt cx="922310" cy="1541536"/>
          </a:xfrm>
        </p:grpSpPr>
        <p:pic>
          <p:nvPicPr>
            <p:cNvPr id="113" name="图片 38" descr="7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92650" y="2604604"/>
              <a:ext cx="829630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Box 39"/>
            <p:cNvSpPr txBox="1">
              <a:spLocks noChangeArrowheads="1"/>
            </p:cNvSpPr>
            <p:nvPr/>
          </p:nvSpPr>
          <p:spPr bwMode="auto">
            <a:xfrm>
              <a:off x="4500036" y="3160799"/>
              <a:ext cx="914924" cy="985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latin typeface="+mn-ea"/>
                  <a:ea typeface="+mn-ea"/>
                </a:rPr>
                <a:t>10g</a:t>
              </a:r>
              <a:endParaRPr lang="zh-CN" altLang="en-US" sz="21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/>
      <p:bldP spid="25" grpId="1"/>
      <p:bldP spid="26" grpId="0"/>
      <p:bldP spid="26" grpId="1"/>
      <p:bldP spid="81" grpId="0"/>
      <p:bldP spid="81" grpId="1"/>
      <p:bldP spid="82" grpId="0"/>
      <p:bldP spid="8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24"/>
          <p:cNvSpPr txBox="1">
            <a:spLocks noChangeArrowheads="1"/>
          </p:cNvSpPr>
          <p:nvPr/>
        </p:nvSpPr>
        <p:spPr bwMode="auto">
          <a:xfrm>
            <a:off x="344813" y="402318"/>
            <a:ext cx="52744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观察下图，你发现了什么规律？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446" y="844154"/>
            <a:ext cx="6625829" cy="2913459"/>
            <a:chOff x="1081898" y="1125538"/>
            <a:chExt cx="8834438" cy="3884612"/>
          </a:xfrm>
        </p:grpSpPr>
        <p:pic>
          <p:nvPicPr>
            <p:cNvPr id="49" name="图片 74" descr="8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81898" y="1125538"/>
              <a:ext cx="8834438" cy="388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1959430" y="2694619"/>
              <a:ext cx="3312366" cy="410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5=5                   5+2=5+2</a:t>
              </a:r>
              <a:endParaRPr lang="zh-CN" altLang="en-US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3" name="文本框 52"/>
                <p:cNvSpPr txBox="1"/>
                <p:nvPr/>
              </p:nvSpPr>
              <p:spPr>
                <a:xfrm>
                  <a:off x="1794589" y="4452259"/>
                  <a:ext cx="3477208" cy="41036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dirty="0" smtClean="0"/>
                    <a:t>=10                   </a:t>
                  </a:r>
                  <a14:m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b="0" i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altLang="zh-CN" dirty="0" smtClean="0"/>
                    <a:t> 5=10+5</a:t>
                  </a:r>
                  <a:endParaRPr lang="zh-CN" altLang="en-US" dirty="0"/>
                </a:p>
              </p:txBody>
            </p:sp>
          </mc:Choice>
          <mc:Fallback>
            <p:sp>
              <p:nvSpPr>
                <p:cNvPr id="53" name="文本框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4589" y="4452259"/>
                  <a:ext cx="3477208" cy="410369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" name="文本框 53"/>
                <p:cNvSpPr txBox="1"/>
                <p:nvPr/>
              </p:nvSpPr>
              <p:spPr>
                <a:xfrm>
                  <a:off x="6095999" y="4452259"/>
                  <a:ext cx="3486538" cy="41036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r>
                    <a:rPr lang="en-US" altLang="zh-CN" dirty="0" smtClean="0"/>
                    <a:t>+5=15            </a:t>
                  </a:r>
                  <a14:m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b="0" i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altLang="zh-CN" dirty="0" smtClean="0"/>
                    <a:t> 5-5=15-5</a:t>
                  </a:r>
                  <a:endParaRPr lang="zh-CN" altLang="en-US" dirty="0"/>
                </a:p>
              </p:txBody>
            </p:sp>
          </mc:Choice>
          <mc:Fallback>
            <p:sp>
              <p:nvSpPr>
                <p:cNvPr id="54" name="文本框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5999" y="4452259"/>
                  <a:ext cx="3486538" cy="41036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7" name="文本框 56"/>
            <p:cNvSpPr txBox="1"/>
            <p:nvPr/>
          </p:nvSpPr>
          <p:spPr>
            <a:xfrm>
              <a:off x="6187586" y="2686443"/>
              <a:ext cx="3486538" cy="410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12=12                 12-2=12-2</a:t>
              </a:r>
              <a:endParaRPr lang="zh-CN" altLang="en-US" dirty="0"/>
            </a:p>
          </p:txBody>
        </p:sp>
      </p:grpSp>
      <p:sp>
        <p:nvSpPr>
          <p:cNvPr id="59" name="圆角矩形标注 58"/>
          <p:cNvSpPr/>
          <p:nvPr/>
        </p:nvSpPr>
        <p:spPr>
          <a:xfrm>
            <a:off x="1440159" y="3879212"/>
            <a:ext cx="2931905" cy="916712"/>
          </a:xfrm>
          <a:prstGeom prst="wedgeRoundRectCallout">
            <a:avLst>
              <a:gd name="adj1" fmla="val -57634"/>
              <a:gd name="adj2" fmla="val 22938"/>
              <a:gd name="adj3" fmla="val 16667"/>
            </a:avLst>
          </a:prstGeom>
          <a:solidFill>
            <a:srgbClr val="F4CCCE"/>
          </a:solidFill>
          <a:ln>
            <a:solidFill>
              <a:srgbClr val="A0D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天平两边都加上相同的质量，天平仍然平衡。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4485654" y="3891179"/>
            <a:ext cx="2931905" cy="916712"/>
          </a:xfrm>
          <a:prstGeom prst="wedgeRoundRectCallout">
            <a:avLst>
              <a:gd name="adj1" fmla="val 56696"/>
              <a:gd name="adj2" fmla="val 28281"/>
              <a:gd name="adj3" fmla="val 16667"/>
            </a:avLst>
          </a:prstGeom>
          <a:solidFill>
            <a:srgbClr val="EC9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天平两边都</a:t>
            </a:r>
            <a:r>
              <a:rPr lang="zh-CN" altLang="en-US" sz="2100" dirty="0">
                <a:solidFill>
                  <a:schemeClr val="tx1"/>
                </a:solidFill>
              </a:rPr>
              <a:t>减去</a:t>
            </a:r>
            <a:r>
              <a:rPr lang="zh-CN" altLang="en-US" sz="2100" dirty="0">
                <a:solidFill>
                  <a:schemeClr val="tx1"/>
                </a:solidFill>
              </a:rPr>
              <a:t>相同的质量，天平仍然平衡。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63" name="圆角矩形标注 62"/>
          <p:cNvSpPr/>
          <p:nvPr/>
        </p:nvSpPr>
        <p:spPr>
          <a:xfrm>
            <a:off x="4869301" y="339709"/>
            <a:ext cx="3337670" cy="664502"/>
          </a:xfrm>
          <a:prstGeom prst="wedgeRoundRectCallout">
            <a:avLst>
              <a:gd name="adj1" fmla="val 56696"/>
              <a:gd name="adj2" fmla="val 28281"/>
              <a:gd name="adj3" fmla="val 16667"/>
            </a:avLst>
          </a:prstGeom>
          <a:solidFill>
            <a:srgbClr val="D5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等式两边都加上（或减去）同一个数，等式仍然成立。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24"/>
          <p:cNvSpPr txBox="1">
            <a:spLocks noChangeArrowheads="1"/>
          </p:cNvSpPr>
          <p:nvPr/>
        </p:nvSpPr>
        <p:spPr bwMode="auto">
          <a:xfrm>
            <a:off x="459065" y="596147"/>
            <a:ext cx="723046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你能利用发现的规律解出我们前面列出的方程吗？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45" name="组合 9"/>
          <p:cNvGrpSpPr/>
          <p:nvPr/>
        </p:nvGrpSpPr>
        <p:grpSpPr bwMode="auto">
          <a:xfrm>
            <a:off x="5012021" y="1448774"/>
            <a:ext cx="1620440" cy="415498"/>
            <a:chOff x="2517479" y="5778220"/>
            <a:chExt cx="2160240" cy="554987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2541287" y="5778220"/>
              <a:ext cx="2136432" cy="55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100" dirty="0">
                  <a:latin typeface="+mn-ea"/>
                  <a:ea typeface="+mn-ea"/>
                </a:rPr>
                <a:t> </a:t>
              </a:r>
              <a:r>
                <a:rPr lang="zh-CN" altLang="en-US" sz="2100" dirty="0">
                  <a:latin typeface="+mn-ea"/>
                  <a:ea typeface="+mn-ea"/>
                </a:rPr>
                <a:t>＋</a:t>
              </a:r>
              <a:r>
                <a:rPr lang="en-US" altLang="zh-CN" sz="2100" dirty="0">
                  <a:latin typeface="+mn-ea"/>
                  <a:ea typeface="+mn-ea"/>
                </a:rPr>
                <a:t>2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10</a:t>
              </a:r>
              <a:endParaRPr lang="en-US" altLang="zh-CN" sz="2100" dirty="0">
                <a:latin typeface="+mn-ea"/>
                <a:ea typeface="+mn-ea"/>
              </a:endParaRPr>
            </a:p>
          </p:txBody>
        </p:sp>
        <p:graphicFrame>
          <p:nvGraphicFramePr>
            <p:cNvPr id="47" name="Object 2"/>
            <p:cNvGraphicFramePr>
              <a:graphicFrameLocks noChangeAspect="1"/>
            </p:cNvGraphicFramePr>
            <p:nvPr/>
          </p:nvGraphicFramePr>
          <p:xfrm>
            <a:off x="251747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9" name="公式" r:id="rId1" imgW="127000" imgH="139700" progId="Equation.KSEE3">
                    <p:embed/>
                  </p:oleObj>
                </mc:Choice>
                <mc:Fallback>
                  <p:oleObj name="公式" r:id="rId1" imgW="127000" imgH="139700" progId="Equation.KSEE3">
                    <p:embed/>
                    <p:pic>
                      <p:nvPicPr>
                        <p:cNvPr id="0" name="图片 31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747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859496" y="2008234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解：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49" name="组合 13"/>
          <p:cNvGrpSpPr/>
          <p:nvPr/>
        </p:nvGrpSpPr>
        <p:grpSpPr bwMode="auto">
          <a:xfrm>
            <a:off x="4417899" y="2028474"/>
            <a:ext cx="2790825" cy="415498"/>
            <a:chOff x="2517479" y="5778220"/>
            <a:chExt cx="3721077" cy="553305"/>
          </a:xfrm>
        </p:grpSpPr>
        <p:graphicFrame>
          <p:nvGraphicFramePr>
            <p:cNvPr id="50" name="Object 3"/>
            <p:cNvGraphicFramePr>
              <a:graphicFrameLocks noChangeAspect="1"/>
            </p:cNvGraphicFramePr>
            <p:nvPr/>
          </p:nvGraphicFramePr>
          <p:xfrm>
            <a:off x="251747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0" name="公式" r:id="rId3" imgW="127000" imgH="139700" progId="Equation.KSEE3">
                    <p:embed/>
                  </p:oleObj>
                </mc:Choice>
                <mc:Fallback>
                  <p:oleObj name="公式" r:id="rId3" imgW="127000" imgH="139700" progId="Equation.KSEE3">
                    <p:embed/>
                    <p:pic>
                      <p:nvPicPr>
                        <p:cNvPr id="0" name="图片 31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747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" name="TextBox 15"/>
            <p:cNvSpPr txBox="1"/>
            <p:nvPr/>
          </p:nvSpPr>
          <p:spPr>
            <a:xfrm>
              <a:off x="2541292" y="5778220"/>
              <a:ext cx="3697264" cy="5533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100" spc="450" dirty="0">
                  <a:latin typeface="+mn-ea"/>
                </a:rPr>
                <a:t> ＋</a:t>
              </a:r>
              <a:r>
                <a:rPr lang="en-US" altLang="zh-CN" sz="2100" spc="450" dirty="0">
                  <a:latin typeface="+mn-ea"/>
                </a:rPr>
                <a:t>2</a:t>
              </a:r>
              <a:r>
                <a:rPr lang="zh-CN" altLang="en-US" sz="2100" spc="450" dirty="0">
                  <a:solidFill>
                    <a:srgbClr val="FF0000"/>
                  </a:solidFill>
                  <a:latin typeface="+mn-ea"/>
                </a:rPr>
                <a:t>－</a:t>
              </a:r>
              <a:r>
                <a:rPr lang="en-US" altLang="zh-CN" sz="2100" spc="450" dirty="0">
                  <a:solidFill>
                    <a:srgbClr val="FF0000"/>
                  </a:solidFill>
                  <a:latin typeface="+mn-ea"/>
                </a:rPr>
                <a:t>2</a:t>
              </a:r>
              <a:r>
                <a:rPr lang="zh-CN" altLang="en-US" sz="2100" spc="450" dirty="0">
                  <a:latin typeface="+mn-ea"/>
                </a:rPr>
                <a:t>＝</a:t>
              </a:r>
              <a:r>
                <a:rPr lang="en-US" altLang="zh-CN" sz="2100" spc="450" dirty="0">
                  <a:latin typeface="+mn-ea"/>
                </a:rPr>
                <a:t>10</a:t>
              </a:r>
              <a:r>
                <a:rPr lang="zh-CN" altLang="en-US" sz="2100" spc="450" dirty="0">
                  <a:solidFill>
                    <a:srgbClr val="FF0000"/>
                  </a:solidFill>
                  <a:latin typeface="+mn-ea"/>
                </a:rPr>
                <a:t>－</a:t>
              </a:r>
              <a:r>
                <a:rPr lang="en-US" altLang="zh-CN" sz="2100" spc="450" dirty="0">
                  <a:solidFill>
                    <a:srgbClr val="FF0000"/>
                  </a:solidFill>
                  <a:latin typeface="+mn-ea"/>
                </a:rPr>
                <a:t>2</a:t>
              </a:r>
              <a:endParaRPr lang="zh-CN" altLang="en-US" sz="2100" spc="45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52" name="组合 16"/>
          <p:cNvGrpSpPr/>
          <p:nvPr/>
        </p:nvGrpSpPr>
        <p:grpSpPr bwMode="auto">
          <a:xfrm>
            <a:off x="5539468" y="2534493"/>
            <a:ext cx="876300" cy="415498"/>
            <a:chOff x="2517479" y="5778220"/>
            <a:chExt cx="1169074" cy="554987"/>
          </a:xfrm>
        </p:grpSpPr>
        <p:graphicFrame>
          <p:nvGraphicFramePr>
            <p:cNvPr id="53" name="Object 4"/>
            <p:cNvGraphicFramePr>
              <a:graphicFrameLocks noChangeAspect="1"/>
            </p:cNvGraphicFramePr>
            <p:nvPr/>
          </p:nvGraphicFramePr>
          <p:xfrm>
            <a:off x="2517479" y="5877272"/>
            <a:ext cx="327271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1" name="公式" r:id="rId4" imgW="127000" imgH="139700" progId="Equation.KSEE3">
                    <p:embed/>
                  </p:oleObj>
                </mc:Choice>
                <mc:Fallback>
                  <p:oleObj name="公式" r:id="rId4" imgW="127000" imgH="139700" progId="Equation.KSEE3">
                    <p:embed/>
                    <p:pic>
                      <p:nvPicPr>
                        <p:cNvPr id="0" name="图片 31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17479" y="5877272"/>
                          <a:ext cx="327271" cy="360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" name="TextBox 18"/>
            <p:cNvSpPr txBox="1"/>
            <p:nvPr/>
          </p:nvSpPr>
          <p:spPr>
            <a:xfrm>
              <a:off x="2541306" y="5778220"/>
              <a:ext cx="1145247" cy="554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100" spc="450" dirty="0">
                  <a:latin typeface="+mn-ea"/>
                </a:rPr>
                <a:t> ＝</a:t>
              </a:r>
              <a:r>
                <a:rPr lang="en-US" altLang="zh-CN" sz="2100" spc="450" dirty="0">
                  <a:latin typeface="+mn-ea"/>
                </a:rPr>
                <a:t>8</a:t>
              </a:r>
              <a:endParaRPr lang="zh-CN" altLang="en-US" sz="2100" spc="450" dirty="0">
                <a:latin typeface="+mn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9048" y="1302783"/>
            <a:ext cx="2921429" cy="5785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63646" y="2600539"/>
            <a:ext cx="2835714" cy="51428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0" name="圆角矩形标注 59"/>
              <p:cNvSpPr/>
              <p:nvPr/>
            </p:nvSpPr>
            <p:spPr>
              <a:xfrm>
                <a:off x="2046266" y="3308839"/>
                <a:ext cx="3278212" cy="1082222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solidFill>
                <a:srgbClr val="D573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>
                  <a:lnSpc>
                    <a:spcPct val="120000"/>
                  </a:lnSpc>
                </a:pPr>
                <a:endParaRPr lang="en-US" altLang="zh-CN" sz="2100" dirty="0">
                  <a:solidFill>
                    <a:schemeClr val="tx1"/>
                  </a:solidFill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100" dirty="0">
                    <a:solidFill>
                      <a:schemeClr val="tx1"/>
                    </a:solidFill>
                    <a:latin typeface="+mn-ea"/>
                  </a:rPr>
                  <a:t>先</a:t>
                </a:r>
                <a:r>
                  <a:rPr lang="zh-CN" altLang="zh-CN" sz="2100" dirty="0">
                    <a:solidFill>
                      <a:schemeClr val="tx1"/>
                    </a:solidFill>
                    <a:latin typeface="+mn-ea"/>
                  </a:rPr>
                  <a:t>写</a:t>
                </a:r>
                <a:r>
                  <a:rPr lang="zh-CN" altLang="zh-CN" sz="2100" dirty="0">
                    <a:solidFill>
                      <a:schemeClr val="tx1"/>
                    </a:solidFill>
                    <a:latin typeface="+mn-ea"/>
                  </a:rPr>
                  <a:t>“解：”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+mn-ea"/>
                  </a:rPr>
                  <a:t>,</a:t>
                </a:r>
                <a:r>
                  <a:rPr lang="zh-CN" altLang="en-US" sz="2100" dirty="0">
                    <a:solidFill>
                      <a:schemeClr val="tx1"/>
                    </a:solidFill>
                    <a:latin typeface="+mn-ea"/>
                  </a:rPr>
                  <a:t>方程两边都减去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+mn-ea"/>
                  </a:rPr>
                  <a:t>2,</a:t>
                </a:r>
                <a:r>
                  <a:rPr lang="zh-CN" altLang="en-US" sz="2100" dirty="0">
                    <a:solidFill>
                      <a:schemeClr val="tx1"/>
                    </a:solidFill>
                    <a:latin typeface="+mn-ea"/>
                  </a:rPr>
                  <a:t>使等式左边只有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  <a:latin typeface="+mn-ea"/>
                  </a:rPr>
                  <a:t>。</a:t>
                </a:r>
                <a:endParaRPr lang="zh-CN" altLang="en-US" sz="2100" dirty="0">
                  <a:solidFill>
                    <a:schemeClr val="tx1"/>
                  </a:solidFill>
                  <a:latin typeface="+mn-ea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2100" dirty="0">
                  <a:solidFill>
                    <a:schemeClr val="tx1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60" name="圆角矩形标注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266" y="3308839"/>
                <a:ext cx="3278212" cy="1082222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blipFill rotWithShape="1">
                <a:blip r:embed="rId7"/>
                <a:stretch>
                  <a:fillRect l="-9" t="-20934" r="-6683" b="-2082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图片 6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24844" y="1922262"/>
            <a:ext cx="2921429" cy="57857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182655" y="2036694"/>
            <a:ext cx="339957" cy="3365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>
            <a:stCxn id="10" idx="7"/>
          </p:cNvCxnSpPr>
          <p:nvPr/>
        </p:nvCxnSpPr>
        <p:spPr>
          <a:xfrm flipV="1">
            <a:off x="1472826" y="1968251"/>
            <a:ext cx="177325" cy="1177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/>
        </p:nvSpPr>
        <p:spPr>
          <a:xfrm>
            <a:off x="3290232" y="2022048"/>
            <a:ext cx="309129" cy="351146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68" name="直接箭头连接符 67"/>
          <p:cNvCxnSpPr>
            <a:stCxn id="67" idx="7"/>
          </p:cNvCxnSpPr>
          <p:nvPr/>
        </p:nvCxnSpPr>
        <p:spPr>
          <a:xfrm flipV="1">
            <a:off x="3554091" y="1953605"/>
            <a:ext cx="262564" cy="1198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圆角矩形标注 24"/>
              <p:cNvSpPr/>
              <p:nvPr/>
            </p:nvSpPr>
            <p:spPr>
              <a:xfrm>
                <a:off x="1980052" y="3292600"/>
                <a:ext cx="3410639" cy="1114700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solidFill>
                <a:srgbClr val="D573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>
                  <a:lnSpc>
                    <a:spcPct val="150000"/>
                  </a:lnSpc>
                </a:pPr>
                <a:endParaRPr lang="en-US" altLang="zh-CN" sz="2100" dirty="0">
                  <a:solidFill>
                    <a:schemeClr val="tx1"/>
                  </a:solidFill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chemeClr val="tx1"/>
                    </a:solidFill>
                    <a:latin typeface="+mn-ea"/>
                  </a:rPr>
                  <a:t>8+2=10,</a:t>
                </a:r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 spc="4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＝</a:t>
                </a:r>
                <a:r>
                  <a:rPr lang="en-US" altLang="zh-CN" sz="2100" spc="450" dirty="0">
                    <a:solidFill>
                      <a:schemeClr val="tx1"/>
                    </a:solidFill>
                    <a:latin typeface="+mn-ea"/>
                  </a:rPr>
                  <a:t>8</a:t>
                </a:r>
                <a:r>
                  <a:rPr lang="zh-CN" altLang="en-US" sz="2100" spc="450" dirty="0">
                    <a:solidFill>
                      <a:schemeClr val="tx1"/>
                    </a:solidFill>
                    <a:latin typeface="+mn-ea"/>
                  </a:rPr>
                  <a:t>对了。</a:t>
                </a:r>
                <a:endParaRPr lang="zh-CN" altLang="en-US" sz="2100" spc="450" dirty="0">
                  <a:solidFill>
                    <a:schemeClr val="tx1"/>
                  </a:solidFill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100" dirty="0">
                  <a:solidFill>
                    <a:schemeClr val="tx1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5" name="圆角矩形标注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0052" y="3292600"/>
                <a:ext cx="3410639" cy="1114700"/>
              </a:xfrm>
              <a:prstGeom prst="wedgeRoundRectCallout">
                <a:avLst>
                  <a:gd name="adj1" fmla="val 56696"/>
                  <a:gd name="adj2" fmla="val 28281"/>
                  <a:gd name="adj3" fmla="val 16667"/>
                </a:avLst>
              </a:prstGeom>
              <a:blipFill rotWithShape="1">
                <a:blip r:embed="rId9"/>
                <a:stretch>
                  <a:fillRect l="-4" t="-14595" r="-6679" b="-1460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0" grpId="0" animBg="1"/>
      <p:bldP spid="10" grpId="0" animBg="1"/>
      <p:bldP spid="67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554699" y="589417"/>
            <a:ext cx="160615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+mn-ea"/>
                <a:ea typeface="+mn-ea"/>
              </a:rPr>
              <a:t>解</a:t>
            </a:r>
            <a:r>
              <a:rPr lang="zh-CN" altLang="en-US" sz="2400" dirty="0">
                <a:latin typeface="+mn-ea"/>
                <a:ea typeface="+mn-ea"/>
              </a:rPr>
              <a:t>方程。</a:t>
            </a:r>
            <a:endParaRPr lang="zh-CN" altLang="en-US" sz="2400" dirty="0">
              <a:latin typeface="+mn-ea"/>
              <a:ea typeface="+mn-ea"/>
            </a:endParaRPr>
          </a:p>
        </p:txBody>
      </p:sp>
      <p:grpSp>
        <p:nvGrpSpPr>
          <p:cNvPr id="19" name="组合 16"/>
          <p:cNvGrpSpPr/>
          <p:nvPr/>
        </p:nvGrpSpPr>
        <p:grpSpPr bwMode="auto">
          <a:xfrm>
            <a:off x="1359562" y="1272314"/>
            <a:ext cx="1602581" cy="415498"/>
            <a:chOff x="3180509" y="2204864"/>
            <a:chExt cx="2136901" cy="554987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3180509" y="2204864"/>
              <a:ext cx="2136901" cy="55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100" dirty="0">
                  <a:latin typeface="+mn-ea"/>
                  <a:ea typeface="+mn-ea"/>
                </a:rPr>
                <a:t> －</a:t>
              </a:r>
              <a:r>
                <a:rPr lang="en-US" altLang="zh-CN" sz="2100" dirty="0">
                  <a:latin typeface="+mn-ea"/>
                  <a:ea typeface="+mn-ea"/>
                </a:rPr>
                <a:t>7</a:t>
              </a:r>
              <a:r>
                <a:rPr lang="zh-CN" altLang="en-US" sz="2100" dirty="0">
                  <a:latin typeface="+mn-ea"/>
                  <a:ea typeface="+mn-ea"/>
                </a:rPr>
                <a:t>＝</a:t>
              </a:r>
              <a:r>
                <a:rPr lang="en-US" altLang="zh-CN" sz="2100" dirty="0">
                  <a:latin typeface="+mn-ea"/>
                  <a:ea typeface="+mn-ea"/>
                </a:rPr>
                <a:t>12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graphicFrame>
          <p:nvGraphicFramePr>
            <p:cNvPr id="23" name="Object 2"/>
            <p:cNvGraphicFramePr/>
            <p:nvPr/>
          </p:nvGraphicFramePr>
          <p:xfrm>
            <a:off x="3332163" y="2271713"/>
            <a:ext cx="360362" cy="42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24" name="" r:id="rId1" imgW="139700" imgH="165100" progId="Equation.KSEE3">
                    <p:embed/>
                  </p:oleObj>
                </mc:Choice>
                <mc:Fallback>
                  <p:oleObj name="" r:id="rId1" imgW="139700" imgH="165100" progId="Equation.KSEE3">
                    <p:embed/>
                    <p:pic>
                      <p:nvPicPr>
                        <p:cNvPr id="0" name="图片 423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163" y="2271713"/>
                          <a:ext cx="360362" cy="42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267259" y="1740670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解：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15"/>
              <p:cNvSpPr txBox="1">
                <a:spLocks noChangeArrowheads="1"/>
              </p:cNvSpPr>
              <p:nvPr/>
            </p:nvSpPr>
            <p:spPr bwMode="auto">
              <a:xfrm>
                <a:off x="944725" y="1760910"/>
                <a:ext cx="243244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＋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＋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7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37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4725" y="1760910"/>
                <a:ext cx="2432447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20" t="-14" r="10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" name="组合 23"/>
          <p:cNvGrpSpPr/>
          <p:nvPr/>
        </p:nvGrpSpPr>
        <p:grpSpPr bwMode="auto">
          <a:xfrm>
            <a:off x="4507248" y="1277538"/>
            <a:ext cx="1638300" cy="415498"/>
            <a:chOff x="4324134" y="2204864"/>
            <a:chExt cx="2184364" cy="554987"/>
          </a:xfrm>
        </p:grpSpPr>
        <p:graphicFrame>
          <p:nvGraphicFramePr>
            <p:cNvPr id="39" name="Object 5"/>
            <p:cNvGraphicFramePr/>
            <p:nvPr/>
          </p:nvGraphicFramePr>
          <p:xfrm>
            <a:off x="5243513" y="2303463"/>
            <a:ext cx="327025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25" name="" r:id="rId4" imgW="127000" imgH="139700" progId="Equation.KSEE3">
                    <p:embed/>
                  </p:oleObj>
                </mc:Choice>
                <mc:Fallback>
                  <p:oleObj name="" r:id="rId4" imgW="127000" imgH="139700" progId="Equation.KSEE3">
                    <p:embed/>
                    <p:pic>
                      <p:nvPicPr>
                        <p:cNvPr id="0" name="图片 423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43513" y="2303463"/>
                          <a:ext cx="327025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" name="TextBox 22"/>
            <p:cNvSpPr txBox="1">
              <a:spLocks noChangeArrowheads="1"/>
            </p:cNvSpPr>
            <p:nvPr/>
          </p:nvSpPr>
          <p:spPr bwMode="auto">
            <a:xfrm>
              <a:off x="4324134" y="2204864"/>
              <a:ext cx="2184364" cy="55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100" dirty="0">
                  <a:latin typeface="+mn-ea"/>
                  <a:ea typeface="+mn-ea"/>
                </a:rPr>
                <a:t>23</a:t>
              </a:r>
              <a:r>
                <a:rPr lang="zh-CN" altLang="en-US" sz="2100" dirty="0">
                  <a:latin typeface="+mn-ea"/>
                  <a:ea typeface="+mn-ea"/>
                </a:rPr>
                <a:t>＋  ＝</a:t>
              </a:r>
              <a:r>
                <a:rPr lang="en-US" altLang="zh-CN" sz="2100" dirty="0">
                  <a:latin typeface="+mn-ea"/>
                  <a:ea typeface="+mn-ea"/>
                </a:rPr>
                <a:t>45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26"/>
              <p:cNvSpPr txBox="1">
                <a:spLocks noChangeArrowheads="1"/>
              </p:cNvSpPr>
              <p:nvPr/>
            </p:nvSpPr>
            <p:spPr bwMode="auto">
              <a:xfrm>
                <a:off x="1741160" y="2262371"/>
                <a:ext cx="1200150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19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43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41160" y="2262371"/>
                <a:ext cx="1200150" cy="392415"/>
              </a:xfrm>
              <a:prstGeom prst="rect">
                <a:avLst/>
              </a:prstGeom>
              <a:blipFill rotWithShape="1">
                <a:blip r:embed="rId6"/>
                <a:stretch>
                  <a:fillRect l="-52" t="-128" r="52" b="1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30"/>
          <p:cNvSpPr txBox="1">
            <a:spLocks noChangeArrowheads="1"/>
          </p:cNvSpPr>
          <p:nvPr/>
        </p:nvSpPr>
        <p:spPr bwMode="auto">
          <a:xfrm>
            <a:off x="3398603" y="1728764"/>
            <a:ext cx="7560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解：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39"/>
              <p:cNvSpPr txBox="1">
                <a:spLocks noChangeArrowheads="1"/>
              </p:cNvSpPr>
              <p:nvPr/>
            </p:nvSpPr>
            <p:spPr bwMode="auto">
              <a:xfrm>
                <a:off x="3859375" y="1740669"/>
                <a:ext cx="2935643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23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＋</a:t>
                </a:r>
                <a:r>
                  <a:rPr lang="en-US" altLang="zh-CN" sz="21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23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＝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45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23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46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59375" y="1740669"/>
                <a:ext cx="2935643" cy="392415"/>
              </a:xfrm>
              <a:prstGeom prst="rect">
                <a:avLst/>
              </a:prstGeom>
              <a:blipFill rotWithShape="1">
                <a:blip r:embed="rId7"/>
                <a:stretch>
                  <a:fillRect l="-16" t="-34" r="18" b="3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5"/>
              <p:cNvSpPr txBox="1">
                <a:spLocks noChangeArrowheads="1"/>
              </p:cNvSpPr>
              <p:nvPr/>
            </p:nvSpPr>
            <p:spPr bwMode="auto">
              <a:xfrm>
                <a:off x="4350593" y="2402172"/>
                <a:ext cx="237942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=22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mc:Choice>
        <mc:Fallback>
          <p:sp>
            <p:nvSpPr>
              <p:cNvPr id="50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50593" y="2402172"/>
                <a:ext cx="2379427" cy="392415"/>
              </a:xfrm>
              <a:prstGeom prst="rect">
                <a:avLst/>
              </a:prstGeom>
              <a:blipFill rotWithShape="1">
                <a:blip r:embed="rId8"/>
                <a:stretch>
                  <a:fillRect l="-9" t="-153" r="12" b="1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43" grpId="0"/>
      <p:bldP spid="44" grpId="0"/>
      <p:bldP spid="46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5376" y="618396"/>
            <a:ext cx="5943984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defRPr/>
            </a:pPr>
            <a:r>
              <a:rPr lang="zh-CN" altLang="en-US" sz="2100" noProof="1">
                <a:latin typeface="+mn-ea"/>
                <a:cs typeface="Times New Roman" panose="02020603050405020304" pitchFamily="18" charset="0"/>
              </a:rPr>
              <a:t>总结一下，我们这节课学习了什么内容呢？</a:t>
            </a:r>
            <a:endParaRPr lang="zh-CN" altLang="en-US" sz="2100" noProof="1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79603" y="1588891"/>
            <a:ext cx="2834174" cy="1147311"/>
          </a:xfrm>
          <a:prstGeom prst="wedgeRoundRectCallout">
            <a:avLst/>
          </a:prstGeom>
          <a:solidFill>
            <a:srgbClr val="DA9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</a:rPr>
              <a:t>天平两侧都加上相同的质量，天平仍平衡</a:t>
            </a:r>
            <a:r>
              <a:rPr lang="zh-CN" altLang="en-US" sz="2100" dirty="0">
                <a:solidFill>
                  <a:prstClr val="black"/>
                </a:solidFill>
              </a:rPr>
              <a:t>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3255872" y="1629698"/>
            <a:ext cx="2834174" cy="1147311"/>
          </a:xfrm>
          <a:prstGeom prst="wedgeRoundRectCallout">
            <a:avLst/>
          </a:prstGeom>
          <a:solidFill>
            <a:srgbClr val="CAD9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</a:rPr>
              <a:t>天平两侧</a:t>
            </a:r>
            <a:r>
              <a:rPr lang="zh-CN" altLang="en-US" sz="2100" dirty="0">
                <a:solidFill>
                  <a:prstClr val="black"/>
                </a:solidFill>
              </a:rPr>
              <a:t>都</a:t>
            </a:r>
            <a:r>
              <a:rPr lang="zh-CN" altLang="en-US" sz="2100" dirty="0">
                <a:solidFill>
                  <a:prstClr val="black"/>
                </a:solidFill>
              </a:rPr>
              <a:t>减去</a:t>
            </a:r>
            <a:r>
              <a:rPr lang="zh-CN" altLang="en-US" sz="2100" dirty="0">
                <a:solidFill>
                  <a:prstClr val="black"/>
                </a:solidFill>
              </a:rPr>
              <a:t>相同</a:t>
            </a:r>
            <a:r>
              <a:rPr lang="zh-CN" altLang="en-US" sz="2100" dirty="0">
                <a:solidFill>
                  <a:prstClr val="black"/>
                </a:solidFill>
              </a:rPr>
              <a:t>的质量，天平仍平衡</a:t>
            </a:r>
            <a:r>
              <a:rPr lang="zh-CN" altLang="en-US" sz="2100" dirty="0">
                <a:solidFill>
                  <a:prstClr val="black"/>
                </a:solidFill>
              </a:rPr>
              <a:t>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6461450" y="1588891"/>
            <a:ext cx="2537926" cy="1147311"/>
          </a:xfrm>
          <a:prstGeom prst="wedgeRoundRectCallout">
            <a:avLst>
              <a:gd name="adj1" fmla="val 3432"/>
              <a:gd name="adj2" fmla="val 78969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</a:rPr>
              <a:t>等式两边都加上（或减去）同一个数，等式仍</a:t>
            </a:r>
            <a:r>
              <a:rPr lang="zh-CN" altLang="en-US" sz="2100" dirty="0">
                <a:solidFill>
                  <a:prstClr val="black"/>
                </a:solidFill>
              </a:rPr>
              <a:t>成立。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73832" y="571384"/>
            <a:ext cx="718690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判一</a:t>
            </a:r>
            <a:r>
              <a:rPr lang="zh-CN" altLang="en-US" sz="2400" dirty="0">
                <a:latin typeface="+mn-ea"/>
              </a:rPr>
              <a:t>判。（对的画“√”，错的画“</a:t>
            </a:r>
            <a:r>
              <a:rPr lang="en-US" altLang="zh-CN" sz="2400" dirty="0">
                <a:latin typeface="+mn-ea"/>
              </a:rPr>
              <a:t>×</a:t>
            </a:r>
            <a:r>
              <a:rPr lang="zh-CN" altLang="en-US" sz="2400" dirty="0">
                <a:latin typeface="+mn-ea"/>
              </a:rPr>
              <a:t>”）</a:t>
            </a:r>
            <a:endParaRPr lang="zh-CN" altLang="en-US" sz="2400" dirty="0">
              <a:latin typeface="+mn-ea"/>
            </a:endParaRPr>
          </a:p>
        </p:txBody>
      </p:sp>
      <p:sp>
        <p:nvSpPr>
          <p:cNvPr id="8" name="内容占位符 4"/>
          <p:cNvSpPr txBox="1"/>
          <p:nvPr/>
        </p:nvSpPr>
        <p:spPr>
          <a:xfrm>
            <a:off x="422186" y="1061399"/>
            <a:ext cx="7065630" cy="2213372"/>
          </a:xfrm>
          <a:prstGeom prst="rect">
            <a:avLst/>
          </a:prstGeom>
        </p:spPr>
        <p:txBody>
          <a:bodyPr vert="horz" wrap="square" lIns="68580" tIns="34290" rIns="68580" bIns="3429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en-US" sz="2000" dirty="0" smtClean="0">
                <a:latin typeface="+mn-ea"/>
              </a:rPr>
              <a:t>）等式两边都加上一个数，等式仍然成立。       （  ）</a:t>
            </a:r>
            <a:endParaRPr lang="en-US" altLang="zh-CN" sz="2000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</a:t>
            </a:r>
            <a:r>
              <a:rPr lang="zh-CN" altLang="en-US" sz="2000" dirty="0" smtClean="0">
                <a:latin typeface="+mn-ea"/>
              </a:rPr>
              <a:t>）等式左边加一个数，右边减去同一个数，所得结果仍是等式。                                                               （  ）</a:t>
            </a:r>
            <a:endParaRPr lang="en-US" altLang="zh-CN" sz="2000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3</a:t>
            </a:r>
            <a:r>
              <a:rPr lang="zh-CN" altLang="en-US" sz="2000" dirty="0" smtClean="0">
                <a:latin typeface="+mn-ea"/>
              </a:rPr>
              <a:t>）</a:t>
            </a:r>
            <a:endParaRPr lang="zh-CN" altLang="en-US" sz="2000" dirty="0">
              <a:latin typeface="+mn-ea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497921" y="1061399"/>
            <a:ext cx="71299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97920" y="2115490"/>
            <a:ext cx="712994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 </a:t>
            </a:r>
            <a:endParaRPr lang="zh-CN" altLang="en-US" sz="21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22"/>
              <p:cNvSpPr txBox="1"/>
              <p:nvPr/>
            </p:nvSpPr>
            <p:spPr>
              <a:xfrm>
                <a:off x="1029405" y="2720773"/>
                <a:ext cx="6577378" cy="5539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</a:rPr>
                  <a:t>=2</a:t>
                </a:r>
                <a:r>
                  <a:rPr lang="zh-CN" altLang="en-US" sz="2100" dirty="0">
                    <a:latin typeface="+mn-ea"/>
                  </a:rPr>
                  <a:t>是方程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</a:rPr>
                  <a:t>+13</a:t>
                </a:r>
                <a:r>
                  <a:rPr lang="zh-CN" altLang="en-US" sz="2100" dirty="0">
                    <a:latin typeface="+mn-ea"/>
                  </a:rPr>
                  <a:t>＝</a:t>
                </a:r>
                <a:r>
                  <a:rPr lang="en-US" altLang="zh-CN" sz="2100" dirty="0">
                    <a:latin typeface="+mn-ea"/>
                  </a:rPr>
                  <a:t>15</a:t>
                </a:r>
                <a:r>
                  <a:rPr lang="zh-CN" altLang="en-US" sz="2100" dirty="0">
                    <a:latin typeface="+mn-ea"/>
                  </a:rPr>
                  <a:t>的解</a:t>
                </a:r>
                <a:r>
                  <a:rPr lang="zh-CN" altLang="en-US" sz="2100" dirty="0">
                    <a:latin typeface="+mn-ea"/>
                  </a:rPr>
                  <a:t>。                          （  </a:t>
                </a:r>
                <a:r>
                  <a:rPr lang="zh-CN" altLang="en-US" sz="2100" dirty="0">
                    <a:latin typeface="+mn-ea"/>
                  </a:rPr>
                  <a:t>）</a:t>
                </a:r>
                <a:endParaRPr lang="zh-CN" altLang="en-US" sz="2100" dirty="0">
                  <a:latin typeface="+mn-ea"/>
                </a:endParaRPr>
              </a:p>
            </p:txBody>
          </p:sp>
        </mc:Choice>
        <mc:Fallback>
          <p:sp>
            <p:nvSpPr>
              <p:cNvPr id="18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405" y="2720773"/>
                <a:ext cx="6577378" cy="553998"/>
              </a:xfrm>
              <a:prstGeom prst="rect">
                <a:avLst/>
              </a:prstGeom>
              <a:blipFill rotWithShape="1">
                <a:blip r:embed="rId1"/>
                <a:stretch>
                  <a:fillRect l="-1" t="-78" r="2" b="1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11"/>
          <p:cNvSpPr txBox="1"/>
          <p:nvPr/>
        </p:nvSpPr>
        <p:spPr>
          <a:xfrm>
            <a:off x="6497920" y="2802894"/>
            <a:ext cx="90731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√</a:t>
            </a:r>
            <a:r>
              <a:rPr lang="zh-CN" altLang="en-US" sz="2100" dirty="0">
                <a:latin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232349" y="3531717"/>
            <a:ext cx="3240056" cy="769775"/>
          </a:xfrm>
          <a:prstGeom prst="wedgeRoundRectCallout">
            <a:avLst>
              <a:gd name="adj1" fmla="val 56079"/>
              <a:gd name="adj2" fmla="val -9901"/>
              <a:gd name="adj3" fmla="val 16667"/>
            </a:avLst>
          </a:prstGeom>
          <a:solidFill>
            <a:srgbClr val="CAD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等式两边都加上一个相同的数，等式仍然成立。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3" grpId="0"/>
      <p:bldP spid="18" grpId="0"/>
      <p:bldP spid="2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520904" y="534230"/>
            <a:ext cx="5967282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+mn-ea"/>
              </a:rPr>
              <a:t>解方程。</a:t>
            </a:r>
            <a:endParaRPr lang="zh-CN" altLang="en-US" sz="24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2"/>
              <p:cNvSpPr txBox="1"/>
              <p:nvPr/>
            </p:nvSpPr>
            <p:spPr>
              <a:xfrm>
                <a:off x="1573640" y="1058948"/>
                <a:ext cx="1350150" cy="45704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-19=2</a:t>
                </a: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640" y="1058948"/>
                <a:ext cx="1350150" cy="457049"/>
              </a:xfrm>
              <a:prstGeom prst="rect">
                <a:avLst/>
              </a:prstGeom>
              <a:blipFill rotWithShape="1">
                <a:blip r:embed="rId1"/>
                <a:stretch>
                  <a:fillRect l="-8" t="-88" r="19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14"/>
              <p:cNvSpPr txBox="1"/>
              <p:nvPr/>
            </p:nvSpPr>
            <p:spPr>
              <a:xfrm>
                <a:off x="4811327" y="1182409"/>
                <a:ext cx="1866262" cy="45704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-12.3=3.8</a:t>
                </a:r>
                <a:endParaRPr lang="en-US" altLang="zh-CN" sz="2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327" y="1182409"/>
                <a:ext cx="1866262" cy="457049"/>
              </a:xfrm>
              <a:prstGeom prst="rect">
                <a:avLst/>
              </a:prstGeom>
              <a:blipFill rotWithShape="1">
                <a:blip r:embed="rId2"/>
                <a:stretch>
                  <a:fillRect l="-30" t="-9" r="30" b="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7"/>
              <p:cNvSpPr txBox="1"/>
              <p:nvPr/>
            </p:nvSpPr>
            <p:spPr>
              <a:xfrm>
                <a:off x="493520" y="1532732"/>
                <a:ext cx="3294366" cy="103874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-19+19=2+19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=21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20" y="1532732"/>
                <a:ext cx="3294366" cy="1038746"/>
              </a:xfrm>
              <a:prstGeom prst="rect">
                <a:avLst/>
              </a:prstGeom>
              <a:blipFill rotWithShape="1">
                <a:blip r:embed="rId3"/>
                <a:stretch>
                  <a:fillRect l="-4" t="-46" r="3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18"/>
              <p:cNvSpPr txBox="1"/>
              <p:nvPr/>
            </p:nvSpPr>
            <p:spPr>
              <a:xfrm>
                <a:off x="3383222" y="1532732"/>
                <a:ext cx="4167722" cy="103874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解：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−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12.3+12.3=3.8+12.3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                                  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=16.1</a:t>
                </a:r>
                <a:endParaRPr lang="en-US" altLang="zh-CN" sz="2100" dirty="0">
                  <a:solidFill>
                    <a:srgbClr val="FF0000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22" y="1532732"/>
                <a:ext cx="4167722" cy="1038746"/>
              </a:xfrm>
              <a:prstGeom prst="rect">
                <a:avLst/>
              </a:prstGeom>
              <a:blipFill rotWithShape="1">
                <a:blip r:embed="rId4"/>
                <a:stretch>
                  <a:fillRect l="-14" t="-46" r="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圆角矩形标注 32"/>
          <p:cNvSpPr/>
          <p:nvPr/>
        </p:nvSpPr>
        <p:spPr>
          <a:xfrm>
            <a:off x="2232349" y="3531717"/>
            <a:ext cx="3240056" cy="769775"/>
          </a:xfrm>
          <a:prstGeom prst="wedgeRoundRectCallout">
            <a:avLst>
              <a:gd name="adj1" fmla="val 56351"/>
              <a:gd name="adj2" fmla="val -3047"/>
              <a:gd name="adj3" fmla="val 16667"/>
            </a:avLst>
          </a:prstGeom>
          <a:solidFill>
            <a:srgbClr val="CAD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等式两边都加上一个相同的数，等式仍然成立。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33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0aee7ccc-e48c-4ba9-bf60-dcb9912cce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2224</Words>
  <Application>WPS 演示</Application>
  <PresentationFormat>全屏显示(16:9)</PresentationFormat>
  <Paragraphs>354</Paragraphs>
  <Slides>20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楷体</vt:lpstr>
      <vt:lpstr>Cambria Math</vt:lpstr>
      <vt:lpstr>Times New Roman</vt:lpstr>
      <vt:lpstr>Arial Unicode MS</vt:lpstr>
      <vt:lpstr>Calibri</vt:lpstr>
      <vt:lpstr>方正书宋_GBK</vt:lpstr>
      <vt:lpstr>NEU-BZ-S92</vt:lpstr>
      <vt:lpstr>Arial</vt:lpstr>
      <vt:lpstr>Segoe Print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740</cp:revision>
  <dcterms:created xsi:type="dcterms:W3CDTF">2019-05-20T10:58:00Z</dcterms:created>
  <dcterms:modified xsi:type="dcterms:W3CDTF">2023-02-06T11:28:18Z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F6E4E9A17DE846B7B7B4D89AECC4EDF1</vt:lpwstr>
  </property>
</Properties>
</file>