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4" r:id="rId6"/>
    <p:sldId id="375" r:id="rId8"/>
    <p:sldId id="374" r:id="rId9"/>
    <p:sldId id="349" r:id="rId10"/>
    <p:sldId id="337" r:id="rId11"/>
    <p:sldId id="373" r:id="rId12"/>
    <p:sldId id="330" r:id="rId13"/>
    <p:sldId id="362" r:id="rId14"/>
    <p:sldId id="351" r:id="rId15"/>
    <p:sldId id="367" r:id="rId16"/>
    <p:sldId id="377" r:id="rId17"/>
    <p:sldId id="273" r:id="rId18"/>
    <p:sldId id="372" r:id="rId19"/>
    <p:sldId id="365" r:id="rId20"/>
    <p:sldId id="370" r:id="rId21"/>
    <p:sldId id="378" r:id="rId22"/>
    <p:sldId id="379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bany" initials="xb21c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374"/>
    <a:srgbClr val="E8966B"/>
    <a:srgbClr val="DB7676"/>
    <a:srgbClr val="FBEBD8"/>
    <a:srgbClr val="E1EFE2"/>
    <a:srgbClr val="C14E1E"/>
    <a:srgbClr val="A0D3E9"/>
    <a:srgbClr val="CAD97E"/>
    <a:srgbClr val="EA976B"/>
    <a:srgbClr val="DA94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02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4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BBA5-78FA-4A2D-A247-C7F0F98A70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4" Type="http://schemas.openxmlformats.org/officeDocument/2006/relationships/slideLayout" Target="../slideLayouts/slideLayout11.xml"/><Relationship Id="rId13" Type="http://schemas.openxmlformats.org/officeDocument/2006/relationships/image" Target="../media/image48.png"/><Relationship Id="rId12" Type="http://schemas.openxmlformats.org/officeDocument/2006/relationships/image" Target="../media/image47.png"/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69.png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74.png"/><Relationship Id="rId12" Type="http://schemas.openxmlformats.org/officeDocument/2006/relationships/image" Target="../media/image73.png"/><Relationship Id="rId11" Type="http://schemas.openxmlformats.org/officeDocument/2006/relationships/image" Target="../media/image72.png"/><Relationship Id="rId10" Type="http://schemas.openxmlformats.org/officeDocument/2006/relationships/image" Target="../media/image21.wmf"/><Relationship Id="rId1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82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oleObject" Target="../embeddings/oleObject3.bin"/><Relationship Id="rId7" Type="http://schemas.openxmlformats.org/officeDocument/2006/relationships/image" Target="../media/image5.png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1.xml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10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13.wmf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6.wmf"/><Relationship Id="rId15" Type="http://schemas.openxmlformats.org/officeDocument/2006/relationships/notesSlide" Target="../notesSlides/notesSlide3.xml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3.png"/><Relationship Id="rId13" Type="http://schemas.openxmlformats.org/officeDocument/2006/relationships/notesSlide" Target="../notesSlides/notesSlide4.xml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27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116038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</a:rPr>
              <a:t>认识方程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2168237"/>
            <a:ext cx="9144000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  <a:latin typeface="+mn-ea"/>
              </a:rPr>
              <a:t>解方程（二）</a:t>
            </a:r>
            <a:endParaRPr lang="en-US" altLang="zh-CN" sz="45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93519" y="417448"/>
            <a:ext cx="8446086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请你举例</a:t>
            </a:r>
            <a:r>
              <a:rPr lang="zh-CN" altLang="en-US" sz="2400" dirty="0">
                <a:latin typeface="+mn-ea"/>
                <a:ea typeface="+mn-ea"/>
              </a:rPr>
              <a:t>说说下面这句话的</a:t>
            </a:r>
            <a:r>
              <a:rPr lang="zh-CN" altLang="en-US" sz="2400" dirty="0">
                <a:latin typeface="+mn-ea"/>
                <a:ea typeface="+mn-ea"/>
              </a:rPr>
              <a:t>意思。</a:t>
            </a:r>
            <a:endParaRPr lang="en-US" altLang="zh-CN" sz="24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+mn-ea"/>
                <a:ea typeface="+mn-ea"/>
              </a:rPr>
              <a:t>    </a:t>
            </a:r>
            <a:r>
              <a:rPr lang="zh-CN" altLang="en-US" sz="2100" dirty="0">
                <a:latin typeface="+mn-ea"/>
                <a:ea typeface="+mn-ea"/>
              </a:rPr>
              <a:t>等式两边都乘同一个数（或除以同一个不为</a:t>
            </a:r>
            <a:r>
              <a:rPr lang="en-US" altLang="zh-CN" sz="2100" dirty="0">
                <a:latin typeface="+mn-ea"/>
                <a:ea typeface="+mn-ea"/>
              </a:rPr>
              <a:t>0</a:t>
            </a:r>
            <a:r>
              <a:rPr lang="zh-CN" altLang="en-US" sz="2100" dirty="0">
                <a:latin typeface="+mn-ea"/>
                <a:ea typeface="+mn-ea"/>
              </a:rPr>
              <a:t>的数），等式仍然成立。</a:t>
            </a:r>
            <a:endParaRPr lang="en-US" altLang="zh-CN" sz="21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365529" y="2010192"/>
            <a:ext cx="3180724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   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        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6145" y="3765027"/>
            <a:ext cx="295313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(</a:t>
            </a:r>
            <a:r>
              <a:rPr lang="zh-CN" altLang="en-US" sz="2100" dirty="0">
                <a:latin typeface="+mn-ea"/>
              </a:rPr>
              <a:t>答案不唯一）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93520" y="534230"/>
            <a:ext cx="364502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+mn-ea"/>
              </a:rPr>
              <a:t>解方程。</a:t>
            </a:r>
            <a:endParaRPr lang="zh-CN" altLang="en-US" sz="24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2"/>
              <p:cNvSpPr txBox="1"/>
              <p:nvPr/>
            </p:nvSpPr>
            <p:spPr>
              <a:xfrm>
                <a:off x="1035405" y="1151284"/>
                <a:ext cx="7551091" cy="200824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100" dirty="0"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=156                    3</a:t>
                </a:r>
                <a:r>
                  <a:rPr lang="en-US" altLang="zh-CN" sz="2100" dirty="0"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=630            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-47=47</a:t>
                </a: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59+</a:t>
                </a:r>
                <a:r>
                  <a:rPr lang="en-US" altLang="zh-CN" sz="2100" dirty="0"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=120                </a:t>
                </a:r>
                <a14:m>
                  <m:oMath xmlns:m="http://schemas.openxmlformats.org/officeDocument/2006/math">
                    <m:r>
                      <a:rPr lang="en-US" altLang="zh-CN" sz="210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÷52=7            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÷28=0 </a:t>
                </a: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405" y="1151284"/>
                <a:ext cx="7551091" cy="2008242"/>
              </a:xfrm>
              <a:prstGeom prst="rect">
                <a:avLst/>
              </a:prstGeom>
              <a:blipFill rotWithShape="1">
                <a:blip r:embed="rId1"/>
                <a:stretch>
                  <a:fillRect l="-5" t="-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1"/>
              <p:cNvSpPr txBox="1">
                <a:spLocks noChangeArrowheads="1"/>
              </p:cNvSpPr>
              <p:nvPr/>
            </p:nvSpPr>
            <p:spPr bwMode="auto">
              <a:xfrm>
                <a:off x="129372" y="1601407"/>
                <a:ext cx="2881843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÷6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156÷6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3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372" y="1601407"/>
                <a:ext cx="2881843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16" t="-103" r="2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>
                <a:off x="528510" y="2120448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26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4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8510" y="2120448"/>
                <a:ext cx="2172702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9" t="-33" r="26" b="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>
                <a:off x="2677802" y="1601407"/>
                <a:ext cx="2921484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÷3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630÷3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5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77802" y="1601407"/>
                <a:ext cx="2921484" cy="553998"/>
              </a:xfrm>
              <a:prstGeom prst="rect">
                <a:avLst/>
              </a:prstGeom>
              <a:blipFill rotWithShape="1">
                <a:blip r:embed="rId4"/>
                <a:stretch>
                  <a:fillRect t="-103" r="17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>
                <a:off x="3116582" y="2120448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210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8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6582" y="2120448"/>
                <a:ext cx="2172702" cy="553998"/>
              </a:xfrm>
              <a:prstGeom prst="rect">
                <a:avLst/>
              </a:prstGeom>
              <a:blipFill rotWithShape="1">
                <a:blip r:embed="rId5"/>
                <a:stretch>
                  <a:fillRect t="-33" r="17" b="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1"/>
              <p:cNvSpPr txBox="1">
                <a:spLocks noChangeArrowheads="1"/>
              </p:cNvSpPr>
              <p:nvPr/>
            </p:nvSpPr>
            <p:spPr bwMode="auto">
              <a:xfrm>
                <a:off x="5303907" y="1601407"/>
                <a:ext cx="3544557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-47+47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47+47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9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03907" y="1601407"/>
                <a:ext cx="3544557" cy="553998"/>
              </a:xfrm>
              <a:prstGeom prst="rect">
                <a:avLst/>
              </a:prstGeom>
              <a:blipFill rotWithShape="1">
                <a:blip r:embed="rId6"/>
                <a:stretch>
                  <a:fillRect l="-11" t="-103" r="11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1"/>
              <p:cNvSpPr txBox="1">
                <a:spLocks noChangeArrowheads="1"/>
              </p:cNvSpPr>
              <p:nvPr/>
            </p:nvSpPr>
            <p:spPr bwMode="auto">
              <a:xfrm>
                <a:off x="6158204" y="2085600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94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0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58204" y="2085600"/>
                <a:ext cx="2172702" cy="553998"/>
              </a:xfrm>
              <a:prstGeom prst="rect">
                <a:avLst/>
              </a:prstGeom>
              <a:blipFill rotWithShape="1">
                <a:blip r:embed="rId7"/>
                <a:stretch>
                  <a:fillRect l="-28" t="-47" r="16" b="9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11"/>
              <p:cNvSpPr txBox="1">
                <a:spLocks noChangeArrowheads="1"/>
              </p:cNvSpPr>
              <p:nvPr/>
            </p:nvSpPr>
            <p:spPr bwMode="auto">
              <a:xfrm>
                <a:off x="129371" y="3100946"/>
                <a:ext cx="349688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5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9+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-59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120-59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4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371" y="3100946"/>
                <a:ext cx="3496886" cy="553998"/>
              </a:xfrm>
              <a:prstGeom prst="rect">
                <a:avLst/>
              </a:prstGeom>
              <a:blipFill rotWithShape="1">
                <a:blip r:embed="rId8"/>
                <a:stretch>
                  <a:fillRect l="-13" t="-44" r="12" b="9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1"/>
              <p:cNvSpPr txBox="1">
                <a:spLocks noChangeArrowheads="1"/>
              </p:cNvSpPr>
              <p:nvPr/>
            </p:nvSpPr>
            <p:spPr bwMode="auto">
              <a:xfrm>
                <a:off x="830081" y="3608351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61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5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0081" y="3608351"/>
                <a:ext cx="2172702" cy="553998"/>
              </a:xfrm>
              <a:prstGeom prst="rect">
                <a:avLst/>
              </a:prstGeom>
              <a:blipFill rotWithShape="1">
                <a:blip r:embed="rId9"/>
                <a:stretch>
                  <a:fillRect l="-6" t="-51" r="23" b="10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11"/>
              <p:cNvSpPr txBox="1">
                <a:spLocks noChangeArrowheads="1"/>
              </p:cNvSpPr>
              <p:nvPr/>
            </p:nvSpPr>
            <p:spPr bwMode="auto">
              <a:xfrm>
                <a:off x="2908310" y="3090608"/>
                <a:ext cx="3249894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÷52×52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7×52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6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08310" y="3090608"/>
                <a:ext cx="3249894" cy="553998"/>
              </a:xfrm>
              <a:prstGeom prst="rect">
                <a:avLst/>
              </a:prstGeom>
              <a:blipFill rotWithShape="1">
                <a:blip r:embed="rId10"/>
                <a:stretch>
                  <a:fillRect t="-11" r="19" b="6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11"/>
              <p:cNvSpPr txBox="1">
                <a:spLocks noChangeArrowheads="1"/>
              </p:cNvSpPr>
              <p:nvPr/>
            </p:nvSpPr>
            <p:spPr bwMode="auto">
              <a:xfrm>
                <a:off x="3845975" y="3608351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364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7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45975" y="3608351"/>
                <a:ext cx="2172702" cy="553998"/>
              </a:xfrm>
              <a:prstGeom prst="rect">
                <a:avLst/>
              </a:prstGeom>
              <a:blipFill rotWithShape="1">
                <a:blip r:embed="rId11"/>
                <a:stretch>
                  <a:fillRect l="-19" t="-51" r="7" b="10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11"/>
              <p:cNvSpPr txBox="1">
                <a:spLocks noChangeArrowheads="1"/>
              </p:cNvSpPr>
              <p:nvPr/>
            </p:nvSpPr>
            <p:spPr bwMode="auto">
              <a:xfrm>
                <a:off x="5781444" y="3085967"/>
                <a:ext cx="2958110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解：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÷28×28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0×28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8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81444" y="3085967"/>
                <a:ext cx="2958110" cy="553998"/>
              </a:xfrm>
              <a:prstGeom prst="rect">
                <a:avLst/>
              </a:prstGeom>
              <a:blipFill rotWithShape="1">
                <a:blip r:embed="rId12"/>
                <a:stretch>
                  <a:fillRect l="-14" t="-91" r="2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11"/>
              <p:cNvSpPr txBox="1">
                <a:spLocks noChangeArrowheads="1"/>
              </p:cNvSpPr>
              <p:nvPr/>
            </p:nvSpPr>
            <p:spPr bwMode="auto">
              <a:xfrm>
                <a:off x="6650327" y="3608351"/>
                <a:ext cx="217270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0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9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50327" y="3608351"/>
                <a:ext cx="2172702" cy="553998"/>
              </a:xfrm>
              <a:prstGeom prst="rect">
                <a:avLst/>
              </a:prstGeom>
              <a:blipFill rotWithShape="1">
                <a:blip r:embed="rId13"/>
                <a:stretch>
                  <a:fillRect l="-28" t="-51" r="16" b="10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8" grpId="0"/>
      <p:bldP spid="19" grpId="0"/>
      <p:bldP spid="20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3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493520" y="488447"/>
            <a:ext cx="836540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妈妈今年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44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岁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，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是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笑笑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年龄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的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倍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，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笑笑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今年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几岁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？她们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相差几岁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?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（用方程解答）</a:t>
            </a:r>
            <a:endParaRPr lang="zh-CN" altLang="en-US" sz="2100" dirty="0">
              <a:solidFill>
                <a:prstClr val="black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5"/>
              <p:cNvSpPr txBox="1"/>
              <p:nvPr/>
            </p:nvSpPr>
            <p:spPr>
              <a:xfrm>
                <a:off x="3495968" y="1641089"/>
                <a:ext cx="3087570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解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：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设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笑笑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今年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岁。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3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968" y="1641089"/>
                <a:ext cx="3087570" cy="553998"/>
              </a:xfrm>
              <a:prstGeom prst="rect">
                <a:avLst/>
              </a:prstGeom>
              <a:blipFill rotWithShape="1">
                <a:blip r:embed="rId1"/>
                <a:stretch>
                  <a:fillRect l="-9" t="-45" r="16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6"/>
              <p:cNvSpPr txBox="1"/>
              <p:nvPr/>
            </p:nvSpPr>
            <p:spPr>
              <a:xfrm>
                <a:off x="4153457" y="2015384"/>
                <a:ext cx="1766709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=44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4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3457" y="2015384"/>
                <a:ext cx="1766709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32" t="-95" r="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7"/>
              <p:cNvSpPr txBox="1"/>
              <p:nvPr/>
            </p:nvSpPr>
            <p:spPr>
              <a:xfrm>
                <a:off x="3752895" y="2319688"/>
                <a:ext cx="2273924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÷4=44÷4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5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895" y="2319688"/>
                <a:ext cx="2273924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2" t="-6" r="1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8"/>
              <p:cNvSpPr txBox="1"/>
              <p:nvPr/>
            </p:nvSpPr>
            <p:spPr>
              <a:xfrm>
                <a:off x="4361751" y="2639494"/>
                <a:ext cx="1332715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=11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6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751" y="2639494"/>
                <a:ext cx="1332715" cy="553998"/>
              </a:xfrm>
              <a:prstGeom prst="rect">
                <a:avLst/>
              </a:prstGeom>
              <a:blipFill rotWithShape="1">
                <a:blip r:embed="rId4"/>
                <a:stretch>
                  <a:fillRect l="-43" t="-78" r="32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9"/>
          <p:cNvSpPr txBox="1"/>
          <p:nvPr/>
        </p:nvSpPr>
        <p:spPr>
          <a:xfrm>
            <a:off x="3820898" y="3053158"/>
            <a:ext cx="231121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44-11=33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岁）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3004411" y="3731756"/>
            <a:ext cx="527818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：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笑笑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今年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岁，她们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相差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33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岁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91626" y="1019453"/>
            <a:ext cx="80493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）这个</a:t>
            </a:r>
            <a:r>
              <a:rPr lang="zh-CN" altLang="en-US" sz="2100" dirty="0">
                <a:latin typeface="+mn-ea"/>
                <a:ea typeface="+mn-ea"/>
              </a:rPr>
              <a:t>正方形花坛的边长</a:t>
            </a:r>
            <a:r>
              <a:rPr lang="zh-CN" altLang="en-US" sz="2100" dirty="0">
                <a:latin typeface="+mn-ea"/>
                <a:ea typeface="+mn-ea"/>
              </a:rPr>
              <a:t>是多少</a:t>
            </a:r>
            <a:r>
              <a:rPr lang="zh-CN" altLang="en-US" sz="2100" dirty="0">
                <a:latin typeface="+mn-ea"/>
                <a:ea typeface="+mn-ea"/>
              </a:rPr>
              <a:t>米？列方程并解答</a:t>
            </a:r>
            <a:r>
              <a:rPr lang="zh-CN" altLang="en-US" sz="2100" dirty="0">
                <a:latin typeface="+mn-ea"/>
                <a:ea typeface="+mn-ea"/>
              </a:rPr>
              <a:t>。</a:t>
            </a:r>
            <a:endParaRPr lang="en-US" altLang="zh-CN" sz="2100" dirty="0">
              <a:latin typeface="+mn-ea"/>
              <a:ea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051" y="1745091"/>
            <a:ext cx="1968590" cy="2408063"/>
            <a:chOff x="849087" y="1689570"/>
            <a:chExt cx="2624786" cy="3210751"/>
          </a:xfrm>
        </p:grpSpPr>
        <p:pic>
          <p:nvPicPr>
            <p:cNvPr id="10" name="图片 9" descr="13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49087" y="1689570"/>
              <a:ext cx="2624786" cy="321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1461958" y="1823461"/>
              <a:ext cx="1653868" cy="1116901"/>
            </a:xfrm>
            <a:prstGeom prst="roundRect">
              <a:avLst/>
            </a:prstGeom>
            <a:solidFill>
              <a:srgbClr val="FBEBD8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latin typeface="+mn-ea"/>
                </a:rPr>
                <a:t>花坛的周长是</a:t>
              </a:r>
              <a:r>
                <a:rPr lang="en-US" altLang="zh-CN" sz="1800" dirty="0">
                  <a:latin typeface="+mn-ea"/>
                </a:rPr>
                <a:t>24</a:t>
              </a:r>
              <a:r>
                <a:rPr lang="zh-CN" altLang="en-US" sz="1800" dirty="0">
                  <a:latin typeface="+mn-ea"/>
                </a:rPr>
                <a:t>米。</a:t>
              </a:r>
              <a:endParaRPr lang="zh-CN" altLang="en-US" sz="1800" dirty="0">
                <a:latin typeface="+mn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93520" y="540697"/>
            <a:ext cx="234765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+mn-ea"/>
              </a:rPr>
              <a:t>解决问题。</a:t>
            </a:r>
            <a:endParaRPr lang="zh-CN" altLang="en-US" sz="24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1"/>
              <p:cNvSpPr txBox="1">
                <a:spLocks noChangeArrowheads="1"/>
              </p:cNvSpPr>
              <p:nvPr/>
            </p:nvSpPr>
            <p:spPr bwMode="auto">
              <a:xfrm>
                <a:off x="3868583" y="2162819"/>
                <a:ext cx="1697465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6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8583" y="2162819"/>
                <a:ext cx="1697465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10" t="-2" r="16" b="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>
                <a:off x="3105802" y="2619249"/>
                <a:ext cx="2831138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÷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24÷4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8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05802" y="2619249"/>
                <a:ext cx="2831138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1" t="-92" r="11" b="2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3354971" y="1745090"/>
                <a:ext cx="4350194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解：设这个正方形花坛的边长是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971" y="1745090"/>
                <a:ext cx="4350194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6" t="-28" r="-293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/>
          <p:cNvSpPr txBox="1"/>
          <p:nvPr/>
        </p:nvSpPr>
        <p:spPr>
          <a:xfrm>
            <a:off x="3268737" y="3741842"/>
            <a:ext cx="48279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答：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这个正方形花坛的边长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米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11"/>
              <p:cNvSpPr txBox="1">
                <a:spLocks noChangeArrowheads="1"/>
              </p:cNvSpPr>
              <p:nvPr/>
            </p:nvSpPr>
            <p:spPr bwMode="auto">
              <a:xfrm>
                <a:off x="4084107" y="3075680"/>
                <a:ext cx="1138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1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84107" y="3075680"/>
                <a:ext cx="1138336" cy="553998"/>
              </a:xfrm>
              <a:prstGeom prst="rect">
                <a:avLst/>
              </a:prstGeom>
              <a:blipFill rotWithShape="1">
                <a:blip r:embed="rId5"/>
                <a:stretch>
                  <a:fillRect l="-37" t="-68" r="18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6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77890" y="979279"/>
            <a:ext cx="793511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2</a:t>
            </a:r>
            <a:r>
              <a:rPr lang="zh-CN" altLang="en-US" sz="2100" dirty="0">
                <a:latin typeface="+mn-ea"/>
                <a:ea typeface="+mn-ea"/>
              </a:rPr>
              <a:t>）如果</a:t>
            </a:r>
            <a:r>
              <a:rPr lang="zh-CN" altLang="en-US" sz="2100" dirty="0">
                <a:latin typeface="+mn-ea"/>
                <a:ea typeface="+mn-ea"/>
              </a:rPr>
              <a:t>把这个花坛改为</a:t>
            </a:r>
            <a:r>
              <a:rPr lang="zh-CN" altLang="en-US" sz="2100" dirty="0">
                <a:latin typeface="+mn-ea"/>
                <a:ea typeface="+mn-ea"/>
              </a:rPr>
              <a:t>长方形</a:t>
            </a:r>
            <a:r>
              <a:rPr lang="zh-CN" altLang="en-US" sz="2100" dirty="0">
                <a:latin typeface="+mn-ea"/>
                <a:ea typeface="+mn-ea"/>
              </a:rPr>
              <a:t>，周长不变</a:t>
            </a:r>
            <a:r>
              <a:rPr lang="zh-CN" altLang="en-US" sz="2100" dirty="0">
                <a:latin typeface="+mn-ea"/>
                <a:ea typeface="+mn-ea"/>
              </a:rPr>
              <a:t>，宽是</a:t>
            </a:r>
            <a:r>
              <a:rPr lang="en-US" altLang="zh-CN" sz="2100" dirty="0">
                <a:latin typeface="+mn-ea"/>
                <a:ea typeface="+mn-ea"/>
              </a:rPr>
              <a:t>4</a:t>
            </a:r>
            <a:r>
              <a:rPr lang="zh-CN" altLang="en-US" sz="2100" dirty="0">
                <a:latin typeface="+mn-ea"/>
                <a:ea typeface="+mn-ea"/>
              </a:rPr>
              <a:t>米，长</a:t>
            </a:r>
            <a:r>
              <a:rPr lang="zh-CN" altLang="en-US" sz="2100" dirty="0">
                <a:latin typeface="+mn-ea"/>
                <a:ea typeface="+mn-ea"/>
              </a:rPr>
              <a:t>是</a:t>
            </a:r>
            <a:r>
              <a:rPr lang="zh-CN" altLang="en-US" sz="2100" dirty="0">
                <a:latin typeface="+mn-ea"/>
                <a:ea typeface="+mn-ea"/>
              </a:rPr>
              <a:t>多少米</a:t>
            </a:r>
            <a:r>
              <a:rPr lang="zh-CN" altLang="en-US" sz="2100" dirty="0">
                <a:latin typeface="+mn-ea"/>
                <a:ea typeface="+mn-ea"/>
              </a:rPr>
              <a:t>？列方程并解答。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3051" y="2120929"/>
            <a:ext cx="1968590" cy="2408063"/>
            <a:chOff x="849087" y="1689570"/>
            <a:chExt cx="2624786" cy="3210751"/>
          </a:xfrm>
        </p:grpSpPr>
        <p:pic>
          <p:nvPicPr>
            <p:cNvPr id="19" name="图片 18" descr="13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49087" y="1689570"/>
              <a:ext cx="2624786" cy="321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/>
            <p:cNvSpPr txBox="1"/>
            <p:nvPr/>
          </p:nvSpPr>
          <p:spPr>
            <a:xfrm>
              <a:off x="1480351" y="1894083"/>
              <a:ext cx="1653868" cy="1009507"/>
            </a:xfrm>
            <a:prstGeom prst="rect">
              <a:avLst/>
            </a:prstGeom>
            <a:solidFill>
              <a:srgbClr val="FBEBD8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latin typeface="+mn-ea"/>
                </a:rPr>
                <a:t>花坛的周长是</a:t>
              </a:r>
              <a:r>
                <a:rPr lang="en-US" altLang="zh-CN" sz="1800" dirty="0">
                  <a:latin typeface="+mn-ea"/>
                </a:rPr>
                <a:t>24</a:t>
              </a:r>
              <a:r>
                <a:rPr lang="zh-CN" altLang="en-US" sz="1800" dirty="0">
                  <a:latin typeface="+mn-ea"/>
                </a:rPr>
                <a:t>米。</a:t>
              </a:r>
              <a:endParaRPr lang="zh-CN" altLang="en-US" sz="1800" dirty="0">
                <a:latin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3520" y="540697"/>
            <a:ext cx="234765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+mn-ea"/>
              </a:rPr>
              <a:t>解决问题。</a:t>
            </a:r>
            <a:endParaRPr lang="zh-CN" altLang="en-US" sz="24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1"/>
              <p:cNvSpPr txBox="1">
                <a:spLocks noChangeArrowheads="1"/>
              </p:cNvSpPr>
              <p:nvPr/>
            </p:nvSpPr>
            <p:spPr bwMode="auto">
              <a:xfrm>
                <a:off x="4308198" y="2358509"/>
                <a:ext cx="2068358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24÷2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08198" y="2358509"/>
                <a:ext cx="2068358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17" t="-21" r="25" b="7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11"/>
              <p:cNvSpPr txBox="1">
                <a:spLocks noChangeArrowheads="1"/>
              </p:cNvSpPr>
              <p:nvPr/>
            </p:nvSpPr>
            <p:spPr bwMode="auto">
              <a:xfrm>
                <a:off x="3614338" y="2793975"/>
                <a:ext cx="2831138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12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3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4338" y="2793975"/>
                <a:ext cx="2831138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20" t="-110" r="8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/>
              <p:cNvSpPr txBox="1"/>
              <p:nvPr/>
            </p:nvSpPr>
            <p:spPr>
              <a:xfrm>
                <a:off x="3808231" y="2078106"/>
                <a:ext cx="4139843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解：设这个花坛的长是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231" y="2078106"/>
                <a:ext cx="4139843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3" t="-98" r="10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4"/>
          <p:cNvSpPr txBox="1"/>
          <p:nvPr/>
        </p:nvSpPr>
        <p:spPr>
          <a:xfrm>
            <a:off x="3687358" y="4182460"/>
            <a:ext cx="482790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答：这个花坛长是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米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11"/>
              <p:cNvSpPr txBox="1">
                <a:spLocks noChangeArrowheads="1"/>
              </p:cNvSpPr>
              <p:nvPr/>
            </p:nvSpPr>
            <p:spPr bwMode="auto">
              <a:xfrm>
                <a:off x="4684674" y="3520650"/>
                <a:ext cx="1138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8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6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84674" y="3520650"/>
                <a:ext cx="1138336" cy="553998"/>
              </a:xfrm>
              <a:prstGeom prst="rect">
                <a:avLst/>
              </a:prstGeom>
              <a:blipFill rotWithShape="1">
                <a:blip r:embed="rId5"/>
                <a:stretch>
                  <a:fillRect l="-25" t="-38" r="5" b="8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11"/>
              <p:cNvSpPr txBox="1">
                <a:spLocks noChangeArrowheads="1"/>
              </p:cNvSpPr>
              <p:nvPr/>
            </p:nvSpPr>
            <p:spPr bwMode="auto">
              <a:xfrm>
                <a:off x="3614338" y="3182014"/>
                <a:ext cx="2831138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+4-4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12-4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7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4338" y="3182014"/>
                <a:ext cx="2831138" cy="553998"/>
              </a:xfrm>
              <a:prstGeom prst="rect">
                <a:avLst/>
              </a:prstGeom>
              <a:blipFill rotWithShape="1">
                <a:blip r:embed="rId6"/>
                <a:stretch>
                  <a:fillRect l="-20" t="-5" r="8" b="5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5" y="1501285"/>
            <a:ext cx="6999748" cy="257326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       等式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的两边同时乘同一个数（或除以同一个不为</a:t>
            </a: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的数），等式仍然成立。</a:t>
            </a:r>
            <a:endParaRPr lang="zh-CN" altLang="en-US" sz="21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92267" y="602350"/>
            <a:ext cx="7342127" cy="3765499"/>
            <a:chOff x="589155" y="778556"/>
            <a:chExt cx="9705173" cy="493658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Text Box 6"/>
                <p:cNvSpPr txBox="1"/>
                <p:nvPr/>
              </p:nvSpPr>
              <p:spPr>
                <a:xfrm>
                  <a:off x="1827798" y="4438728"/>
                  <a:ext cx="5688013" cy="544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r>
                        <a:rPr lang="en-US" altLang="zh-CN" sz="21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altLang="zh-CN" sz="2100" dirty="0">
                      <a:latin typeface="+mn-ea"/>
                    </a:rPr>
                    <a:t>12               =144</a:t>
                  </a:r>
                  <a:endParaRPr lang="en-US" altLang="zh-CN" sz="21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32" name="Text 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27798" y="4438728"/>
                  <a:ext cx="5688013" cy="544720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4" name="组合 33"/>
            <p:cNvGrpSpPr/>
            <p:nvPr/>
          </p:nvGrpSpPr>
          <p:grpSpPr>
            <a:xfrm>
              <a:off x="589155" y="778556"/>
              <a:ext cx="9705173" cy="2591675"/>
              <a:chOff x="589155" y="778556"/>
              <a:chExt cx="9705173" cy="2591675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" name="Text Box 12"/>
                  <p:cNvSpPr txBox="1"/>
                  <p:nvPr/>
                </p:nvSpPr>
                <p:spPr>
                  <a:xfrm>
                    <a:off x="3911487" y="2825511"/>
                    <a:ext cx="2438400" cy="544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lvl="0"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altLang="zh-CN" sz="2100" dirty="0">
                        <a:latin typeface="+mn-ea"/>
                      </a:rPr>
                      <a:t>=</a:t>
                    </a:r>
                    <a:endParaRPr lang="en-US" altLang="zh-CN" sz="2100" dirty="0">
                      <a:latin typeface="+mn-ea"/>
                    </a:endParaRPr>
                  </a:p>
                </p:txBody>
              </p:sp>
            </mc:Choice>
            <mc:Fallback>
              <p:sp>
                <p:nvSpPr>
                  <p:cNvPr id="11" name="Text Box 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11487" y="2825511"/>
                    <a:ext cx="2438400" cy="544720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3" name="组合 32"/>
              <p:cNvGrpSpPr/>
              <p:nvPr/>
            </p:nvGrpSpPr>
            <p:grpSpPr>
              <a:xfrm>
                <a:off x="589155" y="778556"/>
                <a:ext cx="9705173" cy="2570830"/>
                <a:chOff x="589155" y="778556"/>
                <a:chExt cx="9705173" cy="2570830"/>
              </a:xfrm>
            </p:grpSpPr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5" name="Text Box 6"/>
                    <p:cNvSpPr txBox="1"/>
                    <p:nvPr/>
                  </p:nvSpPr>
                  <p:spPr>
                    <a:xfrm>
                      <a:off x="1976080" y="2130947"/>
                      <a:ext cx="5688013" cy="54472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lvl="0">
                        <a:spcBef>
                          <a:spcPct val="50000"/>
                        </a:spcBef>
                      </a:pPr>
                      <a14:m>
                        <m:oMath xmlns:m="http://schemas.openxmlformats.org/officeDocument/2006/math"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 </m:t>
                          </m:r>
                        </m:oMath>
                      </a14:m>
                      <a:r>
                        <a:rPr lang="en-US" altLang="zh-CN" sz="2100" dirty="0">
                          <a:latin typeface="+mn-ea"/>
                        </a:rPr>
                        <a:t>÷5              =15</a:t>
                      </a:r>
                      <a:endParaRPr lang="en-US" altLang="zh-CN" sz="2100" dirty="0">
                        <a:latin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5" name="Text Box 6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76080" y="2130947"/>
                      <a:ext cx="5688013" cy="544720"/>
                    </a:xfrm>
                    <a:prstGeom prst="rect">
                      <a:avLst/>
                    </a:prstGeom>
                    <a:blipFill rotWithShape="1">
                      <a:blip r:embed="rId3"/>
                    </a:blipFill>
                    <a:ln w="9525">
                      <a:noFill/>
                    </a:ln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" name="内容占位符 3"/>
                <p:cNvSpPr txBox="1"/>
                <p:nvPr/>
              </p:nvSpPr>
              <p:spPr>
                <a:xfrm>
                  <a:off x="589155" y="778556"/>
                  <a:ext cx="9705173" cy="993775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None/>
                  </a:pPr>
                  <a:r>
                    <a:rPr lang="zh-CN" altLang="en-US" sz="2000" dirty="0" smtClean="0">
                      <a:latin typeface="+mn-ea"/>
                    </a:rPr>
                    <a:t>根据等式的性质在      里填运算符号，在      里填数。</a:t>
                  </a:r>
                  <a:endParaRPr lang="zh-CN" altLang="en-US" sz="2000" dirty="0">
                    <a:latin typeface="+mn-ea"/>
                  </a:endParaRPr>
                </a:p>
              </p:txBody>
            </p: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4" name="Text Box 5"/>
                    <p:cNvSpPr txBox="1"/>
                    <p:nvPr/>
                  </p:nvSpPr>
                  <p:spPr>
                    <a:xfrm>
                      <a:off x="3456085" y="1528750"/>
                      <a:ext cx="3960812" cy="54472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lvl="0">
                        <a:spcBef>
                          <a:spcPct val="50000"/>
                        </a:spcBef>
                      </a:pPr>
                      <a14:m>
                        <m:oMath xmlns:m="http://schemas.openxmlformats.org/officeDocument/2006/math"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 </m:t>
                          </m:r>
                        </m:oMath>
                      </a14:m>
                      <a:r>
                        <a:rPr lang="en-US" altLang="zh-CN" sz="2100" dirty="0">
                          <a:latin typeface="+mn-ea"/>
                        </a:rPr>
                        <a:t>÷5=15</a:t>
                      </a:r>
                      <a:endParaRPr lang="en-US" altLang="zh-CN" sz="2100" dirty="0">
                        <a:latin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4" name="Text Box 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456085" y="1528750"/>
                      <a:ext cx="3960812" cy="544720"/>
                    </a:xfrm>
                    <a:prstGeom prst="rect">
                      <a:avLst/>
                    </a:prstGeom>
                    <a:blipFill rotWithShape="1">
                      <a:blip r:embed="rId4"/>
                    </a:blipFill>
                    <a:ln w="9525">
                      <a:noFill/>
                    </a:ln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6" name="Oval 7"/>
                <p:cNvSpPr/>
                <p:nvPr/>
              </p:nvSpPr>
              <p:spPr>
                <a:xfrm>
                  <a:off x="2937740" y="2153999"/>
                  <a:ext cx="503237" cy="498475"/>
                </a:xfrm>
                <a:prstGeom prst="ellipse">
                  <a:avLst/>
                </a:prstGeom>
                <a:noFill/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eaLnBrk="1" hangingPunct="1"/>
                  <a:endParaRPr lang="zh-CN" altLang="en-US" sz="2100" dirty="0">
                    <a:latin typeface="+mn-ea"/>
                  </a:endParaRPr>
                </a:p>
              </p:txBody>
            </p:sp>
            <p:sp>
              <p:nvSpPr>
                <p:cNvPr id="7" name="Rectangle 8"/>
                <p:cNvSpPr/>
                <p:nvPr/>
              </p:nvSpPr>
              <p:spPr>
                <a:xfrm>
                  <a:off x="3557659" y="2133916"/>
                  <a:ext cx="555625" cy="522288"/>
                </a:xfrm>
                <a:prstGeom prst="rect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eaLnBrk="1" hangingPunct="1"/>
                  <a:endParaRPr lang="zh-CN" altLang="en-US" sz="2100" dirty="0">
                    <a:latin typeface="+mn-ea"/>
                  </a:endParaRPr>
                </a:p>
              </p:txBody>
            </p:sp>
            <p:sp>
              <p:nvSpPr>
                <p:cNvPr id="8" name="Oval 9"/>
                <p:cNvSpPr/>
                <p:nvPr/>
              </p:nvSpPr>
              <p:spPr>
                <a:xfrm>
                  <a:off x="5194187" y="2146061"/>
                  <a:ext cx="508000" cy="506413"/>
                </a:xfrm>
                <a:prstGeom prst="ellipse">
                  <a:avLst/>
                </a:prstGeom>
                <a:noFill/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eaLnBrk="1" hangingPunct="1"/>
                  <a:endParaRPr lang="zh-CN" altLang="en-US" sz="2100" dirty="0">
                    <a:latin typeface="+mn-ea"/>
                  </a:endParaRPr>
                </a:p>
              </p:txBody>
            </p:sp>
            <p:sp>
              <p:nvSpPr>
                <p:cNvPr id="9" name="Rectangle 10"/>
                <p:cNvSpPr/>
                <p:nvPr/>
              </p:nvSpPr>
              <p:spPr>
                <a:xfrm>
                  <a:off x="5737112" y="2171461"/>
                  <a:ext cx="654050" cy="481013"/>
                </a:xfrm>
                <a:prstGeom prst="rect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eaLnBrk="1" hangingPunct="1"/>
                  <a:endParaRPr lang="zh-CN" altLang="en-US" sz="2100" dirty="0">
                    <a:latin typeface="+mn-ea"/>
                  </a:endParaRPr>
                </a:p>
              </p:txBody>
            </p:sp>
            <p:sp>
              <p:nvSpPr>
                <p:cNvPr id="10" name="Text Box 11"/>
                <p:cNvSpPr txBox="1"/>
                <p:nvPr/>
              </p:nvSpPr>
              <p:spPr>
                <a:xfrm>
                  <a:off x="916852" y="2168286"/>
                  <a:ext cx="1331913" cy="544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r>
                    <a:rPr lang="zh-CN" altLang="en-US" sz="2100" dirty="0">
                      <a:latin typeface="+mn-ea"/>
                    </a:rPr>
                    <a:t>解：</a:t>
                  </a:r>
                  <a:endParaRPr lang="zh-CN" altLang="en-US" sz="2100" dirty="0">
                    <a:latin typeface="+mn-ea"/>
                  </a:endParaRPr>
                </a:p>
              </p:txBody>
            </p:sp>
            <p:sp>
              <p:nvSpPr>
                <p:cNvPr id="16" name="Rectangle 17"/>
                <p:cNvSpPr/>
                <p:nvPr/>
              </p:nvSpPr>
              <p:spPr>
                <a:xfrm>
                  <a:off x="4549662" y="2825511"/>
                  <a:ext cx="769937" cy="523875"/>
                </a:xfrm>
                <a:prstGeom prst="rect">
                  <a:avLst/>
                </a:prstGeom>
                <a:noFill/>
                <a:ln w="2540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lvl="0" eaLnBrk="1" hangingPunct="1"/>
                  <a:endParaRPr lang="zh-CN" altLang="en-US" sz="2100" dirty="0">
                    <a:latin typeface="+mn-ea"/>
                  </a:endParaRPr>
                </a:p>
              </p:txBody>
            </p:sp>
          </p:grp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 Box 5"/>
                <p:cNvSpPr txBox="1"/>
                <p:nvPr/>
              </p:nvSpPr>
              <p:spPr>
                <a:xfrm>
                  <a:off x="3386764" y="3836318"/>
                  <a:ext cx="3960812" cy="544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r>
                        <a:rPr lang="en-US" altLang="zh-CN" sz="21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latin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US" altLang="zh-CN" sz="2100" dirty="0">
                      <a:latin typeface="+mn-ea"/>
                    </a:rPr>
                    <a:t>12=144</a:t>
                  </a:r>
                  <a:endParaRPr lang="en-US" altLang="zh-CN" sz="21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19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6764" y="3836318"/>
                  <a:ext cx="3960812" cy="544720"/>
                </a:xfrm>
                <a:prstGeom prst="rect">
                  <a:avLst/>
                </a:prstGeom>
                <a:blipFill rotWithShape="1">
                  <a:blip r:embed="rId5"/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Oval 7"/>
            <p:cNvSpPr/>
            <p:nvPr/>
          </p:nvSpPr>
          <p:spPr>
            <a:xfrm>
              <a:off x="3006612" y="4470174"/>
              <a:ext cx="503237" cy="498475"/>
            </a:xfrm>
            <a:prstGeom prst="ellipse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  <p:sp>
          <p:nvSpPr>
            <p:cNvPr id="21" name="Rectangle 8"/>
            <p:cNvSpPr/>
            <p:nvPr/>
          </p:nvSpPr>
          <p:spPr>
            <a:xfrm>
              <a:off x="3530487" y="4487636"/>
              <a:ext cx="808037" cy="522288"/>
            </a:xfrm>
            <a:prstGeom prst="rect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  <p:sp>
          <p:nvSpPr>
            <p:cNvPr id="22" name="Oval 9"/>
            <p:cNvSpPr/>
            <p:nvPr/>
          </p:nvSpPr>
          <p:spPr>
            <a:xfrm>
              <a:off x="5335240" y="4462237"/>
              <a:ext cx="508000" cy="506413"/>
            </a:xfrm>
            <a:prstGeom prst="ellipse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  <p:sp>
          <p:nvSpPr>
            <p:cNvPr id="23" name="Rectangle 10"/>
            <p:cNvSpPr/>
            <p:nvPr/>
          </p:nvSpPr>
          <p:spPr>
            <a:xfrm>
              <a:off x="5878165" y="4487637"/>
              <a:ext cx="865187" cy="481013"/>
            </a:xfrm>
            <a:prstGeom prst="rect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  <p:sp>
          <p:nvSpPr>
            <p:cNvPr id="24" name="Text Box 11"/>
            <p:cNvSpPr txBox="1"/>
            <p:nvPr/>
          </p:nvSpPr>
          <p:spPr>
            <a:xfrm>
              <a:off x="985724" y="4484461"/>
              <a:ext cx="842072" cy="544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100" dirty="0">
                  <a:latin typeface="+mn-ea"/>
                </a:rPr>
                <a:t>解：</a:t>
              </a:r>
              <a:endParaRPr lang="zh-CN" altLang="en-US" sz="2100" dirty="0">
                <a:latin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 Box 12"/>
                <p:cNvSpPr txBox="1"/>
                <p:nvPr/>
              </p:nvSpPr>
              <p:spPr>
                <a:xfrm>
                  <a:off x="4057102" y="5170425"/>
                  <a:ext cx="2438400" cy="5447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r>
                        <a:rPr lang="en-US" altLang="zh-CN" sz="21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altLang="zh-CN" sz="2100" dirty="0">
                      <a:latin typeface="+mn-ea"/>
                    </a:rPr>
                    <a:t>=</a:t>
                  </a:r>
                  <a:endParaRPr lang="en-US" altLang="zh-CN" sz="21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25" name="Text 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7102" y="5170425"/>
                  <a:ext cx="2438400" cy="544720"/>
                </a:xfrm>
                <a:prstGeom prst="rect">
                  <a:avLst/>
                </a:prstGeom>
                <a:blipFill rotWithShape="1">
                  <a:blip r:embed="rId2"/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Rectangle 17"/>
            <p:cNvSpPr/>
            <p:nvPr/>
          </p:nvSpPr>
          <p:spPr>
            <a:xfrm>
              <a:off x="4671804" y="5144261"/>
              <a:ext cx="769937" cy="523875"/>
            </a:xfrm>
            <a:prstGeom prst="rect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13" name="Text Box 14"/>
          <p:cNvSpPr txBox="1"/>
          <p:nvPr/>
        </p:nvSpPr>
        <p:spPr>
          <a:xfrm>
            <a:off x="2657390" y="1647646"/>
            <a:ext cx="756047" cy="391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2230518" y="1614343"/>
            <a:ext cx="302419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 Box 15"/>
          <p:cNvSpPr txBox="1"/>
          <p:nvPr/>
        </p:nvSpPr>
        <p:spPr>
          <a:xfrm>
            <a:off x="3952056" y="1609368"/>
            <a:ext cx="432197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16"/>
          <p:cNvSpPr txBox="1"/>
          <p:nvPr/>
        </p:nvSpPr>
        <p:spPr>
          <a:xfrm>
            <a:off x="4463834" y="1658263"/>
            <a:ext cx="756047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Rectangle 18"/>
          <p:cNvSpPr/>
          <p:nvPr/>
        </p:nvSpPr>
        <p:spPr>
          <a:xfrm>
            <a:off x="3476189" y="2204663"/>
            <a:ext cx="453490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lvl="0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6" name="Text Box 13"/>
          <p:cNvSpPr txBox="1"/>
          <p:nvPr/>
        </p:nvSpPr>
        <p:spPr>
          <a:xfrm>
            <a:off x="2313885" y="3389008"/>
            <a:ext cx="302419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÷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 Box 14"/>
          <p:cNvSpPr txBox="1"/>
          <p:nvPr/>
        </p:nvSpPr>
        <p:spPr>
          <a:xfrm>
            <a:off x="2737990" y="3432451"/>
            <a:ext cx="756047" cy="391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 Box 15"/>
          <p:cNvSpPr txBox="1"/>
          <p:nvPr/>
        </p:nvSpPr>
        <p:spPr>
          <a:xfrm>
            <a:off x="4064592" y="3401771"/>
            <a:ext cx="432197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÷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4536121" y="3439365"/>
            <a:ext cx="756047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Rectangle 18"/>
          <p:cNvSpPr/>
          <p:nvPr/>
        </p:nvSpPr>
        <p:spPr>
          <a:xfrm>
            <a:off x="3582898" y="3958421"/>
            <a:ext cx="453490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lvl="0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Oval 7"/>
          <p:cNvSpPr/>
          <p:nvPr/>
        </p:nvSpPr>
        <p:spPr>
          <a:xfrm>
            <a:off x="2726759" y="581764"/>
            <a:ext cx="380708" cy="380224"/>
          </a:xfrm>
          <a:prstGeom prst="ellipse">
            <a:avLst/>
          </a:prstGeom>
          <a:noFill/>
          <a:ln w="317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lvl="0" eaLnBrk="1" hangingPunct="1"/>
            <a:endParaRPr lang="zh-CN" altLang="en-US" sz="2100" dirty="0">
              <a:latin typeface="+mn-ea"/>
            </a:endParaRPr>
          </a:p>
        </p:txBody>
      </p:sp>
      <p:sp>
        <p:nvSpPr>
          <p:cNvPr id="37" name="Rectangle 17"/>
          <p:cNvSpPr/>
          <p:nvPr/>
        </p:nvSpPr>
        <p:spPr>
          <a:xfrm>
            <a:off x="5170000" y="591741"/>
            <a:ext cx="345752" cy="360269"/>
          </a:xfrm>
          <a:prstGeom prst="rect">
            <a:avLst/>
          </a:prstGeom>
          <a:noFill/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lvl="0" eaLnBrk="1" hangingPunct="1"/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5" grpId="0"/>
      <p:bldP spid="17" grpId="0"/>
      <p:bldP spid="26" grpId="0"/>
      <p:bldP spid="27" grpId="0"/>
      <p:bldP spid="28" grpId="0"/>
      <p:bldP spid="29" grpId="0"/>
      <p:bldP spid="31" grpId="0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pic>
        <p:nvPicPr>
          <p:cNvPr id="17" name="图片 7" descr="15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93020" y="1394737"/>
            <a:ext cx="1921669" cy="15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8" descr="1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64189" y="1424699"/>
            <a:ext cx="1921669" cy="156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911504" y="2121215"/>
            <a:ext cx="369094" cy="29646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1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50895" y="2117644"/>
            <a:ext cx="404813" cy="29646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1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455421" y="438647"/>
            <a:ext cx="58650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森林</a:t>
            </a:r>
            <a:r>
              <a:rPr lang="zh-CN" altLang="en-US" sz="2400" dirty="0">
                <a:latin typeface="+mn-ea"/>
                <a:ea typeface="+mn-ea"/>
              </a:rPr>
              <a:t>医生。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29" name="图片 4" descr="15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8789" y="1511614"/>
            <a:ext cx="1921669" cy="1577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 descr="1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3183" y="1528284"/>
            <a:ext cx="1921669" cy="156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10"/>
          <p:cNvGrpSpPr/>
          <p:nvPr/>
        </p:nvGrpSpPr>
        <p:grpSpPr bwMode="auto">
          <a:xfrm>
            <a:off x="1576439" y="2009296"/>
            <a:ext cx="2519363" cy="415498"/>
            <a:chOff x="0" y="0"/>
            <a:chExt cx="3356087" cy="554986"/>
          </a:xfrm>
        </p:grpSpPr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>
              <a:off x="189900" y="0"/>
              <a:ext cx="3166187" cy="554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 ＝</a:t>
              </a:r>
              <a:r>
                <a:rPr lang="en-US" altLang="zh-CN" sz="2100" dirty="0">
                  <a:latin typeface="+mn-ea"/>
                  <a:ea typeface="+mn-ea"/>
                </a:rPr>
                <a:t>35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35÷7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5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33" name="Object 2"/>
            <p:cNvGraphicFramePr>
              <a:graphicFrameLocks noChangeAspect="1"/>
            </p:cNvGraphicFramePr>
            <p:nvPr/>
          </p:nvGraphicFramePr>
          <p:xfrm>
            <a:off x="0" y="65310"/>
            <a:ext cx="453440" cy="396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69" name="" r:id="rId3" imgW="203835" imgH="178435" progId="Equation.KSEE3">
                    <p:embed/>
                  </p:oleObj>
                </mc:Choice>
                <mc:Fallback>
                  <p:oleObj name="" r:id="rId3" imgW="203835" imgH="178435" progId="Equation.KSEE3">
                    <p:embed/>
                    <p:pic>
                      <p:nvPicPr>
                        <p:cNvPr id="0" name="图片 73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5310"/>
                          <a:ext cx="453440" cy="3966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10"/>
          <p:cNvGrpSpPr/>
          <p:nvPr/>
        </p:nvGrpSpPr>
        <p:grpSpPr bwMode="auto">
          <a:xfrm>
            <a:off x="5607896" y="1684256"/>
            <a:ext cx="1207294" cy="415498"/>
            <a:chOff x="0" y="0"/>
            <a:chExt cx="1609641" cy="555944"/>
          </a:xfrm>
        </p:grpSpPr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>
              <a:off x="93128" y="0"/>
              <a:ext cx="1516513" cy="555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 －</a:t>
              </a:r>
              <a:r>
                <a:rPr lang="en-US" altLang="zh-CN" sz="2100" dirty="0">
                  <a:latin typeface="+mn-ea"/>
                  <a:ea typeface="+mn-ea"/>
                </a:rPr>
                <a:t>5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8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36" name="Object 3"/>
            <p:cNvGraphicFramePr>
              <a:graphicFrameLocks noChangeAspect="1"/>
            </p:cNvGraphicFramePr>
            <p:nvPr/>
          </p:nvGraphicFramePr>
          <p:xfrm>
            <a:off x="0" y="145529"/>
            <a:ext cx="328388" cy="359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0" name="" r:id="rId5" imgW="127635" imgH="140335" progId="Equation.KSEE3">
                    <p:embed/>
                  </p:oleObj>
                </mc:Choice>
                <mc:Fallback>
                  <p:oleObj name="" r:id="rId5" imgW="127635" imgH="140335" progId="Equation.KSEE3">
                    <p:embed/>
                    <p:pic>
                      <p:nvPicPr>
                        <p:cNvPr id="0" name="图片 73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45529"/>
                          <a:ext cx="328388" cy="3593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4700639" y="2037871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+mn-ea"/>
                <a:ea typeface="+mn-ea"/>
              </a:rPr>
              <a:t>解：</a:t>
            </a:r>
            <a:endParaRPr lang="zh-CN" altLang="en-US" sz="2100">
              <a:latin typeface="+mn-ea"/>
              <a:ea typeface="+mn-ea"/>
            </a:endParaRPr>
          </a:p>
        </p:txBody>
      </p:sp>
      <p:grpSp>
        <p:nvGrpSpPr>
          <p:cNvPr id="38" name="组合 13"/>
          <p:cNvGrpSpPr/>
          <p:nvPr/>
        </p:nvGrpSpPr>
        <p:grpSpPr bwMode="auto">
          <a:xfrm>
            <a:off x="5226102" y="2086389"/>
            <a:ext cx="2318147" cy="415498"/>
            <a:chOff x="0" y="0"/>
            <a:chExt cx="2759131" cy="554293"/>
          </a:xfrm>
        </p:grpSpPr>
        <p:sp>
          <p:nvSpPr>
            <p:cNvPr id="39" name="TextBox 28"/>
            <p:cNvSpPr txBox="1">
              <a:spLocks noChangeArrowheads="1"/>
            </p:cNvSpPr>
            <p:nvPr/>
          </p:nvSpPr>
          <p:spPr bwMode="auto">
            <a:xfrm>
              <a:off x="85406" y="0"/>
              <a:ext cx="2673725" cy="554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 －</a:t>
              </a:r>
              <a:r>
                <a:rPr lang="en-US" altLang="zh-CN" sz="2100" dirty="0">
                  <a:latin typeface="+mn-ea"/>
                  <a:ea typeface="+mn-ea"/>
                </a:rPr>
                <a:t>5     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8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40" name="Object 6"/>
            <p:cNvGraphicFramePr>
              <a:graphicFrameLocks noChangeAspect="1"/>
            </p:cNvGraphicFramePr>
            <p:nvPr/>
          </p:nvGraphicFramePr>
          <p:xfrm>
            <a:off x="0" y="129586"/>
            <a:ext cx="327429" cy="361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1" name="" r:id="rId7" imgW="127000" imgH="139700" progId="Equation.KSEE3">
                    <p:embed/>
                  </p:oleObj>
                </mc:Choice>
                <mc:Fallback>
                  <p:oleObj name="" r:id="rId7" imgW="127000" imgH="139700" progId="Equation.KSEE3">
                    <p:embed/>
                    <p:pic>
                      <p:nvPicPr>
                        <p:cNvPr id="0" name="图片 73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9586"/>
                          <a:ext cx="327429" cy="361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" name="TextBox 32"/>
          <p:cNvSpPr txBox="1">
            <a:spLocks noChangeArrowheads="1"/>
          </p:cNvSpPr>
          <p:nvPr/>
        </p:nvSpPr>
        <p:spPr bwMode="auto">
          <a:xfrm>
            <a:off x="5930555" y="2383152"/>
            <a:ext cx="93464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+mn-ea"/>
                <a:ea typeface="+mn-ea"/>
              </a:rPr>
              <a:t>  ＝</a:t>
            </a:r>
            <a:r>
              <a:rPr lang="en-US" altLang="zh-CN" sz="2100">
                <a:latin typeface="+mn-ea"/>
                <a:ea typeface="+mn-ea"/>
              </a:rPr>
              <a:t>3</a:t>
            </a:r>
            <a:endParaRPr lang="zh-CN" altLang="en-US" sz="2100">
              <a:latin typeface="+mn-ea"/>
              <a:ea typeface="+mn-ea"/>
            </a:endParaRPr>
          </a:p>
        </p:txBody>
      </p:sp>
      <p:graphicFrame>
        <p:nvGraphicFramePr>
          <p:cNvPr id="42" name="Object 7"/>
          <p:cNvGraphicFramePr>
            <a:graphicFrameLocks noChangeAspect="1"/>
          </p:cNvGraphicFramePr>
          <p:nvPr/>
        </p:nvGraphicFramePr>
        <p:xfrm>
          <a:off x="5974608" y="2484355"/>
          <a:ext cx="246459" cy="27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2" name="" r:id="rId9" imgW="127000" imgH="139700" progId="Equation.KSEE3">
                  <p:embed/>
                </p:oleObj>
              </mc:Choice>
              <mc:Fallback>
                <p:oleObj name="" r:id="rId9" imgW="127000" imgH="139700" progId="Equation.KSEE3">
                  <p:embed/>
                  <p:pic>
                    <p:nvPicPr>
                      <p:cNvPr id="0" name="图片 73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4608" y="2484355"/>
                        <a:ext cx="246459" cy="270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22"/>
          <p:cNvSpPr txBox="1">
            <a:spLocks noChangeArrowheads="1"/>
          </p:cNvSpPr>
          <p:nvPr/>
        </p:nvSpPr>
        <p:spPr bwMode="auto">
          <a:xfrm>
            <a:off x="5779282" y="2069929"/>
            <a:ext cx="65127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－</a:t>
            </a:r>
            <a:r>
              <a:rPr lang="en-US" altLang="zh-CN" sz="2100" dirty="0">
                <a:latin typeface="+mn-ea"/>
                <a:ea typeface="+mn-ea"/>
              </a:rPr>
              <a:t>5 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4" name="TextBox 23"/>
          <p:cNvSpPr txBox="1">
            <a:spLocks noChangeArrowheads="1"/>
          </p:cNvSpPr>
          <p:nvPr/>
        </p:nvSpPr>
        <p:spPr bwMode="auto">
          <a:xfrm>
            <a:off x="6653562" y="2094836"/>
            <a:ext cx="65127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－</a:t>
            </a:r>
            <a:r>
              <a:rPr lang="en-US" altLang="zh-CN" sz="2100" dirty="0">
                <a:latin typeface="+mn-ea"/>
                <a:ea typeface="+mn-ea"/>
              </a:rPr>
              <a:t>5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5" name="TextBox 26"/>
          <p:cNvSpPr txBox="1">
            <a:spLocks noChangeArrowheads="1"/>
          </p:cNvSpPr>
          <p:nvPr/>
        </p:nvSpPr>
        <p:spPr bwMode="auto">
          <a:xfrm>
            <a:off x="5781044" y="2080734"/>
            <a:ext cx="650081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Box 27"/>
          <p:cNvSpPr txBox="1">
            <a:spLocks noChangeArrowheads="1"/>
          </p:cNvSpPr>
          <p:nvPr/>
        </p:nvSpPr>
        <p:spPr bwMode="auto">
          <a:xfrm>
            <a:off x="6664568" y="2096806"/>
            <a:ext cx="65127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5942461" y="2384344"/>
            <a:ext cx="12668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 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13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22"/>
              <p:cNvSpPr txBox="1">
                <a:spLocks noChangeArrowheads="1"/>
              </p:cNvSpPr>
              <p:nvPr/>
            </p:nvSpPr>
            <p:spPr bwMode="auto">
              <a:xfrm>
                <a:off x="2105077" y="2993944"/>
                <a:ext cx="1602581" cy="392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35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49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5077" y="2993944"/>
                <a:ext cx="1602581" cy="392906"/>
              </a:xfrm>
              <a:prstGeom prst="rect">
                <a:avLst/>
              </a:prstGeom>
              <a:blipFill rotWithShape="1">
                <a:blip r:embed="rId11"/>
                <a:stretch>
                  <a:fillRect l="-3" t="-141" r="33" b="10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32"/>
          <p:cNvSpPr txBox="1">
            <a:spLocks noChangeArrowheads="1"/>
          </p:cNvSpPr>
          <p:nvPr/>
        </p:nvSpPr>
        <p:spPr bwMode="auto">
          <a:xfrm>
            <a:off x="1247827" y="3374944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解：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28"/>
              <p:cNvSpPr txBox="1">
                <a:spLocks noChangeArrowheads="1"/>
              </p:cNvSpPr>
              <p:nvPr/>
            </p:nvSpPr>
            <p:spPr bwMode="auto">
              <a:xfrm>
                <a:off x="1849977" y="3400621"/>
                <a:ext cx="2245825" cy="391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÷7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35÷7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53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9977" y="3400621"/>
                <a:ext cx="2245825" cy="391715"/>
              </a:xfrm>
              <a:prstGeom prst="rect">
                <a:avLst/>
              </a:prstGeom>
              <a:blipFill rotWithShape="1">
                <a:blip r:embed="rId12"/>
                <a:stretch>
                  <a:fillRect l="-10" t="-50" r="2" b="3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32"/>
              <p:cNvSpPr txBox="1">
                <a:spLocks noChangeArrowheads="1"/>
              </p:cNvSpPr>
              <p:nvPr/>
            </p:nvSpPr>
            <p:spPr bwMode="auto">
              <a:xfrm>
                <a:off x="2289623" y="3783328"/>
                <a:ext cx="1200150" cy="392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5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56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9623" y="3783328"/>
                <a:ext cx="1200150" cy="392906"/>
              </a:xfrm>
              <a:prstGeom prst="rect">
                <a:avLst/>
              </a:prstGeom>
              <a:blipFill rotWithShape="1">
                <a:blip r:embed="rId13"/>
                <a:stretch>
                  <a:fillRect l="-37" t="-161" r="37" b="12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41" grpId="0"/>
      <p:bldP spid="43" grpId="0"/>
      <p:bldP spid="44" grpId="0"/>
      <p:bldP spid="45" grpId="0"/>
      <p:bldP spid="46" grpId="0"/>
      <p:bldP spid="47" grpId="0"/>
      <p:bldP spid="49" grpId="0"/>
      <p:bldP spid="51" grpId="0"/>
      <p:bldP spid="53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3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31010" y="493600"/>
            <a:ext cx="80602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长方形</a:t>
            </a:r>
            <a:r>
              <a:rPr lang="zh-CN" altLang="en-US" sz="2100" dirty="0">
                <a:latin typeface="+mn-ea"/>
                <a:ea typeface="+mn-ea"/>
              </a:rPr>
              <a:t>游泳池占地</a:t>
            </a:r>
            <a:r>
              <a:rPr lang="en-US" altLang="zh-CN" sz="2100" dirty="0">
                <a:latin typeface="+mn-ea"/>
                <a:ea typeface="+mn-ea"/>
              </a:rPr>
              <a:t>600</a:t>
            </a:r>
            <a:r>
              <a:rPr lang="zh-CN" altLang="en-US" sz="2100" dirty="0">
                <a:latin typeface="+mn-ea"/>
                <a:ea typeface="+mn-ea"/>
              </a:rPr>
              <a:t>平方米，</a:t>
            </a:r>
            <a:r>
              <a:rPr lang="zh-CN" altLang="en-US" sz="2100" dirty="0">
                <a:latin typeface="+mn-ea"/>
                <a:ea typeface="+mn-ea"/>
              </a:rPr>
              <a:t>长</a:t>
            </a:r>
            <a:r>
              <a:rPr lang="en-US" altLang="zh-CN" sz="2100" dirty="0">
                <a:latin typeface="+mn-ea"/>
                <a:ea typeface="+mn-ea"/>
              </a:rPr>
              <a:t>30</a:t>
            </a:r>
            <a:r>
              <a:rPr lang="zh-CN" altLang="en-US" sz="2100" dirty="0">
                <a:latin typeface="+mn-ea"/>
                <a:ea typeface="+mn-ea"/>
              </a:rPr>
              <a:t>米，游泳池宽</a:t>
            </a:r>
            <a:r>
              <a:rPr lang="zh-CN" altLang="en-US" sz="2100" dirty="0">
                <a:latin typeface="+mn-ea"/>
                <a:ea typeface="+mn-ea"/>
              </a:rPr>
              <a:t>多少</a:t>
            </a:r>
            <a:r>
              <a:rPr lang="zh-CN" altLang="en-US" sz="2100" dirty="0">
                <a:latin typeface="+mn-ea"/>
                <a:ea typeface="+mn-ea"/>
              </a:rPr>
              <a:t>米？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82885" y="1416493"/>
            <a:ext cx="2078831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1"/>
              <p:cNvSpPr txBox="1">
                <a:spLocks noChangeArrowheads="1"/>
              </p:cNvSpPr>
              <p:nvPr/>
            </p:nvSpPr>
            <p:spPr bwMode="auto">
              <a:xfrm>
                <a:off x="2289535" y="2041751"/>
                <a:ext cx="1697465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30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600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7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9535" y="2041751"/>
                <a:ext cx="1697465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21" t="-41" r="28" b="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1"/>
              <p:cNvSpPr txBox="1">
                <a:spLocks noChangeArrowheads="1"/>
              </p:cNvSpPr>
              <p:nvPr/>
            </p:nvSpPr>
            <p:spPr bwMode="auto">
              <a:xfrm>
                <a:off x="1875595" y="2520800"/>
                <a:ext cx="2831138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30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÷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30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600÷30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75595" y="2520800"/>
                <a:ext cx="2831138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16" t="-88" r="4" b="2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055842" y="1636526"/>
                <a:ext cx="2505269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解：设游泳池宽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5842" y="1636526"/>
                <a:ext cx="2505269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14" t="-33" r="-421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/>
              <p:cNvSpPr txBox="1"/>
              <p:nvPr/>
            </p:nvSpPr>
            <p:spPr>
              <a:xfrm>
                <a:off x="1969608" y="3633277"/>
                <a:ext cx="2505269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答：游泳池宽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20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608" y="3633277"/>
                <a:ext cx="2505269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9" t="-113" r="1" b="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1"/>
              <p:cNvSpPr txBox="1">
                <a:spLocks noChangeArrowheads="1"/>
              </p:cNvSpPr>
              <p:nvPr/>
            </p:nvSpPr>
            <p:spPr bwMode="auto">
              <a:xfrm>
                <a:off x="2721996" y="2979617"/>
                <a:ext cx="1138336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20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5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1996" y="2979617"/>
                <a:ext cx="1138336" cy="553998"/>
              </a:xfrm>
              <a:prstGeom prst="rect">
                <a:avLst/>
              </a:prstGeom>
              <a:blipFill rotWithShape="1">
                <a:blip r:embed="rId6"/>
                <a:stretch>
                  <a:fillRect l="-34" t="-36" r="15" b="8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2" grpId="0"/>
      <p:bldP spid="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2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15054" y="485786"/>
            <a:ext cx="811389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某地</a:t>
            </a:r>
            <a:r>
              <a:rPr lang="zh-CN" altLang="en-US" sz="2100" dirty="0">
                <a:latin typeface="+mn-ea"/>
                <a:ea typeface="+mn-ea"/>
              </a:rPr>
              <a:t>为</a:t>
            </a:r>
            <a:r>
              <a:rPr lang="zh-CN" altLang="en-US" sz="2100" dirty="0">
                <a:latin typeface="+mn-ea"/>
                <a:ea typeface="+mn-ea"/>
              </a:rPr>
              <a:t>便于轮椅</a:t>
            </a:r>
            <a:r>
              <a:rPr lang="zh-CN" altLang="en-US" sz="2100" dirty="0">
                <a:latin typeface="+mn-ea"/>
                <a:ea typeface="+mn-ea"/>
              </a:rPr>
              <a:t>通行，通过了一项关于</a:t>
            </a:r>
            <a:r>
              <a:rPr lang="zh-CN" altLang="en-US" sz="2100" dirty="0">
                <a:latin typeface="+mn-ea"/>
                <a:ea typeface="+mn-ea"/>
              </a:rPr>
              <a:t>建筑物</a:t>
            </a:r>
            <a:r>
              <a:rPr lang="zh-CN" altLang="en-US" sz="2100" dirty="0">
                <a:latin typeface="+mn-ea"/>
                <a:ea typeface="+mn-ea"/>
              </a:rPr>
              <a:t>前斜坡高度的规定：每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米高的斜坡，至少</a:t>
            </a:r>
            <a:r>
              <a:rPr lang="zh-CN" altLang="en-US" sz="2100" dirty="0">
                <a:latin typeface="+mn-ea"/>
                <a:ea typeface="+mn-ea"/>
              </a:rPr>
              <a:t>需要</a:t>
            </a:r>
            <a:r>
              <a:rPr lang="en-US" altLang="zh-CN" sz="2100" dirty="0">
                <a:latin typeface="+mn-ea"/>
                <a:ea typeface="+mn-ea"/>
              </a:rPr>
              <a:t>12</a:t>
            </a:r>
            <a:r>
              <a:rPr lang="zh-CN" altLang="en-US" sz="2100" dirty="0">
                <a:latin typeface="+mn-ea"/>
                <a:ea typeface="+mn-ea"/>
              </a:rPr>
              <a:t>米的水平长度。</a:t>
            </a:r>
            <a:endParaRPr lang="zh-CN" altLang="en-US" sz="21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9"/>
              <p:cNvSpPr txBox="1">
                <a:spLocks noChangeArrowheads="1"/>
              </p:cNvSpPr>
              <p:nvPr/>
            </p:nvSpPr>
            <p:spPr bwMode="auto">
              <a:xfrm>
                <a:off x="493521" y="1629153"/>
                <a:ext cx="791339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ea typeface="+mn-ea"/>
                  </a:rPr>
                  <a:t>（</a:t>
                </a:r>
                <a:r>
                  <a:rPr lang="en-US" altLang="zh-CN" sz="2100" dirty="0">
                    <a:latin typeface="+mn-ea"/>
                    <a:ea typeface="+mn-ea"/>
                  </a:rPr>
                  <a:t>1</a:t>
                </a:r>
                <a:r>
                  <a:rPr lang="zh-CN" altLang="en-US" sz="2100" dirty="0">
                    <a:latin typeface="+mn-ea"/>
                    <a:ea typeface="+mn-ea"/>
                  </a:rPr>
                  <a:t>）</a:t>
                </a:r>
                <a:r>
                  <a:rPr lang="en-US" altLang="zh-CN" sz="2100" dirty="0">
                    <a:latin typeface="+mn-ea"/>
                    <a:ea typeface="+mn-ea"/>
                  </a:rPr>
                  <a:t>2</a:t>
                </a:r>
                <a:r>
                  <a:rPr lang="zh-CN" altLang="en-US" sz="2100" dirty="0">
                    <a:latin typeface="+mn-ea"/>
                    <a:ea typeface="+mn-ea"/>
                  </a:rPr>
                  <a:t>米高的斜坡，至少需要多少米的水平长度</a:t>
                </a:r>
                <a:r>
                  <a:rPr lang="zh-CN" altLang="en-US" sz="2100" dirty="0">
                    <a:latin typeface="+mn-ea"/>
                    <a:ea typeface="+mn-ea"/>
                  </a:rPr>
                  <a:t>？</a:t>
                </a:r>
                <a:r>
                  <a:rPr lang="en-US" altLang="zh-CN" sz="2100" dirty="0">
                    <a:latin typeface="+mn-ea"/>
                    <a:ea typeface="+mn-ea"/>
                  </a:rPr>
                  <a:t>4</a:t>
                </a:r>
                <a:r>
                  <a:rPr lang="zh-CN" altLang="en-US" sz="2100" dirty="0">
                    <a:latin typeface="+mn-ea"/>
                    <a:ea typeface="+mn-ea"/>
                  </a:rPr>
                  <a:t>米、</a:t>
                </a:r>
                <a:r>
                  <a:rPr lang="en-US" altLang="zh-CN" sz="2100" dirty="0"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zh-CN" altLang="en-US" sz="2100" dirty="0">
                    <a:latin typeface="+mn-ea"/>
                    <a:ea typeface="+mn-ea"/>
                  </a:rPr>
                  <a:t>米高呢</a:t>
                </a:r>
                <a:r>
                  <a:rPr lang="zh-CN" altLang="en-US" sz="2100" dirty="0">
                    <a:latin typeface="+mn-ea"/>
                    <a:ea typeface="+mn-ea"/>
                  </a:rPr>
                  <a:t>？</a:t>
                </a:r>
                <a:endParaRPr lang="en-US" altLang="zh-CN" sz="2100" dirty="0"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4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521" y="1629153"/>
                <a:ext cx="7913392" cy="553998"/>
              </a:xfrm>
              <a:prstGeom prst="rect">
                <a:avLst/>
              </a:prstGeom>
              <a:blipFill rotWithShape="1">
                <a:blip r:embed="rId1"/>
                <a:stretch>
                  <a:fillRect l="-2" t="-68" r="-576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7" descr="1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64418" y="2344856"/>
            <a:ext cx="2483644" cy="7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182655" y="2911152"/>
                <a:ext cx="4590662" cy="103874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米、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米、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米高的坡，至少需要的水平长度分别是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24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米、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48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米和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12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2655" y="2911152"/>
                <a:ext cx="4590662" cy="1038746"/>
              </a:xfrm>
              <a:prstGeom prst="rect">
                <a:avLst/>
              </a:prstGeom>
              <a:blipFill rotWithShape="1">
                <a:blip r:embed="rId3"/>
                <a:stretch>
                  <a:fillRect l="-6" t="-30" r="-528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5631" y="838381"/>
            <a:ext cx="8508967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猜想，结合天平游戏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两边同时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乘一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个数（或除以一个不为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的数），等式仍然成立。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利用等式的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性质（二），解简单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的方程。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8391" y="3124083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393613" y="3366236"/>
            <a:ext cx="817191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能</a:t>
            </a:r>
            <a:r>
              <a:rPr lang="zh-CN" altLang="en-US" sz="2100" dirty="0"/>
              <a:t>利用等式</a:t>
            </a:r>
            <a:r>
              <a:rPr lang="zh-CN" altLang="en-US" sz="2100" dirty="0"/>
              <a:t>的</a:t>
            </a:r>
            <a:r>
              <a:rPr lang="zh-CN" altLang="en-US" sz="2100" dirty="0"/>
              <a:t>性质（二）来</a:t>
            </a:r>
            <a:r>
              <a:rPr lang="zh-CN" altLang="en-US" sz="2100" dirty="0"/>
              <a:t>解简单的方程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393612" y="3877236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通过实验，发现“等式两边都</a:t>
            </a:r>
            <a:r>
              <a:rPr lang="zh-CN" altLang="en-US" sz="2100" dirty="0"/>
              <a:t>乘同</a:t>
            </a:r>
            <a:r>
              <a:rPr lang="zh-CN" altLang="en-US" sz="2100" dirty="0"/>
              <a:t>一个数（或除以同一个不为零的数），等式仍然成立” 这一性质</a:t>
            </a:r>
            <a:r>
              <a:rPr lang="zh-CN" altLang="en-US" sz="2100" dirty="0"/>
              <a:t>。 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2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817370" y="1621462"/>
            <a:ext cx="73075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2</a:t>
            </a:r>
            <a:r>
              <a:rPr lang="zh-CN" altLang="en-US" sz="2100" dirty="0">
                <a:latin typeface="+mn-ea"/>
                <a:ea typeface="+mn-ea"/>
              </a:rPr>
              <a:t>）某</a:t>
            </a:r>
            <a:r>
              <a:rPr lang="zh-CN" altLang="en-US" sz="2100" dirty="0">
                <a:latin typeface="+mn-ea"/>
                <a:ea typeface="+mn-ea"/>
              </a:rPr>
              <a:t>建筑物前的空地长</a:t>
            </a:r>
            <a:r>
              <a:rPr lang="en-US" altLang="zh-CN" sz="2100" dirty="0">
                <a:latin typeface="+mn-ea"/>
                <a:ea typeface="+mn-ea"/>
              </a:rPr>
              <a:t>36</a:t>
            </a:r>
            <a:r>
              <a:rPr lang="zh-CN" altLang="en-US" sz="2100" dirty="0">
                <a:latin typeface="+mn-ea"/>
                <a:ea typeface="+mn-ea"/>
              </a:rPr>
              <a:t>米</a:t>
            </a:r>
            <a:r>
              <a:rPr lang="zh-CN" altLang="en-US" sz="2100" dirty="0">
                <a:latin typeface="+mn-ea"/>
                <a:ea typeface="+mn-ea"/>
              </a:rPr>
              <a:t>，那么</a:t>
            </a:r>
            <a:r>
              <a:rPr lang="zh-CN" altLang="en-US" sz="2100" dirty="0">
                <a:latin typeface="+mn-ea"/>
                <a:ea typeface="+mn-ea"/>
              </a:rPr>
              <a:t>此处</a:t>
            </a:r>
            <a:r>
              <a:rPr lang="zh-CN" altLang="en-US" sz="2100" dirty="0">
                <a:latin typeface="+mn-ea"/>
                <a:ea typeface="+mn-ea"/>
              </a:rPr>
              <a:t>斜坡高多少米</a:t>
            </a:r>
            <a:r>
              <a:rPr lang="zh-CN" altLang="en-US" sz="2100" dirty="0">
                <a:latin typeface="+mn-ea"/>
                <a:ea typeface="+mn-ea"/>
              </a:rPr>
              <a:t>？</a:t>
            </a:r>
            <a:endParaRPr lang="zh-CN" altLang="en-US" sz="21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537069" y="2244906"/>
                <a:ext cx="3087570" cy="55919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解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：设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此处</a:t>
                </a:r>
                <a14:m>
                  <m:oMath xmlns:m="http://schemas.openxmlformats.org/officeDocument/2006/math">
                    <m:r>
                      <a:rPr lang="zh-CN" altLang="en-US" sz="21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斜坡高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米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069" y="2244906"/>
                <a:ext cx="3087570" cy="559192"/>
              </a:xfrm>
              <a:prstGeom prst="rect">
                <a:avLst/>
              </a:prstGeom>
              <a:blipFill rotWithShape="1">
                <a:blip r:embed="rId1"/>
                <a:stretch>
                  <a:fillRect l="-8" t="-32" r="14" b="-23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3194558" y="2619200"/>
                <a:ext cx="1766709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12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=36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4558" y="2619200"/>
                <a:ext cx="1766709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29" t="-83" r="1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719743" y="3013808"/>
                <a:ext cx="2273924" cy="103874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12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÷12=36÷12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9743" y="3013808"/>
                <a:ext cx="2273924" cy="1038746"/>
              </a:xfrm>
              <a:prstGeom prst="rect">
                <a:avLst/>
              </a:prstGeom>
              <a:blipFill rotWithShape="1">
                <a:blip r:embed="rId3"/>
                <a:stretch>
                  <a:fillRect l="-2" t="-9" r="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628552" y="3425134"/>
                <a:ext cx="1332715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3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552" y="3425134"/>
                <a:ext cx="1332715" cy="553998"/>
              </a:xfrm>
              <a:prstGeom prst="rect">
                <a:avLst/>
              </a:prstGeom>
              <a:blipFill rotWithShape="1">
                <a:blip r:embed="rId4"/>
                <a:stretch>
                  <a:fillRect l="-12" t="-105" r="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10"/>
              <p:cNvSpPr txBox="1"/>
              <p:nvPr/>
            </p:nvSpPr>
            <p:spPr>
              <a:xfrm>
                <a:off x="2846774" y="4154085"/>
                <a:ext cx="2777865" cy="559192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答：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此处</a:t>
                </a:r>
                <a14:m>
                  <m:oMath xmlns:m="http://schemas.openxmlformats.org/officeDocument/2006/math">
                    <m:r>
                      <a:rPr lang="zh-CN" altLang="en-US" sz="21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斜坡高</m:t>
                    </m:r>
                    <m:r>
                      <a:rPr lang="en-US" altLang="zh-CN" sz="21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米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0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774" y="4154085"/>
                <a:ext cx="2777865" cy="559192"/>
              </a:xfrm>
              <a:prstGeom prst="rect">
                <a:avLst/>
              </a:prstGeom>
              <a:blipFill rotWithShape="1">
                <a:blip r:embed="rId5"/>
                <a:stretch>
                  <a:fillRect l="-2" t="-98" r="16" b="-2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15054" y="485786"/>
            <a:ext cx="811389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某地</a:t>
            </a:r>
            <a:r>
              <a:rPr lang="zh-CN" altLang="en-US" sz="2100" dirty="0">
                <a:latin typeface="+mn-ea"/>
                <a:ea typeface="+mn-ea"/>
              </a:rPr>
              <a:t>为</a:t>
            </a:r>
            <a:r>
              <a:rPr lang="zh-CN" altLang="en-US" sz="2100" dirty="0">
                <a:latin typeface="+mn-ea"/>
                <a:ea typeface="+mn-ea"/>
              </a:rPr>
              <a:t>便于轮椅</a:t>
            </a:r>
            <a:r>
              <a:rPr lang="zh-CN" altLang="en-US" sz="2100" dirty="0">
                <a:latin typeface="+mn-ea"/>
                <a:ea typeface="+mn-ea"/>
              </a:rPr>
              <a:t>通行，通过了一项关于</a:t>
            </a:r>
            <a:r>
              <a:rPr lang="zh-CN" altLang="en-US" sz="2100" dirty="0">
                <a:latin typeface="+mn-ea"/>
                <a:ea typeface="+mn-ea"/>
              </a:rPr>
              <a:t>建筑物</a:t>
            </a:r>
            <a:r>
              <a:rPr lang="zh-CN" altLang="en-US" sz="2100" dirty="0">
                <a:latin typeface="+mn-ea"/>
                <a:ea typeface="+mn-ea"/>
              </a:rPr>
              <a:t>前斜坡高度的规定：每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米高的斜坡，至少</a:t>
            </a:r>
            <a:r>
              <a:rPr lang="zh-CN" altLang="en-US" sz="2100" dirty="0">
                <a:latin typeface="+mn-ea"/>
                <a:ea typeface="+mn-ea"/>
              </a:rPr>
              <a:t>需要</a:t>
            </a:r>
            <a:r>
              <a:rPr lang="en-US" altLang="zh-CN" sz="2100" dirty="0">
                <a:latin typeface="+mn-ea"/>
                <a:ea typeface="+mn-ea"/>
              </a:rPr>
              <a:t>12</a:t>
            </a:r>
            <a:r>
              <a:rPr lang="zh-CN" altLang="en-US" sz="2100" dirty="0">
                <a:latin typeface="+mn-ea"/>
                <a:ea typeface="+mn-ea"/>
              </a:rPr>
              <a:t>米的水平长度。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12" name="图片 7" descr="16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64418" y="2344856"/>
            <a:ext cx="2483644" cy="7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3967843" y="1035699"/>
            <a:ext cx="2671903" cy="1132427"/>
          </a:xfrm>
          <a:prstGeom prst="wedgeRoundRectCallout">
            <a:avLst>
              <a:gd name="adj1" fmla="val 66667"/>
              <a:gd name="adj2" fmla="val 36440"/>
              <a:gd name="adj3" fmla="val 16667"/>
            </a:avLst>
          </a:prstGeom>
          <a:solidFill>
            <a:srgbClr val="DB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上节所学的等式的基本性质是什么？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249" name="圆角矩形标注 248"/>
          <p:cNvSpPr/>
          <p:nvPr/>
        </p:nvSpPr>
        <p:spPr>
          <a:xfrm>
            <a:off x="2057400" y="2400301"/>
            <a:ext cx="3799892" cy="1117373"/>
          </a:xfrm>
          <a:prstGeom prst="wedgeRoundRectCallout">
            <a:avLst>
              <a:gd name="adj1" fmla="val -54763"/>
              <a:gd name="adj2" fmla="val 43947"/>
              <a:gd name="adj3" fmla="val 16667"/>
            </a:avLst>
          </a:prstGeom>
          <a:solidFill>
            <a:srgbClr val="E1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等式两边同时加上（或减去）同一个数，等式仍然成立。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6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0590" y="1807423"/>
            <a:ext cx="4050506" cy="24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30"/>
          <p:cNvGrpSpPr/>
          <p:nvPr/>
        </p:nvGrpSpPr>
        <p:grpSpPr bwMode="auto">
          <a:xfrm>
            <a:off x="4784025" y="1993160"/>
            <a:ext cx="634603" cy="728663"/>
            <a:chOff x="7293635" y="1718864"/>
            <a:chExt cx="846681" cy="972000"/>
          </a:xfrm>
        </p:grpSpPr>
        <p:pic>
          <p:nvPicPr>
            <p:cNvPr id="25" name="图片 31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32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+mn-ea"/>
                  <a:ea typeface="+mn-ea"/>
                </a:rPr>
                <a:t>5g</a:t>
              </a:r>
              <a:endParaRPr lang="zh-CN" altLang="en-US" sz="2100" b="1">
                <a:latin typeface="+mn-ea"/>
                <a:ea typeface="+mn-ea"/>
              </a:endParaRPr>
            </a:p>
          </p:txBody>
        </p:sp>
      </p:grpSp>
      <p:grpSp>
        <p:nvGrpSpPr>
          <p:cNvPr id="27" name="组合 58"/>
          <p:cNvGrpSpPr/>
          <p:nvPr/>
        </p:nvGrpSpPr>
        <p:grpSpPr bwMode="auto">
          <a:xfrm>
            <a:off x="2339671" y="1980064"/>
            <a:ext cx="654710" cy="729853"/>
            <a:chOff x="7884375" y="3003429"/>
            <a:chExt cx="792461" cy="972000"/>
          </a:xfrm>
        </p:grpSpPr>
        <p:grpSp>
          <p:nvGrpSpPr>
            <p:cNvPr id="28" name="组合 59"/>
            <p:cNvGrpSpPr/>
            <p:nvPr/>
          </p:nvGrpSpPr>
          <p:grpSpPr bwMode="auto">
            <a:xfrm>
              <a:off x="7884375" y="3003429"/>
              <a:ext cx="792461" cy="972000"/>
              <a:chOff x="8029948" y="1556683"/>
              <a:chExt cx="792461" cy="972000"/>
            </a:xfrm>
          </p:grpSpPr>
          <p:pic>
            <p:nvPicPr>
              <p:cNvPr id="30" name="图片 61" descr="7.png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678790" cy="97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Box 62"/>
              <p:cNvSpPr txBox="1">
                <a:spLocks noChangeArrowheads="1"/>
              </p:cNvSpPr>
              <p:nvPr/>
            </p:nvSpPr>
            <p:spPr bwMode="auto">
              <a:xfrm>
                <a:off x="8029948" y="1925182"/>
                <a:ext cx="792461" cy="553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29" name="Object 24"/>
            <p:cNvGraphicFramePr>
              <a:graphicFrameLocks noChangeAspect="1"/>
            </p:cNvGraphicFramePr>
            <p:nvPr/>
          </p:nvGraphicFramePr>
          <p:xfrm>
            <a:off x="7958717" y="3535148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94" name="公式" r:id="rId4" imgW="127000" imgH="139700" progId="Equation.KSEE3">
                    <p:embed/>
                  </p:oleObj>
                </mc:Choice>
                <mc:Fallback>
                  <p:oleObj name="公式" r:id="rId4" imgW="127000" imgH="139700" progId="Equation.KSEE3">
                    <p:embed/>
                    <p:pic>
                      <p:nvPicPr>
                        <p:cNvPr id="0" name="图片 53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58717" y="3535148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组合 72"/>
          <p:cNvGrpSpPr/>
          <p:nvPr/>
        </p:nvGrpSpPr>
        <p:grpSpPr bwMode="auto">
          <a:xfrm>
            <a:off x="3689839" y="4260109"/>
            <a:ext cx="919163" cy="738664"/>
            <a:chOff x="2446159" y="5778220"/>
            <a:chExt cx="1225509" cy="983655"/>
          </a:xfrm>
        </p:grpSpPr>
        <p:graphicFrame>
          <p:nvGraphicFramePr>
            <p:cNvPr id="33" name="Object 26"/>
            <p:cNvGraphicFramePr>
              <a:graphicFrameLocks noChangeAspect="1"/>
            </p:cNvGraphicFramePr>
            <p:nvPr/>
          </p:nvGraphicFramePr>
          <p:xfrm>
            <a:off x="244615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95" name="公式" r:id="rId6" imgW="127000" imgH="139700" progId="Equation.KSEE3">
                    <p:embed/>
                  </p:oleObj>
                </mc:Choice>
                <mc:Fallback>
                  <p:oleObj name="公式" r:id="rId6" imgW="127000" imgH="139700" progId="Equation.KSEE3">
                    <p:embed/>
                    <p:pic>
                      <p:nvPicPr>
                        <p:cNvPr id="0" name="图片 53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4615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TextBox 74"/>
            <p:cNvSpPr txBox="1"/>
            <p:nvPr/>
          </p:nvSpPr>
          <p:spPr>
            <a:xfrm>
              <a:off x="2541406" y="5778220"/>
              <a:ext cx="1130262" cy="98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＝</a:t>
              </a:r>
              <a:r>
                <a:rPr lang="en-US" altLang="zh-CN" sz="2100" spc="450" dirty="0">
                  <a:latin typeface="+mn-ea"/>
                </a:rPr>
                <a:t>5</a:t>
              </a:r>
              <a:endParaRPr lang="zh-CN" altLang="en-US" sz="2100" spc="450" dirty="0">
                <a:latin typeface="+mn-ea"/>
              </a:endParaRPr>
            </a:p>
          </p:txBody>
        </p:sp>
      </p:grpSp>
      <p:grpSp>
        <p:nvGrpSpPr>
          <p:cNvPr id="35" name="组合 86"/>
          <p:cNvGrpSpPr/>
          <p:nvPr/>
        </p:nvGrpSpPr>
        <p:grpSpPr bwMode="auto">
          <a:xfrm>
            <a:off x="5281706" y="1996732"/>
            <a:ext cx="634603" cy="728663"/>
            <a:chOff x="7293635" y="1718864"/>
            <a:chExt cx="846681" cy="972000"/>
          </a:xfrm>
        </p:grpSpPr>
        <p:pic>
          <p:nvPicPr>
            <p:cNvPr id="36" name="图片 87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88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+mn-ea"/>
                  <a:ea typeface="+mn-ea"/>
                </a:rPr>
                <a:t>5g</a:t>
              </a:r>
              <a:endParaRPr lang="zh-CN" altLang="en-US" sz="2100" b="1">
                <a:latin typeface="+mn-ea"/>
                <a:ea typeface="+mn-ea"/>
              </a:endParaRPr>
            </a:p>
          </p:txBody>
        </p:sp>
      </p:grpSp>
      <p:grpSp>
        <p:nvGrpSpPr>
          <p:cNvPr id="38" name="组合 89"/>
          <p:cNvGrpSpPr/>
          <p:nvPr/>
        </p:nvGrpSpPr>
        <p:grpSpPr bwMode="auto">
          <a:xfrm>
            <a:off x="2862355" y="1983635"/>
            <a:ext cx="594122" cy="729854"/>
            <a:chOff x="7884375" y="3003429"/>
            <a:chExt cx="792461" cy="972000"/>
          </a:xfrm>
        </p:grpSpPr>
        <p:grpSp>
          <p:nvGrpSpPr>
            <p:cNvPr id="39" name="组合 59"/>
            <p:cNvGrpSpPr/>
            <p:nvPr/>
          </p:nvGrpSpPr>
          <p:grpSpPr bwMode="auto">
            <a:xfrm>
              <a:off x="7884375" y="3003429"/>
              <a:ext cx="792461" cy="972000"/>
              <a:chOff x="8029948" y="1556683"/>
              <a:chExt cx="792461" cy="972000"/>
            </a:xfrm>
          </p:grpSpPr>
          <p:pic>
            <p:nvPicPr>
              <p:cNvPr id="41" name="图片 92" descr="7.png"/>
              <p:cNvPicPr>
                <a:picLocks noChangeAspect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678790" cy="97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TextBox 93"/>
              <p:cNvSpPr txBox="1">
                <a:spLocks noChangeArrowheads="1"/>
              </p:cNvSpPr>
              <p:nvPr/>
            </p:nvSpPr>
            <p:spPr bwMode="auto">
              <a:xfrm>
                <a:off x="8029948" y="1925182"/>
                <a:ext cx="792461" cy="553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40" name="Object 30"/>
            <p:cNvGraphicFramePr>
              <a:graphicFrameLocks noChangeAspect="1"/>
            </p:cNvGraphicFramePr>
            <p:nvPr/>
          </p:nvGraphicFramePr>
          <p:xfrm>
            <a:off x="7959570" y="3550858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96" name="公式" r:id="rId8" imgW="127000" imgH="139700" progId="Equation.KSEE3">
                    <p:embed/>
                  </p:oleObj>
                </mc:Choice>
                <mc:Fallback>
                  <p:oleObj name="公式" r:id="rId8" imgW="127000" imgH="139700" progId="Equation.KSEE3">
                    <p:embed/>
                    <p:pic>
                      <p:nvPicPr>
                        <p:cNvPr id="0" name="图片 5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59570" y="3550858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94"/>
          <p:cNvGrpSpPr/>
          <p:nvPr/>
        </p:nvGrpSpPr>
        <p:grpSpPr bwMode="auto">
          <a:xfrm>
            <a:off x="5041200" y="1306170"/>
            <a:ext cx="635794" cy="728663"/>
            <a:chOff x="7293635" y="1718864"/>
            <a:chExt cx="846681" cy="972000"/>
          </a:xfrm>
        </p:grpSpPr>
        <p:pic>
          <p:nvPicPr>
            <p:cNvPr id="44" name="图片 95" descr="7.pn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TextBox 96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+mn-ea"/>
                  <a:ea typeface="+mn-ea"/>
                </a:rPr>
                <a:t>5g</a:t>
              </a:r>
              <a:endParaRPr lang="zh-CN" altLang="en-US" sz="2100" b="1">
                <a:latin typeface="+mn-ea"/>
                <a:ea typeface="+mn-ea"/>
              </a:endParaRPr>
            </a:p>
          </p:txBody>
        </p:sp>
      </p:grpSp>
      <p:grpSp>
        <p:nvGrpSpPr>
          <p:cNvPr id="50" name="组合 97"/>
          <p:cNvGrpSpPr/>
          <p:nvPr/>
        </p:nvGrpSpPr>
        <p:grpSpPr bwMode="auto">
          <a:xfrm>
            <a:off x="2621849" y="1282357"/>
            <a:ext cx="595313" cy="728663"/>
            <a:chOff x="7884375" y="3003429"/>
            <a:chExt cx="792461" cy="972000"/>
          </a:xfrm>
        </p:grpSpPr>
        <p:grpSp>
          <p:nvGrpSpPr>
            <p:cNvPr id="51" name="组合 59"/>
            <p:cNvGrpSpPr/>
            <p:nvPr/>
          </p:nvGrpSpPr>
          <p:grpSpPr bwMode="auto">
            <a:xfrm>
              <a:off x="7884375" y="3003429"/>
              <a:ext cx="792461" cy="972000"/>
              <a:chOff x="8029948" y="1556683"/>
              <a:chExt cx="792461" cy="972000"/>
            </a:xfrm>
          </p:grpSpPr>
          <p:pic>
            <p:nvPicPr>
              <p:cNvPr id="55" name="图片 100" descr="7.png"/>
              <p:cNvPicPr>
                <a:picLocks noChangeAspect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678790" cy="97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TextBox 101"/>
              <p:cNvSpPr txBox="1">
                <a:spLocks noChangeArrowheads="1"/>
              </p:cNvSpPr>
              <p:nvPr/>
            </p:nvSpPr>
            <p:spPr bwMode="auto">
              <a:xfrm>
                <a:off x="8029948" y="1925181"/>
                <a:ext cx="792461" cy="554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52" name="Object 31"/>
            <p:cNvGraphicFramePr>
              <a:graphicFrameLocks noChangeAspect="1"/>
            </p:cNvGraphicFramePr>
            <p:nvPr/>
          </p:nvGraphicFramePr>
          <p:xfrm>
            <a:off x="7965133" y="352926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97" name="公式" r:id="rId11" imgW="3048000" imgH="3352800" progId="Equation.KSEE3">
                    <p:embed/>
                  </p:oleObj>
                </mc:Choice>
                <mc:Fallback>
                  <p:oleObj name="公式" r:id="rId11" imgW="3048000" imgH="3352800" progId="Equation.KSEE3">
                    <p:embed/>
                    <p:pic>
                      <p:nvPicPr>
                        <p:cNvPr id="0" name="图片 53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65133" y="352926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4" name="组合 102"/>
          <p:cNvGrpSpPr/>
          <p:nvPr/>
        </p:nvGrpSpPr>
        <p:grpSpPr bwMode="auto">
          <a:xfrm>
            <a:off x="3256452" y="4260111"/>
            <a:ext cx="1676400" cy="415498"/>
            <a:chOff x="2362964" y="5778220"/>
            <a:chExt cx="2235051" cy="553305"/>
          </a:xfrm>
        </p:grpSpPr>
        <p:sp>
          <p:nvSpPr>
            <p:cNvPr id="65" name="TextBox 104"/>
            <p:cNvSpPr txBox="1"/>
            <p:nvPr/>
          </p:nvSpPr>
          <p:spPr>
            <a:xfrm>
              <a:off x="2540752" y="5778220"/>
              <a:ext cx="2057263" cy="5533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＝</a:t>
              </a:r>
              <a:r>
                <a:rPr lang="en-US" altLang="zh-CN" sz="2100" spc="450" dirty="0">
                  <a:latin typeface="+mn-ea"/>
                </a:rPr>
                <a:t>3×5</a:t>
              </a:r>
              <a:endParaRPr lang="zh-CN" altLang="en-US" sz="2100" spc="450" dirty="0">
                <a:latin typeface="+mn-ea"/>
              </a:endParaRPr>
            </a:p>
          </p:txBody>
        </p:sp>
        <p:graphicFrame>
          <p:nvGraphicFramePr>
            <p:cNvPr id="66" name="Object 32"/>
            <p:cNvGraphicFramePr>
              <a:graphicFrameLocks noChangeAspect="1"/>
            </p:cNvGraphicFramePr>
            <p:nvPr/>
          </p:nvGraphicFramePr>
          <p:xfrm>
            <a:off x="2362964" y="5798196"/>
            <a:ext cx="493713" cy="455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98" name="公式" r:id="rId13" imgW="190500" imgH="177800" progId="Equation.KSEE3">
                    <p:embed/>
                  </p:oleObj>
                </mc:Choice>
                <mc:Fallback>
                  <p:oleObj name="公式" r:id="rId13" imgW="190500" imgH="177800" progId="Equation.KSEE3">
                    <p:embed/>
                    <p:pic>
                      <p:nvPicPr>
                        <p:cNvPr id="0" name="图片 53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2964" y="5798196"/>
                          <a:ext cx="493713" cy="4556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9" name="TextBox 24"/>
          <p:cNvSpPr txBox="1">
            <a:spLocks noChangeArrowheads="1"/>
          </p:cNvSpPr>
          <p:nvPr/>
        </p:nvSpPr>
        <p:spPr bwMode="auto">
          <a:xfrm>
            <a:off x="430283" y="488210"/>
            <a:ext cx="828343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spc="-113" dirty="0">
                <a:latin typeface="+mn-ea"/>
              </a:rPr>
              <a:t>等式两边都乘同一个数（或除以同一个不为</a:t>
            </a:r>
            <a:r>
              <a:rPr lang="en-US" altLang="zh-CN" sz="2100" spc="-113" dirty="0">
                <a:latin typeface="+mn-ea"/>
              </a:rPr>
              <a:t>0</a:t>
            </a:r>
            <a:r>
              <a:rPr lang="zh-CN" altLang="en-US" sz="2100" spc="-113" dirty="0">
                <a:latin typeface="+mn-ea"/>
              </a:rPr>
              <a:t>的</a:t>
            </a:r>
            <a:r>
              <a:rPr lang="zh-CN" altLang="en-US" sz="2100" spc="-113" dirty="0">
                <a:latin typeface="+mn-ea"/>
              </a:rPr>
              <a:t>数）</a:t>
            </a:r>
            <a:r>
              <a:rPr lang="zh-CN" altLang="en-US" sz="2100" dirty="0">
                <a:latin typeface="+mn-ea"/>
              </a:rPr>
              <a:t>，等式还成立吗？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6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8901" y="1766235"/>
            <a:ext cx="4050506" cy="24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3"/>
          <p:cNvGrpSpPr/>
          <p:nvPr/>
        </p:nvGrpSpPr>
        <p:grpSpPr bwMode="auto">
          <a:xfrm>
            <a:off x="5466472" y="1793058"/>
            <a:ext cx="752933" cy="891778"/>
            <a:chOff x="8096871" y="1873244"/>
            <a:chExt cx="1003146" cy="1188000"/>
          </a:xfrm>
        </p:grpSpPr>
        <p:pic>
          <p:nvPicPr>
            <p:cNvPr id="4" name="图片 34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96871" y="1873244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35"/>
            <p:cNvSpPr txBox="1">
              <a:spLocks noChangeArrowheads="1"/>
            </p:cNvSpPr>
            <p:nvPr/>
          </p:nvSpPr>
          <p:spPr bwMode="auto">
            <a:xfrm>
              <a:off x="8134040" y="2466966"/>
              <a:ext cx="965977" cy="55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6" name="组合 47"/>
          <p:cNvGrpSpPr/>
          <p:nvPr/>
        </p:nvGrpSpPr>
        <p:grpSpPr bwMode="auto">
          <a:xfrm>
            <a:off x="4768035" y="1798382"/>
            <a:ext cx="719138" cy="891778"/>
            <a:chOff x="8117998" y="1556683"/>
            <a:chExt cx="959955" cy="1188000"/>
          </a:xfrm>
        </p:grpSpPr>
        <p:pic>
          <p:nvPicPr>
            <p:cNvPr id="7" name="图片 48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117998" y="1556683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49"/>
            <p:cNvSpPr txBox="1">
              <a:spLocks noChangeArrowheads="1"/>
            </p:cNvSpPr>
            <p:nvPr/>
          </p:nvSpPr>
          <p:spPr bwMode="auto">
            <a:xfrm>
              <a:off x="8134040" y="2087952"/>
              <a:ext cx="943913" cy="55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9" name="组合 72"/>
          <p:cNvGrpSpPr/>
          <p:nvPr/>
        </p:nvGrpSpPr>
        <p:grpSpPr bwMode="auto">
          <a:xfrm>
            <a:off x="3714332" y="4218920"/>
            <a:ext cx="1208485" cy="738664"/>
            <a:chOff x="2347089" y="5778220"/>
            <a:chExt cx="1611238" cy="983655"/>
          </a:xfrm>
        </p:grpSpPr>
        <p:sp>
          <p:nvSpPr>
            <p:cNvPr id="10" name="TextBox 74"/>
            <p:cNvSpPr txBox="1"/>
            <p:nvPr/>
          </p:nvSpPr>
          <p:spPr>
            <a:xfrm>
              <a:off x="2540755" y="5778220"/>
              <a:ext cx="1417572" cy="98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＝</a:t>
              </a:r>
              <a:r>
                <a:rPr lang="en-US" altLang="zh-CN" sz="2100" spc="450" dirty="0">
                  <a:latin typeface="+mn-ea"/>
                </a:rPr>
                <a:t>20</a:t>
              </a:r>
              <a:endParaRPr lang="zh-CN" altLang="en-US" sz="2100" spc="450" dirty="0">
                <a:latin typeface="+mn-ea"/>
              </a:endParaRPr>
            </a:p>
          </p:txBody>
        </p:sp>
        <p:graphicFrame>
          <p:nvGraphicFramePr>
            <p:cNvPr id="11" name="Object 26"/>
            <p:cNvGraphicFramePr>
              <a:graphicFrameLocks noChangeAspect="1"/>
            </p:cNvGraphicFramePr>
            <p:nvPr/>
          </p:nvGraphicFramePr>
          <p:xfrm>
            <a:off x="2347089" y="5830280"/>
            <a:ext cx="525463" cy="455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4" name="公式" r:id="rId3" imgW="203200" imgH="177800" progId="Equation.KSEE3">
                    <p:embed/>
                  </p:oleObj>
                </mc:Choice>
                <mc:Fallback>
                  <p:oleObj name="公式" r:id="rId3" imgW="203200" imgH="177800" progId="Equation.KSEE3">
                    <p:embed/>
                    <p:pic>
                      <p:nvPicPr>
                        <p:cNvPr id="0" name="图片 63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7089" y="5830280"/>
                          <a:ext cx="525463" cy="4556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81"/>
          <p:cNvGrpSpPr/>
          <p:nvPr/>
        </p:nvGrpSpPr>
        <p:grpSpPr bwMode="auto">
          <a:xfrm>
            <a:off x="2390357" y="1798382"/>
            <a:ext cx="622697" cy="891778"/>
            <a:chOff x="7972425" y="3003429"/>
            <a:chExt cx="829630" cy="1188000"/>
          </a:xfrm>
        </p:grpSpPr>
        <p:grpSp>
          <p:nvGrpSpPr>
            <p:cNvPr id="13" name="组合 48"/>
            <p:cNvGrpSpPr/>
            <p:nvPr/>
          </p:nvGrpSpPr>
          <p:grpSpPr bwMode="auto">
            <a:xfrm>
              <a:off x="7972425" y="3003429"/>
              <a:ext cx="829630" cy="1188000"/>
              <a:chOff x="8117998" y="1556683"/>
              <a:chExt cx="829630" cy="1188000"/>
            </a:xfrm>
          </p:grpSpPr>
          <p:pic>
            <p:nvPicPr>
              <p:cNvPr id="15" name="图片 84" descr="7.png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829630" cy="118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Box 85"/>
              <p:cNvSpPr txBox="1">
                <a:spLocks noChangeArrowheads="1"/>
              </p:cNvSpPr>
              <p:nvPr/>
            </p:nvSpPr>
            <p:spPr bwMode="auto">
              <a:xfrm>
                <a:off x="8134040" y="2087952"/>
                <a:ext cx="792461" cy="553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14" name="Object 29"/>
            <p:cNvGraphicFramePr>
              <a:graphicFrameLocks noChangeAspect="1"/>
            </p:cNvGraphicFramePr>
            <p:nvPr/>
          </p:nvGraphicFramePr>
          <p:xfrm>
            <a:off x="8067068" y="3677148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5" name="公式" r:id="rId5" imgW="127000" imgH="139700" progId="Equation.KSEE3">
                    <p:embed/>
                  </p:oleObj>
                </mc:Choice>
                <mc:Fallback>
                  <p:oleObj name="公式" r:id="rId5" imgW="127000" imgH="139700" progId="Equation.KSEE3">
                    <p:embed/>
                    <p:pic>
                      <p:nvPicPr>
                        <p:cNvPr id="0" name="图片 63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7068" y="3677148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02"/>
          <p:cNvGrpSpPr/>
          <p:nvPr/>
        </p:nvGrpSpPr>
        <p:grpSpPr bwMode="auto">
          <a:xfrm>
            <a:off x="3149976" y="4210591"/>
            <a:ext cx="2337197" cy="415498"/>
            <a:chOff x="2346655" y="5778220"/>
            <a:chExt cx="3117713" cy="554987"/>
          </a:xfrm>
        </p:grpSpPr>
        <p:sp>
          <p:nvSpPr>
            <p:cNvPr id="18" name="TextBox 104"/>
            <p:cNvSpPr txBox="1"/>
            <p:nvPr/>
          </p:nvSpPr>
          <p:spPr>
            <a:xfrm>
              <a:off x="2540420" y="5778220"/>
              <a:ext cx="2923948" cy="554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</a:t>
              </a:r>
              <a:r>
                <a:rPr lang="en-US" altLang="zh-CN" sz="2100" spc="450" dirty="0">
                  <a:latin typeface="+mn-ea"/>
                </a:rPr>
                <a:t>÷2</a:t>
              </a: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20÷2</a:t>
              </a:r>
              <a:endParaRPr lang="zh-CN" altLang="en-US" sz="2100" spc="450" dirty="0">
                <a:latin typeface="+mn-ea"/>
              </a:endParaRPr>
            </a:p>
          </p:txBody>
        </p:sp>
        <p:graphicFrame>
          <p:nvGraphicFramePr>
            <p:cNvPr id="19" name="Object 32"/>
            <p:cNvGraphicFramePr>
              <a:graphicFrameLocks noChangeAspect="1"/>
            </p:cNvGraphicFramePr>
            <p:nvPr/>
          </p:nvGraphicFramePr>
          <p:xfrm>
            <a:off x="2346655" y="5797938"/>
            <a:ext cx="527050" cy="455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6" name="公式" r:id="rId7" imgW="203200" imgH="177800" progId="Equation.KSEE3">
                    <p:embed/>
                  </p:oleObj>
                </mc:Choice>
                <mc:Fallback>
                  <p:oleObj name="公式" r:id="rId7" imgW="203200" imgH="177800" progId="Equation.KSEE3">
                    <p:embed/>
                    <p:pic>
                      <p:nvPicPr>
                        <p:cNvPr id="0" name="图片 63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6655" y="5797938"/>
                          <a:ext cx="527050" cy="4556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81"/>
          <p:cNvGrpSpPr/>
          <p:nvPr/>
        </p:nvGrpSpPr>
        <p:grpSpPr bwMode="auto">
          <a:xfrm>
            <a:off x="3020197" y="1798382"/>
            <a:ext cx="622697" cy="891778"/>
            <a:chOff x="7972425" y="3003429"/>
            <a:chExt cx="829630" cy="1188000"/>
          </a:xfrm>
        </p:grpSpPr>
        <p:grpSp>
          <p:nvGrpSpPr>
            <p:cNvPr id="21" name="组合 48"/>
            <p:cNvGrpSpPr/>
            <p:nvPr/>
          </p:nvGrpSpPr>
          <p:grpSpPr bwMode="auto">
            <a:xfrm>
              <a:off x="7972425" y="3003429"/>
              <a:ext cx="829630" cy="1188000"/>
              <a:chOff x="8117998" y="1556683"/>
              <a:chExt cx="829630" cy="1188000"/>
            </a:xfrm>
          </p:grpSpPr>
          <p:pic>
            <p:nvPicPr>
              <p:cNvPr id="23" name="图片 66" descr="7.png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829630" cy="118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Box 69"/>
              <p:cNvSpPr txBox="1">
                <a:spLocks noChangeArrowheads="1"/>
              </p:cNvSpPr>
              <p:nvPr/>
            </p:nvSpPr>
            <p:spPr bwMode="auto">
              <a:xfrm>
                <a:off x="8134040" y="2087952"/>
                <a:ext cx="792461" cy="553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22" name="Object 8"/>
            <p:cNvGraphicFramePr>
              <a:graphicFrameLocks noChangeAspect="1"/>
            </p:cNvGraphicFramePr>
            <p:nvPr/>
          </p:nvGraphicFramePr>
          <p:xfrm>
            <a:off x="8078258" y="3689133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7" name="公式" r:id="rId9" imgW="3048000" imgH="3352800" progId="Equation.KSEE3">
                    <p:embed/>
                  </p:oleObj>
                </mc:Choice>
                <mc:Fallback>
                  <p:oleObj name="公式" r:id="rId9" imgW="3048000" imgH="3352800" progId="Equation.KSEE3">
                    <p:embed/>
                    <p:pic>
                      <p:nvPicPr>
                        <p:cNvPr id="0" name="图片 63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78258" y="3689133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TextBox 24"/>
          <p:cNvSpPr txBox="1">
            <a:spLocks noChangeArrowheads="1"/>
          </p:cNvSpPr>
          <p:nvPr/>
        </p:nvSpPr>
        <p:spPr bwMode="auto">
          <a:xfrm>
            <a:off x="430283" y="477034"/>
            <a:ext cx="828343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spc="-113" dirty="0">
                <a:latin typeface="+mn-ea"/>
              </a:rPr>
              <a:t>等式两边都乘同一个数（或除以同一个不为</a:t>
            </a:r>
            <a:r>
              <a:rPr lang="en-US" altLang="zh-CN" sz="2100" spc="-113" dirty="0">
                <a:latin typeface="+mn-ea"/>
              </a:rPr>
              <a:t>0</a:t>
            </a:r>
            <a:r>
              <a:rPr lang="zh-CN" altLang="en-US" sz="2100" spc="-113" dirty="0">
                <a:latin typeface="+mn-ea"/>
              </a:rPr>
              <a:t>的</a:t>
            </a:r>
            <a:r>
              <a:rPr lang="zh-CN" altLang="en-US" sz="2100" spc="-113" dirty="0">
                <a:latin typeface="+mn-ea"/>
              </a:rPr>
              <a:t>数）</a:t>
            </a:r>
            <a:r>
              <a:rPr lang="zh-CN" altLang="en-US" sz="2100" dirty="0">
                <a:latin typeface="+mn-ea"/>
              </a:rPr>
              <a:t>，等式还成立吗？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标注 58"/>
          <p:cNvSpPr/>
          <p:nvPr/>
        </p:nvSpPr>
        <p:spPr>
          <a:xfrm>
            <a:off x="1265210" y="3265036"/>
            <a:ext cx="2457705" cy="916712"/>
          </a:xfrm>
          <a:prstGeom prst="wedgeRoundRectCallout">
            <a:avLst>
              <a:gd name="adj1" fmla="val -57634"/>
              <a:gd name="adj2" fmla="val 22938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等式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两边都乘同一个数，等式成立。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4572001" y="3304188"/>
            <a:ext cx="2895533" cy="916712"/>
          </a:xfrm>
          <a:prstGeom prst="wedgeRoundRectCallout">
            <a:avLst>
              <a:gd name="adj1" fmla="val 56696"/>
              <a:gd name="adj2" fmla="val 28281"/>
              <a:gd name="adj3" fmla="val 16667"/>
            </a:avLst>
          </a:prstGeom>
          <a:solidFill>
            <a:srgbClr val="E89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等式两边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都除以同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一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个不为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的数，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等式成立。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443020" y="415488"/>
            <a:ext cx="828343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spc="-113" dirty="0">
                <a:latin typeface="+mn-ea"/>
              </a:rPr>
              <a:t>等式两边都乘同一个数（或除以同一个不为</a:t>
            </a:r>
            <a:r>
              <a:rPr lang="en-US" altLang="zh-CN" sz="2100" spc="-113" dirty="0">
                <a:latin typeface="+mn-ea"/>
              </a:rPr>
              <a:t>0</a:t>
            </a:r>
            <a:r>
              <a:rPr lang="zh-CN" altLang="en-US" sz="2100" spc="-113" dirty="0">
                <a:latin typeface="+mn-ea"/>
              </a:rPr>
              <a:t>的</a:t>
            </a:r>
            <a:r>
              <a:rPr lang="zh-CN" altLang="en-US" sz="2100" spc="-113" dirty="0">
                <a:latin typeface="+mn-ea"/>
              </a:rPr>
              <a:t>数）</a:t>
            </a:r>
            <a:r>
              <a:rPr lang="zh-CN" altLang="en-US" sz="2100" dirty="0">
                <a:latin typeface="+mn-ea"/>
              </a:rPr>
              <a:t>，等式还成立吗？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1232" y="1212634"/>
            <a:ext cx="3143505" cy="20174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41610" y="1160398"/>
            <a:ext cx="3121829" cy="2030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4"/>
          <p:cNvSpPr txBox="1">
            <a:spLocks noChangeArrowheads="1"/>
          </p:cNvSpPr>
          <p:nvPr/>
        </p:nvSpPr>
        <p:spPr bwMode="auto">
          <a:xfrm>
            <a:off x="1740190" y="1380735"/>
            <a:ext cx="581918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+mn-ea"/>
                <a:ea typeface="+mn-ea"/>
              </a:rPr>
              <a:t>解方程。</a:t>
            </a:r>
            <a:endParaRPr lang="zh-CN" altLang="en-US" sz="2400" dirty="0">
              <a:latin typeface="+mn-ea"/>
              <a:ea typeface="+mn-ea"/>
            </a:endParaRPr>
          </a:p>
        </p:txBody>
      </p:sp>
      <p:grpSp>
        <p:nvGrpSpPr>
          <p:cNvPr id="27" name="组合 10"/>
          <p:cNvGrpSpPr/>
          <p:nvPr/>
        </p:nvGrpSpPr>
        <p:grpSpPr bwMode="auto">
          <a:xfrm>
            <a:off x="5548407" y="1954616"/>
            <a:ext cx="1603772" cy="415498"/>
            <a:chOff x="3180509" y="2204864"/>
            <a:chExt cx="2136901" cy="554952"/>
          </a:xfrm>
        </p:grpSpPr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2136901" cy="554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>
                  <a:latin typeface="+mn-ea"/>
                  <a:ea typeface="+mn-ea"/>
                </a:rPr>
                <a:t> ＝</a:t>
              </a:r>
              <a:r>
                <a:rPr lang="en-US" altLang="zh-CN" sz="2100">
                  <a:latin typeface="+mn-ea"/>
                  <a:ea typeface="+mn-ea"/>
                </a:rPr>
                <a:t>28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29" name="Object 2"/>
            <p:cNvGraphicFramePr>
              <a:graphicFrameLocks noChangeAspect="1"/>
            </p:cNvGraphicFramePr>
            <p:nvPr/>
          </p:nvGraphicFramePr>
          <p:xfrm>
            <a:off x="3233070" y="2223259"/>
            <a:ext cx="557213" cy="52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2" name="公式" r:id="rId1" imgW="215900" imgH="203200" progId="Equation.KSEE3">
                    <p:embed/>
                  </p:oleObj>
                </mc:Choice>
                <mc:Fallback>
                  <p:oleObj name="公式" r:id="rId1" imgW="215900" imgH="203200" progId="Equation.KSEE3">
                    <p:embed/>
                    <p:pic>
                      <p:nvPicPr>
                        <p:cNvPr id="0" name="图片 46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3070" y="2223259"/>
                          <a:ext cx="557213" cy="5238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4487560" y="2585648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+mn-ea"/>
                <a:ea typeface="+mn-ea"/>
              </a:rPr>
              <a:t>解：</a:t>
            </a:r>
            <a:endParaRPr lang="zh-CN" altLang="en-US" sz="2100">
              <a:latin typeface="+mn-ea"/>
              <a:ea typeface="+mn-ea"/>
            </a:endParaRPr>
          </a:p>
        </p:txBody>
      </p:sp>
      <p:grpSp>
        <p:nvGrpSpPr>
          <p:cNvPr id="31" name="组合 13"/>
          <p:cNvGrpSpPr/>
          <p:nvPr/>
        </p:nvGrpSpPr>
        <p:grpSpPr bwMode="auto">
          <a:xfrm>
            <a:off x="5181694" y="2607079"/>
            <a:ext cx="2486025" cy="415498"/>
            <a:chOff x="2404112" y="5778220"/>
            <a:chExt cx="2959137" cy="555267"/>
          </a:xfrm>
        </p:grpSpPr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2689524" y="5778220"/>
              <a:ext cx="2673725" cy="555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>
                  <a:latin typeface="+mn-ea"/>
                  <a:ea typeface="+mn-ea"/>
                </a:rPr>
                <a:t> </a:t>
              </a:r>
              <a:r>
                <a:rPr lang="en-US" altLang="zh-CN" sz="2100">
                  <a:latin typeface="+mn-ea"/>
                  <a:ea typeface="+mn-ea"/>
                </a:rPr>
                <a:t>÷7</a:t>
              </a:r>
              <a:r>
                <a:rPr lang="zh-CN" altLang="en-US" sz="2100">
                  <a:latin typeface="+mn-ea"/>
                  <a:ea typeface="+mn-ea"/>
                </a:rPr>
                <a:t>＝</a:t>
              </a:r>
              <a:r>
                <a:rPr lang="en-US" altLang="zh-CN" sz="2100">
                  <a:latin typeface="+mn-ea"/>
                  <a:ea typeface="+mn-ea"/>
                </a:rPr>
                <a:t>28÷7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33" name="Object 3"/>
            <p:cNvGraphicFramePr>
              <a:graphicFrameLocks noChangeAspect="1"/>
            </p:cNvGraphicFramePr>
            <p:nvPr/>
          </p:nvGraphicFramePr>
          <p:xfrm>
            <a:off x="2404112" y="5795335"/>
            <a:ext cx="555638" cy="525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3" name="公式" r:id="rId3" imgW="215900" imgH="203200" progId="Equation.KSEE3">
                    <p:embed/>
                  </p:oleObj>
                </mc:Choice>
                <mc:Fallback>
                  <p:oleObj name="公式" r:id="rId3" imgW="215900" imgH="203200" progId="Equation.KSEE3">
                    <p:embed/>
                    <p:pic>
                      <p:nvPicPr>
                        <p:cNvPr id="0" name="图片 46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4112" y="5795335"/>
                          <a:ext cx="555638" cy="5254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组合 17"/>
          <p:cNvGrpSpPr/>
          <p:nvPr/>
        </p:nvGrpSpPr>
        <p:grpSpPr bwMode="auto">
          <a:xfrm>
            <a:off x="5512688" y="3095235"/>
            <a:ext cx="1201341" cy="417909"/>
            <a:chOff x="3180509" y="2204864"/>
            <a:chExt cx="1600761" cy="556390"/>
          </a:xfrm>
        </p:grpSpPr>
        <p:sp>
          <p:nvSpPr>
            <p:cNvPr id="36" name="TextBox 19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1600761" cy="553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>
                  <a:latin typeface="+mn-ea"/>
                  <a:ea typeface="+mn-ea"/>
                </a:rPr>
                <a:t>  ＝</a:t>
              </a:r>
              <a:r>
                <a:rPr lang="en-US" altLang="zh-CN" sz="2100">
                  <a:latin typeface="+mn-ea"/>
                  <a:ea typeface="+mn-ea"/>
                </a:rPr>
                <a:t>4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41" name="Object 4"/>
            <p:cNvGraphicFramePr>
              <a:graphicFrameLocks noChangeAspect="1"/>
            </p:cNvGraphicFramePr>
            <p:nvPr/>
          </p:nvGraphicFramePr>
          <p:xfrm>
            <a:off x="3444191" y="2335803"/>
            <a:ext cx="360362" cy="4254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4" name="公式" r:id="rId5" imgW="139700" imgH="165100" progId="Equation.KSEE3">
                    <p:embed/>
                  </p:oleObj>
                </mc:Choice>
                <mc:Fallback>
                  <p:oleObj name="公式" r:id="rId5" imgW="139700" imgH="165100" progId="Equation.KSEE3">
                    <p:embed/>
                    <p:pic>
                      <p:nvPicPr>
                        <p:cNvPr id="0" name="图片 46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4191" y="2335803"/>
                          <a:ext cx="360362" cy="4254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组合 10"/>
          <p:cNvGrpSpPr/>
          <p:nvPr/>
        </p:nvGrpSpPr>
        <p:grpSpPr bwMode="auto">
          <a:xfrm>
            <a:off x="2458735" y="1967713"/>
            <a:ext cx="1602581" cy="415498"/>
            <a:chOff x="3180509" y="2204864"/>
            <a:chExt cx="2136901" cy="553946"/>
          </a:xfrm>
        </p:grpSpPr>
        <p:sp>
          <p:nvSpPr>
            <p:cNvPr id="45" name="TextBox 22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2136901" cy="553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100">
                  <a:latin typeface="+mn-ea"/>
                  <a:ea typeface="+mn-ea"/>
                </a:rPr>
                <a:t>÷3</a:t>
              </a:r>
              <a:r>
                <a:rPr lang="zh-CN" altLang="en-US" sz="2100">
                  <a:latin typeface="+mn-ea"/>
                  <a:ea typeface="+mn-ea"/>
                </a:rPr>
                <a:t> ＝</a:t>
              </a:r>
              <a:r>
                <a:rPr lang="en-US" altLang="zh-CN" sz="2100">
                  <a:latin typeface="+mn-ea"/>
                  <a:ea typeface="+mn-ea"/>
                </a:rPr>
                <a:t>9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47" name="Object 5"/>
            <p:cNvGraphicFramePr>
              <a:graphicFrameLocks noChangeAspect="1"/>
            </p:cNvGraphicFramePr>
            <p:nvPr/>
          </p:nvGraphicFramePr>
          <p:xfrm>
            <a:off x="3299408" y="2368328"/>
            <a:ext cx="327025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5" name="公式" r:id="rId7" imgW="127000" imgH="139700" progId="Equation.KSEE3">
                    <p:embed/>
                  </p:oleObj>
                </mc:Choice>
                <mc:Fallback>
                  <p:oleObj name="公式" r:id="rId7" imgW="127000" imgH="139700" progId="Equation.KSEE3">
                    <p:embed/>
                    <p:pic>
                      <p:nvPicPr>
                        <p:cNvPr id="0" name="图片 46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99408" y="2368328"/>
                          <a:ext cx="327025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8" name="TextBox 26"/>
          <p:cNvSpPr txBox="1">
            <a:spLocks noChangeArrowheads="1"/>
          </p:cNvSpPr>
          <p:nvPr/>
        </p:nvSpPr>
        <p:spPr bwMode="auto">
          <a:xfrm>
            <a:off x="1516951" y="2585648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+mn-ea"/>
                <a:ea typeface="+mn-ea"/>
              </a:rPr>
              <a:t>解：</a:t>
            </a:r>
            <a:endParaRPr lang="zh-CN" altLang="en-US" sz="2100">
              <a:latin typeface="+mn-ea"/>
              <a:ea typeface="+mn-ea"/>
            </a:endParaRPr>
          </a:p>
        </p:txBody>
      </p:sp>
      <p:grpSp>
        <p:nvGrpSpPr>
          <p:cNvPr id="49" name="组合 13"/>
          <p:cNvGrpSpPr/>
          <p:nvPr/>
        </p:nvGrpSpPr>
        <p:grpSpPr bwMode="auto">
          <a:xfrm>
            <a:off x="2231326" y="2607082"/>
            <a:ext cx="2318147" cy="415498"/>
            <a:chOff x="2604118" y="5778220"/>
            <a:chExt cx="2759131" cy="554987"/>
          </a:xfrm>
        </p:grpSpPr>
        <p:sp>
          <p:nvSpPr>
            <p:cNvPr id="51" name="TextBox 28"/>
            <p:cNvSpPr txBox="1">
              <a:spLocks noChangeArrowheads="1"/>
            </p:cNvSpPr>
            <p:nvPr/>
          </p:nvSpPr>
          <p:spPr bwMode="auto">
            <a:xfrm>
              <a:off x="2689524" y="5778220"/>
              <a:ext cx="2673725" cy="55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>
                  <a:latin typeface="+mn-ea"/>
                  <a:ea typeface="+mn-ea"/>
                </a:rPr>
                <a:t> </a:t>
              </a:r>
              <a:r>
                <a:rPr lang="en-US" altLang="zh-CN" sz="2100">
                  <a:latin typeface="+mn-ea"/>
                  <a:ea typeface="+mn-ea"/>
                </a:rPr>
                <a:t>÷3×3</a:t>
              </a:r>
              <a:r>
                <a:rPr lang="zh-CN" altLang="en-US" sz="2100">
                  <a:latin typeface="+mn-ea"/>
                  <a:ea typeface="+mn-ea"/>
                </a:rPr>
                <a:t>＝</a:t>
              </a:r>
              <a:r>
                <a:rPr lang="en-US" altLang="zh-CN" sz="2100">
                  <a:latin typeface="+mn-ea"/>
                  <a:ea typeface="+mn-ea"/>
                </a:rPr>
                <a:t>9×3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52" name="Object 6"/>
            <p:cNvGraphicFramePr>
              <a:graphicFrameLocks noChangeAspect="1"/>
            </p:cNvGraphicFramePr>
            <p:nvPr/>
          </p:nvGraphicFramePr>
          <p:xfrm>
            <a:off x="2604118" y="5907804"/>
            <a:ext cx="327429" cy="361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6" name="公式" r:id="rId9" imgW="127000" imgH="139700" progId="Equation.KSEE3">
                    <p:embed/>
                  </p:oleObj>
                </mc:Choice>
                <mc:Fallback>
                  <p:oleObj name="公式" r:id="rId9" imgW="127000" imgH="139700" progId="Equation.KSEE3">
                    <p:embed/>
                    <p:pic>
                      <p:nvPicPr>
                        <p:cNvPr id="0" name="图片 46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4118" y="5907804"/>
                          <a:ext cx="327429" cy="361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6" name="组合 17"/>
          <p:cNvGrpSpPr/>
          <p:nvPr/>
        </p:nvGrpSpPr>
        <p:grpSpPr bwMode="auto">
          <a:xfrm>
            <a:off x="2861166" y="3095236"/>
            <a:ext cx="1200150" cy="415498"/>
            <a:chOff x="3180509" y="2204864"/>
            <a:chExt cx="1600761" cy="553305"/>
          </a:xfrm>
        </p:grpSpPr>
        <p:sp>
          <p:nvSpPr>
            <p:cNvPr id="57" name="TextBox 32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1600761" cy="5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>
                  <a:latin typeface="+mn-ea"/>
                  <a:ea typeface="+mn-ea"/>
                </a:rPr>
                <a:t>  ＝</a:t>
              </a:r>
              <a:r>
                <a:rPr lang="en-US" altLang="zh-CN" sz="2100">
                  <a:latin typeface="+mn-ea"/>
                  <a:ea typeface="+mn-ea"/>
                </a:rPr>
                <a:t>27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graphicFrame>
          <p:nvGraphicFramePr>
            <p:cNvPr id="61" name="Object 7"/>
            <p:cNvGraphicFramePr>
              <a:graphicFrameLocks noChangeAspect="1"/>
            </p:cNvGraphicFramePr>
            <p:nvPr/>
          </p:nvGraphicFramePr>
          <p:xfrm>
            <a:off x="3348157" y="2339528"/>
            <a:ext cx="328613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87" name="公式" r:id="rId11" imgW="127000" imgH="139700" progId="Equation.KSEE3">
                    <p:embed/>
                  </p:oleObj>
                </mc:Choice>
                <mc:Fallback>
                  <p:oleObj name="公式" r:id="rId11" imgW="127000" imgH="139700" progId="Equation.KSEE3">
                    <p:embed/>
                    <p:pic>
                      <p:nvPicPr>
                        <p:cNvPr id="0" name="图片 46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8157" y="2339528"/>
                          <a:ext cx="328613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2" name="圆角矩形标注 61"/>
              <p:cNvSpPr/>
              <p:nvPr/>
            </p:nvSpPr>
            <p:spPr>
              <a:xfrm>
                <a:off x="1812472" y="3476253"/>
                <a:ext cx="3918857" cy="959135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solidFill>
                <a:srgbClr val="D573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chemeClr val="tx1"/>
                    </a:solidFill>
                    <a:latin typeface="+mn-ea"/>
                  </a:rPr>
                  <a:t>4×500=2000,</a:t>
                </a:r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 spc="4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＝</a:t>
                </a:r>
                <a:r>
                  <a:rPr lang="en-US" altLang="zh-CN" sz="2100" spc="450" dirty="0">
                    <a:solidFill>
                      <a:schemeClr val="tx1"/>
                    </a:solidFill>
                    <a:latin typeface="+mn-ea"/>
                  </a:rPr>
                  <a:t>500</a:t>
                </a:r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对了。</a:t>
                </a:r>
                <a:endParaRPr lang="zh-CN" altLang="en-US" sz="2100" spc="450" dirty="0">
                  <a:solidFill>
                    <a:schemeClr val="tx1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62" name="圆角矩形标注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472" y="3476253"/>
                <a:ext cx="3918857" cy="959135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blipFill rotWithShape="1">
                <a:blip r:embed="rId1"/>
                <a:stretch>
                  <a:fillRect l="-5" t="-27" r="-6681" b="5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4081" y="1218782"/>
            <a:ext cx="3448607" cy="792623"/>
          </a:xfrm>
          <a:prstGeom prst="rect">
            <a:avLst/>
          </a:prstGeom>
        </p:spPr>
      </p:pic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531661" y="524603"/>
            <a:ext cx="643010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请你用发现的规律，解出我们前面列出的方程。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29" name="组合 10"/>
          <p:cNvGrpSpPr/>
          <p:nvPr/>
        </p:nvGrpSpPr>
        <p:grpSpPr bwMode="auto">
          <a:xfrm>
            <a:off x="4802860" y="1406074"/>
            <a:ext cx="1602581" cy="415498"/>
            <a:chOff x="3180509" y="2204864"/>
            <a:chExt cx="2136901" cy="553329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2136901" cy="55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 dirty="0">
                  <a:latin typeface="+mn-ea"/>
                  <a:ea typeface="+mn-ea"/>
                </a:rPr>
                <a:t> ＝</a:t>
              </a:r>
              <a:r>
                <a:rPr lang="en-US" altLang="zh-CN" sz="2100" dirty="0">
                  <a:latin typeface="+mn-ea"/>
                  <a:ea typeface="+mn-ea"/>
                </a:rPr>
                <a:t>2000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31" name="Object 2"/>
            <p:cNvGraphicFramePr>
              <a:graphicFrameLocks noChangeAspect="1"/>
            </p:cNvGraphicFramePr>
            <p:nvPr/>
          </p:nvGraphicFramePr>
          <p:xfrm>
            <a:off x="3233070" y="2223259"/>
            <a:ext cx="557213" cy="52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0" name="公式" r:id="rId3" imgW="215900" imgH="203200" progId="Equation.KSEE3">
                    <p:embed/>
                  </p:oleObj>
                </mc:Choice>
                <mc:Fallback>
                  <p:oleObj name="公式" r:id="rId3" imgW="215900" imgH="203200" progId="Equation.KSEE3">
                    <p:embed/>
                    <p:pic>
                      <p:nvPicPr>
                        <p:cNvPr id="0" name="图片 33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3070" y="2223259"/>
                          <a:ext cx="557213" cy="5238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3896794" y="2011405"/>
            <a:ext cx="756047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解：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3" name="组合 13"/>
          <p:cNvGrpSpPr/>
          <p:nvPr/>
        </p:nvGrpSpPr>
        <p:grpSpPr bwMode="auto">
          <a:xfrm>
            <a:off x="4434957" y="2058536"/>
            <a:ext cx="2486025" cy="415498"/>
            <a:chOff x="2404112" y="5778220"/>
            <a:chExt cx="2959137" cy="553643"/>
          </a:xfrm>
        </p:grpSpPr>
        <p:sp>
          <p:nvSpPr>
            <p:cNvPr id="34" name="TextBox 16"/>
            <p:cNvSpPr txBox="1">
              <a:spLocks noChangeArrowheads="1"/>
            </p:cNvSpPr>
            <p:nvPr/>
          </p:nvSpPr>
          <p:spPr bwMode="auto">
            <a:xfrm>
              <a:off x="2689524" y="5778220"/>
              <a:ext cx="2673725" cy="55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 </a:t>
              </a:r>
              <a:r>
                <a:rPr lang="en-US" altLang="zh-CN" sz="2100" dirty="0">
                  <a:latin typeface="+mn-ea"/>
                  <a:ea typeface="+mn-ea"/>
                </a:rPr>
                <a:t>÷4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2000÷4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35" name="Object 3"/>
            <p:cNvGraphicFramePr>
              <a:graphicFrameLocks noChangeAspect="1"/>
            </p:cNvGraphicFramePr>
            <p:nvPr/>
          </p:nvGraphicFramePr>
          <p:xfrm>
            <a:off x="2404112" y="5795335"/>
            <a:ext cx="555638" cy="525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1" name="公式" r:id="rId5" imgW="215900" imgH="203200" progId="Equation.KSEE3">
                    <p:embed/>
                  </p:oleObj>
                </mc:Choice>
                <mc:Fallback>
                  <p:oleObj name="公式" r:id="rId5" imgW="215900" imgH="203200" progId="Equation.KSEE3">
                    <p:embed/>
                    <p:pic>
                      <p:nvPicPr>
                        <p:cNvPr id="0" name="图片 33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4112" y="5795335"/>
                          <a:ext cx="555638" cy="5254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" name="组合 17"/>
          <p:cNvGrpSpPr/>
          <p:nvPr/>
        </p:nvGrpSpPr>
        <p:grpSpPr bwMode="auto">
          <a:xfrm>
            <a:off x="4923831" y="2669581"/>
            <a:ext cx="1200150" cy="415498"/>
            <a:chOff x="3180509" y="2204864"/>
            <a:chExt cx="1600761" cy="554986"/>
          </a:xfrm>
        </p:grpSpPr>
        <p:graphicFrame>
          <p:nvGraphicFramePr>
            <p:cNvPr id="37" name="Object 4"/>
            <p:cNvGraphicFramePr>
              <a:graphicFrameLocks noChangeAspect="1"/>
            </p:cNvGraphicFramePr>
            <p:nvPr/>
          </p:nvGraphicFramePr>
          <p:xfrm>
            <a:off x="3332163" y="2271713"/>
            <a:ext cx="360362" cy="42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2" name="公式" r:id="rId7" imgW="139700" imgH="165100" progId="Equation.KSEE3">
                    <p:embed/>
                  </p:oleObj>
                </mc:Choice>
                <mc:Fallback>
                  <p:oleObj name="公式" r:id="rId7" imgW="139700" imgH="165100" progId="Equation.KSEE3">
                    <p:embed/>
                    <p:pic>
                      <p:nvPicPr>
                        <p:cNvPr id="0" name="图片 33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163" y="2271713"/>
                          <a:ext cx="360362" cy="42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1600761" cy="554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 dirty="0">
                  <a:latin typeface="+mn-ea"/>
                  <a:ea typeface="+mn-ea"/>
                </a:rPr>
                <a:t>  ＝</a:t>
              </a:r>
              <a:r>
                <a:rPr lang="en-US" altLang="zh-CN" sz="2100" dirty="0">
                  <a:latin typeface="+mn-ea"/>
                  <a:ea typeface="+mn-ea"/>
                </a:rPr>
                <a:t>500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199" y="1914534"/>
            <a:ext cx="3450000" cy="8928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01" y="2657611"/>
            <a:ext cx="3550000" cy="68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7" descr="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8740" y="1455576"/>
            <a:ext cx="3055788" cy="165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156959" y="2162844"/>
            <a:ext cx="741854" cy="33261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TextBox 24"/>
          <p:cNvSpPr txBox="1">
            <a:spLocks noChangeArrowheads="1"/>
          </p:cNvSpPr>
          <p:nvPr/>
        </p:nvSpPr>
        <p:spPr bwMode="auto">
          <a:xfrm>
            <a:off x="405668" y="539968"/>
            <a:ext cx="6824980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下面的解法正确吗？与同伴交流。</a:t>
            </a:r>
            <a:endParaRPr lang="zh-CN" altLang="en-US" sz="240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38" descr="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2660" y="1306480"/>
            <a:ext cx="2651235" cy="195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4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6376" y="2182251"/>
            <a:ext cx="512437" cy="2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231518" y="2127689"/>
            <a:ext cx="667810" cy="33394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8" name="图片 7" descr="10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64319" y="2172270"/>
            <a:ext cx="419291" cy="38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11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0652" y="2691306"/>
            <a:ext cx="206472" cy="28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5"/>
          <p:cNvSpPr txBox="1">
            <a:spLocks noChangeArrowheads="1"/>
          </p:cNvSpPr>
          <p:nvPr/>
        </p:nvSpPr>
        <p:spPr bwMode="auto">
          <a:xfrm>
            <a:off x="2983660" y="2646967"/>
            <a:ext cx="70276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38</a:t>
            </a:r>
            <a:endParaRPr lang="zh-CN" altLang="en-US" sz="210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11" name="图片 10" descr="8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72870" y="2221142"/>
            <a:ext cx="319580" cy="3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48"/>
          <p:cNvGrpSpPr/>
          <p:nvPr/>
        </p:nvGrpSpPr>
        <p:grpSpPr bwMode="auto">
          <a:xfrm>
            <a:off x="5602153" y="2269132"/>
            <a:ext cx="748402" cy="260211"/>
            <a:chOff x="5247507" y="3154512"/>
            <a:chExt cx="969697" cy="326612"/>
          </a:xfrm>
        </p:grpSpPr>
        <p:pic>
          <p:nvPicPr>
            <p:cNvPr id="13" name="图片 45" descr="5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247507" y="3154512"/>
              <a:ext cx="474003" cy="3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47" descr="12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742776" y="3157124"/>
              <a:ext cx="474428" cy="3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 animBg="1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4e5cb166-7eb9-4250-9f8f-501a1f69f6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1828</Words>
  <Application>WPS 演示</Application>
  <PresentationFormat>全屏显示(16:9)</PresentationFormat>
  <Paragraphs>298</Paragraphs>
  <Slides>20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20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楷体</vt:lpstr>
      <vt:lpstr>Cambria Math</vt:lpstr>
      <vt:lpstr>Arial Unicode MS</vt:lpstr>
      <vt:lpstr>Calibri</vt:lpstr>
      <vt:lpstr>Times New Roman</vt:lpstr>
      <vt:lpstr>Arial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767</cp:revision>
  <dcterms:created xsi:type="dcterms:W3CDTF">2019-05-20T10:58:00Z</dcterms:created>
  <dcterms:modified xsi:type="dcterms:W3CDTF">2023-02-06T11:29:23Z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0C31DEDC489D49B88B0D8DD8C84E80A0</vt:lpwstr>
  </property>
</Properties>
</file>