
<file path=[Content_Types].xml><?xml version="1.0" encoding="utf-8"?>
<Types xmlns="http://schemas.openxmlformats.org/package/2006/content-types">
  <Default Extension="png" ContentType="image/png"/>
  <Default Extension="tiff" ContentType="image/tif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3"/>
    <p:sldId id="257" r:id="rId4"/>
    <p:sldId id="258" r:id="rId5"/>
    <p:sldId id="304" r:id="rId6"/>
    <p:sldId id="337" r:id="rId8"/>
    <p:sldId id="349" r:id="rId9"/>
    <p:sldId id="330" r:id="rId10"/>
    <p:sldId id="361" r:id="rId11"/>
    <p:sldId id="345" r:id="rId12"/>
    <p:sldId id="364" r:id="rId13"/>
    <p:sldId id="351" r:id="rId14"/>
    <p:sldId id="273" r:id="rId15"/>
    <p:sldId id="275" r:id="rId16"/>
    <p:sldId id="365" r:id="rId17"/>
    <p:sldId id="363" r:id="rId18"/>
    <p:sldId id="353" r:id="rId19"/>
    <p:sldId id="357" r:id="rId20"/>
    <p:sldId id="359" r:id="rId21"/>
    <p:sldId id="358" r:id="rId22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7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bany" initials="xb21cn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6CAB8"/>
    <a:srgbClr val="F8A0B9"/>
    <a:srgbClr val="7CC9A2"/>
    <a:srgbClr val="F4A1B8"/>
    <a:srgbClr val="FFF342"/>
    <a:srgbClr val="F4A1B9"/>
    <a:srgbClr val="D57373"/>
    <a:srgbClr val="FCEBD9"/>
    <a:srgbClr val="FBEBD8"/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43" autoAdjust="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-102" y="-774"/>
      </p:cViewPr>
      <p:guideLst>
        <p:guide orient="horz" pos="1620"/>
        <p:guide pos="287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7.xml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BBA5-78FA-4A2D-A247-C7F0F98A70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8C21B0-EA01-4203-9A7C-276C8698857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C21B0-EA01-4203-9A7C-276C869885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C21B0-EA01-4203-9A7C-276C869885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C21B0-EA01-4203-9A7C-276C869885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6" name="矩形 5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7" Type="http://schemas.openxmlformats.org/officeDocument/2006/relationships/theme" Target="../theme/theme1.xml"/><Relationship Id="rId26" Type="http://schemas.openxmlformats.org/officeDocument/2006/relationships/tags" Target="../tags/tag6.xml"/><Relationship Id="rId25" Type="http://schemas.openxmlformats.org/officeDocument/2006/relationships/tags" Target="../tags/tag5.xml"/><Relationship Id="rId24" Type="http://schemas.openxmlformats.org/officeDocument/2006/relationships/tags" Target="../tags/tag4.xml"/><Relationship Id="rId23" Type="http://schemas.openxmlformats.org/officeDocument/2006/relationships/tags" Target="../tags/tag3.xml"/><Relationship Id="rId22" Type="http://schemas.openxmlformats.org/officeDocument/2006/relationships/tags" Target="../tags/tag2.xml"/><Relationship Id="rId21" Type="http://schemas.openxmlformats.org/officeDocument/2006/relationships/tags" Target="../tags/tag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vert="horz" lIns="76200" tIns="28575" rIns="57150" bIns="28575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2"/>
            </p:custDataLst>
          </p:nvPr>
        </p:nvSpPr>
        <p:spPr>
          <a:xfrm>
            <a:off x="502412" y="972000"/>
            <a:ext cx="8139178" cy="3780000"/>
          </a:xfrm>
          <a:prstGeom prst="rect">
            <a:avLst/>
          </a:prstGeom>
        </p:spPr>
        <p:txBody>
          <a:bodyPr vert="horz" lIns="76200" tIns="0" rIns="61913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15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12.tiff"/><Relationship Id="rId3" Type="http://schemas.openxmlformats.org/officeDocument/2006/relationships/image" Target="../media/image11.tiff"/><Relationship Id="rId2" Type="http://schemas.openxmlformats.org/officeDocument/2006/relationships/image" Target="../media/image18.tiff"/><Relationship Id="rId1" Type="http://schemas.openxmlformats.org/officeDocument/2006/relationships/image" Target="../media/image17.tif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tiff"/><Relationship Id="rId2" Type="http://schemas.openxmlformats.org/officeDocument/2006/relationships/image" Target="../media/image11.tiff"/><Relationship Id="rId1" Type="http://schemas.openxmlformats.org/officeDocument/2006/relationships/image" Target="../media/image10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2.tiff"/><Relationship Id="rId1" Type="http://schemas.openxmlformats.org/officeDocument/2006/relationships/image" Target="../media/image13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-1" y="782407"/>
            <a:ext cx="9144000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 b="1" dirty="0">
                <a:solidFill>
                  <a:srgbClr val="FF0000"/>
                </a:solidFill>
              </a:rPr>
              <a:t>认识方程</a:t>
            </a:r>
            <a:endParaRPr lang="zh-CN" altLang="en-US" sz="30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-1" y="1806429"/>
            <a:ext cx="9144000" cy="9002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+mn-ea"/>
              </a:rPr>
              <a:t>等量关系</a:t>
            </a:r>
            <a:endParaRPr lang="zh-CN" altLang="en-US" sz="5400" b="1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69521" y="583212"/>
            <a:ext cx="2462927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>
              <a:defRPr sz="2800">
                <a:latin typeface="+mn-ea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看图列等式。</a:t>
            </a:r>
            <a:endParaRPr lang="zh-CN" alt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1181577" y="1424131"/>
            <a:ext cx="2221706" cy="1814736"/>
            <a:chOff x="1472565" y="1531620"/>
            <a:chExt cx="2962275" cy="2419647"/>
          </a:xfrm>
        </p:grpSpPr>
        <p:sp>
          <p:nvSpPr>
            <p:cNvPr id="6" name="直角三角形 5"/>
            <p:cNvSpPr/>
            <p:nvPr/>
          </p:nvSpPr>
          <p:spPr>
            <a:xfrm>
              <a:off x="1817370" y="1531620"/>
              <a:ext cx="2617470" cy="1874520"/>
            </a:xfrm>
            <a:prstGeom prst="rtTriangle">
              <a:avLst/>
            </a:prstGeom>
            <a:solidFill>
              <a:srgbClr val="FFC0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063114" y="2468880"/>
              <a:ext cx="880109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 dirty="0"/>
                <a:t>S</a:t>
              </a:r>
              <a:endParaRPr lang="zh-CN" altLang="en-US" sz="2100" dirty="0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352674" y="3397270"/>
              <a:ext cx="880109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 dirty="0"/>
                <a:t>a</a:t>
              </a:r>
              <a:endParaRPr lang="zh-CN" altLang="en-US" sz="2100" dirty="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472565" y="2464445"/>
              <a:ext cx="880109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 dirty="0"/>
                <a:t>h</a:t>
              </a:r>
              <a:endParaRPr lang="zh-CN" altLang="en-US" sz="2100" dirty="0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1822133" y="3134692"/>
              <a:ext cx="262890" cy="273665"/>
              <a:chOff x="4324350" y="2355235"/>
              <a:chExt cx="262890" cy="273665"/>
            </a:xfrm>
          </p:grpSpPr>
          <p:cxnSp>
            <p:nvCxnSpPr>
              <p:cNvPr id="11" name="直接连接符 10"/>
              <p:cNvCxnSpPr/>
              <p:nvPr/>
            </p:nvCxnSpPr>
            <p:spPr>
              <a:xfrm>
                <a:off x="4587240" y="2358420"/>
                <a:ext cx="0" cy="27048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4324350" y="2355235"/>
                <a:ext cx="262890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6" name="组合 25"/>
          <p:cNvGrpSpPr/>
          <p:nvPr/>
        </p:nvGrpSpPr>
        <p:grpSpPr>
          <a:xfrm>
            <a:off x="4857036" y="1424132"/>
            <a:ext cx="1628775" cy="2008800"/>
            <a:chOff x="6373178" y="1272867"/>
            <a:chExt cx="2171700" cy="2678401"/>
          </a:xfrm>
        </p:grpSpPr>
        <p:sp>
          <p:nvSpPr>
            <p:cNvPr id="25" name="矩形 24"/>
            <p:cNvSpPr/>
            <p:nvPr/>
          </p:nvSpPr>
          <p:spPr>
            <a:xfrm>
              <a:off x="6373178" y="1272867"/>
              <a:ext cx="2171700" cy="2171700"/>
            </a:xfrm>
            <a:prstGeom prst="rect">
              <a:avLst/>
            </a:prstGeom>
            <a:solidFill>
              <a:srgbClr val="FFC000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6409373" y="2468880"/>
              <a:ext cx="1410654" cy="1482388"/>
              <a:chOff x="1822133" y="2468880"/>
              <a:chExt cx="1410654" cy="1482388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2063116" y="2468880"/>
                <a:ext cx="880111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100" dirty="0"/>
                  <a:t>S</a:t>
                </a:r>
                <a:endParaRPr lang="zh-CN" altLang="en-US" sz="2100" dirty="0"/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2352676" y="3397270"/>
                <a:ext cx="880111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100" dirty="0"/>
                  <a:t>a</a:t>
                </a:r>
                <a:endParaRPr lang="zh-CN" altLang="en-US" sz="2100" dirty="0"/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1822133" y="3134692"/>
                <a:ext cx="262890" cy="273665"/>
                <a:chOff x="4324350" y="2355235"/>
                <a:chExt cx="262890" cy="273665"/>
              </a:xfrm>
            </p:grpSpPr>
            <p:cxnSp>
              <p:nvCxnSpPr>
                <p:cNvPr id="23" name="直接连接符 22"/>
                <p:cNvCxnSpPr/>
                <p:nvPr/>
              </p:nvCxnSpPr>
              <p:spPr>
                <a:xfrm>
                  <a:off x="4587240" y="2358420"/>
                  <a:ext cx="0" cy="270480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23"/>
                <p:cNvCxnSpPr/>
                <p:nvPr/>
              </p:nvCxnSpPr>
              <p:spPr>
                <a:xfrm>
                  <a:off x="4324350" y="2355235"/>
                  <a:ext cx="262890" cy="0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27" name="文本框 26"/>
              <p:cNvSpPr txBox="1"/>
              <p:nvPr/>
            </p:nvSpPr>
            <p:spPr>
              <a:xfrm>
                <a:off x="1434823" y="3409849"/>
                <a:ext cx="2520315" cy="534473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</a:rPr>
                  <a:t>S=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100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1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altLang="zh-CN" sz="21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num>
                      <m:den>
                        <m:r>
                          <a:rPr lang="en-US" altLang="zh-CN" sz="21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𝑎ℎ</m:t>
                    </m:r>
                  </m:oMath>
                </a14:m>
                <a:endParaRPr lang="zh-CN" altLang="en-US" sz="2100" dirty="0">
                  <a:solidFill>
                    <a:srgbClr val="FF0000"/>
                  </a:solidFill>
                  <a:latin typeface="+mn-ea"/>
                </a:endParaRPr>
              </a:p>
            </p:txBody>
          </p:sp>
        </mc:Choice>
        <mc:Fallback>
          <p:sp>
            <p:nvSpPr>
              <p:cNvPr id="27" name="文本框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34823" y="3409849"/>
                <a:ext cx="2520315" cy="534473"/>
              </a:xfrm>
              <a:prstGeom prst="rect">
                <a:avLst/>
              </a:prstGeom>
              <a:blipFill rotWithShape="1">
                <a:blip r:embed="rId1"/>
                <a:stretch>
                  <a:fillRect l="-14" t="-100" r="14" b="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8" name="文本框 27"/>
              <p:cNvSpPr txBox="1"/>
              <p:nvPr/>
            </p:nvSpPr>
            <p:spPr>
              <a:xfrm>
                <a:off x="5148501" y="3467403"/>
                <a:ext cx="2520315" cy="392415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</a:rPr>
                  <a:t>S=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²</m:t>
                    </m:r>
                  </m:oMath>
                </a14:m>
                <a:endParaRPr lang="zh-CN" altLang="en-US" sz="2100" dirty="0">
                  <a:solidFill>
                    <a:srgbClr val="FF0000"/>
                  </a:solidFill>
                  <a:latin typeface="+mn-ea"/>
                </a:endParaRPr>
              </a:p>
            </p:txBody>
          </p:sp>
        </mc:Choice>
        <mc:Fallback>
          <p:sp>
            <p:nvSpPr>
              <p:cNvPr id="28" name="文本框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8501" y="3467403"/>
                <a:ext cx="2520315" cy="392415"/>
              </a:xfrm>
              <a:prstGeom prst="rect">
                <a:avLst/>
              </a:prstGeom>
              <a:blipFill rotWithShape="1">
                <a:blip r:embed="rId2"/>
                <a:stretch>
                  <a:fillRect l="-22" t="-77" r="22" b="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任意多边形 28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3</a:t>
            </a:r>
            <a:endParaRPr lang="zh-CN" altLang="en-US" sz="21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7" grpId="0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48834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4</a:t>
            </a:r>
            <a:endParaRPr lang="zh-CN" altLang="en-US" sz="2100" b="1" dirty="0"/>
          </a:p>
        </p:txBody>
      </p:sp>
      <p:sp>
        <p:nvSpPr>
          <p:cNvPr id="10" name="TextBox 1"/>
          <p:cNvSpPr txBox="1"/>
          <p:nvPr/>
        </p:nvSpPr>
        <p:spPr>
          <a:xfrm>
            <a:off x="452624" y="608987"/>
            <a:ext cx="2879661" cy="931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>
              <a:defRPr sz="2800">
                <a:latin typeface="+mn-ea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看句子，找等量关系。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831386" y="1126103"/>
            <a:ext cx="5481228" cy="249299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</a:rPr>
              <a:t>（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1</a:t>
            </a:r>
            <a:r>
              <a:rPr lang="zh-CN" altLang="en-US" sz="2100" dirty="0">
                <a:latin typeface="+mn-ea"/>
              </a:rPr>
              <a:t>）一条裤子比一件上衣便宜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32</a:t>
            </a:r>
            <a:r>
              <a:rPr lang="zh-CN" altLang="en-US" sz="2100" dirty="0">
                <a:latin typeface="+mn-ea"/>
              </a:rPr>
              <a:t>元。</a:t>
            </a:r>
            <a:endParaRPr lang="en-US" altLang="zh-CN" sz="2100" dirty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21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</a:rPr>
              <a:t>（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2</a:t>
            </a:r>
            <a:r>
              <a:rPr lang="zh-CN" altLang="en-US" sz="2100" dirty="0">
                <a:latin typeface="+mn-ea"/>
              </a:rPr>
              <a:t>）书包的价格比铅笔盒的价格贵</a:t>
            </a:r>
            <a:r>
              <a:rPr lang="en-US" altLang="zh-CN" sz="2100" dirty="0">
                <a:latin typeface="+mn-ea"/>
              </a:rPr>
              <a:t>24</a:t>
            </a:r>
            <a:r>
              <a:rPr lang="zh-CN" altLang="en-US" sz="2100" dirty="0">
                <a:latin typeface="+mn-ea"/>
              </a:rPr>
              <a:t>元。</a:t>
            </a:r>
            <a:endParaRPr lang="en-US" altLang="zh-CN" sz="2100" dirty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21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</a:rPr>
              <a:t>（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3</a:t>
            </a:r>
            <a:r>
              <a:rPr lang="zh-CN" altLang="en-US" sz="2100" dirty="0">
                <a:latin typeface="+mn-ea"/>
              </a:rPr>
              <a:t>）爷爷的年龄是淘气年龄的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6</a:t>
            </a:r>
            <a:r>
              <a:rPr lang="zh-CN" altLang="en-US" sz="2100" dirty="0">
                <a:latin typeface="+mn-ea"/>
              </a:rPr>
              <a:t>倍。</a:t>
            </a:r>
            <a:endParaRPr lang="zh-CN" altLang="en-US" sz="2100" dirty="0">
              <a:latin typeface="+mn-ea"/>
            </a:endParaRPr>
          </a:p>
        </p:txBody>
      </p:sp>
      <p:sp>
        <p:nvSpPr>
          <p:cNvPr id="14" name="TextBox 18"/>
          <p:cNvSpPr txBox="1"/>
          <p:nvPr/>
        </p:nvSpPr>
        <p:spPr>
          <a:xfrm>
            <a:off x="2476845" y="1767919"/>
            <a:ext cx="5778642" cy="4570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裤子的价格</a:t>
            </a: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+32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元</a:t>
            </a: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=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上衣的价格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5" name="TextBox 21"/>
          <p:cNvSpPr txBox="1"/>
          <p:nvPr/>
        </p:nvSpPr>
        <p:spPr>
          <a:xfrm>
            <a:off x="2517742" y="2706967"/>
            <a:ext cx="6210690" cy="4570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铅笔盒的价格</a:t>
            </a: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+24=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书包的价格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6" name="TextBox 22"/>
          <p:cNvSpPr txBox="1"/>
          <p:nvPr/>
        </p:nvSpPr>
        <p:spPr>
          <a:xfrm>
            <a:off x="2517742" y="3769489"/>
            <a:ext cx="5778642" cy="4570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淘气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的年龄</a:t>
            </a: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×6=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爷爷的年龄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421306" y="4376935"/>
            <a:ext cx="210026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（答案不唯一）</a:t>
            </a:r>
            <a:endParaRPr lang="zh-CN" altLang="en-US" sz="21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/>
      <p:bldP spid="15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012675" y="1587594"/>
            <a:ext cx="6999748" cy="2573264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bg1"/>
                </a:solidFill>
              </a:rPr>
              <a:t>用一种量来代替和它相等的另一种量叫等量</a:t>
            </a:r>
            <a:r>
              <a:rPr lang="zh-CN" altLang="en-US" sz="2100" dirty="0">
                <a:solidFill>
                  <a:schemeClr val="bg1"/>
                </a:solidFill>
              </a:rPr>
              <a:t>代换。</a:t>
            </a:r>
            <a:endParaRPr lang="zh-CN" altLang="en-US" sz="2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任意多边形 10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1</a:t>
            </a:r>
            <a:endParaRPr lang="zh-CN" altLang="en-US" sz="2100" b="1" dirty="0"/>
          </a:p>
        </p:txBody>
      </p:sp>
      <p:sp>
        <p:nvSpPr>
          <p:cNvPr id="18" name="TextBox 9"/>
          <p:cNvSpPr txBox="1">
            <a:spLocks noChangeArrowheads="1"/>
          </p:cNvSpPr>
          <p:nvPr/>
        </p:nvSpPr>
        <p:spPr bwMode="auto">
          <a:xfrm>
            <a:off x="493521" y="576387"/>
            <a:ext cx="586501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>
              <a:defRPr sz="2800">
                <a:latin typeface="+mn-ea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/>
              <a:t>什么时候相等？你能说出等量关系吗？</a:t>
            </a:r>
            <a:endParaRPr lang="zh-CN" altLang="en-US" sz="2400" dirty="0"/>
          </a:p>
        </p:txBody>
      </p:sp>
      <p:sp>
        <p:nvSpPr>
          <p:cNvPr id="22" name="TextBox 29"/>
          <p:cNvSpPr txBox="1">
            <a:spLocks noChangeArrowheads="1"/>
          </p:cNvSpPr>
          <p:nvPr/>
        </p:nvSpPr>
        <p:spPr bwMode="auto">
          <a:xfrm>
            <a:off x="1370340" y="3940946"/>
            <a:ext cx="555140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100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克＋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个樱桃的质量＝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个苹果的质量</a:t>
            </a:r>
            <a:endParaRPr lang="zh-CN" altLang="en-US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095912" y="4402340"/>
            <a:ext cx="210026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（答案不唯一）</a:t>
            </a:r>
            <a:endParaRPr lang="zh-CN" altLang="en-US" sz="21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46718" y="2775234"/>
            <a:ext cx="299405" cy="3992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816057" y="1783759"/>
            <a:ext cx="311233" cy="3295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422693" y="2633245"/>
            <a:ext cx="544068" cy="58407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544342" y="1162788"/>
            <a:ext cx="544068" cy="58407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627725" y="1164094"/>
            <a:ext cx="299405" cy="39920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316492" y="1233762"/>
            <a:ext cx="311233" cy="32954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461944" y="1322450"/>
            <a:ext cx="544068" cy="58407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431940" y="2122343"/>
            <a:ext cx="587345" cy="40772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407134">
            <a:off x="2447011" y="1939295"/>
            <a:ext cx="629024" cy="37375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289083" y="3377747"/>
            <a:ext cx="629024" cy="373758"/>
          </a:xfrm>
          <a:prstGeom prst="rect">
            <a:avLst/>
          </a:prstGeom>
        </p:spPr>
      </p:pic>
      <p:sp>
        <p:nvSpPr>
          <p:cNvPr id="6" name="左中括号 5"/>
          <p:cNvSpPr/>
          <p:nvPr/>
        </p:nvSpPr>
        <p:spPr>
          <a:xfrm rot="16200000">
            <a:off x="3408151" y="2697274"/>
            <a:ext cx="115451" cy="878429"/>
          </a:xfrm>
          <a:prstGeom prst="leftBracket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左中括号 24"/>
          <p:cNvSpPr/>
          <p:nvPr/>
        </p:nvSpPr>
        <p:spPr>
          <a:xfrm rot="16200000">
            <a:off x="5637002" y="2730369"/>
            <a:ext cx="115451" cy="878429"/>
          </a:xfrm>
          <a:prstGeom prst="leftBracket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左中括号 25"/>
          <p:cNvSpPr/>
          <p:nvPr/>
        </p:nvSpPr>
        <p:spPr>
          <a:xfrm rot="16200000">
            <a:off x="4491559" y="2207439"/>
            <a:ext cx="119419" cy="2170783"/>
          </a:xfrm>
          <a:prstGeom prst="leftBracket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左中括号 26"/>
          <p:cNvSpPr/>
          <p:nvPr/>
        </p:nvSpPr>
        <p:spPr>
          <a:xfrm rot="16200000">
            <a:off x="5777417" y="1261048"/>
            <a:ext cx="115451" cy="878429"/>
          </a:xfrm>
          <a:prstGeom prst="leftBracket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8" name="左中括号 27"/>
          <p:cNvSpPr/>
          <p:nvPr/>
        </p:nvSpPr>
        <p:spPr>
          <a:xfrm rot="16200000">
            <a:off x="7694231" y="1633880"/>
            <a:ext cx="115451" cy="878429"/>
          </a:xfrm>
          <a:prstGeom prst="leftBracket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9" name="左中括号 28"/>
          <p:cNvSpPr/>
          <p:nvPr/>
        </p:nvSpPr>
        <p:spPr>
          <a:xfrm rot="16937584">
            <a:off x="6648325" y="1067520"/>
            <a:ext cx="154577" cy="1938024"/>
          </a:xfrm>
          <a:prstGeom prst="leftBracket">
            <a:avLst>
              <a:gd name="adj" fmla="val 0"/>
            </a:avLst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1" name="左中括号 30"/>
          <p:cNvSpPr/>
          <p:nvPr/>
        </p:nvSpPr>
        <p:spPr>
          <a:xfrm rot="16200000">
            <a:off x="1722241" y="1428045"/>
            <a:ext cx="115451" cy="878429"/>
          </a:xfrm>
          <a:prstGeom prst="leftBracket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2" name="左中括号 31"/>
          <p:cNvSpPr/>
          <p:nvPr/>
        </p:nvSpPr>
        <p:spPr>
          <a:xfrm rot="16200000">
            <a:off x="3549697" y="1145217"/>
            <a:ext cx="116210" cy="878429"/>
          </a:xfrm>
          <a:prstGeom prst="leftBracket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3" name="左中括号 32"/>
          <p:cNvSpPr/>
          <p:nvPr/>
        </p:nvSpPr>
        <p:spPr>
          <a:xfrm rot="15690689">
            <a:off x="2648536" y="890552"/>
            <a:ext cx="174833" cy="1943642"/>
          </a:xfrm>
          <a:prstGeom prst="leftBracket">
            <a:avLst>
              <a:gd name="adj" fmla="val 0"/>
            </a:avLst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2811305" y="2436707"/>
            <a:ext cx="573801" cy="638473"/>
          </a:xfrm>
          <a:prstGeom prst="roundRect">
            <a:avLst/>
          </a:prstGeom>
          <a:ln w="19050">
            <a:solidFill>
              <a:schemeClr val="tx1"/>
            </a:solidFill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1500" dirty="0"/>
              <a:t>100</a:t>
            </a:r>
            <a:endParaRPr lang="en-US" altLang="zh-CN" sz="1500" dirty="0"/>
          </a:p>
          <a:p>
            <a:r>
              <a:rPr lang="zh-CN" altLang="en-US" sz="1800" dirty="0"/>
              <a:t>克</a:t>
            </a:r>
            <a:endParaRPr lang="zh-CN" altLang="en-US" sz="1800" dirty="0"/>
          </a:p>
        </p:txBody>
      </p:sp>
      <p:sp>
        <p:nvSpPr>
          <p:cNvPr id="34" name="圆角矩形 33"/>
          <p:cNvSpPr/>
          <p:nvPr/>
        </p:nvSpPr>
        <p:spPr>
          <a:xfrm>
            <a:off x="7191139" y="1361023"/>
            <a:ext cx="561321" cy="638473"/>
          </a:xfrm>
          <a:prstGeom prst="roundRect">
            <a:avLst/>
          </a:prstGeom>
          <a:ln w="19050">
            <a:solidFill>
              <a:schemeClr val="tx1"/>
            </a:solidFill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1500" dirty="0"/>
              <a:t>100</a:t>
            </a:r>
            <a:endParaRPr lang="en-US" altLang="zh-CN" sz="1500" dirty="0"/>
          </a:p>
          <a:p>
            <a:r>
              <a:rPr lang="zh-CN" altLang="en-US" sz="1800" dirty="0"/>
              <a:t>克</a:t>
            </a:r>
            <a:endParaRPr lang="zh-CN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任意多边形 10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2</a:t>
            </a:r>
            <a:endParaRPr lang="zh-CN" altLang="en-US" sz="2100" b="1" dirty="0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90650" y="885564"/>
            <a:ext cx="8395568" cy="34624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eaLnBrk="0" fontAlgn="ctr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（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1</a:t>
            </a: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）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下列等量关系不准确的</a:t>
            </a: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是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（  ）</a:t>
            </a: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。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            </a:t>
            </a:r>
            <a:endParaRPr lang="zh-CN" altLang="zh-CN" sz="2100" dirty="0">
              <a:latin typeface="+mn-ea"/>
            </a:endParaRPr>
          </a:p>
          <a:p>
            <a:pPr marL="386080" indent="-386080" eaLnBrk="0" fontAlgn="ctr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AutoNum type="alphaUcPeriod"/>
            </a:pP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数量×单价＝总价         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   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 B. 效率×时间＝工作总量                  </a:t>
            </a:r>
            <a:endParaRPr lang="en-US" altLang="zh-CN" sz="2100" dirty="0">
              <a:latin typeface="+mn-ea"/>
              <a:cs typeface="Times New Roman" panose="02020603050405020304" pitchFamily="18" charset="0"/>
            </a:endParaRPr>
          </a:p>
          <a:p>
            <a:pPr eaLnBrk="0" fontAlgn="ctr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C. 速度×时间＝耗油量</a:t>
            </a:r>
            <a:endParaRPr lang="en-US" altLang="zh-CN" sz="2100" dirty="0">
              <a:latin typeface="+mn-ea"/>
              <a:cs typeface="Times New Roman" panose="02020603050405020304" pitchFamily="18" charset="0"/>
            </a:endParaRPr>
          </a:p>
          <a:p>
            <a:pPr lvl="0" eaLnBrk="0" fontAlgn="ctr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（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2</a:t>
            </a: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）一</a:t>
            </a: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个</a:t>
            </a: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西瓜</a:t>
            </a: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和</a:t>
            </a: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两</a:t>
            </a: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个哈密瓜一样</a:t>
            </a: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重，</a:t>
            </a: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设</a:t>
            </a: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西瓜</a:t>
            </a: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重为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a</a:t>
            </a: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， </a:t>
            </a: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哈密瓜</a:t>
            </a: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重为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b</a:t>
            </a: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，</a:t>
            </a:r>
            <a:endParaRPr lang="en-US" altLang="zh-CN" sz="2100" dirty="0">
              <a:latin typeface="+mn-ea"/>
              <a:cs typeface="Times New Roman" panose="02020603050405020304" pitchFamily="18" charset="0"/>
            </a:endParaRPr>
          </a:p>
          <a:p>
            <a:pPr lvl="0" eaLnBrk="0" fontAlgn="ctr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下列</a:t>
            </a: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等量</a:t>
            </a: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关系不</a:t>
            </a: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正确的是（      </a:t>
            </a: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）。          </a:t>
            </a:r>
            <a:endParaRPr lang="zh-CN" altLang="en-US" sz="2100" dirty="0">
              <a:latin typeface="+mn-ea"/>
              <a:cs typeface="Times New Roman" panose="02020603050405020304" pitchFamily="18" charset="0"/>
            </a:endParaRPr>
          </a:p>
          <a:p>
            <a:pPr eaLnBrk="0" fontAlgn="ctr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A. 2a</a:t>
            </a: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＝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b                           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   B. 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a</a:t>
            </a: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＝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b</a:t>
            </a: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＋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b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                                    </a:t>
            </a:r>
            <a:endParaRPr lang="en-US" altLang="zh-CN" sz="2100" dirty="0">
              <a:latin typeface="+mn-ea"/>
              <a:cs typeface="Times New Roman" panose="02020603050405020304" pitchFamily="18" charset="0"/>
            </a:endParaRPr>
          </a:p>
          <a:p>
            <a:pPr lvl="0" eaLnBrk="0" fontAlgn="ctr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C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. a</a:t>
            </a: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＝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2b </a:t>
            </a:r>
            <a:endParaRPr lang="zh-CN" altLang="zh-CN" sz="2100" dirty="0">
              <a:latin typeface="+mn-ea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ADMINI~1\AppData\Local\Temp\ksohtml452\wps1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36533" y="1372445"/>
            <a:ext cx="21431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493521" y="563404"/>
            <a:ext cx="1983932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>
              <a:defRPr sz="2800">
                <a:latin typeface="+mn-ea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选一选。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4269610" y="1074789"/>
            <a:ext cx="1045845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C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715928" y="2996709"/>
            <a:ext cx="553682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A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任意多边形 10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3</a:t>
            </a:r>
            <a:endParaRPr lang="zh-CN" altLang="en-US" sz="2100" b="1" dirty="0"/>
          </a:p>
        </p:txBody>
      </p:sp>
      <p:sp>
        <p:nvSpPr>
          <p:cNvPr id="11" name="TextBox 3"/>
          <p:cNvSpPr txBox="1">
            <a:spLocks noChangeArrowheads="1"/>
          </p:cNvSpPr>
          <p:nvPr/>
        </p:nvSpPr>
        <p:spPr bwMode="auto">
          <a:xfrm>
            <a:off x="493521" y="597087"/>
            <a:ext cx="5304235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>
              <a:defRPr sz="2800">
                <a:latin typeface="+mn-ea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/>
              <a:t>列出等量关系。</a:t>
            </a:r>
            <a:endParaRPr lang="zh-CN" altLang="en-US" sz="2400" dirty="0"/>
          </a:p>
        </p:txBody>
      </p:sp>
      <p:sp>
        <p:nvSpPr>
          <p:cNvPr id="12" name="TextBox 12"/>
          <p:cNvSpPr txBox="1">
            <a:spLocks noChangeArrowheads="1"/>
          </p:cNvSpPr>
          <p:nvPr/>
        </p:nvSpPr>
        <p:spPr bwMode="auto">
          <a:xfrm>
            <a:off x="2414533" y="1205101"/>
            <a:ext cx="530423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100" dirty="0">
                <a:latin typeface="+mn-ea"/>
              </a:rPr>
              <a:t>（</a:t>
            </a:r>
            <a:r>
              <a:rPr lang="en-US" altLang="zh-CN" sz="2100" dirty="0">
                <a:latin typeface="+mn-ea"/>
              </a:rPr>
              <a:t>1</a:t>
            </a:r>
            <a:r>
              <a:rPr lang="zh-CN" altLang="en-US" sz="2100" dirty="0">
                <a:latin typeface="+mn-ea"/>
              </a:rPr>
              <a:t>）</a:t>
            </a:r>
            <a:r>
              <a:rPr lang="en-US" altLang="zh-CN" sz="2100" dirty="0">
                <a:latin typeface="+mn-ea"/>
              </a:rPr>
              <a:t>a</a:t>
            </a:r>
            <a:r>
              <a:rPr lang="zh-CN" altLang="en-US" sz="2100" dirty="0">
                <a:latin typeface="+mn-ea"/>
              </a:rPr>
              <a:t>与</a:t>
            </a:r>
            <a:r>
              <a:rPr lang="en-US" altLang="zh-CN" sz="2100" dirty="0">
                <a:latin typeface="+mn-ea"/>
              </a:rPr>
              <a:t>b</a:t>
            </a:r>
            <a:r>
              <a:rPr lang="zh-CN" altLang="en-US" sz="2100" dirty="0">
                <a:latin typeface="+mn-ea"/>
              </a:rPr>
              <a:t>的</a:t>
            </a:r>
            <a:r>
              <a:rPr lang="zh-CN" altLang="en-US" sz="2100" dirty="0">
                <a:latin typeface="+mn-ea"/>
              </a:rPr>
              <a:t>和是</a:t>
            </a:r>
            <a:r>
              <a:rPr lang="en-US" altLang="zh-CN" sz="2100" dirty="0">
                <a:latin typeface="+mn-ea"/>
              </a:rPr>
              <a:t>100</a:t>
            </a:r>
            <a:r>
              <a:rPr lang="zh-CN" altLang="en-US" sz="2100" dirty="0">
                <a:latin typeface="+mn-ea"/>
              </a:rPr>
              <a:t>。</a:t>
            </a:r>
            <a:endParaRPr lang="zh-CN" altLang="en-US" sz="2100" dirty="0">
              <a:latin typeface="+mn-ea"/>
            </a:endParaRPr>
          </a:p>
        </p:txBody>
      </p:sp>
      <p:sp>
        <p:nvSpPr>
          <p:cNvPr id="13" name="TextBox 13"/>
          <p:cNvSpPr txBox="1">
            <a:spLocks noChangeArrowheads="1"/>
          </p:cNvSpPr>
          <p:nvPr/>
        </p:nvSpPr>
        <p:spPr bwMode="auto">
          <a:xfrm>
            <a:off x="2414533" y="2008772"/>
            <a:ext cx="530423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100" dirty="0">
                <a:latin typeface="+mn-ea"/>
              </a:rPr>
              <a:t>（</a:t>
            </a:r>
            <a:r>
              <a:rPr lang="en-US" altLang="zh-CN" sz="2100" dirty="0">
                <a:latin typeface="+mn-ea"/>
              </a:rPr>
              <a:t>2</a:t>
            </a:r>
            <a:r>
              <a:rPr lang="zh-CN" altLang="en-US" sz="2100" dirty="0">
                <a:latin typeface="+mn-ea"/>
              </a:rPr>
              <a:t>）某</a:t>
            </a:r>
            <a:r>
              <a:rPr lang="zh-CN" altLang="en-US" sz="2100" dirty="0">
                <a:latin typeface="+mn-ea"/>
              </a:rPr>
              <a:t>船顺水速度是逆水速度</a:t>
            </a:r>
            <a:r>
              <a:rPr lang="zh-CN" altLang="en-US" sz="2100" dirty="0">
                <a:latin typeface="+mn-ea"/>
              </a:rPr>
              <a:t>的</a:t>
            </a:r>
            <a:r>
              <a:rPr lang="en-US" altLang="zh-CN" sz="2100" dirty="0">
                <a:latin typeface="+mn-ea"/>
              </a:rPr>
              <a:t>2.5</a:t>
            </a:r>
            <a:r>
              <a:rPr lang="zh-CN" altLang="en-US" sz="2100" dirty="0">
                <a:latin typeface="+mn-ea"/>
              </a:rPr>
              <a:t>倍</a:t>
            </a:r>
            <a:r>
              <a:rPr lang="zh-CN" altLang="en-US" sz="2100" dirty="0">
                <a:latin typeface="+mn-ea"/>
              </a:rPr>
              <a:t>。</a:t>
            </a:r>
            <a:endParaRPr lang="zh-CN" altLang="en-US" sz="2100" dirty="0">
              <a:latin typeface="+mn-ea"/>
            </a:endParaRPr>
          </a:p>
        </p:txBody>
      </p:sp>
      <p:sp>
        <p:nvSpPr>
          <p:cNvPr id="14" name="TextBox 14"/>
          <p:cNvSpPr txBox="1">
            <a:spLocks noChangeArrowheads="1"/>
          </p:cNvSpPr>
          <p:nvPr/>
        </p:nvSpPr>
        <p:spPr bwMode="auto">
          <a:xfrm>
            <a:off x="2468111" y="3044371"/>
            <a:ext cx="530423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100" dirty="0">
                <a:latin typeface="+mn-ea"/>
              </a:rPr>
              <a:t>（</a:t>
            </a:r>
            <a:r>
              <a:rPr lang="en-US" altLang="zh-CN" sz="2100" dirty="0">
                <a:latin typeface="+mn-ea"/>
              </a:rPr>
              <a:t>3</a:t>
            </a:r>
            <a:r>
              <a:rPr lang="zh-CN" altLang="en-US" sz="2100" dirty="0">
                <a:latin typeface="+mn-ea"/>
              </a:rPr>
              <a:t>）正方形</a:t>
            </a:r>
            <a:r>
              <a:rPr lang="zh-CN" altLang="en-US" sz="2100" dirty="0">
                <a:latin typeface="+mn-ea"/>
              </a:rPr>
              <a:t>的周长与边长的关系。</a:t>
            </a:r>
            <a:endParaRPr lang="zh-CN" altLang="en-US" sz="2100" dirty="0">
              <a:latin typeface="+mn-ea"/>
            </a:endParaRPr>
          </a:p>
        </p:txBody>
      </p: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2682423" y="1633726"/>
            <a:ext cx="5304235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100" dirty="0" err="1">
                <a:solidFill>
                  <a:srgbClr val="FF0000"/>
                </a:solidFill>
                <a:latin typeface="+mn-ea"/>
              </a:rPr>
              <a:t>a</a:t>
            </a:r>
            <a:r>
              <a:rPr lang="en-US" altLang="zh-CN" sz="2100" dirty="0" err="1">
                <a:solidFill>
                  <a:srgbClr val="FF0000"/>
                </a:solidFill>
                <a:latin typeface="+mn-ea"/>
              </a:rPr>
              <a:t>+b</a:t>
            </a: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=100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6" name="TextBox 17"/>
          <p:cNvSpPr txBox="1">
            <a:spLocks noChangeArrowheads="1"/>
          </p:cNvSpPr>
          <p:nvPr/>
        </p:nvSpPr>
        <p:spPr bwMode="auto">
          <a:xfrm>
            <a:off x="2682424" y="2561800"/>
            <a:ext cx="5304234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顺水速度</a:t>
            </a: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=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逆水速度</a:t>
            </a: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×2.5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7" name="TextBox 20"/>
          <p:cNvSpPr txBox="1">
            <a:spLocks noChangeArrowheads="1"/>
          </p:cNvSpPr>
          <p:nvPr/>
        </p:nvSpPr>
        <p:spPr bwMode="auto">
          <a:xfrm>
            <a:off x="2826013" y="3616117"/>
            <a:ext cx="5304234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正方形的周长</a:t>
            </a: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=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边长</a:t>
            </a: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×4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24125" y="4244502"/>
            <a:ext cx="210026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（答案不唯一）</a:t>
            </a:r>
            <a:endParaRPr lang="zh-CN" altLang="en-US" sz="21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 27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4</a:t>
            </a:r>
            <a:endParaRPr lang="zh-CN" altLang="en-US" sz="2100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2" name="TextBox 9"/>
              <p:cNvSpPr txBox="1">
                <a:spLocks noChangeArrowheads="1"/>
              </p:cNvSpPr>
              <p:nvPr/>
            </p:nvSpPr>
            <p:spPr bwMode="auto">
              <a:xfrm>
                <a:off x="493520" y="494450"/>
                <a:ext cx="8292789" cy="11119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8580" tIns="34290" rIns="68580" bIns="3429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+mn-ea"/>
                  </a:defRPr>
                </a:lvl1pPr>
                <a:lvl2pPr marL="742950" indent="-285750">
                  <a:defRPr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2400" dirty="0"/>
                  <a:t>长方形的长、宽、周长、面积分别用</a:t>
                </a:r>
                <a:r>
                  <a:rPr lang="en-US" altLang="zh-CN" sz="2400" dirty="0"/>
                  <a:t> </a:t>
                </a:r>
                <a14:m>
                  <m:oMath xmlns:m="http://schemas.openxmlformats.org/officeDocument/2006/math">
                    <m:r>
                      <a:rPr lang="en-US" altLang="zh-CN" sz="2400">
                        <a:latin typeface="Cambria Math" panose="02040503050406030204"/>
                      </a:rPr>
                      <m:t>𝑎</m:t>
                    </m:r>
                    <m:r>
                      <a:rPr lang="en-US" altLang="zh-CN" sz="2400">
                        <a:latin typeface="Cambria Math" panose="02040503050406030204"/>
                      </a:rPr>
                      <m:t>,</m:t>
                    </m:r>
                    <m:r>
                      <a:rPr lang="en-US" altLang="zh-CN" sz="2400">
                        <a:latin typeface="Cambria Math" panose="02040503050406030204"/>
                      </a:rPr>
                      <m:t>𝑏</m:t>
                    </m:r>
                    <m:r>
                      <a:rPr lang="en-US" altLang="zh-CN" sz="2400">
                        <a:latin typeface="Cambria Math" panose="02040503050406030204"/>
                      </a:rPr>
                      <m:t>,</m:t>
                    </m:r>
                    <m:r>
                      <a:rPr lang="en-US" altLang="zh-CN" sz="2400">
                        <a:latin typeface="Cambria Math" panose="02040503050406030204"/>
                      </a:rPr>
                      <m:t>𝐶</m:t>
                    </m:r>
                    <m:r>
                      <a:rPr lang="en-US" altLang="zh-CN" sz="2400">
                        <a:latin typeface="Cambria Math" panose="02040503050406030204"/>
                      </a:rPr>
                      <m:t>,</m:t>
                    </m:r>
                    <m:r>
                      <a:rPr lang="en-US" altLang="zh-CN" sz="2400">
                        <a:latin typeface="Cambria Math" panose="02040503050406030204"/>
                      </a:rPr>
                      <m:t>𝑆</m:t>
                    </m:r>
                  </m:oMath>
                </a14:m>
                <a:r>
                  <a:rPr lang="zh-CN" altLang="en-US" sz="2400" dirty="0"/>
                  <a:t>表示，你能写出哪些等量关系？</a:t>
                </a:r>
                <a:endParaRPr lang="zh-CN" altLang="en-US" sz="2400" dirty="0"/>
              </a:p>
            </p:txBody>
          </p:sp>
        </mc:Choice>
        <mc:Fallback>
          <p:sp>
            <p:nvSpPr>
              <p:cNvPr id="22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93520" y="494450"/>
                <a:ext cx="8292789" cy="1111971"/>
              </a:xfrm>
              <a:prstGeom prst="rect">
                <a:avLst/>
              </a:prstGeom>
              <a:blipFill rotWithShape="1">
                <a:blip r:embed="rId1"/>
                <a:stretch>
                  <a:fillRect l="-2" t="-38" r="5" b="-1725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5" name="矩形 3"/>
              <p:cNvSpPr>
                <a:spLocks noChangeArrowheads="1"/>
              </p:cNvSpPr>
              <p:nvPr/>
            </p:nvSpPr>
            <p:spPr bwMode="auto">
              <a:xfrm>
                <a:off x="3836468" y="1792691"/>
                <a:ext cx="1823288" cy="3924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  <a:sym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𝑎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+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𝑏</m:t>
                    </m:r>
                  </m:oMath>
                </a14:m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  <a:sym typeface="Times New Roman" panose="02020603050405020304" pitchFamily="18" charset="0"/>
                  </a:rPr>
                  <a:t>)</a:t>
                </a:r>
                <a:r>
                  <a:rPr lang="zh-CN" altLang="en-US" sz="2100" dirty="0">
                    <a:solidFill>
                      <a:srgbClr val="FF0000"/>
                    </a:solidFill>
                    <a:latin typeface="+mn-ea"/>
                    <a:ea typeface="+mn-ea"/>
                    <a:sym typeface="Times New Roman" panose="02020603050405020304" pitchFamily="18" charset="0"/>
                  </a:rPr>
                  <a:t>×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  <a:sym typeface="Times New Roman" panose="02020603050405020304" pitchFamily="18" charset="0"/>
                  </a:rPr>
                  <a:t>2 = 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𝐶</m:t>
                    </m:r>
                  </m:oMath>
                </a14:m>
                <a:endParaRPr lang="zh-CN" altLang="en-US" sz="2100" dirty="0">
                  <a:solidFill>
                    <a:srgbClr val="FF0000"/>
                  </a:solidFill>
                  <a:latin typeface="+mn-ea"/>
                  <a:ea typeface="+mn-ea"/>
                  <a:sym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35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836468" y="1792691"/>
                <a:ext cx="1823288" cy="392415"/>
              </a:xfrm>
              <a:prstGeom prst="rect">
                <a:avLst/>
              </a:prstGeom>
              <a:blipFill rotWithShape="1">
                <a:blip r:embed="rId2"/>
                <a:stretch>
                  <a:fillRect l="-24" t="-22" r="-2090" b="1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6" name="矩形 4"/>
              <p:cNvSpPr>
                <a:spLocks noChangeArrowheads="1"/>
              </p:cNvSpPr>
              <p:nvPr/>
            </p:nvSpPr>
            <p:spPr bwMode="auto">
              <a:xfrm>
                <a:off x="3905762" y="2389498"/>
                <a:ext cx="1240100" cy="3924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𝑎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×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𝑏</m:t>
                    </m:r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 </m:t>
                    </m:r>
                  </m:oMath>
                </a14:m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  <a:sym typeface="Times New Roman" panose="02020603050405020304" pitchFamily="18" charset="0"/>
                  </a:rPr>
                  <a:t>=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+mn-ea"/>
                    <a:ea typeface="+mn-ea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1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+mn-ea"/>
                      </a:rPr>
                      <m:t>𝑆</m:t>
                    </m:r>
                  </m:oMath>
                </a14:m>
                <a:endParaRPr lang="zh-CN" altLang="en-US" sz="2100" dirty="0">
                  <a:solidFill>
                    <a:srgbClr val="FF0000"/>
                  </a:solidFill>
                  <a:latin typeface="+mn-ea"/>
                  <a:ea typeface="+mn-ea"/>
                  <a:sym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6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905762" y="2389498"/>
                <a:ext cx="1240100" cy="392415"/>
              </a:xfrm>
              <a:prstGeom prst="rect">
                <a:avLst/>
              </a:prstGeom>
              <a:blipFill rotWithShape="1">
                <a:blip r:embed="rId3"/>
                <a:stretch>
                  <a:fillRect l="-41" t="-160" r="-3957" b="15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文本框 37"/>
          <p:cNvSpPr txBox="1"/>
          <p:nvPr/>
        </p:nvSpPr>
        <p:spPr>
          <a:xfrm>
            <a:off x="3653882" y="3772317"/>
            <a:ext cx="210026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（答案不唯一）</a:t>
            </a:r>
            <a:endParaRPr lang="zh-CN" altLang="en-US" sz="21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5" grpId="0" bldLvl="0" autoUpdateAnimBg="0"/>
      <p:bldP spid="36" grpId="0" bldLvl="0" autoUpdateAnimBg="0"/>
      <p:bldP spid="3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 27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5</a:t>
            </a:r>
            <a:endParaRPr lang="zh-CN" altLang="en-US" sz="2100" b="1" dirty="0"/>
          </a:p>
        </p:txBody>
      </p:sp>
      <p:sp>
        <p:nvSpPr>
          <p:cNvPr id="3" name="TextBox 9"/>
          <p:cNvSpPr txBox="1">
            <a:spLocks noChangeArrowheads="1"/>
          </p:cNvSpPr>
          <p:nvPr/>
        </p:nvSpPr>
        <p:spPr bwMode="auto">
          <a:xfrm>
            <a:off x="493520" y="601697"/>
            <a:ext cx="510897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>
              <a:defRPr sz="2800">
                <a:latin typeface="+mn-ea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/>
              <a:t>说说下图中的等量关系。</a:t>
            </a:r>
            <a:endParaRPr lang="zh-CN" altLang="en-US" sz="24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84916" y="1628532"/>
            <a:ext cx="3399235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2735467" y="3517053"/>
            <a:ext cx="4267200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科技书的本数＋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500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本＝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1200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本</a:t>
            </a:r>
            <a:endParaRPr lang="zh-CN" altLang="en-US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2548890" y="1205586"/>
            <a:ext cx="1697355" cy="700763"/>
          </a:xfrm>
          <a:prstGeom prst="wedgeRoundRectCallout">
            <a:avLst>
              <a:gd name="adj1" fmla="val 36238"/>
              <a:gd name="adj2" fmla="val 71063"/>
              <a:gd name="adj3" fmla="val 16667"/>
            </a:avLst>
          </a:prstGeom>
          <a:solidFill>
            <a:srgbClr val="FCEB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20000"/>
              </a:lnSpc>
            </a:pP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故事书共有</a:t>
            </a:r>
            <a:r>
              <a:rPr lang="en-US" altLang="zh-CN" sz="2100" dirty="0">
                <a:solidFill>
                  <a:schemeClr val="tx1"/>
                </a:solidFill>
                <a:latin typeface="+mn-ea"/>
              </a:rPr>
              <a:t>1200</a:t>
            </a: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本。</a:t>
            </a:r>
            <a:endParaRPr lang="zh-CN" altLang="en-US" sz="21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4737515" y="1110422"/>
            <a:ext cx="1968208" cy="827629"/>
          </a:xfrm>
          <a:prstGeom prst="wedgeRoundRectCallout">
            <a:avLst>
              <a:gd name="adj1" fmla="val 1394"/>
              <a:gd name="adj2" fmla="val 76242"/>
              <a:gd name="adj3" fmla="val 16667"/>
            </a:avLst>
          </a:prstGeom>
          <a:solidFill>
            <a:srgbClr val="FCEB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20000"/>
              </a:lnSpc>
            </a:pP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故事书比科技书多</a:t>
            </a:r>
            <a:r>
              <a:rPr lang="en-US" altLang="zh-CN" sz="2100" dirty="0">
                <a:solidFill>
                  <a:schemeClr val="tx1"/>
                </a:solidFill>
                <a:latin typeface="+mn-ea"/>
              </a:rPr>
              <a:t>500</a:t>
            </a: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本。</a:t>
            </a:r>
            <a:endParaRPr lang="zh-CN" altLang="en-US" sz="21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196114" y="4347117"/>
            <a:ext cx="210026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（答案不唯一）</a:t>
            </a:r>
            <a:endParaRPr lang="zh-CN" altLang="en-US" sz="21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 animBg="1"/>
      <p:bldP spid="9" grpId="0" animBg="1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501668" y="586863"/>
            <a:ext cx="806672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>
              <a:defRPr sz="2800">
                <a:latin typeface="+mn-ea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/>
              <a:t>结合具体情境，说说下列题中的等量关系。</a:t>
            </a:r>
            <a:endParaRPr lang="zh-CN" altLang="en-US" sz="2400" dirty="0"/>
          </a:p>
        </p:txBody>
      </p:sp>
      <p:sp>
        <p:nvSpPr>
          <p:cNvPr id="3" name="TextBox 12"/>
          <p:cNvSpPr txBox="1">
            <a:spLocks noChangeArrowheads="1"/>
          </p:cNvSpPr>
          <p:nvPr/>
        </p:nvSpPr>
        <p:spPr bwMode="auto">
          <a:xfrm>
            <a:off x="509817" y="1017584"/>
            <a:ext cx="8050426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</a:rPr>
              <a:t>（</a:t>
            </a:r>
            <a:r>
              <a:rPr lang="en-US" altLang="zh-CN" sz="2100" dirty="0">
                <a:latin typeface="+mn-ea"/>
              </a:rPr>
              <a:t>1</a:t>
            </a:r>
            <a:r>
              <a:rPr lang="zh-CN" altLang="en-US" sz="2100" dirty="0">
                <a:latin typeface="+mn-ea"/>
              </a:rPr>
              <a:t>）在</a:t>
            </a:r>
            <a:r>
              <a:rPr lang="zh-CN" altLang="en-US" sz="2100" dirty="0">
                <a:latin typeface="+mn-ea"/>
              </a:rPr>
              <a:t>一次捐款活动中，一班男生平均每人</a:t>
            </a:r>
            <a:r>
              <a:rPr lang="zh-CN" altLang="en-US" sz="2100" dirty="0">
                <a:latin typeface="+mn-ea"/>
              </a:rPr>
              <a:t>捐款</a:t>
            </a:r>
            <a:r>
              <a:rPr lang="en-US" altLang="zh-CN" sz="2100" dirty="0">
                <a:latin typeface="+mn-ea"/>
              </a:rPr>
              <a:t>m</a:t>
            </a:r>
            <a:r>
              <a:rPr lang="zh-CN" altLang="en-US" sz="2100" dirty="0">
                <a:latin typeface="+mn-ea"/>
              </a:rPr>
              <a:t>元</a:t>
            </a:r>
            <a:r>
              <a:rPr lang="zh-CN" altLang="en-US" sz="2100" dirty="0">
                <a:latin typeface="+mn-ea"/>
              </a:rPr>
              <a:t>，女生平均每人</a:t>
            </a:r>
            <a:r>
              <a:rPr lang="zh-CN" altLang="en-US" sz="2100" dirty="0">
                <a:latin typeface="+mn-ea"/>
              </a:rPr>
              <a:t>捐款</a:t>
            </a:r>
            <a:r>
              <a:rPr lang="en-US" altLang="zh-CN" sz="2100" dirty="0">
                <a:latin typeface="+mn-ea"/>
              </a:rPr>
              <a:t>n</a:t>
            </a:r>
            <a:r>
              <a:rPr lang="zh-CN" altLang="en-US" sz="2100" dirty="0">
                <a:latin typeface="+mn-ea"/>
              </a:rPr>
              <a:t>元</a:t>
            </a:r>
            <a:r>
              <a:rPr lang="zh-CN" altLang="en-US" sz="2100" dirty="0">
                <a:latin typeface="+mn-ea"/>
              </a:rPr>
              <a:t>，全班一共</a:t>
            </a:r>
            <a:r>
              <a:rPr lang="zh-CN" altLang="en-US" sz="2100" dirty="0">
                <a:latin typeface="+mn-ea"/>
              </a:rPr>
              <a:t>捐款</a:t>
            </a:r>
            <a:r>
              <a:rPr lang="en-US" altLang="zh-CN" sz="2100" dirty="0">
                <a:latin typeface="+mn-ea"/>
              </a:rPr>
              <a:t>421</a:t>
            </a:r>
            <a:r>
              <a:rPr lang="zh-CN" altLang="en-US" sz="2100" dirty="0">
                <a:latin typeface="+mn-ea"/>
              </a:rPr>
              <a:t>元</a:t>
            </a:r>
            <a:r>
              <a:rPr lang="zh-CN" altLang="en-US" sz="2100" dirty="0">
                <a:latin typeface="+mn-ea"/>
              </a:rPr>
              <a:t>。</a:t>
            </a:r>
            <a:endParaRPr lang="zh-CN" altLang="en-US" sz="2100" dirty="0">
              <a:latin typeface="+mn-ea"/>
            </a:endParaRPr>
          </a:p>
        </p:txBody>
      </p:sp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1970576" y="1971706"/>
            <a:ext cx="485203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男生人数</a:t>
            </a: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×m+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女生人数</a:t>
            </a: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×n=421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（元）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56376" y="4164479"/>
            <a:ext cx="210026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（答案不唯一）</a:t>
            </a:r>
            <a:endParaRPr lang="zh-CN" altLang="en-US" sz="2100" dirty="0"/>
          </a:p>
        </p:txBody>
      </p:sp>
      <p:sp>
        <p:nvSpPr>
          <p:cNvPr id="9" name="TextBox 13"/>
          <p:cNvSpPr txBox="1">
            <a:spLocks noChangeArrowheads="1"/>
          </p:cNvSpPr>
          <p:nvPr/>
        </p:nvSpPr>
        <p:spPr bwMode="auto">
          <a:xfrm>
            <a:off x="404252" y="2476708"/>
            <a:ext cx="8423225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</a:rPr>
              <a:t>（</a:t>
            </a:r>
            <a:r>
              <a:rPr lang="en-US" altLang="zh-CN" sz="2100" dirty="0">
                <a:latin typeface="+mn-ea"/>
              </a:rPr>
              <a:t>2</a:t>
            </a:r>
            <a:r>
              <a:rPr lang="zh-CN" altLang="en-US" sz="2100" dirty="0">
                <a:latin typeface="+mn-ea"/>
              </a:rPr>
              <a:t>）某</a:t>
            </a:r>
            <a:r>
              <a:rPr lang="zh-CN" altLang="en-US" sz="2100" dirty="0">
                <a:latin typeface="+mn-ea"/>
              </a:rPr>
              <a:t>农场</a:t>
            </a:r>
            <a:r>
              <a:rPr lang="zh-CN" altLang="en-US" sz="2100" dirty="0">
                <a:latin typeface="+mn-ea"/>
              </a:rPr>
              <a:t>有</a:t>
            </a:r>
            <a:r>
              <a:rPr lang="en-US" altLang="zh-CN" sz="2100" dirty="0">
                <a:latin typeface="+mn-ea"/>
              </a:rPr>
              <a:t>a</a:t>
            </a:r>
            <a:r>
              <a:rPr lang="zh-CN" altLang="en-US" sz="2100" dirty="0">
                <a:latin typeface="+mn-ea"/>
              </a:rPr>
              <a:t>公顷</a:t>
            </a:r>
            <a:r>
              <a:rPr lang="zh-CN" altLang="en-US" sz="2100" dirty="0">
                <a:latin typeface="+mn-ea"/>
              </a:rPr>
              <a:t>小麦，前三天每天</a:t>
            </a:r>
            <a:r>
              <a:rPr lang="zh-CN" altLang="en-US" sz="2100" dirty="0">
                <a:latin typeface="+mn-ea"/>
              </a:rPr>
              <a:t>收割</a:t>
            </a:r>
            <a:r>
              <a:rPr lang="en-US" altLang="zh-CN" sz="2100" dirty="0">
                <a:latin typeface="+mn-ea"/>
              </a:rPr>
              <a:t>b</a:t>
            </a:r>
            <a:r>
              <a:rPr lang="zh-CN" altLang="en-US" sz="2100" dirty="0">
                <a:latin typeface="+mn-ea"/>
              </a:rPr>
              <a:t>公顷</a:t>
            </a:r>
            <a:r>
              <a:rPr lang="zh-CN" altLang="en-US" sz="2100" dirty="0">
                <a:latin typeface="+mn-ea"/>
              </a:rPr>
              <a:t>，剩下要在</a:t>
            </a:r>
            <a:r>
              <a:rPr lang="zh-CN" altLang="en-US" sz="2100" dirty="0">
                <a:latin typeface="+mn-ea"/>
              </a:rPr>
              <a:t>两天内</a:t>
            </a:r>
            <a:r>
              <a:rPr lang="zh-CN" altLang="en-US" sz="2100" dirty="0">
                <a:latin typeface="+mn-ea"/>
              </a:rPr>
              <a:t>收割完，平均每天要收割小麦多少公顷？</a:t>
            </a:r>
            <a:endParaRPr lang="zh-CN" altLang="en-US" sz="2100" dirty="0">
              <a:latin typeface="+mn-ea"/>
            </a:endParaRPr>
          </a:p>
        </p:txBody>
      </p:sp>
      <p:sp>
        <p:nvSpPr>
          <p:cNvPr id="10" name="TextBox 15"/>
          <p:cNvSpPr txBox="1">
            <a:spLocks noChangeArrowheads="1"/>
          </p:cNvSpPr>
          <p:nvPr/>
        </p:nvSpPr>
        <p:spPr bwMode="auto">
          <a:xfrm>
            <a:off x="1970576" y="3566084"/>
            <a:ext cx="4694708" cy="457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平均每天要收的公顷数</a:t>
            </a: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=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（</a:t>
            </a: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a-3b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）</a:t>
            </a: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÷2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6</a:t>
            </a:r>
            <a:endParaRPr lang="zh-CN" altLang="en-US" sz="21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/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574912" y="595741"/>
            <a:ext cx="6242447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>
              <a:defRPr sz="2800">
                <a:latin typeface="+mn-ea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/>
              <a:t>生活中有很多等量关系，找一找，说一说。</a:t>
            </a:r>
            <a:endParaRPr lang="zh-CN" altLang="en-US" sz="2400" dirty="0"/>
          </a:p>
        </p:txBody>
      </p:sp>
      <p:pic>
        <p:nvPicPr>
          <p:cNvPr id="3" name="图片 8" descr="22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48427" y="1285876"/>
            <a:ext cx="3009900" cy="1098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9" descr="23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91501" y="1614900"/>
            <a:ext cx="3338513" cy="1335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7"/>
          <p:cNvSpPr txBox="1">
            <a:spLocks noChangeArrowheads="1"/>
          </p:cNvSpPr>
          <p:nvPr/>
        </p:nvSpPr>
        <p:spPr bwMode="auto">
          <a:xfrm>
            <a:off x="2356741" y="4326476"/>
            <a:ext cx="3586559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>
                <a:solidFill>
                  <a:srgbClr val="FF0000"/>
                </a:solidFill>
                <a:latin typeface="+mn-ea"/>
                <a:ea typeface="+mn-ea"/>
              </a:rPr>
              <a:t>长方形周长</a:t>
            </a:r>
            <a:r>
              <a:rPr lang="en-US" altLang="zh-CN" sz="2100">
                <a:solidFill>
                  <a:srgbClr val="FF0000"/>
                </a:solidFill>
                <a:latin typeface="+mn-ea"/>
                <a:ea typeface="+mn-ea"/>
              </a:rPr>
              <a:t>=</a:t>
            </a:r>
            <a:r>
              <a:rPr lang="zh-CN" altLang="en-US" sz="2100">
                <a:solidFill>
                  <a:srgbClr val="FF0000"/>
                </a:solidFill>
                <a:latin typeface="+mn-ea"/>
                <a:ea typeface="+mn-ea"/>
              </a:rPr>
              <a:t>（ 长</a:t>
            </a:r>
            <a:r>
              <a:rPr lang="en-US" altLang="zh-CN" sz="2100">
                <a:solidFill>
                  <a:srgbClr val="FF0000"/>
                </a:solidFill>
                <a:latin typeface="+mn-ea"/>
                <a:ea typeface="+mn-ea"/>
              </a:rPr>
              <a:t>+</a:t>
            </a:r>
            <a:r>
              <a:rPr lang="zh-CN" altLang="en-US" sz="2100">
                <a:solidFill>
                  <a:srgbClr val="FF0000"/>
                </a:solidFill>
                <a:latin typeface="+mn-ea"/>
                <a:ea typeface="+mn-ea"/>
              </a:rPr>
              <a:t>宽 ）</a:t>
            </a:r>
            <a:r>
              <a:rPr lang="en-US" altLang="zh-CN" sz="2100">
                <a:solidFill>
                  <a:srgbClr val="FF0000"/>
                </a:solidFill>
                <a:latin typeface="+mn-ea"/>
                <a:ea typeface="+mn-ea"/>
              </a:rPr>
              <a:t>× 2</a:t>
            </a:r>
            <a:endParaRPr lang="zh-CN" altLang="en-US" sz="210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4" name="TextBox 8"/>
          <p:cNvSpPr txBox="1">
            <a:spLocks noChangeArrowheads="1"/>
          </p:cNvSpPr>
          <p:nvPr/>
        </p:nvSpPr>
        <p:spPr bwMode="auto">
          <a:xfrm>
            <a:off x="2356741" y="2682542"/>
            <a:ext cx="2897669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正方形周长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=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边长  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× 4</a:t>
            </a:r>
            <a:endParaRPr lang="zh-CN" altLang="en-US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5" name="TextBox 8"/>
          <p:cNvSpPr txBox="1">
            <a:spLocks noChangeArrowheads="1"/>
          </p:cNvSpPr>
          <p:nvPr/>
        </p:nvSpPr>
        <p:spPr bwMode="auto">
          <a:xfrm>
            <a:off x="2363171" y="3230519"/>
            <a:ext cx="345852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正方形面积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=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边长 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×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边长 </a:t>
            </a:r>
            <a:endParaRPr lang="zh-CN" altLang="en-US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6" name="TextBox 7"/>
          <p:cNvSpPr txBox="1">
            <a:spLocks noChangeArrowheads="1"/>
          </p:cNvSpPr>
          <p:nvPr/>
        </p:nvSpPr>
        <p:spPr bwMode="auto">
          <a:xfrm>
            <a:off x="2356741" y="3778498"/>
            <a:ext cx="2537222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>
                <a:solidFill>
                  <a:srgbClr val="FF0000"/>
                </a:solidFill>
                <a:latin typeface="+mn-ea"/>
                <a:ea typeface="+mn-ea"/>
              </a:rPr>
              <a:t>长方形面积</a:t>
            </a:r>
            <a:r>
              <a:rPr lang="en-US" altLang="zh-CN" sz="2100">
                <a:solidFill>
                  <a:srgbClr val="FF0000"/>
                </a:solidFill>
                <a:latin typeface="+mn-ea"/>
                <a:ea typeface="+mn-ea"/>
              </a:rPr>
              <a:t>=</a:t>
            </a:r>
            <a:r>
              <a:rPr lang="zh-CN" altLang="en-US" sz="2100">
                <a:solidFill>
                  <a:srgbClr val="FF0000"/>
                </a:solidFill>
                <a:latin typeface="+mn-ea"/>
                <a:ea typeface="+mn-ea"/>
              </a:rPr>
              <a:t>长</a:t>
            </a:r>
            <a:r>
              <a:rPr lang="en-US" altLang="zh-CN" sz="2100">
                <a:solidFill>
                  <a:srgbClr val="FF0000"/>
                </a:solidFill>
                <a:latin typeface="+mn-ea"/>
                <a:ea typeface="+mn-ea"/>
              </a:rPr>
              <a:t>×</a:t>
            </a:r>
            <a:r>
              <a:rPr lang="zh-CN" altLang="en-US" sz="2100">
                <a:solidFill>
                  <a:srgbClr val="FF0000"/>
                </a:solidFill>
                <a:latin typeface="+mn-ea"/>
                <a:ea typeface="+mn-ea"/>
              </a:rPr>
              <a:t>宽 </a:t>
            </a:r>
            <a:endParaRPr lang="zh-CN" altLang="en-US" sz="210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7" name="圆角矩形标注 16"/>
          <p:cNvSpPr/>
          <p:nvPr/>
        </p:nvSpPr>
        <p:spPr>
          <a:xfrm>
            <a:off x="1468129" y="1285876"/>
            <a:ext cx="2347784" cy="610100"/>
          </a:xfrm>
          <a:prstGeom prst="wedgeRoundRectCallout">
            <a:avLst>
              <a:gd name="adj1" fmla="val -57515"/>
              <a:gd name="adj2" fmla="val 16014"/>
              <a:gd name="adj3" fmla="val 16667"/>
            </a:avLst>
          </a:prstGeom>
          <a:solidFill>
            <a:srgbClr val="76CA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20000"/>
              </a:lnSpc>
            </a:pP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速度</a:t>
            </a:r>
            <a:r>
              <a:rPr lang="en-US" altLang="zh-CN" sz="2100" dirty="0">
                <a:solidFill>
                  <a:schemeClr val="tx1"/>
                </a:solidFill>
                <a:latin typeface="+mn-ea"/>
              </a:rPr>
              <a:t>×</a:t>
            </a: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时间</a:t>
            </a:r>
            <a:r>
              <a:rPr lang="en-US" altLang="zh-CN" sz="2100" dirty="0">
                <a:solidFill>
                  <a:schemeClr val="tx1"/>
                </a:solidFill>
                <a:latin typeface="+mn-ea"/>
              </a:rPr>
              <a:t>=</a:t>
            </a: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路程。</a:t>
            </a:r>
            <a:endParaRPr lang="zh-CN" altLang="en-US" sz="21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8" name="圆角矩形标注 17"/>
          <p:cNvSpPr/>
          <p:nvPr/>
        </p:nvSpPr>
        <p:spPr>
          <a:xfrm>
            <a:off x="4391502" y="1857642"/>
            <a:ext cx="2240200" cy="547978"/>
          </a:xfrm>
          <a:prstGeom prst="wedgeRoundRectCallout">
            <a:avLst>
              <a:gd name="adj1" fmla="val 57285"/>
              <a:gd name="adj2" fmla="val 12885"/>
              <a:gd name="adj3" fmla="val 16667"/>
            </a:avLst>
          </a:prstGeom>
          <a:solidFill>
            <a:srgbClr val="F8A0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20000"/>
              </a:lnSpc>
            </a:pP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单价</a:t>
            </a:r>
            <a:r>
              <a:rPr lang="en-US" altLang="zh-CN" sz="2100" dirty="0">
                <a:solidFill>
                  <a:schemeClr val="tx1"/>
                </a:solidFill>
                <a:latin typeface="+mn-ea"/>
              </a:rPr>
              <a:t>×</a:t>
            </a: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数量</a:t>
            </a:r>
            <a:r>
              <a:rPr lang="en-US" altLang="zh-CN" sz="2100" dirty="0">
                <a:solidFill>
                  <a:schemeClr val="tx1"/>
                </a:solidFill>
                <a:latin typeface="+mn-ea"/>
              </a:rPr>
              <a:t>=</a:t>
            </a: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总价</a:t>
            </a: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。</a:t>
            </a:r>
            <a:endParaRPr lang="zh-CN" altLang="en-US" sz="21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394865" y="4273992"/>
            <a:ext cx="210026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（答案不唯一）</a:t>
            </a:r>
            <a:endParaRPr lang="zh-CN" altLang="en-US" sz="2100" dirty="0"/>
          </a:p>
        </p:txBody>
      </p:sp>
      <p:sp>
        <p:nvSpPr>
          <p:cNvPr id="20" name="任意多边形 19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7</a:t>
            </a:r>
            <a:endParaRPr lang="zh-CN" altLang="en-US" sz="21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4" grpId="0"/>
      <p:bldP spid="15" grpId="0"/>
      <p:bldP spid="16" grpId="0"/>
      <p:bldP spid="17" grpId="0" animBg="1"/>
      <p:bldP spid="18" grpId="0" animBg="1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93613" y="515801"/>
            <a:ext cx="8508967" cy="249299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结合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情境图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理解等量关系的含义；能够借助线段图找出实际问题中的等量关系。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通过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跷跷板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由不平衡→平衡的动态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过程，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认识等量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，并理解等量关系。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通过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比一比，画一画，写一写的操作活动，掌握从实际问题中找等量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关系的方法。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56373" y="3111728"/>
            <a:ext cx="8646207" cy="1852301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lnSpc>
                <a:spcPct val="150000"/>
              </a:lnSpc>
            </a:pPr>
            <a:endParaRPr lang="zh-CN" altLang="en-US" sz="2100" dirty="0"/>
          </a:p>
        </p:txBody>
      </p:sp>
      <p:sp>
        <p:nvSpPr>
          <p:cNvPr id="6" name="矩形 5"/>
          <p:cNvSpPr/>
          <p:nvPr/>
        </p:nvSpPr>
        <p:spPr>
          <a:xfrm>
            <a:off x="429931" y="3317601"/>
            <a:ext cx="8171915" cy="136191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chemeClr val="bg1"/>
                </a:solidFill>
              </a:rPr>
              <a:t>【</a:t>
            </a:r>
            <a:r>
              <a:rPr lang="zh-CN" altLang="en-US" sz="2100" dirty="0">
                <a:solidFill>
                  <a:schemeClr val="bg1"/>
                </a:solidFill>
              </a:rPr>
              <a:t>重点</a:t>
            </a:r>
            <a:r>
              <a:rPr lang="en-US" altLang="zh-CN" sz="2100" dirty="0">
                <a:solidFill>
                  <a:schemeClr val="bg1"/>
                </a:solidFill>
              </a:rPr>
              <a:t>】</a:t>
            </a:r>
            <a:r>
              <a:rPr lang="zh-CN" altLang="en-US" sz="2100" dirty="0"/>
              <a:t>理解等量关系的</a:t>
            </a:r>
            <a:r>
              <a:rPr lang="zh-CN" altLang="en-US" sz="2100" dirty="0"/>
              <a:t>含义。</a:t>
            </a:r>
            <a:endParaRPr lang="zh-CN" altLang="en-US" sz="2100" dirty="0"/>
          </a:p>
          <a:p>
            <a:pPr>
              <a:lnSpc>
                <a:spcPct val="150000"/>
              </a:lnSpc>
            </a:pPr>
            <a:endParaRPr lang="zh-CN" altLang="en-US" sz="2100" dirty="0"/>
          </a:p>
          <a:p>
            <a:pPr>
              <a:lnSpc>
                <a:spcPct val="150000"/>
              </a:lnSpc>
            </a:pPr>
            <a:endParaRPr lang="zh-CN" altLang="en-US" sz="2100" dirty="0"/>
          </a:p>
        </p:txBody>
      </p:sp>
      <p:sp>
        <p:nvSpPr>
          <p:cNvPr id="8" name="矩形 7"/>
          <p:cNvSpPr/>
          <p:nvPr/>
        </p:nvSpPr>
        <p:spPr>
          <a:xfrm>
            <a:off x="429931" y="3926983"/>
            <a:ext cx="8171915" cy="87716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chemeClr val="bg1"/>
                </a:solidFill>
              </a:rPr>
              <a:t>【</a:t>
            </a:r>
            <a:r>
              <a:rPr lang="zh-CN" altLang="en-US" sz="2100" dirty="0">
                <a:solidFill>
                  <a:schemeClr val="bg1"/>
                </a:solidFill>
              </a:rPr>
              <a:t>难点</a:t>
            </a:r>
            <a:r>
              <a:rPr lang="en-US" altLang="zh-CN" sz="2100" dirty="0">
                <a:solidFill>
                  <a:schemeClr val="bg1"/>
                </a:solidFill>
              </a:rPr>
              <a:t>】</a:t>
            </a:r>
            <a:r>
              <a:rPr lang="zh-CN" altLang="en-US" sz="2100" dirty="0"/>
              <a:t>能够在生活实际中找出等量关系</a:t>
            </a:r>
            <a:r>
              <a:rPr lang="zh-CN" altLang="en-US" sz="2100" dirty="0"/>
              <a:t>。</a:t>
            </a:r>
            <a:endParaRPr lang="zh-CN" altLang="en-US" sz="2100" dirty="0"/>
          </a:p>
          <a:p>
            <a:pPr>
              <a:lnSpc>
                <a:spcPct val="150000"/>
              </a:lnSpc>
            </a:pPr>
            <a:endParaRPr lang="zh-CN" altLang="en-US" sz="2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标注 12"/>
          <p:cNvSpPr/>
          <p:nvPr/>
        </p:nvSpPr>
        <p:spPr>
          <a:xfrm>
            <a:off x="2575772" y="3137491"/>
            <a:ext cx="3592096" cy="1117326"/>
          </a:xfrm>
          <a:prstGeom prst="wedgeRoundRectCallout">
            <a:avLst>
              <a:gd name="adj1" fmla="val 66667"/>
              <a:gd name="adj2" fmla="val 36440"/>
              <a:gd name="adj3" fmla="val 16667"/>
            </a:avLst>
          </a:prstGeom>
          <a:solidFill>
            <a:srgbClr val="D57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/>
                </a:solidFill>
              </a:rPr>
              <a:t>你知道</a:t>
            </a:r>
            <a:r>
              <a:rPr lang="en-US" altLang="zh-CN" sz="2100" dirty="0">
                <a:solidFill>
                  <a:schemeClr val="tx1"/>
                </a:solidFill>
              </a:rPr>
              <a:t>1</a:t>
            </a:r>
            <a:r>
              <a:rPr lang="zh-CN" altLang="en-US" sz="2100" dirty="0">
                <a:solidFill>
                  <a:schemeClr val="tx1"/>
                </a:solidFill>
              </a:rPr>
              <a:t>只鹅的质量等于哪些动物的质量之和吗？</a:t>
            </a:r>
            <a:endParaRPr lang="zh-CN" altLang="en-US" sz="2100" dirty="0">
              <a:solidFill>
                <a:schemeClr val="tx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06338" y="1469243"/>
            <a:ext cx="2835638" cy="1044044"/>
          </a:xfrm>
          <a:prstGeom prst="rect">
            <a:avLst/>
          </a:prstGeom>
        </p:spPr>
      </p:pic>
      <p:pic>
        <p:nvPicPr>
          <p:cNvPr id="67" name="图片 6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246918" y="1382637"/>
            <a:ext cx="2650164" cy="1176475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069873" y="1423419"/>
            <a:ext cx="2575478" cy="11356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7" name="组合 26"/>
          <p:cNvGrpSpPr/>
          <p:nvPr/>
        </p:nvGrpSpPr>
        <p:grpSpPr bwMode="auto">
          <a:xfrm>
            <a:off x="1702196" y="2466965"/>
            <a:ext cx="3403997" cy="120253"/>
            <a:chOff x="2137266" y="3651390"/>
            <a:chExt cx="4537626" cy="159522"/>
          </a:xfrm>
        </p:grpSpPr>
        <p:sp>
          <p:nvSpPr>
            <p:cNvPr id="138" name="矩形 137"/>
            <p:cNvSpPr/>
            <p:nvPr/>
          </p:nvSpPr>
          <p:spPr>
            <a:xfrm>
              <a:off x="2789579" y="3678240"/>
              <a:ext cx="3239348" cy="55281"/>
            </a:xfrm>
            <a:prstGeom prst="rect">
              <a:avLst/>
            </a:prstGeom>
            <a:solidFill>
              <a:srgbClr val="00B0F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39" name="矩形 138"/>
            <p:cNvSpPr/>
            <p:nvPr/>
          </p:nvSpPr>
          <p:spPr>
            <a:xfrm>
              <a:off x="2137266" y="3651390"/>
              <a:ext cx="647552" cy="107401"/>
            </a:xfrm>
            <a:prstGeom prst="rect">
              <a:avLst/>
            </a:prstGeom>
            <a:solidFill>
              <a:srgbClr val="00B0F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40" name="流程图: 延期 139"/>
            <p:cNvSpPr/>
            <p:nvPr/>
          </p:nvSpPr>
          <p:spPr>
            <a:xfrm rot="5400000">
              <a:off x="2442108" y="3603131"/>
              <a:ext cx="45804" cy="360281"/>
            </a:xfrm>
            <a:prstGeom prst="flowChartDelay">
              <a:avLst/>
            </a:prstGeom>
            <a:solidFill>
              <a:srgbClr val="00B0F0"/>
            </a:solidFill>
            <a:ln w="1905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41" name="矩形 140"/>
            <p:cNvSpPr/>
            <p:nvPr/>
          </p:nvSpPr>
          <p:spPr>
            <a:xfrm>
              <a:off x="6027340" y="3657708"/>
              <a:ext cx="647552" cy="107401"/>
            </a:xfrm>
            <a:prstGeom prst="rect">
              <a:avLst/>
            </a:prstGeom>
            <a:solidFill>
              <a:srgbClr val="00B0F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42" name="流程图: 延期 141"/>
            <p:cNvSpPr/>
            <p:nvPr/>
          </p:nvSpPr>
          <p:spPr>
            <a:xfrm rot="5400000">
              <a:off x="6325833" y="3607871"/>
              <a:ext cx="45803" cy="360280"/>
            </a:xfrm>
            <a:prstGeom prst="flowChartDelay">
              <a:avLst/>
            </a:prstGeom>
            <a:solidFill>
              <a:srgbClr val="00B0F0"/>
            </a:solidFill>
            <a:ln w="1905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2" name="圆角矩形标注 1"/>
          <p:cNvSpPr/>
          <p:nvPr/>
        </p:nvSpPr>
        <p:spPr>
          <a:xfrm>
            <a:off x="2726055" y="3167118"/>
            <a:ext cx="3762532" cy="1058672"/>
          </a:xfrm>
          <a:prstGeom prst="wedgeRoundRectCallout">
            <a:avLst>
              <a:gd name="adj1" fmla="val 57210"/>
              <a:gd name="adj2" fmla="val -3635"/>
              <a:gd name="adj3" fmla="val 16667"/>
            </a:avLst>
          </a:prstGeom>
          <a:solidFill>
            <a:srgbClr val="A0D3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哦！原来这只鹅的质量相当于</a:t>
            </a:r>
            <a:r>
              <a:rPr lang="en-US" altLang="zh-CN" sz="2100" dirty="0">
                <a:solidFill>
                  <a:schemeClr val="tx1"/>
                </a:solidFill>
                <a:latin typeface="+mn-ea"/>
              </a:rPr>
              <a:t>2</a:t>
            </a: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只鸭子和</a:t>
            </a:r>
            <a:r>
              <a:rPr lang="en-US" altLang="zh-CN" sz="2100" dirty="0">
                <a:solidFill>
                  <a:schemeClr val="tx1"/>
                </a:solidFill>
                <a:latin typeface="+mn-ea"/>
              </a:rPr>
              <a:t>1</a:t>
            </a: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只鸡的质量</a:t>
            </a: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之和</a:t>
            </a: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。</a:t>
            </a:r>
            <a:endParaRPr lang="zh-CN" altLang="en-US" sz="21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6" name="TextBox 24"/>
          <p:cNvSpPr txBox="1">
            <a:spLocks noChangeArrowheads="1"/>
          </p:cNvSpPr>
          <p:nvPr/>
        </p:nvSpPr>
        <p:spPr bwMode="auto">
          <a:xfrm>
            <a:off x="430616" y="538418"/>
            <a:ext cx="5274469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dirty="0">
                <a:latin typeface="+mn-ea"/>
                <a:ea typeface="+mn-ea"/>
              </a:rPr>
              <a:t>说一说，什么时候相等？</a:t>
            </a:r>
            <a:endParaRPr lang="zh-CN" altLang="en-US" sz="2100" dirty="0">
              <a:latin typeface="+mn-ea"/>
              <a:ea typeface="+mn-ea"/>
            </a:endParaRPr>
          </a:p>
        </p:txBody>
      </p:sp>
      <p:sp>
        <p:nvSpPr>
          <p:cNvPr id="80" name="圆角矩形标注 79"/>
          <p:cNvSpPr/>
          <p:nvPr/>
        </p:nvSpPr>
        <p:spPr>
          <a:xfrm>
            <a:off x="5003090" y="388069"/>
            <a:ext cx="2327966" cy="723821"/>
          </a:xfrm>
          <a:prstGeom prst="wedgeRoundRectCallout">
            <a:avLst>
              <a:gd name="adj1" fmla="val 65391"/>
              <a:gd name="adj2" fmla="val 44605"/>
              <a:gd name="adj3" fmla="val 16667"/>
            </a:avLst>
          </a:prstGeom>
          <a:solidFill>
            <a:srgbClr val="D573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这就是等量关系。</a:t>
            </a:r>
            <a:endParaRPr lang="zh-CN" altLang="en-US" sz="2100" dirty="0">
              <a:solidFill>
                <a:schemeClr val="tx1"/>
              </a:solidFill>
              <a:latin typeface="+mn-ea"/>
            </a:endParaRPr>
          </a:p>
        </p:txBody>
      </p:sp>
      <p:grpSp>
        <p:nvGrpSpPr>
          <p:cNvPr id="81" name="组合 26"/>
          <p:cNvGrpSpPr/>
          <p:nvPr/>
        </p:nvGrpSpPr>
        <p:grpSpPr bwMode="auto">
          <a:xfrm>
            <a:off x="1658698" y="2463384"/>
            <a:ext cx="3403997" cy="120253"/>
            <a:chOff x="2137266" y="3651390"/>
            <a:chExt cx="4537626" cy="159522"/>
          </a:xfrm>
        </p:grpSpPr>
        <p:sp>
          <p:nvSpPr>
            <p:cNvPr id="82" name="矩形 81"/>
            <p:cNvSpPr/>
            <p:nvPr/>
          </p:nvSpPr>
          <p:spPr>
            <a:xfrm>
              <a:off x="2789579" y="3678240"/>
              <a:ext cx="3239348" cy="55281"/>
            </a:xfrm>
            <a:prstGeom prst="rect">
              <a:avLst/>
            </a:prstGeom>
            <a:solidFill>
              <a:srgbClr val="00B0F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3" name="矩形 82"/>
            <p:cNvSpPr/>
            <p:nvPr/>
          </p:nvSpPr>
          <p:spPr>
            <a:xfrm>
              <a:off x="2137266" y="3651390"/>
              <a:ext cx="647552" cy="107401"/>
            </a:xfrm>
            <a:prstGeom prst="rect">
              <a:avLst/>
            </a:prstGeom>
            <a:solidFill>
              <a:srgbClr val="00B0F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4" name="流程图: 延期 83"/>
            <p:cNvSpPr/>
            <p:nvPr/>
          </p:nvSpPr>
          <p:spPr>
            <a:xfrm rot="5400000">
              <a:off x="2442108" y="3603131"/>
              <a:ext cx="45804" cy="360281"/>
            </a:xfrm>
            <a:prstGeom prst="flowChartDelay">
              <a:avLst/>
            </a:prstGeom>
            <a:solidFill>
              <a:srgbClr val="00B0F0"/>
            </a:solidFill>
            <a:ln w="1905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5" name="矩形 84"/>
            <p:cNvSpPr/>
            <p:nvPr/>
          </p:nvSpPr>
          <p:spPr>
            <a:xfrm>
              <a:off x="6027340" y="3657708"/>
              <a:ext cx="647552" cy="107401"/>
            </a:xfrm>
            <a:prstGeom prst="rect">
              <a:avLst/>
            </a:prstGeom>
            <a:solidFill>
              <a:srgbClr val="00B0F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6" name="流程图: 延期 85"/>
            <p:cNvSpPr/>
            <p:nvPr/>
          </p:nvSpPr>
          <p:spPr>
            <a:xfrm rot="5400000">
              <a:off x="6325833" y="3607871"/>
              <a:ext cx="45803" cy="360280"/>
            </a:xfrm>
            <a:prstGeom prst="flowChartDelay">
              <a:avLst/>
            </a:prstGeom>
            <a:solidFill>
              <a:srgbClr val="00B0F0"/>
            </a:solidFill>
            <a:ln w="1905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99" name="组合 26"/>
          <p:cNvGrpSpPr/>
          <p:nvPr/>
        </p:nvGrpSpPr>
        <p:grpSpPr bwMode="auto">
          <a:xfrm rot="20696614">
            <a:off x="1612991" y="2495431"/>
            <a:ext cx="3403997" cy="120254"/>
            <a:chOff x="2137266" y="3651390"/>
            <a:chExt cx="4537626" cy="159522"/>
          </a:xfrm>
        </p:grpSpPr>
        <p:sp>
          <p:nvSpPr>
            <p:cNvPr id="100" name="矩形 99"/>
            <p:cNvSpPr/>
            <p:nvPr/>
          </p:nvSpPr>
          <p:spPr>
            <a:xfrm>
              <a:off x="2788589" y="3676702"/>
              <a:ext cx="3239347" cy="55280"/>
            </a:xfrm>
            <a:prstGeom prst="rect">
              <a:avLst/>
            </a:prstGeom>
            <a:solidFill>
              <a:srgbClr val="00B0F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01" name="矩形 100"/>
            <p:cNvSpPr/>
            <p:nvPr/>
          </p:nvSpPr>
          <p:spPr>
            <a:xfrm>
              <a:off x="2136434" y="3650130"/>
              <a:ext cx="647552" cy="107401"/>
            </a:xfrm>
            <a:prstGeom prst="rect">
              <a:avLst/>
            </a:prstGeom>
            <a:solidFill>
              <a:srgbClr val="00B0F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02" name="流程图: 延期 101"/>
            <p:cNvSpPr/>
            <p:nvPr/>
          </p:nvSpPr>
          <p:spPr>
            <a:xfrm rot="5400000">
              <a:off x="2441527" y="3601634"/>
              <a:ext cx="45804" cy="360281"/>
            </a:xfrm>
            <a:prstGeom prst="flowChartDelay">
              <a:avLst/>
            </a:prstGeom>
            <a:solidFill>
              <a:srgbClr val="00B0F0"/>
            </a:solidFill>
            <a:ln w="1905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03" name="矩形 102"/>
            <p:cNvSpPr/>
            <p:nvPr/>
          </p:nvSpPr>
          <p:spPr>
            <a:xfrm>
              <a:off x="6026940" y="3656751"/>
              <a:ext cx="647552" cy="107401"/>
            </a:xfrm>
            <a:prstGeom prst="rect">
              <a:avLst/>
            </a:prstGeom>
            <a:solidFill>
              <a:srgbClr val="00B0F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04" name="流程图: 延期 103"/>
            <p:cNvSpPr/>
            <p:nvPr/>
          </p:nvSpPr>
          <p:spPr>
            <a:xfrm rot="5400000">
              <a:off x="6325746" y="3607376"/>
              <a:ext cx="45803" cy="360281"/>
            </a:xfrm>
            <a:prstGeom prst="flowChartDelay">
              <a:avLst/>
            </a:prstGeom>
            <a:solidFill>
              <a:srgbClr val="00B0F0"/>
            </a:solidFill>
            <a:ln w="1905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105" name="组合 26"/>
          <p:cNvGrpSpPr/>
          <p:nvPr/>
        </p:nvGrpSpPr>
        <p:grpSpPr bwMode="auto">
          <a:xfrm rot="815296">
            <a:off x="1585084" y="2477554"/>
            <a:ext cx="3403997" cy="120253"/>
            <a:chOff x="2137266" y="3651390"/>
            <a:chExt cx="4537626" cy="159522"/>
          </a:xfrm>
        </p:grpSpPr>
        <p:sp>
          <p:nvSpPr>
            <p:cNvPr id="106" name="矩形 105"/>
            <p:cNvSpPr/>
            <p:nvPr/>
          </p:nvSpPr>
          <p:spPr>
            <a:xfrm>
              <a:off x="2789381" y="3676638"/>
              <a:ext cx="3239348" cy="55280"/>
            </a:xfrm>
            <a:prstGeom prst="rect">
              <a:avLst/>
            </a:prstGeom>
            <a:solidFill>
              <a:srgbClr val="00B0F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07" name="矩形 106"/>
            <p:cNvSpPr/>
            <p:nvPr/>
          </p:nvSpPr>
          <p:spPr>
            <a:xfrm>
              <a:off x="2136222" y="3650987"/>
              <a:ext cx="647552" cy="107401"/>
            </a:xfrm>
            <a:prstGeom prst="rect">
              <a:avLst/>
            </a:prstGeom>
            <a:solidFill>
              <a:srgbClr val="00B0F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08" name="流程图: 延期 107"/>
            <p:cNvSpPr/>
            <p:nvPr/>
          </p:nvSpPr>
          <p:spPr>
            <a:xfrm rot="5400000">
              <a:off x="2441016" y="3602444"/>
              <a:ext cx="45804" cy="360281"/>
            </a:xfrm>
            <a:prstGeom prst="flowChartDelay">
              <a:avLst/>
            </a:prstGeom>
            <a:solidFill>
              <a:srgbClr val="00B0F0"/>
            </a:solidFill>
            <a:ln w="1905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09" name="矩形 108"/>
            <p:cNvSpPr/>
            <p:nvPr/>
          </p:nvSpPr>
          <p:spPr>
            <a:xfrm>
              <a:off x="6026366" y="3656442"/>
              <a:ext cx="647552" cy="107401"/>
            </a:xfrm>
            <a:prstGeom prst="rect">
              <a:avLst/>
            </a:prstGeom>
            <a:solidFill>
              <a:srgbClr val="00B0F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10" name="流程图: 延期 109"/>
            <p:cNvSpPr/>
            <p:nvPr/>
          </p:nvSpPr>
          <p:spPr>
            <a:xfrm rot="5400000">
              <a:off x="6324972" y="3606478"/>
              <a:ext cx="45804" cy="360280"/>
            </a:xfrm>
            <a:prstGeom prst="flowChartDelay">
              <a:avLst/>
            </a:prstGeom>
            <a:solidFill>
              <a:srgbClr val="00B0F0"/>
            </a:solidFill>
            <a:ln w="1905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117" name="任意多边形 116"/>
          <p:cNvSpPr/>
          <p:nvPr/>
        </p:nvSpPr>
        <p:spPr>
          <a:xfrm>
            <a:off x="3027607" y="2825615"/>
            <a:ext cx="517922" cy="60722"/>
          </a:xfrm>
          <a:custGeom>
            <a:avLst/>
            <a:gdLst>
              <a:gd name="connsiteX0" fmla="*/ 666750 w 690563"/>
              <a:gd name="connsiteY0" fmla="*/ 4762 h 80962"/>
              <a:gd name="connsiteX1" fmla="*/ 666750 w 690563"/>
              <a:gd name="connsiteY1" fmla="*/ 4762 h 80962"/>
              <a:gd name="connsiteX2" fmla="*/ 100013 w 690563"/>
              <a:gd name="connsiteY2" fmla="*/ 0 h 80962"/>
              <a:gd name="connsiteX3" fmla="*/ 9525 w 690563"/>
              <a:gd name="connsiteY3" fmla="*/ 4762 h 80962"/>
              <a:gd name="connsiteX4" fmla="*/ 0 w 690563"/>
              <a:gd name="connsiteY4" fmla="*/ 76200 h 80962"/>
              <a:gd name="connsiteX5" fmla="*/ 166688 w 690563"/>
              <a:gd name="connsiteY5" fmla="*/ 80962 h 80962"/>
              <a:gd name="connsiteX6" fmla="*/ 190500 w 690563"/>
              <a:gd name="connsiteY6" fmla="*/ 38100 h 80962"/>
              <a:gd name="connsiteX7" fmla="*/ 504825 w 690563"/>
              <a:gd name="connsiteY7" fmla="*/ 38100 h 80962"/>
              <a:gd name="connsiteX8" fmla="*/ 514350 w 690563"/>
              <a:gd name="connsiteY8" fmla="*/ 80962 h 80962"/>
              <a:gd name="connsiteX9" fmla="*/ 690563 w 690563"/>
              <a:gd name="connsiteY9" fmla="*/ 80962 h 80962"/>
              <a:gd name="connsiteX10" fmla="*/ 666750 w 690563"/>
              <a:gd name="connsiteY10" fmla="*/ 4762 h 80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90563" h="80962">
                <a:moveTo>
                  <a:pt x="666750" y="4762"/>
                </a:moveTo>
                <a:lnTo>
                  <a:pt x="666750" y="4762"/>
                </a:lnTo>
                <a:lnTo>
                  <a:pt x="100013" y="0"/>
                </a:lnTo>
                <a:cubicBezTo>
                  <a:pt x="69809" y="0"/>
                  <a:pt x="9525" y="4762"/>
                  <a:pt x="9525" y="4762"/>
                </a:cubicBezTo>
                <a:lnTo>
                  <a:pt x="0" y="76200"/>
                </a:lnTo>
                <a:lnTo>
                  <a:pt x="166688" y="80962"/>
                </a:lnTo>
                <a:lnTo>
                  <a:pt x="190500" y="38100"/>
                </a:lnTo>
                <a:lnTo>
                  <a:pt x="504825" y="38100"/>
                </a:lnTo>
                <a:lnTo>
                  <a:pt x="514350" y="80962"/>
                </a:lnTo>
                <a:lnTo>
                  <a:pt x="690563" y="80962"/>
                </a:lnTo>
                <a:lnTo>
                  <a:pt x="666750" y="4762"/>
                </a:lnTo>
                <a:close/>
              </a:path>
            </a:pathLst>
          </a:custGeom>
          <a:solidFill>
            <a:srgbClr val="D816A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8" name="流程图: 延期 117"/>
          <p:cNvSpPr/>
          <p:nvPr/>
        </p:nvSpPr>
        <p:spPr>
          <a:xfrm rot="16200000">
            <a:off x="3072850" y="2491049"/>
            <a:ext cx="432197" cy="270272"/>
          </a:xfrm>
          <a:prstGeom prst="flowChartDelay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>
            <a:off x="3263351" y="2486287"/>
            <a:ext cx="54769" cy="53578"/>
          </a:xfrm>
          <a:prstGeom prst="ellipse">
            <a:avLst/>
          </a:prstGeom>
          <a:solidFill>
            <a:srgbClr val="D816AE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20" name="图片 119" descr="1.png"/>
          <p:cNvPicPr>
            <a:picLocks noChangeAspect="1"/>
          </p:cNvPicPr>
          <p:nvPr/>
        </p:nvPicPr>
        <p:blipFill>
          <a:blip r:embed="rId1" cstate="email">
            <a:lum bright="-20000" contrast="40000"/>
          </a:blip>
          <a:srcRect/>
          <a:stretch>
            <a:fillRect/>
          </a:stretch>
        </p:blipFill>
        <p:spPr bwMode="auto">
          <a:xfrm>
            <a:off x="1481898" y="1704111"/>
            <a:ext cx="809625" cy="1229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1" name="图片 120" descr="2.png"/>
          <p:cNvPicPr>
            <a:picLocks noChangeAspect="1"/>
          </p:cNvPicPr>
          <p:nvPr/>
        </p:nvPicPr>
        <p:blipFill>
          <a:blip r:embed="rId2" cstate="email">
            <a:lum bright="-20000" contrast="40000"/>
          </a:blip>
          <a:srcRect/>
          <a:stretch>
            <a:fillRect/>
          </a:stretch>
        </p:blipFill>
        <p:spPr bwMode="auto">
          <a:xfrm rot="20394620">
            <a:off x="4179035" y="1535263"/>
            <a:ext cx="810816" cy="675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" name="图片 121" descr="1.png"/>
          <p:cNvPicPr>
            <a:picLocks noChangeAspect="1"/>
          </p:cNvPicPr>
          <p:nvPr/>
        </p:nvPicPr>
        <p:blipFill>
          <a:blip r:embed="rId3" cstate="email">
            <a:lum bright="-20000" contrast="40000"/>
          </a:blip>
          <a:srcRect/>
          <a:stretch>
            <a:fillRect/>
          </a:stretch>
        </p:blipFill>
        <p:spPr bwMode="auto">
          <a:xfrm rot="20991774" flipH="1">
            <a:off x="1390779" y="975017"/>
            <a:ext cx="808435" cy="1229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2" name="图片 131" descr="2.png"/>
          <p:cNvPicPr>
            <a:picLocks noChangeAspect="1"/>
          </p:cNvPicPr>
          <p:nvPr/>
        </p:nvPicPr>
        <p:blipFill>
          <a:blip r:embed="rId2" cstate="email">
            <a:lum bright="-20000" contrast="40000"/>
          </a:blip>
          <a:srcRect/>
          <a:stretch>
            <a:fillRect/>
          </a:stretch>
        </p:blipFill>
        <p:spPr bwMode="auto">
          <a:xfrm rot="20394620">
            <a:off x="4425693" y="1507329"/>
            <a:ext cx="810816" cy="675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" name="图片 132" descr="2.png"/>
          <p:cNvPicPr>
            <a:picLocks noChangeAspect="1"/>
          </p:cNvPicPr>
          <p:nvPr/>
        </p:nvPicPr>
        <p:blipFill>
          <a:blip r:embed="rId2" cstate="email">
            <a:lum bright="-20000" contrast="40000"/>
          </a:blip>
          <a:srcRect/>
          <a:stretch>
            <a:fillRect/>
          </a:stretch>
        </p:blipFill>
        <p:spPr bwMode="auto">
          <a:xfrm rot="20394620">
            <a:off x="4100998" y="2190287"/>
            <a:ext cx="810815" cy="675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4" name="图片 133" descr="1.png"/>
          <p:cNvPicPr>
            <a:picLocks noChangeAspect="1"/>
          </p:cNvPicPr>
          <p:nvPr/>
        </p:nvPicPr>
        <p:blipFill>
          <a:blip r:embed="rId3" cstate="email">
            <a:lum bright="-20000" contrast="40000"/>
          </a:blip>
          <a:srcRect/>
          <a:stretch>
            <a:fillRect/>
          </a:stretch>
        </p:blipFill>
        <p:spPr bwMode="auto">
          <a:xfrm rot="255573" flipH="1">
            <a:off x="1494218" y="1304135"/>
            <a:ext cx="809625" cy="1229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5" name="图片 134" descr="2.png"/>
          <p:cNvPicPr>
            <a:picLocks noChangeAspect="1"/>
          </p:cNvPicPr>
          <p:nvPr/>
        </p:nvPicPr>
        <p:blipFill>
          <a:blip r:embed="rId2" cstate="email">
            <a:lum bright="-20000" contrast="40000"/>
          </a:blip>
          <a:srcRect/>
          <a:stretch>
            <a:fillRect/>
          </a:stretch>
        </p:blipFill>
        <p:spPr bwMode="auto">
          <a:xfrm rot="20394620">
            <a:off x="4312395" y="1902564"/>
            <a:ext cx="810815" cy="675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" name="图片 142" descr="2.png"/>
          <p:cNvPicPr>
            <a:picLocks noChangeAspect="1"/>
          </p:cNvPicPr>
          <p:nvPr/>
        </p:nvPicPr>
        <p:blipFill>
          <a:blip r:embed="rId2" cstate="email">
            <a:lum bright="-20000" contrast="40000"/>
          </a:blip>
          <a:srcRect/>
          <a:stretch>
            <a:fillRect/>
          </a:stretch>
        </p:blipFill>
        <p:spPr bwMode="auto">
          <a:xfrm rot="20394620">
            <a:off x="4300682" y="2181829"/>
            <a:ext cx="810815" cy="675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4" name="图片 143" descr="2.png"/>
          <p:cNvPicPr>
            <a:picLocks noChangeAspect="1"/>
          </p:cNvPicPr>
          <p:nvPr/>
        </p:nvPicPr>
        <p:blipFill>
          <a:blip r:embed="rId2" cstate="email">
            <a:lum bright="-20000" contrast="40000"/>
          </a:blip>
          <a:srcRect/>
          <a:stretch>
            <a:fillRect/>
          </a:stretch>
        </p:blipFill>
        <p:spPr bwMode="auto">
          <a:xfrm rot="20394620">
            <a:off x="4425695" y="2175290"/>
            <a:ext cx="810815" cy="675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5" name="图片 144" descr="2.png"/>
          <p:cNvPicPr>
            <a:picLocks noChangeAspect="1"/>
          </p:cNvPicPr>
          <p:nvPr/>
        </p:nvPicPr>
        <p:blipFill>
          <a:blip r:embed="rId2" cstate="email">
            <a:lum bright="-20000" contrast="40000"/>
          </a:blip>
          <a:srcRect/>
          <a:stretch>
            <a:fillRect/>
          </a:stretch>
        </p:blipFill>
        <p:spPr bwMode="auto">
          <a:xfrm rot="20394620">
            <a:off x="4456738" y="1869822"/>
            <a:ext cx="810815" cy="675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6" name="图片 135" descr="4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11544" y="1985562"/>
            <a:ext cx="471488" cy="539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6" grpId="0"/>
      <p:bldP spid="80" grpId="0" animBg="1"/>
      <p:bldP spid="117" grpId="0" animBg="1"/>
      <p:bldP spid="118" grpId="0" animBg="1"/>
      <p:bldP spid="1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TextBox 24"/>
          <p:cNvSpPr txBox="1">
            <a:spLocks noChangeArrowheads="1"/>
          </p:cNvSpPr>
          <p:nvPr/>
        </p:nvSpPr>
        <p:spPr bwMode="auto">
          <a:xfrm>
            <a:off x="406809" y="472759"/>
            <a:ext cx="6862763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>
              <a:defRPr sz="2800">
                <a:latin typeface="+mn-ea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dirty="0"/>
              <a:t>请你表示出妹妹的身高与姚明、笑笑身高的关系。</a:t>
            </a:r>
            <a:endParaRPr lang="zh-CN" altLang="en-US" sz="2000" dirty="0"/>
          </a:p>
        </p:txBody>
      </p:sp>
      <p:sp>
        <p:nvSpPr>
          <p:cNvPr id="85" name="TextBox 67"/>
          <p:cNvSpPr txBox="1">
            <a:spLocks noChangeArrowheads="1"/>
          </p:cNvSpPr>
          <p:nvPr/>
        </p:nvSpPr>
        <p:spPr bwMode="auto">
          <a:xfrm>
            <a:off x="742473" y="2729547"/>
            <a:ext cx="92916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dirty="0">
                <a:latin typeface="+mn-ea"/>
                <a:ea typeface="+mn-ea"/>
              </a:rPr>
              <a:t>妹妹</a:t>
            </a:r>
            <a:endParaRPr lang="zh-CN" altLang="en-US" sz="2100" dirty="0">
              <a:latin typeface="+mn-ea"/>
              <a:ea typeface="+mn-ea"/>
            </a:endParaRPr>
          </a:p>
        </p:txBody>
      </p:sp>
      <p:grpSp>
        <p:nvGrpSpPr>
          <p:cNvPr id="86" name="组合 92"/>
          <p:cNvGrpSpPr/>
          <p:nvPr/>
        </p:nvGrpSpPr>
        <p:grpSpPr bwMode="auto">
          <a:xfrm>
            <a:off x="1429465" y="2867978"/>
            <a:ext cx="1348978" cy="108347"/>
            <a:chOff x="2123728" y="4293096"/>
            <a:chExt cx="1800000" cy="144016"/>
          </a:xfrm>
        </p:grpSpPr>
        <p:cxnSp>
          <p:nvCxnSpPr>
            <p:cNvPr id="87" name="直接连接符 86"/>
            <p:cNvCxnSpPr/>
            <p:nvPr/>
          </p:nvCxnSpPr>
          <p:spPr>
            <a:xfrm>
              <a:off x="2123728" y="4437112"/>
              <a:ext cx="1800000" cy="0"/>
            </a:xfrm>
            <a:prstGeom prst="line">
              <a:avLst/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V="1">
              <a:off x="2131671" y="4293096"/>
              <a:ext cx="0" cy="144016"/>
            </a:xfrm>
            <a:prstGeom prst="line">
              <a:avLst/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V="1">
              <a:off x="3915785" y="4293096"/>
              <a:ext cx="0" cy="144016"/>
            </a:xfrm>
            <a:prstGeom prst="line">
              <a:avLst/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0" name="TextBox 93"/>
          <p:cNvSpPr txBox="1">
            <a:spLocks noChangeArrowheads="1"/>
          </p:cNvSpPr>
          <p:nvPr/>
        </p:nvSpPr>
        <p:spPr bwMode="auto">
          <a:xfrm>
            <a:off x="794510" y="3290331"/>
            <a:ext cx="844266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dirty="0">
                <a:latin typeface="+mn-ea"/>
                <a:ea typeface="+mn-ea"/>
              </a:rPr>
              <a:t>姚明</a:t>
            </a:r>
            <a:endParaRPr lang="zh-CN" altLang="en-US" sz="2100" dirty="0">
              <a:latin typeface="+mn-ea"/>
              <a:ea typeface="+mn-ea"/>
            </a:endParaRPr>
          </a:p>
        </p:txBody>
      </p:sp>
      <p:grpSp>
        <p:nvGrpSpPr>
          <p:cNvPr id="91" name="组合 100"/>
          <p:cNvGrpSpPr/>
          <p:nvPr/>
        </p:nvGrpSpPr>
        <p:grpSpPr bwMode="auto">
          <a:xfrm>
            <a:off x="1433036" y="3427571"/>
            <a:ext cx="2695575" cy="109538"/>
            <a:chOff x="2129142" y="4895038"/>
            <a:chExt cx="3594786" cy="145089"/>
          </a:xfrm>
        </p:grpSpPr>
        <p:grpSp>
          <p:nvGrpSpPr>
            <p:cNvPr id="92" name="组合 94"/>
            <p:cNvGrpSpPr/>
            <p:nvPr/>
          </p:nvGrpSpPr>
          <p:grpSpPr bwMode="auto">
            <a:xfrm>
              <a:off x="2129142" y="4896111"/>
              <a:ext cx="1800000" cy="144016"/>
              <a:chOff x="2123728" y="4293096"/>
              <a:chExt cx="1800000" cy="144016"/>
            </a:xfrm>
          </p:grpSpPr>
          <p:cxnSp>
            <p:nvCxnSpPr>
              <p:cNvPr id="95" name="直接连接符 94"/>
              <p:cNvCxnSpPr/>
              <p:nvPr/>
            </p:nvCxnSpPr>
            <p:spPr>
              <a:xfrm>
                <a:off x="2123728" y="4437112"/>
                <a:ext cx="1800568" cy="0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/>
              <p:cNvCxnSpPr/>
              <p:nvPr/>
            </p:nvCxnSpPr>
            <p:spPr>
              <a:xfrm flipV="1">
                <a:off x="2131668" y="4293601"/>
                <a:ext cx="0" cy="143511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/>
              <p:cNvCxnSpPr/>
              <p:nvPr/>
            </p:nvCxnSpPr>
            <p:spPr>
              <a:xfrm flipV="1">
                <a:off x="3916358" y="4293601"/>
                <a:ext cx="0" cy="143511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93" name="直接连接符 92"/>
            <p:cNvCxnSpPr/>
            <p:nvPr/>
          </p:nvCxnSpPr>
          <p:spPr>
            <a:xfrm>
              <a:off x="3923359" y="5038550"/>
              <a:ext cx="1800569" cy="0"/>
            </a:xfrm>
            <a:prstGeom prst="line">
              <a:avLst/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V="1">
              <a:off x="5715989" y="4895038"/>
              <a:ext cx="0" cy="143512"/>
            </a:xfrm>
            <a:prstGeom prst="line">
              <a:avLst/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8" name="TextBox 101"/>
          <p:cNvSpPr txBox="1">
            <a:spLocks noChangeArrowheads="1"/>
          </p:cNvSpPr>
          <p:nvPr/>
        </p:nvSpPr>
        <p:spPr bwMode="auto">
          <a:xfrm>
            <a:off x="740093" y="3915410"/>
            <a:ext cx="898683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dirty="0">
                <a:latin typeface="+mn-ea"/>
                <a:ea typeface="+mn-ea"/>
              </a:rPr>
              <a:t>笑笑</a:t>
            </a:r>
            <a:endParaRPr lang="zh-CN" altLang="en-US" sz="2100" dirty="0">
              <a:latin typeface="+mn-ea"/>
              <a:ea typeface="+mn-ea"/>
            </a:endParaRPr>
          </a:p>
        </p:txBody>
      </p:sp>
      <p:grpSp>
        <p:nvGrpSpPr>
          <p:cNvPr id="99" name="组合 108"/>
          <p:cNvGrpSpPr/>
          <p:nvPr/>
        </p:nvGrpSpPr>
        <p:grpSpPr bwMode="auto">
          <a:xfrm>
            <a:off x="1427084" y="4055031"/>
            <a:ext cx="1621631" cy="109538"/>
            <a:chOff x="2120516" y="5874606"/>
            <a:chExt cx="2163412" cy="146682"/>
          </a:xfrm>
        </p:grpSpPr>
        <p:grpSp>
          <p:nvGrpSpPr>
            <p:cNvPr id="100" name="组合 102"/>
            <p:cNvGrpSpPr/>
            <p:nvPr/>
          </p:nvGrpSpPr>
          <p:grpSpPr bwMode="auto">
            <a:xfrm>
              <a:off x="2120516" y="5874606"/>
              <a:ext cx="1800000" cy="144016"/>
              <a:chOff x="2123728" y="4293096"/>
              <a:chExt cx="1800000" cy="144016"/>
            </a:xfrm>
          </p:grpSpPr>
          <p:cxnSp>
            <p:nvCxnSpPr>
              <p:cNvPr id="103" name="直接连接符 102"/>
              <p:cNvCxnSpPr/>
              <p:nvPr/>
            </p:nvCxnSpPr>
            <p:spPr>
              <a:xfrm>
                <a:off x="2123728" y="4436590"/>
                <a:ext cx="1799666" cy="0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103"/>
              <p:cNvCxnSpPr/>
              <p:nvPr/>
            </p:nvCxnSpPr>
            <p:spPr>
              <a:xfrm flipV="1">
                <a:off x="2131670" y="4293096"/>
                <a:ext cx="0" cy="143494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104"/>
              <p:cNvCxnSpPr/>
              <p:nvPr/>
            </p:nvCxnSpPr>
            <p:spPr>
              <a:xfrm flipV="1">
                <a:off x="3915452" y="4293096"/>
                <a:ext cx="0" cy="143494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1" name="直接连接符 100"/>
            <p:cNvCxnSpPr/>
            <p:nvPr/>
          </p:nvCxnSpPr>
          <p:spPr>
            <a:xfrm>
              <a:off x="3923359" y="6021288"/>
              <a:ext cx="360569" cy="0"/>
            </a:xfrm>
            <a:prstGeom prst="line">
              <a:avLst/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V="1">
              <a:off x="4275985" y="5877795"/>
              <a:ext cx="0" cy="143493"/>
            </a:xfrm>
            <a:prstGeom prst="line">
              <a:avLst/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6" name="左大括号 105"/>
          <p:cNvSpPr/>
          <p:nvPr/>
        </p:nvSpPr>
        <p:spPr>
          <a:xfrm rot="16200000">
            <a:off x="2040256" y="2993590"/>
            <a:ext cx="134540" cy="1337072"/>
          </a:xfrm>
          <a:prstGeom prst="leftBrace">
            <a:avLst>
              <a:gd name="adj1" fmla="val 38280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2100">
              <a:latin typeface="+mn-ea"/>
            </a:endParaRPr>
          </a:p>
        </p:txBody>
      </p:sp>
      <p:sp>
        <p:nvSpPr>
          <p:cNvPr id="107" name="TextBox 110"/>
          <p:cNvSpPr txBox="1">
            <a:spLocks noChangeArrowheads="1"/>
          </p:cNvSpPr>
          <p:nvPr/>
        </p:nvSpPr>
        <p:spPr bwMode="auto">
          <a:xfrm>
            <a:off x="1748313" y="3690000"/>
            <a:ext cx="858441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dirty="0">
                <a:latin typeface="+mn-ea"/>
                <a:ea typeface="+mn-ea"/>
              </a:rPr>
              <a:t>妹妹</a:t>
            </a:r>
            <a:endParaRPr lang="zh-CN" altLang="en-US" sz="2100" dirty="0">
              <a:latin typeface="+mn-ea"/>
              <a:ea typeface="+mn-ea"/>
            </a:endParaRPr>
          </a:p>
        </p:txBody>
      </p:sp>
      <p:sp>
        <p:nvSpPr>
          <p:cNvPr id="108" name="左大括号 107"/>
          <p:cNvSpPr/>
          <p:nvPr/>
        </p:nvSpPr>
        <p:spPr>
          <a:xfrm rot="16200000">
            <a:off x="3387448" y="2963824"/>
            <a:ext cx="134540" cy="1335881"/>
          </a:xfrm>
          <a:prstGeom prst="leftBrace">
            <a:avLst>
              <a:gd name="adj1" fmla="val 38280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2100">
              <a:latin typeface="+mn-ea"/>
            </a:endParaRPr>
          </a:p>
        </p:txBody>
      </p:sp>
      <p:sp>
        <p:nvSpPr>
          <p:cNvPr id="109" name="TextBox 112"/>
          <p:cNvSpPr txBox="1">
            <a:spLocks noChangeArrowheads="1"/>
          </p:cNvSpPr>
          <p:nvPr/>
        </p:nvSpPr>
        <p:spPr bwMode="auto">
          <a:xfrm>
            <a:off x="3446623" y="3603662"/>
            <a:ext cx="954881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dirty="0">
                <a:latin typeface="+mn-ea"/>
                <a:ea typeface="+mn-ea"/>
              </a:rPr>
              <a:t>妹妹</a:t>
            </a:r>
            <a:endParaRPr lang="zh-CN" altLang="en-US" sz="2100" dirty="0">
              <a:latin typeface="+mn-ea"/>
              <a:ea typeface="+mn-ea"/>
            </a:endParaRPr>
          </a:p>
        </p:txBody>
      </p:sp>
      <p:sp>
        <p:nvSpPr>
          <p:cNvPr id="110" name="左大括号 109"/>
          <p:cNvSpPr/>
          <p:nvPr/>
        </p:nvSpPr>
        <p:spPr>
          <a:xfrm rot="16200000">
            <a:off x="2034898" y="3573424"/>
            <a:ext cx="134540" cy="1335881"/>
          </a:xfrm>
          <a:prstGeom prst="leftBrace">
            <a:avLst>
              <a:gd name="adj1" fmla="val 38280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2100">
              <a:latin typeface="+mn-ea"/>
            </a:endParaRPr>
          </a:p>
        </p:txBody>
      </p:sp>
      <p:sp>
        <p:nvSpPr>
          <p:cNvPr id="111" name="TextBox 114"/>
          <p:cNvSpPr txBox="1">
            <a:spLocks noChangeArrowheads="1"/>
          </p:cNvSpPr>
          <p:nvPr/>
        </p:nvSpPr>
        <p:spPr bwMode="auto">
          <a:xfrm>
            <a:off x="1823562" y="4417241"/>
            <a:ext cx="946547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dirty="0">
                <a:latin typeface="+mn-ea"/>
                <a:ea typeface="+mn-ea"/>
              </a:rPr>
              <a:t>妹妹</a:t>
            </a:r>
            <a:endParaRPr lang="zh-CN" altLang="en-US" sz="2100" dirty="0">
              <a:latin typeface="+mn-ea"/>
              <a:ea typeface="+mn-ea"/>
            </a:endParaRPr>
          </a:p>
        </p:txBody>
      </p:sp>
      <p:sp>
        <p:nvSpPr>
          <p:cNvPr id="112" name="左大括号 111"/>
          <p:cNvSpPr/>
          <p:nvPr/>
        </p:nvSpPr>
        <p:spPr>
          <a:xfrm rot="5400000" flipV="1">
            <a:off x="2866549" y="3900250"/>
            <a:ext cx="82154" cy="270272"/>
          </a:xfrm>
          <a:prstGeom prst="leftBrace">
            <a:avLst>
              <a:gd name="adj1" fmla="val 38280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2100">
              <a:latin typeface="+mn-ea"/>
            </a:endParaRPr>
          </a:p>
        </p:txBody>
      </p:sp>
      <p:sp>
        <p:nvSpPr>
          <p:cNvPr id="113" name="TextBox 116"/>
          <p:cNvSpPr txBox="1"/>
          <p:nvPr/>
        </p:nvSpPr>
        <p:spPr>
          <a:xfrm>
            <a:off x="2548052" y="3669998"/>
            <a:ext cx="930128" cy="39241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100" spc="-225" dirty="0">
                <a:latin typeface="+mn-ea"/>
              </a:rPr>
              <a:t>20</a:t>
            </a:r>
            <a:r>
              <a:rPr lang="zh-CN" altLang="en-US" sz="2100" spc="-225" dirty="0">
                <a:latin typeface="+mn-ea"/>
              </a:rPr>
              <a:t>厘米</a:t>
            </a:r>
            <a:endParaRPr lang="zh-CN" altLang="en-US" sz="2100" spc="-225" dirty="0">
              <a:latin typeface="+mn-ea"/>
            </a:endParaRPr>
          </a:p>
        </p:txBody>
      </p:sp>
      <p:sp>
        <p:nvSpPr>
          <p:cNvPr id="114" name="TextBox 117"/>
          <p:cNvSpPr txBox="1">
            <a:spLocks noChangeArrowheads="1"/>
          </p:cNvSpPr>
          <p:nvPr/>
        </p:nvSpPr>
        <p:spPr bwMode="auto">
          <a:xfrm>
            <a:off x="4410446" y="3143295"/>
            <a:ext cx="303966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dirty="0">
                <a:latin typeface="+mn-ea"/>
                <a:ea typeface="+mn-ea"/>
              </a:rPr>
              <a:t>妹妹身高</a:t>
            </a:r>
            <a:r>
              <a:rPr lang="en-US" altLang="zh-CN" sz="2100" dirty="0">
                <a:latin typeface="+mn-ea"/>
                <a:ea typeface="+mn-ea"/>
              </a:rPr>
              <a:t>×2</a:t>
            </a:r>
            <a:r>
              <a:rPr lang="zh-CN" altLang="en-US" sz="2100" dirty="0">
                <a:latin typeface="+mn-ea"/>
                <a:ea typeface="+mn-ea"/>
              </a:rPr>
              <a:t>＝姚明身高</a:t>
            </a:r>
            <a:endParaRPr lang="zh-CN" altLang="en-US" sz="2100" dirty="0">
              <a:latin typeface="+mn-ea"/>
              <a:ea typeface="+mn-ea"/>
            </a:endParaRPr>
          </a:p>
        </p:txBody>
      </p:sp>
      <p:sp>
        <p:nvSpPr>
          <p:cNvPr id="115" name="TextBox 118"/>
          <p:cNvSpPr txBox="1">
            <a:spLocks noChangeArrowheads="1"/>
          </p:cNvSpPr>
          <p:nvPr/>
        </p:nvSpPr>
        <p:spPr bwMode="auto">
          <a:xfrm>
            <a:off x="4410445" y="3716194"/>
            <a:ext cx="3800237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dirty="0">
                <a:latin typeface="+mn-ea"/>
                <a:ea typeface="+mn-ea"/>
              </a:rPr>
              <a:t>妹妹身高＋</a:t>
            </a:r>
            <a:r>
              <a:rPr lang="en-US" altLang="zh-CN" sz="2100" dirty="0">
                <a:latin typeface="+mn-ea"/>
                <a:ea typeface="+mn-ea"/>
              </a:rPr>
              <a:t>20</a:t>
            </a:r>
            <a:r>
              <a:rPr lang="zh-CN" altLang="en-US" sz="2100" dirty="0">
                <a:latin typeface="+mn-ea"/>
                <a:ea typeface="+mn-ea"/>
              </a:rPr>
              <a:t>厘米＝笑笑身高</a:t>
            </a:r>
            <a:endParaRPr lang="zh-CN" altLang="en-US" sz="2100" dirty="0">
              <a:latin typeface="+mn-ea"/>
              <a:ea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44793" y="1626748"/>
            <a:ext cx="768617" cy="1102799"/>
          </a:xfrm>
          <a:prstGeom prst="rect">
            <a:avLst/>
          </a:prstGeom>
        </p:spPr>
      </p:pic>
      <p:sp>
        <p:nvSpPr>
          <p:cNvPr id="3" name="流程图: 可选过程 2"/>
          <p:cNvSpPr/>
          <p:nvPr/>
        </p:nvSpPr>
        <p:spPr>
          <a:xfrm>
            <a:off x="386835" y="1294086"/>
            <a:ext cx="2520791" cy="765811"/>
          </a:xfrm>
          <a:prstGeom prst="flowChartAlternateProcess">
            <a:avLst/>
          </a:prstGeom>
          <a:solidFill>
            <a:srgbClr val="B7E4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著名篮球运动员姚明身高</a:t>
            </a:r>
            <a:r>
              <a:rPr lang="en-US" altLang="zh-CN" sz="2100" dirty="0">
                <a:solidFill>
                  <a:schemeClr val="tx1"/>
                </a:solidFill>
                <a:latin typeface="+mn-ea"/>
              </a:rPr>
              <a:t>226</a:t>
            </a: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厘米。</a:t>
            </a:r>
            <a:endParaRPr lang="zh-CN" altLang="en-US" sz="21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3553740" y="785487"/>
            <a:ext cx="1845794" cy="850260"/>
          </a:xfrm>
          <a:prstGeom prst="wedgeRoundRectCallout">
            <a:avLst>
              <a:gd name="adj1" fmla="val -51607"/>
              <a:gd name="adj2" fmla="val 82714"/>
              <a:gd name="adj3" fmla="val 16667"/>
            </a:avLst>
          </a:prstGeom>
          <a:solidFill>
            <a:srgbClr val="FFF3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姚明的身高是我的</a:t>
            </a:r>
            <a:r>
              <a:rPr lang="en-US" altLang="zh-CN" sz="2100" dirty="0">
                <a:solidFill>
                  <a:schemeClr val="tx1"/>
                </a:solidFill>
                <a:latin typeface="+mn-ea"/>
              </a:rPr>
              <a:t>2</a:t>
            </a: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倍。</a:t>
            </a:r>
            <a:endParaRPr lang="zh-CN" altLang="en-US" sz="2100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67706" y="1365419"/>
            <a:ext cx="842858" cy="1457143"/>
          </a:xfrm>
          <a:prstGeom prst="rect">
            <a:avLst/>
          </a:prstGeom>
        </p:spPr>
      </p:pic>
      <p:sp>
        <p:nvSpPr>
          <p:cNvPr id="116" name="圆角矩形标注 115"/>
          <p:cNvSpPr/>
          <p:nvPr/>
        </p:nvSpPr>
        <p:spPr>
          <a:xfrm>
            <a:off x="6270425" y="915150"/>
            <a:ext cx="1762008" cy="724971"/>
          </a:xfrm>
          <a:prstGeom prst="wedgeRoundRectCallout">
            <a:avLst>
              <a:gd name="adj1" fmla="val -54526"/>
              <a:gd name="adj2" fmla="val 59065"/>
              <a:gd name="adj3" fmla="val 16667"/>
            </a:avLst>
          </a:prstGeom>
          <a:solidFill>
            <a:srgbClr val="F4A1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20000"/>
              </a:lnSpc>
            </a:pP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我比妹妹高</a:t>
            </a:r>
            <a:r>
              <a:rPr lang="en-US" altLang="zh-CN" sz="2100" dirty="0">
                <a:solidFill>
                  <a:schemeClr val="tx1"/>
                </a:solidFill>
                <a:latin typeface="+mn-ea"/>
              </a:rPr>
              <a:t>20</a:t>
            </a: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厘米。</a:t>
            </a:r>
            <a:endParaRPr lang="zh-CN" altLang="en-US" sz="21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53789" y="2239028"/>
            <a:ext cx="686396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妹妹              </a:t>
            </a:r>
            <a:endParaRPr lang="zh-CN" altLang="en-US" sz="2100" dirty="0"/>
          </a:p>
        </p:txBody>
      </p:sp>
      <p:sp>
        <p:nvSpPr>
          <p:cNvPr id="117" name="文本框 116"/>
          <p:cNvSpPr txBox="1"/>
          <p:nvPr/>
        </p:nvSpPr>
        <p:spPr>
          <a:xfrm>
            <a:off x="6310564" y="2293397"/>
            <a:ext cx="676777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笑笑</a:t>
            </a:r>
            <a:endParaRPr lang="zh-CN" altLang="en-US" sz="21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  <p:bldP spid="90" grpId="0"/>
      <p:bldP spid="98" grpId="0"/>
      <p:bldP spid="106" grpId="0" animBg="1"/>
      <p:bldP spid="107" grpId="0"/>
      <p:bldP spid="108" grpId="0" animBg="1"/>
      <p:bldP spid="109" grpId="0"/>
      <p:bldP spid="110" grpId="0" animBg="1"/>
      <p:bldP spid="111" grpId="0"/>
      <p:bldP spid="112" grpId="0" animBg="1"/>
      <p:bldP spid="113" grpId="0"/>
      <p:bldP spid="114" grpId="0"/>
      <p:bldP spid="1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24"/>
          <p:cNvSpPr txBox="1">
            <a:spLocks noChangeArrowheads="1"/>
          </p:cNvSpPr>
          <p:nvPr/>
        </p:nvSpPr>
        <p:spPr bwMode="auto">
          <a:xfrm>
            <a:off x="472203" y="517922"/>
            <a:ext cx="6515138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>
              <a:defRPr sz="2800">
                <a:latin typeface="+mn-ea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dirty="0"/>
              <a:t>他们还找出了这样的等量关系，你能看懂吗？</a:t>
            </a:r>
            <a:endParaRPr lang="zh-CN" altLang="en-US" sz="2000" dirty="0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44793" y="1596387"/>
            <a:ext cx="768617" cy="1102799"/>
          </a:xfrm>
          <a:prstGeom prst="rect">
            <a:avLst/>
          </a:prstGeom>
        </p:spPr>
      </p:pic>
      <p:sp>
        <p:nvSpPr>
          <p:cNvPr id="21" name="流程图: 可选过程 20"/>
          <p:cNvSpPr/>
          <p:nvPr/>
        </p:nvSpPr>
        <p:spPr>
          <a:xfrm>
            <a:off x="386835" y="1035265"/>
            <a:ext cx="2520791" cy="950535"/>
          </a:xfrm>
          <a:prstGeom prst="flowChartAlternateProcess">
            <a:avLst/>
          </a:prstGeom>
          <a:solidFill>
            <a:srgbClr val="B7E4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著名篮球运动员姚明身高</a:t>
            </a:r>
            <a:r>
              <a:rPr lang="en-US" altLang="zh-CN" sz="2100" dirty="0">
                <a:solidFill>
                  <a:schemeClr val="tx1"/>
                </a:solidFill>
                <a:latin typeface="+mn-ea"/>
              </a:rPr>
              <a:t>226</a:t>
            </a: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厘米。</a:t>
            </a:r>
            <a:endParaRPr lang="zh-CN" altLang="en-US" sz="21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4" name="圆角矩形标注 23"/>
          <p:cNvSpPr/>
          <p:nvPr/>
        </p:nvSpPr>
        <p:spPr>
          <a:xfrm>
            <a:off x="3624715" y="1002658"/>
            <a:ext cx="1699259" cy="761270"/>
          </a:xfrm>
          <a:prstGeom prst="wedgeRoundRectCallout">
            <a:avLst>
              <a:gd name="adj1" fmla="val -51607"/>
              <a:gd name="adj2" fmla="val 82714"/>
              <a:gd name="adj3" fmla="val 16667"/>
            </a:avLst>
          </a:prstGeom>
          <a:solidFill>
            <a:srgbClr val="FFF3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姚明的身高是我的</a:t>
            </a:r>
            <a:r>
              <a:rPr lang="en-US" altLang="zh-CN" sz="2100" dirty="0">
                <a:solidFill>
                  <a:schemeClr val="tx1"/>
                </a:solidFill>
                <a:latin typeface="+mn-ea"/>
              </a:rPr>
              <a:t>2</a:t>
            </a: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倍。</a:t>
            </a:r>
            <a:endParaRPr lang="zh-CN" altLang="en-US" sz="2100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67706" y="1365419"/>
            <a:ext cx="842858" cy="1457143"/>
          </a:xfrm>
          <a:prstGeom prst="rect">
            <a:avLst/>
          </a:prstGeom>
        </p:spPr>
      </p:pic>
      <p:sp>
        <p:nvSpPr>
          <p:cNvPr id="26" name="圆角矩形标注 25"/>
          <p:cNvSpPr/>
          <p:nvPr/>
        </p:nvSpPr>
        <p:spPr>
          <a:xfrm>
            <a:off x="6270425" y="871415"/>
            <a:ext cx="1762008" cy="724971"/>
          </a:xfrm>
          <a:prstGeom prst="wedgeRoundRectCallout">
            <a:avLst>
              <a:gd name="adj1" fmla="val -54526"/>
              <a:gd name="adj2" fmla="val 59065"/>
              <a:gd name="adj3" fmla="val 16667"/>
            </a:avLst>
          </a:prstGeom>
          <a:solidFill>
            <a:srgbClr val="F4A1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20000"/>
              </a:lnSpc>
            </a:pP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我比妹妹高</a:t>
            </a:r>
            <a:r>
              <a:rPr lang="en-US" altLang="zh-CN" sz="2100" dirty="0">
                <a:solidFill>
                  <a:schemeClr val="tx1"/>
                </a:solidFill>
                <a:latin typeface="+mn-ea"/>
              </a:rPr>
              <a:t>20</a:t>
            </a: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厘米。</a:t>
            </a:r>
            <a:endParaRPr lang="zh-CN" altLang="en-US" sz="21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553789" y="2239028"/>
            <a:ext cx="686396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妹妹              </a:t>
            </a:r>
            <a:endParaRPr lang="zh-CN" altLang="en-US" sz="2100" dirty="0"/>
          </a:p>
        </p:txBody>
      </p:sp>
      <p:sp>
        <p:nvSpPr>
          <p:cNvPr id="28" name="文本框 27"/>
          <p:cNvSpPr txBox="1"/>
          <p:nvPr/>
        </p:nvSpPr>
        <p:spPr>
          <a:xfrm>
            <a:off x="6310564" y="2249663"/>
            <a:ext cx="676777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笑笑</a:t>
            </a:r>
            <a:endParaRPr lang="zh-CN" altLang="en-US" sz="2100" dirty="0"/>
          </a:p>
        </p:txBody>
      </p:sp>
      <p:sp>
        <p:nvSpPr>
          <p:cNvPr id="29" name="TextBox 7"/>
          <p:cNvSpPr txBox="1">
            <a:spLocks noChangeArrowheads="1"/>
          </p:cNvSpPr>
          <p:nvPr/>
        </p:nvSpPr>
        <p:spPr bwMode="auto">
          <a:xfrm>
            <a:off x="1575198" y="3106542"/>
            <a:ext cx="121571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 dirty="0">
                <a:solidFill>
                  <a:srgbClr val="000000"/>
                </a:solidFill>
                <a:latin typeface="+mn-ea"/>
                <a:ea typeface="+mn-ea"/>
              </a:rPr>
              <a:t>姚明</a:t>
            </a:r>
            <a:r>
              <a:rPr lang="zh-CN" altLang="en-US" sz="2100" dirty="0">
                <a:solidFill>
                  <a:srgbClr val="000000"/>
                </a:solidFill>
                <a:latin typeface="+mn-ea"/>
                <a:ea typeface="+mn-ea"/>
              </a:rPr>
              <a:t>身高</a:t>
            </a:r>
            <a:endParaRPr lang="zh-CN" altLang="en-US" sz="2100" dirty="0">
              <a:latin typeface="+mn-ea"/>
              <a:ea typeface="+mn-ea"/>
            </a:endParaRPr>
          </a:p>
        </p:txBody>
      </p:sp>
      <p:sp>
        <p:nvSpPr>
          <p:cNvPr id="30" name="TextBox 8"/>
          <p:cNvSpPr txBox="1">
            <a:spLocks noChangeArrowheads="1"/>
          </p:cNvSpPr>
          <p:nvPr/>
        </p:nvSpPr>
        <p:spPr bwMode="auto">
          <a:xfrm>
            <a:off x="3302794" y="3106543"/>
            <a:ext cx="1835944" cy="715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dirty="0">
                <a:solidFill>
                  <a:srgbClr val="000000"/>
                </a:solidFill>
                <a:latin typeface="+mn-ea"/>
                <a:ea typeface="+mn-ea"/>
              </a:rPr>
              <a:t>=  </a:t>
            </a:r>
            <a:r>
              <a:rPr lang="zh-CN" altLang="en-US" sz="2100" dirty="0">
                <a:solidFill>
                  <a:srgbClr val="000000"/>
                </a:solidFill>
                <a:latin typeface="+mn-ea"/>
                <a:ea typeface="+mn-ea"/>
              </a:rPr>
              <a:t>妹妹</a:t>
            </a:r>
            <a:r>
              <a:rPr lang="zh-CN" altLang="en-US" sz="2100" dirty="0">
                <a:solidFill>
                  <a:srgbClr val="000000"/>
                </a:solidFill>
                <a:latin typeface="+mn-ea"/>
                <a:ea typeface="+mn-ea"/>
              </a:rPr>
              <a:t>身高</a:t>
            </a:r>
            <a:endParaRPr lang="zh-CN" altLang="en-US" sz="2100" dirty="0">
              <a:latin typeface="+mn-ea"/>
              <a:ea typeface="+mn-ea"/>
            </a:endParaRPr>
          </a:p>
          <a:p>
            <a:pPr eaLnBrk="1" hangingPunct="1"/>
            <a:endParaRPr lang="zh-CN" altLang="en-US" sz="2100" dirty="0">
              <a:latin typeface="+mn-ea"/>
              <a:ea typeface="+mn-ea"/>
            </a:endParaRPr>
          </a:p>
        </p:txBody>
      </p:sp>
      <p:sp>
        <p:nvSpPr>
          <p:cNvPr id="31" name="TextBox 9"/>
          <p:cNvSpPr txBox="1">
            <a:spLocks noChangeArrowheads="1"/>
          </p:cNvSpPr>
          <p:nvPr/>
        </p:nvSpPr>
        <p:spPr bwMode="auto">
          <a:xfrm>
            <a:off x="1575197" y="3623885"/>
            <a:ext cx="3700773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 dirty="0">
                <a:solidFill>
                  <a:srgbClr val="000000"/>
                </a:solidFill>
                <a:latin typeface="+mn-ea"/>
                <a:ea typeface="+mn-ea"/>
              </a:rPr>
              <a:t>妹妹身高</a:t>
            </a:r>
            <a:r>
              <a:rPr lang="en-US" altLang="zh-CN" sz="2100" dirty="0">
                <a:solidFill>
                  <a:srgbClr val="000000"/>
                </a:solidFill>
                <a:latin typeface="+mn-ea"/>
                <a:ea typeface="+mn-ea"/>
              </a:rPr>
              <a:t>= </a:t>
            </a:r>
            <a:r>
              <a:rPr lang="zh-CN" altLang="en-US" sz="2100" dirty="0">
                <a:solidFill>
                  <a:srgbClr val="000000"/>
                </a:solidFill>
                <a:latin typeface="+mn-ea"/>
                <a:ea typeface="+mn-ea"/>
              </a:rPr>
              <a:t>笑笑</a:t>
            </a:r>
            <a:r>
              <a:rPr lang="zh-CN" altLang="en-US" sz="2100" dirty="0">
                <a:solidFill>
                  <a:srgbClr val="000000"/>
                </a:solidFill>
                <a:latin typeface="+mn-ea"/>
                <a:ea typeface="+mn-ea"/>
              </a:rPr>
              <a:t>身高 </a:t>
            </a:r>
            <a:r>
              <a:rPr lang="en-US" altLang="zh-CN" sz="2100" dirty="0">
                <a:solidFill>
                  <a:srgbClr val="000000"/>
                </a:solidFill>
                <a:latin typeface="+mn-ea"/>
                <a:ea typeface="+mn-ea"/>
              </a:rPr>
              <a:t>-20</a:t>
            </a:r>
            <a:r>
              <a:rPr lang="zh-CN" altLang="en-US" sz="2100" dirty="0">
                <a:solidFill>
                  <a:srgbClr val="000000"/>
                </a:solidFill>
                <a:latin typeface="+mn-ea"/>
                <a:ea typeface="+mn-ea"/>
              </a:rPr>
              <a:t>厘米</a:t>
            </a:r>
            <a:endParaRPr lang="zh-CN" altLang="en-US" sz="2100" dirty="0">
              <a:latin typeface="+mn-ea"/>
              <a:ea typeface="+mn-ea"/>
            </a:endParaRPr>
          </a:p>
        </p:txBody>
      </p:sp>
      <p:sp>
        <p:nvSpPr>
          <p:cNvPr id="32" name="TextBox 12"/>
          <p:cNvSpPr txBox="1">
            <a:spLocks noChangeArrowheads="1"/>
          </p:cNvSpPr>
          <p:nvPr/>
        </p:nvSpPr>
        <p:spPr bwMode="auto">
          <a:xfrm>
            <a:off x="1531118" y="4135839"/>
            <a:ext cx="5886450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 dirty="0">
                <a:solidFill>
                  <a:srgbClr val="000000"/>
                </a:solidFill>
                <a:latin typeface="+mn-ea"/>
                <a:ea typeface="+mn-ea"/>
              </a:rPr>
              <a:t>用一种量来代替和它相等的另一种量叫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等量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代换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。</a:t>
            </a:r>
            <a:endParaRPr lang="zh-CN" altLang="en-US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3" name="TextBox 7"/>
          <p:cNvSpPr txBox="1">
            <a:spLocks noChangeArrowheads="1"/>
          </p:cNvSpPr>
          <p:nvPr/>
        </p:nvSpPr>
        <p:spPr bwMode="auto">
          <a:xfrm>
            <a:off x="2654183" y="3106542"/>
            <a:ext cx="57491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dirty="0">
                <a:solidFill>
                  <a:srgbClr val="000000"/>
                </a:solidFill>
                <a:latin typeface="+mn-ea"/>
                <a:ea typeface="+mn-ea"/>
              </a:rPr>
              <a:t>÷ </a:t>
            </a:r>
            <a:r>
              <a:rPr lang="en-US" altLang="zh-CN" sz="2100" dirty="0">
                <a:solidFill>
                  <a:srgbClr val="000000"/>
                </a:solidFill>
                <a:latin typeface="+mn-ea"/>
                <a:ea typeface="+mn-ea"/>
              </a:rPr>
              <a:t>2</a:t>
            </a:r>
            <a:endParaRPr lang="zh-CN" altLang="en-US" sz="21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868640" y="1806191"/>
            <a:ext cx="603291" cy="60723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486608" y="1848917"/>
            <a:ext cx="504474" cy="541566"/>
          </a:xfrm>
          <a:prstGeom prst="rect">
            <a:avLst/>
          </a:prstGeom>
        </p:spPr>
      </p:pic>
      <p:sp>
        <p:nvSpPr>
          <p:cNvPr id="12" name="任意多边形 1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1</a:t>
            </a:r>
            <a:endParaRPr lang="zh-CN" altLang="en-US" sz="2100" b="1" dirty="0"/>
          </a:p>
        </p:txBody>
      </p:sp>
      <p:sp>
        <p:nvSpPr>
          <p:cNvPr id="10" name="TextBox 1"/>
          <p:cNvSpPr txBox="1"/>
          <p:nvPr/>
        </p:nvSpPr>
        <p:spPr>
          <a:xfrm>
            <a:off x="493521" y="576975"/>
            <a:ext cx="646129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>
              <a:defRPr sz="2800">
                <a:latin typeface="+mn-ea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/>
              <a:t>请你表示下列数量间的等量关系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  <p:sp>
        <p:nvSpPr>
          <p:cNvPr id="11" name="TextBox 7"/>
          <p:cNvSpPr txBox="1"/>
          <p:nvPr/>
        </p:nvSpPr>
        <p:spPr>
          <a:xfrm>
            <a:off x="2086050" y="3769813"/>
            <a:ext cx="6372708" cy="4570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        1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个苹果的质量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+1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个梨的质量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=300 g</a:t>
            </a:r>
            <a:endParaRPr lang="en-US" altLang="zh-CN" sz="2100" dirty="0">
              <a:solidFill>
                <a:srgbClr val="FF0000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352697" y="4499180"/>
            <a:ext cx="210026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（答案不唯一）</a:t>
            </a:r>
            <a:endParaRPr lang="zh-CN" altLang="en-US" sz="2100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309814" y="2596957"/>
            <a:ext cx="629024" cy="373758"/>
          </a:xfrm>
          <a:prstGeom prst="rect">
            <a:avLst/>
          </a:prstGeom>
        </p:spPr>
      </p:pic>
      <p:sp>
        <p:nvSpPr>
          <p:cNvPr id="9" name="左中括号 8"/>
          <p:cNvSpPr/>
          <p:nvPr/>
        </p:nvSpPr>
        <p:spPr>
          <a:xfrm rot="16200000">
            <a:off x="3428883" y="1916484"/>
            <a:ext cx="115451" cy="878429"/>
          </a:xfrm>
          <a:prstGeom prst="leftBracket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3" name="左中括号 12"/>
          <p:cNvSpPr/>
          <p:nvPr/>
        </p:nvSpPr>
        <p:spPr>
          <a:xfrm rot="16200000">
            <a:off x="5657733" y="1949579"/>
            <a:ext cx="115451" cy="878429"/>
          </a:xfrm>
          <a:prstGeom prst="leftBracket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4" name="左中括号 13"/>
          <p:cNvSpPr/>
          <p:nvPr/>
        </p:nvSpPr>
        <p:spPr>
          <a:xfrm rot="16200000">
            <a:off x="4512291" y="1426650"/>
            <a:ext cx="119419" cy="2170783"/>
          </a:xfrm>
          <a:prstGeom prst="leftBracket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5867773" y="1678150"/>
            <a:ext cx="573801" cy="638473"/>
          </a:xfrm>
          <a:prstGeom prst="roundRect">
            <a:avLst/>
          </a:prstGeom>
          <a:ln w="19050">
            <a:solidFill>
              <a:schemeClr val="tx1"/>
            </a:solidFill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1500" dirty="0"/>
              <a:t>100</a:t>
            </a:r>
            <a:endParaRPr lang="en-US" altLang="zh-CN" sz="1500" dirty="0"/>
          </a:p>
          <a:p>
            <a:r>
              <a:rPr lang="zh-CN" altLang="en-US" sz="1800" dirty="0"/>
              <a:t>克</a:t>
            </a:r>
            <a:endParaRPr lang="zh-CN" altLang="en-US" sz="1800" dirty="0"/>
          </a:p>
        </p:txBody>
      </p:sp>
      <p:sp>
        <p:nvSpPr>
          <p:cNvPr id="17" name="圆角矩形 16"/>
          <p:cNvSpPr/>
          <p:nvPr/>
        </p:nvSpPr>
        <p:spPr>
          <a:xfrm>
            <a:off x="5264582" y="1372987"/>
            <a:ext cx="603190" cy="911900"/>
          </a:xfrm>
          <a:prstGeom prst="roundRect">
            <a:avLst/>
          </a:prstGeom>
          <a:ln w="19050">
            <a:solidFill>
              <a:schemeClr val="tx1"/>
            </a:solidFill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1500" dirty="0"/>
              <a:t>200</a:t>
            </a:r>
            <a:endParaRPr lang="en-US" altLang="zh-CN" sz="1500" dirty="0"/>
          </a:p>
          <a:p>
            <a:r>
              <a:rPr lang="zh-CN" altLang="en-US" sz="1800" dirty="0"/>
              <a:t>克</a:t>
            </a:r>
            <a:endParaRPr lang="en-US" altLang="zh-CN" sz="1800" dirty="0"/>
          </a:p>
          <a:p>
            <a:endParaRPr lang="zh-CN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1</a:t>
            </a:r>
            <a:endParaRPr lang="zh-CN" altLang="en-US" sz="2100" b="1" dirty="0"/>
          </a:p>
        </p:txBody>
      </p:sp>
      <p:sp>
        <p:nvSpPr>
          <p:cNvPr id="10" name="TextBox 1"/>
          <p:cNvSpPr txBox="1"/>
          <p:nvPr/>
        </p:nvSpPr>
        <p:spPr>
          <a:xfrm>
            <a:off x="502967" y="583603"/>
            <a:ext cx="5967282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>
              <a:defRPr sz="2800">
                <a:latin typeface="+mn-ea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请你表示下列数量间的等量关系。</a:t>
            </a:r>
            <a:endParaRPr lang="zh-CN" altLang="en-US" dirty="0"/>
          </a:p>
        </p:txBody>
      </p:sp>
      <p:sp>
        <p:nvSpPr>
          <p:cNvPr id="17" name="TextBox 12"/>
          <p:cNvSpPr txBox="1"/>
          <p:nvPr/>
        </p:nvSpPr>
        <p:spPr>
          <a:xfrm>
            <a:off x="2471038" y="3384383"/>
            <a:ext cx="3989765" cy="4570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         2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个鸡蛋的质量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=100 g</a:t>
            </a:r>
            <a:endParaRPr lang="en-US" altLang="zh-CN" sz="2100" dirty="0">
              <a:solidFill>
                <a:srgbClr val="FF0000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673585" y="4255100"/>
            <a:ext cx="210026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（答案不唯一）</a:t>
            </a:r>
            <a:endParaRPr lang="zh-CN" altLang="en-US" sz="21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187203" y="1966379"/>
            <a:ext cx="299405" cy="39878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309814" y="2596957"/>
            <a:ext cx="629024" cy="373758"/>
          </a:xfrm>
          <a:prstGeom prst="rect">
            <a:avLst/>
          </a:prstGeom>
        </p:spPr>
      </p:pic>
      <p:sp>
        <p:nvSpPr>
          <p:cNvPr id="11" name="左中括号 10"/>
          <p:cNvSpPr/>
          <p:nvPr/>
        </p:nvSpPr>
        <p:spPr>
          <a:xfrm rot="16200000">
            <a:off x="3428883" y="1916484"/>
            <a:ext cx="115451" cy="878429"/>
          </a:xfrm>
          <a:prstGeom prst="leftBracket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3" name="左中括号 12"/>
          <p:cNvSpPr/>
          <p:nvPr/>
        </p:nvSpPr>
        <p:spPr>
          <a:xfrm rot="16200000">
            <a:off x="5657733" y="1949579"/>
            <a:ext cx="115451" cy="878429"/>
          </a:xfrm>
          <a:prstGeom prst="leftBracket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4" name="左中括号 13"/>
          <p:cNvSpPr/>
          <p:nvPr/>
        </p:nvSpPr>
        <p:spPr>
          <a:xfrm rot="16200000">
            <a:off x="4512291" y="1426650"/>
            <a:ext cx="119419" cy="2170783"/>
          </a:xfrm>
          <a:prstGeom prst="leftBracket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5428558" y="1788651"/>
            <a:ext cx="573801" cy="638473"/>
          </a:xfrm>
          <a:prstGeom prst="roundRect">
            <a:avLst/>
          </a:prstGeom>
          <a:ln w="19050">
            <a:solidFill>
              <a:schemeClr val="tx1"/>
            </a:solidFill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1500" dirty="0"/>
              <a:t>100</a:t>
            </a:r>
            <a:endParaRPr lang="en-US" altLang="zh-CN" sz="1500" dirty="0"/>
          </a:p>
          <a:p>
            <a:r>
              <a:rPr lang="zh-CN" altLang="en-US" sz="1800" dirty="0"/>
              <a:t>克</a:t>
            </a:r>
            <a:endParaRPr lang="zh-CN" altLang="en-US" sz="1800" dirty="0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23884" y="1956911"/>
            <a:ext cx="299405" cy="3987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2</a:t>
            </a:r>
            <a:endParaRPr lang="zh-CN" altLang="en-US" sz="2100" b="1" dirty="0"/>
          </a:p>
        </p:txBody>
      </p:sp>
      <p:sp>
        <p:nvSpPr>
          <p:cNvPr id="16" name="TextBox 1"/>
          <p:cNvSpPr txBox="1"/>
          <p:nvPr/>
        </p:nvSpPr>
        <p:spPr>
          <a:xfrm>
            <a:off x="493520" y="581523"/>
            <a:ext cx="5967282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>
              <a:defRPr sz="2800">
                <a:latin typeface="+mn-ea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结合下列情境说说数量间的等量关系。</a:t>
            </a:r>
            <a:endParaRPr lang="zh-CN" altLang="en-US" dirty="0"/>
          </a:p>
        </p:txBody>
      </p:sp>
      <p:sp>
        <p:nvSpPr>
          <p:cNvPr id="17" name="TextBox 7"/>
          <p:cNvSpPr txBox="1"/>
          <p:nvPr/>
        </p:nvSpPr>
        <p:spPr>
          <a:xfrm>
            <a:off x="1838744" y="3773804"/>
            <a:ext cx="6561348" cy="4570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             女儿的年龄</a:t>
            </a: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×4=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妈妈的年龄</a:t>
            </a:r>
            <a:endParaRPr lang="en-US" altLang="zh-CN" sz="2100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43139" y="1223170"/>
            <a:ext cx="3982745" cy="247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圆角矩形标注 1"/>
          <p:cNvSpPr/>
          <p:nvPr/>
        </p:nvSpPr>
        <p:spPr>
          <a:xfrm>
            <a:off x="2408213" y="1223170"/>
            <a:ext cx="1697355" cy="700763"/>
          </a:xfrm>
          <a:prstGeom prst="wedgeRoundRectCallout">
            <a:avLst>
              <a:gd name="adj1" fmla="val 36238"/>
              <a:gd name="adj2" fmla="val 71063"/>
              <a:gd name="adj3" fmla="val 16667"/>
            </a:avLst>
          </a:prstGeom>
          <a:solidFill>
            <a:srgbClr val="F8A0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20000"/>
              </a:lnSpc>
            </a:pP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我</a:t>
            </a: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今年</a:t>
            </a:r>
            <a:r>
              <a:rPr lang="en-US" altLang="zh-CN" sz="2100" dirty="0">
                <a:solidFill>
                  <a:schemeClr val="tx1"/>
                </a:solidFill>
                <a:latin typeface="+mn-ea"/>
              </a:rPr>
              <a:t>36</a:t>
            </a: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岁。</a:t>
            </a:r>
            <a:endParaRPr lang="zh-CN" altLang="en-US" sz="21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2" name="圆角矩形标注 21"/>
          <p:cNvSpPr/>
          <p:nvPr/>
        </p:nvSpPr>
        <p:spPr>
          <a:xfrm>
            <a:off x="4717683" y="1299231"/>
            <a:ext cx="1968208" cy="827629"/>
          </a:xfrm>
          <a:prstGeom prst="wedgeRoundRectCallout">
            <a:avLst>
              <a:gd name="adj1" fmla="val 1394"/>
              <a:gd name="adj2" fmla="val 76242"/>
              <a:gd name="adj3" fmla="val 16667"/>
            </a:avLst>
          </a:prstGeom>
          <a:solidFill>
            <a:srgbClr val="7CC9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20000"/>
              </a:lnSpc>
            </a:pP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您今年的年龄是我的</a:t>
            </a:r>
            <a:r>
              <a:rPr lang="en-US" altLang="zh-CN" sz="2100" dirty="0">
                <a:solidFill>
                  <a:schemeClr val="tx1"/>
                </a:solidFill>
                <a:latin typeface="+mn-ea"/>
              </a:rPr>
              <a:t>4</a:t>
            </a: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倍。</a:t>
            </a:r>
            <a:endParaRPr lang="zh-CN" altLang="en-US" sz="21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667551" y="4331384"/>
            <a:ext cx="210026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（答案不唯一）</a:t>
            </a:r>
            <a:endParaRPr lang="zh-CN" altLang="en-US" sz="21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" grpId="0" animBg="1"/>
      <p:bldP spid="22" grpId="0" animBg="1"/>
      <p:bldP spid="24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PP_MARK_KEY" val="695e33b1-bf6e-48bf-b19a-41c8363c54b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1603</Words>
  <Application>WPS 演示</Application>
  <PresentationFormat>全屏显示(16:9)</PresentationFormat>
  <Paragraphs>254</Paragraphs>
  <Slides>19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楷体</vt:lpstr>
      <vt:lpstr>Times New Roman</vt:lpstr>
      <vt:lpstr>Cambria Math</vt:lpstr>
      <vt:lpstr>Cambria Math</vt:lpstr>
      <vt:lpstr>Arial Unicode MS</vt:lpstr>
      <vt:lpstr>Calibri</vt:lpstr>
      <vt:lpstr>黑体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684</cp:revision>
  <dcterms:created xsi:type="dcterms:W3CDTF">2019-05-20T10:58:00Z</dcterms:created>
  <dcterms:modified xsi:type="dcterms:W3CDTF">2023-02-06T11:30:21Z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D50B2B2AB74D47AA84A981AA77B061A0</vt:lpwstr>
  </property>
</Properties>
</file>