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304" r:id="rId6"/>
    <p:sldId id="337" r:id="rId8"/>
    <p:sldId id="349" r:id="rId9"/>
    <p:sldId id="350" r:id="rId10"/>
    <p:sldId id="342" r:id="rId11"/>
    <p:sldId id="343" r:id="rId12"/>
    <p:sldId id="315" r:id="rId13"/>
    <p:sldId id="345" r:id="rId14"/>
    <p:sldId id="330" r:id="rId15"/>
    <p:sldId id="351" r:id="rId16"/>
    <p:sldId id="355" r:id="rId17"/>
    <p:sldId id="273" r:id="rId18"/>
    <p:sldId id="275" r:id="rId19"/>
    <p:sldId id="353" r:id="rId20"/>
    <p:sldId id="354" r:id="rId21"/>
    <p:sldId id="335" r:id="rId22"/>
    <p:sldId id="331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bany" initials="xb21c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374"/>
    <a:srgbClr val="F3A1B8"/>
    <a:srgbClr val="FCEBD9"/>
    <a:srgbClr val="76CAB8"/>
    <a:srgbClr val="D57373"/>
    <a:srgbClr val="C44F1E"/>
    <a:srgbClr val="5B9BD5"/>
    <a:srgbClr val="A0D3E9"/>
    <a:srgbClr val="75C9B8"/>
    <a:srgbClr val="A1D4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53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84" y="-7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7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BBA5-78FA-4A2D-A247-C7F0F98A70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0.xml"/><Relationship Id="rId7" Type="http://schemas.openxmlformats.org/officeDocument/2006/relationships/image" Target="../media/image68.tiff"/><Relationship Id="rId6" Type="http://schemas.openxmlformats.org/officeDocument/2006/relationships/image" Target="../media/image67.png"/><Relationship Id="rId5" Type="http://schemas.openxmlformats.org/officeDocument/2006/relationships/image" Target="../media/image66.tiff"/><Relationship Id="rId4" Type="http://schemas.openxmlformats.org/officeDocument/2006/relationships/image" Target="../media/image65.tiff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790428"/>
            <a:ext cx="9144000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300" b="1" dirty="0">
                <a:solidFill>
                  <a:srgbClr val="FF0000"/>
                </a:solidFill>
              </a:rPr>
              <a:t>认识方程</a:t>
            </a:r>
            <a:endParaRPr lang="zh-CN" altLang="en-US" sz="33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1600258"/>
            <a:ext cx="9144000" cy="17658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000" b="1" dirty="0">
                <a:solidFill>
                  <a:srgbClr val="FF0000"/>
                </a:solidFill>
                <a:latin typeface="+mn-ea"/>
              </a:rPr>
              <a:t>字母表示数</a:t>
            </a:r>
            <a:endParaRPr lang="en-US" altLang="zh-CN" sz="5000" b="1" dirty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课时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54310" y="2398626"/>
            <a:ext cx="2070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prstClr val="white"/>
                </a:solidFill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93521" y="544857"/>
            <a:ext cx="8159621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100" dirty="0">
                <a:latin typeface="+mn-ea"/>
              </a:rPr>
              <a:t>你</a:t>
            </a:r>
            <a:r>
              <a:rPr lang="zh-CN" altLang="en-US" sz="2100" dirty="0">
                <a:latin typeface="+mn-ea"/>
              </a:rPr>
              <a:t>能用一句话</a:t>
            </a:r>
            <a:r>
              <a:rPr lang="zh-CN" altLang="en-US" sz="2100" dirty="0">
                <a:latin typeface="+mn-ea"/>
              </a:rPr>
              <a:t>说说下面</a:t>
            </a:r>
            <a:r>
              <a:rPr lang="zh-CN" altLang="en-US" sz="2100" dirty="0">
                <a:latin typeface="+mn-ea"/>
              </a:rPr>
              <a:t>的儿歌吗？与同伴交流</a:t>
            </a:r>
            <a:r>
              <a:rPr lang="zh-CN" altLang="en-US" sz="2100" dirty="0">
                <a:latin typeface="+mn-ea"/>
              </a:rPr>
              <a:t>你的</a:t>
            </a:r>
            <a:r>
              <a:rPr lang="zh-CN" altLang="en-US" sz="2100" dirty="0">
                <a:latin typeface="+mn-ea"/>
              </a:rPr>
              <a:t>想法。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10" name="Picture 26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366272" y="1461256"/>
            <a:ext cx="2274094" cy="1545431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01005" y="3347676"/>
            <a:ext cx="323016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u="sng" dirty="0">
                <a:latin typeface="+mn-ea"/>
              </a:rPr>
              <a:t>   </a:t>
            </a:r>
            <a:r>
              <a:rPr lang="zh-CN" altLang="en-US" sz="2100" u="sng" dirty="0">
                <a:latin typeface="+mn-ea"/>
              </a:rPr>
              <a:t>     </a:t>
            </a:r>
            <a:r>
              <a:rPr lang="zh-CN" altLang="en-US" sz="2100" dirty="0">
                <a:latin typeface="+mn-ea"/>
              </a:rPr>
              <a:t>朵梅花</a:t>
            </a:r>
            <a:r>
              <a:rPr lang="zh-CN" altLang="en-US" sz="2100" u="sng" dirty="0">
                <a:latin typeface="+mn-ea"/>
              </a:rPr>
              <a:t>            </a:t>
            </a:r>
            <a:r>
              <a:rPr lang="zh-CN" altLang="en-US" sz="2100" dirty="0">
                <a:latin typeface="+mn-ea"/>
              </a:rPr>
              <a:t>个瓣</a:t>
            </a:r>
            <a:r>
              <a:rPr lang="zh-CN" altLang="en-US" sz="2100" u="sng" dirty="0">
                <a:latin typeface="+mn-ea"/>
              </a:rPr>
              <a:t>                                </a:t>
            </a:r>
            <a:r>
              <a:rPr lang="zh-CN" altLang="en-US" sz="2100" u="sng" dirty="0">
                <a:latin typeface="+mn-ea"/>
                <a:sym typeface="Arial" panose="020B0604020202020204" pitchFamily="34" charset="0"/>
              </a:rPr>
              <a:t>    </a:t>
            </a:r>
            <a:endParaRPr lang="zh-CN" altLang="en-US" sz="21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674406" y="3347676"/>
            <a:ext cx="368484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/>
            <a:r>
              <a:rPr lang="zh-CN" altLang="en-US" sz="2100" u="sng" dirty="0">
                <a:latin typeface="+mn-ea"/>
              </a:rPr>
              <a:t>  </a:t>
            </a:r>
            <a:r>
              <a:rPr lang="zh-CN" altLang="en-US" sz="2100" u="sng" dirty="0">
                <a:latin typeface="+mn-ea"/>
              </a:rPr>
              <a:t>        </a:t>
            </a:r>
            <a:r>
              <a:rPr lang="zh-CN" altLang="en-US" sz="2100" dirty="0">
                <a:latin typeface="+mn-ea"/>
              </a:rPr>
              <a:t>周有</a:t>
            </a:r>
            <a:r>
              <a:rPr lang="zh-CN" altLang="en-US" sz="2100" u="sng" dirty="0">
                <a:latin typeface="+mn-ea"/>
              </a:rPr>
              <a:t>    </a:t>
            </a:r>
            <a:r>
              <a:rPr lang="zh-CN" altLang="en-US" sz="2100" u="sng" dirty="0">
                <a:latin typeface="+mn-ea"/>
              </a:rPr>
              <a:t>     </a:t>
            </a:r>
            <a:r>
              <a:rPr lang="zh-CN" altLang="en-US" sz="2100" dirty="0">
                <a:latin typeface="+mn-ea"/>
              </a:rPr>
              <a:t>天</a:t>
            </a:r>
            <a:endParaRPr lang="zh-CN" altLang="en-US" sz="21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>
                <a:spLocks noChangeArrowheads="1"/>
              </p:cNvSpPr>
              <p:nvPr/>
            </p:nvSpPr>
            <p:spPr bwMode="auto">
              <a:xfrm>
                <a:off x="750162" y="3284694"/>
                <a:ext cx="432494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0162" y="3284694"/>
                <a:ext cx="432494" cy="392415"/>
              </a:xfrm>
              <a:prstGeom prst="rect">
                <a:avLst/>
              </a:prstGeom>
              <a:blipFill rotWithShape="1">
                <a:blip r:embed="rId2"/>
                <a:stretch>
                  <a:fillRect l="-52" t="-121" r="66" b="1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/>
              <p:cNvSpPr txBox="1">
                <a:spLocks noChangeArrowheads="1"/>
              </p:cNvSpPr>
              <p:nvPr/>
            </p:nvSpPr>
            <p:spPr bwMode="auto">
              <a:xfrm>
                <a:off x="2046501" y="3301871"/>
                <a:ext cx="913636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5×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0" name="文本框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46501" y="3301871"/>
                <a:ext cx="913636" cy="392415"/>
              </a:xfrm>
              <a:prstGeom prst="rect">
                <a:avLst/>
              </a:prstGeom>
              <a:blipFill rotWithShape="1">
                <a:blip r:embed="rId3"/>
                <a:stretch>
                  <a:fillRect l="-58" t="-129" r="44" b="12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>
                <a:spLocks noChangeArrowheads="1"/>
              </p:cNvSpPr>
              <p:nvPr/>
            </p:nvSpPr>
            <p:spPr bwMode="auto">
              <a:xfrm>
                <a:off x="4986629" y="3347676"/>
                <a:ext cx="432494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86629" y="3347676"/>
                <a:ext cx="432494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141" t="-151" r="8" b="14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>
                <a:spLocks noChangeArrowheads="1"/>
              </p:cNvSpPr>
              <p:nvPr/>
            </p:nvSpPr>
            <p:spPr bwMode="auto">
              <a:xfrm>
                <a:off x="6054911" y="3301871"/>
                <a:ext cx="923834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7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54911" y="3301871"/>
                <a:ext cx="923834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20" t="-129" r="10" b="12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圆角矩形 1"/>
          <p:cNvSpPr/>
          <p:nvPr/>
        </p:nvSpPr>
        <p:spPr>
          <a:xfrm>
            <a:off x="5174585" y="1430372"/>
            <a:ext cx="1760651" cy="1506796"/>
          </a:xfrm>
          <a:prstGeom prst="roundRect">
            <a:avLst/>
          </a:prstGeom>
          <a:solidFill>
            <a:srgbClr val="FFC000"/>
          </a:solidFill>
        </p:spPr>
        <p:txBody>
          <a:bodyPr wrap="none" lIns="68580" tIns="34290" rIns="68580" bIns="34290">
            <a:spAutoFit/>
          </a:bodyPr>
          <a:lstStyle/>
          <a:p>
            <a:pPr algn="just"/>
            <a:r>
              <a:rPr lang="en-US" altLang="zh-CN" sz="2100" dirty="0">
                <a:latin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</a:rPr>
              <a:t>周有</a:t>
            </a:r>
            <a:r>
              <a:rPr lang="en-US" altLang="zh-CN" sz="2100" dirty="0">
                <a:latin typeface="Times New Roman" panose="02020603050405020304" pitchFamily="18" charset="0"/>
              </a:rPr>
              <a:t>7</a:t>
            </a:r>
            <a:r>
              <a:rPr lang="zh-CN" altLang="en-US" sz="2100" dirty="0">
                <a:latin typeface="Times New Roman" panose="02020603050405020304" pitchFamily="18" charset="0"/>
              </a:rPr>
              <a:t>天</a:t>
            </a:r>
            <a:r>
              <a:rPr lang="zh-CN" altLang="en-US" sz="2100" dirty="0">
                <a:latin typeface="Times New Roman" panose="02020603050405020304" pitchFamily="18" charset="0"/>
              </a:rPr>
              <a:t>；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 algn="just"/>
            <a:r>
              <a:rPr lang="en-US" altLang="zh-CN" sz="2100" dirty="0">
                <a:latin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</a:rPr>
              <a:t>周有</a:t>
            </a:r>
            <a:r>
              <a:rPr lang="en-US" altLang="zh-CN" sz="2100" dirty="0">
                <a:latin typeface="Times New Roman" panose="02020603050405020304" pitchFamily="18" charset="0"/>
              </a:rPr>
              <a:t>14</a:t>
            </a:r>
            <a:r>
              <a:rPr lang="zh-CN" altLang="en-US" sz="2100" dirty="0">
                <a:latin typeface="Times New Roman" panose="02020603050405020304" pitchFamily="18" charset="0"/>
              </a:rPr>
              <a:t>天</a:t>
            </a:r>
            <a:r>
              <a:rPr lang="zh-CN" altLang="en-US" sz="2100" dirty="0">
                <a:latin typeface="Times New Roman" panose="02020603050405020304" pitchFamily="18" charset="0"/>
              </a:rPr>
              <a:t>；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 algn="just"/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</a:rPr>
              <a:t>周有</a:t>
            </a:r>
            <a:r>
              <a:rPr lang="en-US" altLang="zh-CN" sz="2100" dirty="0">
                <a:latin typeface="Times New Roman" panose="02020603050405020304" pitchFamily="18" charset="0"/>
              </a:rPr>
              <a:t>21</a:t>
            </a:r>
            <a:r>
              <a:rPr lang="zh-CN" altLang="en-US" sz="2100" dirty="0">
                <a:latin typeface="Times New Roman" panose="02020603050405020304" pitchFamily="18" charset="0"/>
              </a:rPr>
              <a:t>天</a:t>
            </a:r>
            <a:r>
              <a:rPr lang="zh-CN" altLang="en-US" sz="2100" dirty="0">
                <a:latin typeface="Times New Roman" panose="02020603050405020304" pitchFamily="18" charset="0"/>
              </a:rPr>
              <a:t>；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 algn="just"/>
            <a:r>
              <a:rPr lang="en-US" altLang="zh-CN" sz="2100" dirty="0">
                <a:latin typeface="Times New Roman" panose="02020603050405020304" pitchFamily="18" charset="0"/>
              </a:rPr>
              <a:t>…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555067" y="489509"/>
            <a:ext cx="1328738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dirty="0">
                <a:latin typeface="+mn-ea"/>
              </a:rPr>
              <a:t>填空</a:t>
            </a:r>
            <a:r>
              <a:rPr lang="zh-CN" altLang="en-US" sz="2400" dirty="0">
                <a:latin typeface="+mn-ea"/>
              </a:rPr>
              <a:t>。</a:t>
            </a:r>
            <a:endParaRPr lang="zh-CN" altLang="en-US" sz="2400" dirty="0">
              <a:latin typeface="+mn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67357" y="1073869"/>
            <a:ext cx="7219343" cy="3497270"/>
            <a:chOff x="889810" y="1388255"/>
            <a:chExt cx="9625790" cy="4663026"/>
          </a:xfrm>
        </p:grpSpPr>
        <p:pic>
          <p:nvPicPr>
            <p:cNvPr id="39" name="图片 9" descr="26.png"/>
            <p:cNvPicPr>
              <a:picLocks noChangeAspect="1" noChangeArrowheads="1"/>
            </p:cNvPicPr>
            <p:nvPr/>
          </p:nvPicPr>
          <p:blipFill>
            <a:blip r:embed="rId1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889810" y="1388255"/>
              <a:ext cx="9625790" cy="451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文本框 2"/>
                <p:cNvSpPr txBox="1"/>
                <p:nvPr/>
              </p:nvSpPr>
              <p:spPr>
                <a:xfrm>
                  <a:off x="1805441" y="1606307"/>
                  <a:ext cx="3270413" cy="145270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800" dirty="0">
                      <a:latin typeface="+mn-ea"/>
                    </a:rPr>
                    <a:t>1</a:t>
                  </a:r>
                  <a:r>
                    <a:rPr lang="zh-CN" altLang="en-US" sz="1800" dirty="0">
                      <a:latin typeface="+mn-ea"/>
                    </a:rPr>
                    <a:t>只手有</a:t>
                  </a:r>
                  <a:r>
                    <a:rPr lang="en-US" altLang="zh-CN" sz="1800" dirty="0">
                      <a:latin typeface="+mn-ea"/>
                    </a:rPr>
                    <a:t>5</a:t>
                  </a:r>
                  <a:r>
                    <a:rPr lang="zh-CN" altLang="en-US" sz="1800" dirty="0">
                      <a:latin typeface="+mn-ea"/>
                    </a:rPr>
                    <a:t>个手指，</a:t>
                  </a:r>
                  <a:endParaRPr lang="en-US" altLang="zh-CN" sz="1800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1800" dirty="0">
                      <a:latin typeface="+mn-ea"/>
                    </a:rPr>
                    <a:t>2</a:t>
                  </a:r>
                  <a:r>
                    <a:rPr lang="zh-CN" altLang="en-US" sz="1800" dirty="0">
                      <a:latin typeface="+mn-ea"/>
                    </a:rPr>
                    <a:t>只手有</a:t>
                  </a:r>
                  <a:r>
                    <a:rPr lang="en-US" altLang="zh-CN" sz="1800" dirty="0">
                      <a:latin typeface="+mn-ea"/>
                    </a:rPr>
                    <a:t>10</a:t>
                  </a:r>
                  <a:r>
                    <a:rPr lang="zh-CN" altLang="en-US" sz="1800" dirty="0">
                      <a:latin typeface="+mn-ea"/>
                    </a:rPr>
                    <a:t>个手指，</a:t>
                  </a:r>
                  <a:endParaRPr lang="en-US" altLang="zh-CN" sz="1800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zh-CN" altLang="en-US" sz="1800" dirty="0">
                      <a:latin typeface="+mn-ea"/>
                    </a:rPr>
                    <a:t>只手有</a:t>
                  </a:r>
                  <a:r>
                    <a:rPr lang="zh-CN" altLang="en-US" sz="1800" u="sng" dirty="0">
                      <a:latin typeface="+mn-ea"/>
                    </a:rPr>
                    <a:t>       </a:t>
                  </a:r>
                  <a:r>
                    <a:rPr lang="zh-CN" altLang="en-US" sz="1800" dirty="0">
                      <a:latin typeface="+mn-ea"/>
                    </a:rPr>
                    <a:t>个手指。</a:t>
                  </a:r>
                  <a:endParaRPr lang="zh-CN" altLang="en-US" sz="1800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3" name="文本框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5441" y="1606307"/>
                  <a:ext cx="3270413" cy="1452705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6" name="文本框 45"/>
                <p:cNvSpPr txBox="1"/>
                <p:nvPr/>
              </p:nvSpPr>
              <p:spPr>
                <a:xfrm>
                  <a:off x="5702704" y="1643882"/>
                  <a:ext cx="4553402" cy="145270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latin typeface="+mn-ea"/>
                    </a:rPr>
                    <a:t>我们每</a:t>
                  </a:r>
                  <a:r>
                    <a:rPr lang="en-US" altLang="zh-CN" sz="1800" dirty="0">
                      <a:latin typeface="+mn-ea"/>
                    </a:rPr>
                    <a:t>76</a:t>
                  </a:r>
                  <a:r>
                    <a:rPr lang="zh-CN" altLang="en-US" sz="1800" dirty="0">
                      <a:latin typeface="+mn-ea"/>
                    </a:rPr>
                    <a:t>年才能见到一次的哈雷彗星，在公元</a:t>
                  </a:r>
                  <a14:m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𝑠</m:t>
                      </m:r>
                    </m:oMath>
                  </a14:m>
                  <a:r>
                    <a:rPr lang="zh-CN" altLang="en-US" sz="1800" dirty="0">
                      <a:latin typeface="+mn-ea"/>
                    </a:rPr>
                    <a:t>年出现后，再一次出现将是公元</a:t>
                  </a:r>
                  <a:r>
                    <a:rPr lang="zh-CN" altLang="en-US" sz="1800" u="sng" dirty="0">
                      <a:latin typeface="+mn-ea"/>
                    </a:rPr>
                    <a:t>             </a:t>
                  </a:r>
                  <a:r>
                    <a:rPr lang="zh-CN" altLang="en-US" sz="1800" dirty="0">
                      <a:latin typeface="+mn-ea"/>
                    </a:rPr>
                    <a:t>年。</a:t>
                  </a:r>
                  <a:endParaRPr lang="zh-CN" altLang="en-US" sz="1800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46" name="文本框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02704" y="1643882"/>
                  <a:ext cx="4553402" cy="1452705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7" name="文本框 46"/>
                <p:cNvSpPr txBox="1"/>
                <p:nvPr/>
              </p:nvSpPr>
              <p:spPr>
                <a:xfrm>
                  <a:off x="1370385" y="4155377"/>
                  <a:ext cx="4060032" cy="189590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latin typeface="+mn-ea"/>
                    </a:rPr>
                    <a:t>摆</a:t>
                  </a:r>
                  <a:r>
                    <a:rPr lang="en-US" altLang="zh-CN" sz="1800" dirty="0">
                      <a:latin typeface="+mn-ea"/>
                    </a:rPr>
                    <a:t>1</a:t>
                  </a:r>
                  <a:r>
                    <a:rPr lang="zh-CN" altLang="en-US" sz="1800" dirty="0">
                      <a:latin typeface="+mn-ea"/>
                    </a:rPr>
                    <a:t>个三角形需要</a:t>
                  </a:r>
                  <a:r>
                    <a:rPr lang="en-US" altLang="zh-CN" sz="1800" dirty="0">
                      <a:latin typeface="+mn-ea"/>
                    </a:rPr>
                    <a:t>3</a:t>
                  </a:r>
                  <a:r>
                    <a:rPr lang="zh-CN" altLang="en-US" sz="1800" dirty="0">
                      <a:latin typeface="+mn-ea"/>
                    </a:rPr>
                    <a:t>根小棒，</a:t>
                  </a:r>
                  <a:endParaRPr lang="en-US" altLang="zh-CN" sz="1800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latin typeface="+mn-ea"/>
                    </a:rPr>
                    <a:t>摆</a:t>
                  </a:r>
                  <a:r>
                    <a:rPr lang="en-US" altLang="zh-CN" sz="1800" dirty="0">
                      <a:latin typeface="+mn-ea"/>
                    </a:rPr>
                    <a:t>2</a:t>
                  </a:r>
                  <a:r>
                    <a:rPr lang="zh-CN" altLang="en-US" sz="1800" dirty="0">
                      <a:latin typeface="+mn-ea"/>
                    </a:rPr>
                    <a:t>个</a:t>
                  </a:r>
                  <a:r>
                    <a:rPr lang="zh-CN" altLang="en-US" sz="1800" dirty="0">
                      <a:latin typeface="+mn-ea"/>
                    </a:rPr>
                    <a:t>三角形</a:t>
                  </a:r>
                  <a:r>
                    <a:rPr lang="zh-CN" altLang="en-US" sz="1800" dirty="0">
                      <a:latin typeface="+mn-ea"/>
                    </a:rPr>
                    <a:t>需要</a:t>
                  </a:r>
                  <a:r>
                    <a:rPr lang="en-US" altLang="zh-CN" sz="1800" dirty="0">
                      <a:latin typeface="+mn-ea"/>
                    </a:rPr>
                    <a:t>6</a:t>
                  </a:r>
                  <a:r>
                    <a:rPr lang="zh-CN" altLang="en-US" sz="1800" dirty="0">
                      <a:latin typeface="+mn-ea"/>
                    </a:rPr>
                    <a:t>根</a:t>
                  </a:r>
                  <a:r>
                    <a:rPr lang="zh-CN" altLang="en-US" sz="1800" dirty="0">
                      <a:latin typeface="+mn-ea"/>
                    </a:rPr>
                    <a:t>小棒，</a:t>
                  </a:r>
                  <a:endParaRPr lang="en-US" altLang="zh-CN" sz="1800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latin typeface="+mn-ea"/>
                    </a:rPr>
                    <a:t>摆</a:t>
                  </a:r>
                  <a14:m>
                    <m:oMath xmlns:m="http://schemas.openxmlformats.org/officeDocument/2006/math">
                      <m:r>
                        <a:rPr lang="en-US" altLang="zh-CN" sz="1800" i="1"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zh-CN" altLang="en-US" sz="1800" dirty="0">
                      <a:latin typeface="+mn-ea"/>
                    </a:rPr>
                    <a:t>个</a:t>
                  </a:r>
                  <a:r>
                    <a:rPr lang="zh-CN" altLang="en-US" sz="1800" dirty="0">
                      <a:latin typeface="+mn-ea"/>
                    </a:rPr>
                    <a:t>三角形</a:t>
                  </a:r>
                  <a:r>
                    <a:rPr lang="zh-CN" altLang="en-US" sz="1800" dirty="0">
                      <a:latin typeface="+mn-ea"/>
                    </a:rPr>
                    <a:t>需要</a:t>
                  </a:r>
                  <a:r>
                    <a:rPr lang="en-US" altLang="zh-CN" sz="1800" u="sng" dirty="0">
                      <a:latin typeface="+mn-ea"/>
                    </a:rPr>
                    <a:t>       </a:t>
                  </a:r>
                  <a:r>
                    <a:rPr lang="zh-CN" altLang="en-US" sz="1800" dirty="0">
                      <a:latin typeface="+mn-ea"/>
                    </a:rPr>
                    <a:t>根</a:t>
                  </a:r>
                  <a:r>
                    <a:rPr lang="zh-CN" altLang="en-US" sz="1800" dirty="0">
                      <a:latin typeface="+mn-ea"/>
                    </a:rPr>
                    <a:t>小</a:t>
                  </a:r>
                  <a:r>
                    <a:rPr lang="zh-CN" altLang="en-US" sz="1800" dirty="0">
                      <a:latin typeface="+mn-ea"/>
                    </a:rPr>
                    <a:t>棒。</a:t>
                  </a:r>
                  <a:endParaRPr lang="en-US" altLang="zh-CN" sz="1800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47" name="文本框 4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70385" y="4155377"/>
                  <a:ext cx="4060032" cy="1895904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8" name="文本框 47"/>
                <p:cNvSpPr txBox="1"/>
                <p:nvPr/>
              </p:nvSpPr>
              <p:spPr>
                <a:xfrm>
                  <a:off x="5794554" y="4155377"/>
                  <a:ext cx="4060032" cy="145270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latin typeface="+mn-ea"/>
                    </a:rPr>
                    <a:t>在第一层摆了</a:t>
                  </a:r>
                  <a:r>
                    <a:rPr lang="en-US" altLang="zh-CN" sz="1800" dirty="0">
                      <a:latin typeface="+mn-ea"/>
                    </a:rPr>
                    <a:t>2</a:t>
                  </a:r>
                  <a:r>
                    <a:rPr lang="zh-CN" altLang="en-US" sz="1800" dirty="0">
                      <a:latin typeface="+mn-ea"/>
                    </a:rPr>
                    <a:t>个圆片，</a:t>
                  </a:r>
                  <a:endParaRPr lang="en-US" altLang="zh-CN" sz="1800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latin typeface="+mn-ea"/>
                    </a:rPr>
                    <a:t>在第二层摆了</a:t>
                  </a:r>
                  <a:r>
                    <a:rPr lang="en-US" altLang="zh-CN" sz="1800" dirty="0">
                      <a:latin typeface="+mn-ea"/>
                    </a:rPr>
                    <a:t>3</a:t>
                  </a:r>
                  <a:r>
                    <a:rPr lang="zh-CN" altLang="en-US" sz="1800" dirty="0">
                      <a:latin typeface="+mn-ea"/>
                    </a:rPr>
                    <a:t>个圆片，</a:t>
                  </a:r>
                  <a:endParaRPr lang="en-US" altLang="zh-CN" sz="1800" dirty="0">
                    <a:latin typeface="+mn-ea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1800" dirty="0">
                      <a:latin typeface="+mn-ea"/>
                    </a:rPr>
                    <a:t>在第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180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zh-CN" altLang="en-US" sz="1800" i="1">
                          <a:latin typeface="Cambria Math" panose="02040503050406030204" pitchFamily="18" charset="0"/>
                        </a:rPr>
                        <m:t>层</m:t>
                      </m:r>
                      <m:r>
                        <a:rPr lang="zh-CN" altLang="en-US" sz="1800" i="1">
                          <a:latin typeface="Cambria Math" panose="02040503050406030204" pitchFamily="18" charset="0"/>
                        </a:rPr>
                        <m:t>摆了</m:t>
                      </m:r>
                    </m:oMath>
                  </a14:m>
                  <a:r>
                    <a:rPr lang="en-US" altLang="zh-CN" sz="1800" u="sng" dirty="0">
                      <a:latin typeface="+mn-ea"/>
                    </a:rPr>
                    <a:t>            </a:t>
                  </a:r>
                  <a:r>
                    <a:rPr lang="zh-CN" altLang="en-US" sz="1800" dirty="0">
                      <a:latin typeface="+mn-ea"/>
                    </a:rPr>
                    <a:t>个圆片。</a:t>
                  </a:r>
                  <a:endParaRPr lang="en-US" altLang="zh-CN" sz="1800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48" name="文本框 4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94554" y="4155377"/>
                  <a:ext cx="4060032" cy="1452705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文本框 43"/>
              <p:cNvSpPr txBox="1">
                <a:spLocks noChangeArrowheads="1"/>
              </p:cNvSpPr>
              <p:nvPr/>
            </p:nvSpPr>
            <p:spPr bwMode="auto">
              <a:xfrm>
                <a:off x="5771192" y="1867139"/>
                <a:ext cx="1763486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（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+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76）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4" name="文本框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1192" y="1867139"/>
                <a:ext cx="1763486" cy="392415"/>
              </a:xfrm>
              <a:prstGeom prst="rect">
                <a:avLst/>
              </a:prstGeom>
              <a:blipFill rotWithShape="1">
                <a:blip r:embed="rId6"/>
                <a:stretch>
                  <a:fillRect l="-18" t="-61" r="23" b="-2000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文本框 49"/>
              <p:cNvSpPr txBox="1">
                <a:spLocks noChangeArrowheads="1"/>
              </p:cNvSpPr>
              <p:nvPr/>
            </p:nvSpPr>
            <p:spPr bwMode="auto">
              <a:xfrm>
                <a:off x="2166717" y="1867139"/>
                <a:ext cx="656228" cy="7155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5×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  <a:p>
                <a:pPr eaLnBrk="0" hangingPunct="0"/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50" name="文本框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66717" y="1867139"/>
                <a:ext cx="656228" cy="715580"/>
              </a:xfrm>
              <a:prstGeom prst="rect">
                <a:avLst/>
              </a:prstGeom>
              <a:blipFill rotWithShape="1">
                <a:blip r:embed="rId7"/>
                <a:stretch>
                  <a:fillRect l="-15" t="-33" r="56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文本框 50"/>
              <p:cNvSpPr txBox="1">
                <a:spLocks noChangeArrowheads="1"/>
              </p:cNvSpPr>
              <p:nvPr/>
            </p:nvSpPr>
            <p:spPr bwMode="auto">
              <a:xfrm>
                <a:off x="2726454" y="3767948"/>
                <a:ext cx="988607" cy="7155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3×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  <a:p>
                <a:pPr eaLnBrk="0" hangingPunct="0"/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51" name="文本框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26454" y="3767948"/>
                <a:ext cx="988607" cy="715580"/>
              </a:xfrm>
              <a:prstGeom prst="rect">
                <a:avLst/>
              </a:prstGeom>
              <a:blipFill rotWithShape="1">
                <a:blip r:embed="rId8"/>
                <a:stretch>
                  <a:fillRect l="-40" t="-69" r="31" b="6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文本框 51"/>
              <p:cNvSpPr txBox="1">
                <a:spLocks noChangeArrowheads="1"/>
              </p:cNvSpPr>
              <p:nvPr/>
            </p:nvSpPr>
            <p:spPr bwMode="auto">
              <a:xfrm>
                <a:off x="5651971" y="3765973"/>
                <a:ext cx="1261634" cy="7155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（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+1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Arial" panose="020B0604020202020204" pitchFamily="34" charset="0"/>
                  </a:rPr>
                  <a:t>）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  <a:p>
                <a:pPr eaLnBrk="0" hangingPunct="0"/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52" name="文本框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51971" y="3765973"/>
                <a:ext cx="1261634" cy="715580"/>
              </a:xfrm>
              <a:prstGeom prst="rect">
                <a:avLst/>
              </a:prstGeom>
              <a:blipFill rotWithShape="1">
                <a:blip r:embed="rId9"/>
                <a:stretch>
                  <a:fillRect l="-37" t="-59" r="29" b="-105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61" name="TextBox 9"/>
          <p:cNvSpPr txBox="1">
            <a:spLocks noChangeArrowheads="1"/>
          </p:cNvSpPr>
          <p:nvPr/>
        </p:nvSpPr>
        <p:spPr bwMode="auto">
          <a:xfrm>
            <a:off x="647475" y="1109450"/>
            <a:ext cx="60686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）淘气用小正方形摆大门。</a:t>
            </a:r>
            <a:endParaRPr lang="en-US" altLang="zh-CN" sz="2100" dirty="0">
              <a:latin typeface="+mn-ea"/>
              <a:ea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692" y="1687416"/>
            <a:ext cx="6863127" cy="102879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952431" y="2716209"/>
            <a:ext cx="553538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个                              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个</a:t>
            </a:r>
            <a:endParaRPr lang="zh-CN" altLang="en-US" sz="21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7" name="文本框 66"/>
              <p:cNvSpPr txBox="1"/>
              <p:nvPr/>
            </p:nvSpPr>
            <p:spPr>
              <a:xfrm>
                <a:off x="647475" y="3315092"/>
                <a:ext cx="7190239" cy="1038746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</a:rPr>
                  <a:t>摆</a:t>
                </a:r>
                <a:r>
                  <a:rPr lang="en-US" altLang="zh-CN" sz="2100" dirty="0">
                    <a:latin typeface="+mn-ea"/>
                  </a:rPr>
                  <a:t>1</a:t>
                </a:r>
                <a:r>
                  <a:rPr lang="zh-CN" altLang="en-US" sz="2100" dirty="0">
                    <a:latin typeface="+mn-ea"/>
                  </a:rPr>
                  <a:t>个大门需要</a:t>
                </a:r>
                <a:r>
                  <a:rPr lang="zh-CN" altLang="en-US" sz="2100" u="sng" dirty="0">
                    <a:latin typeface="+mn-ea"/>
                  </a:rPr>
                  <a:t>       </a:t>
                </a:r>
                <a:r>
                  <a:rPr lang="zh-CN" altLang="en-US" sz="2100" dirty="0">
                    <a:latin typeface="+mn-ea"/>
                  </a:rPr>
                  <a:t>个小正方形，摆</a:t>
                </a:r>
                <a:r>
                  <a:rPr lang="en-US" altLang="zh-CN" sz="2100" dirty="0">
                    <a:latin typeface="+mn-ea"/>
                  </a:rPr>
                  <a:t>2</a:t>
                </a:r>
                <a:r>
                  <a:rPr lang="zh-CN" altLang="en-US" sz="2100" dirty="0">
                    <a:latin typeface="+mn-ea"/>
                  </a:rPr>
                  <a:t>个大门需要</a:t>
                </a:r>
                <a:r>
                  <a:rPr lang="zh-CN" altLang="en-US" sz="2100" dirty="0">
                    <a:latin typeface="+mn-ea"/>
                  </a:rPr>
                  <a:t>需要</a:t>
                </a:r>
                <a:r>
                  <a:rPr lang="zh-CN" altLang="en-US" sz="2100" u="sng" dirty="0">
                    <a:latin typeface="+mn-ea"/>
                  </a:rPr>
                  <a:t>       </a:t>
                </a:r>
                <a:r>
                  <a:rPr lang="zh-CN" altLang="en-US" sz="2100" dirty="0">
                    <a:latin typeface="+mn-ea"/>
                  </a:rPr>
                  <a:t>个小正方形，</a:t>
                </a:r>
                <a:r>
                  <a:rPr lang="zh-CN" altLang="en-US" sz="2100" dirty="0">
                    <a:latin typeface="+mn-ea"/>
                  </a:rPr>
                  <a:t>摆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100" dirty="0">
                    <a:latin typeface="+mn-ea"/>
                  </a:rPr>
                  <a:t>个大门</a:t>
                </a:r>
                <a:r>
                  <a:rPr lang="zh-CN" altLang="en-US" sz="2100" dirty="0">
                    <a:latin typeface="+mn-ea"/>
                  </a:rPr>
                  <a:t>需要</a:t>
                </a:r>
                <a:r>
                  <a:rPr lang="zh-CN" altLang="en-US" sz="2100" u="sng" dirty="0">
                    <a:latin typeface="+mn-ea"/>
                  </a:rPr>
                  <a:t>       </a:t>
                </a:r>
                <a:r>
                  <a:rPr lang="zh-CN" altLang="en-US" sz="2100" dirty="0">
                    <a:latin typeface="+mn-ea"/>
                  </a:rPr>
                  <a:t>个小</a:t>
                </a:r>
                <a:r>
                  <a:rPr lang="zh-CN" altLang="en-US" sz="2100" dirty="0">
                    <a:latin typeface="+mn-ea"/>
                  </a:rPr>
                  <a:t>正方形</a:t>
                </a:r>
                <a:r>
                  <a:rPr lang="zh-CN" altLang="en-US" sz="2100" dirty="0">
                    <a:latin typeface="+mn-ea"/>
                  </a:rPr>
                  <a:t>。</a:t>
                </a:r>
                <a:endParaRPr lang="zh-CN" altLang="en-US" sz="2100" dirty="0">
                  <a:latin typeface="+mn-ea"/>
                </a:endParaRPr>
              </a:p>
            </p:txBody>
          </p:sp>
        </mc:Choice>
        <mc:Fallback>
          <p:sp>
            <p:nvSpPr>
              <p:cNvPr id="67" name="文本框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475" y="3315092"/>
                <a:ext cx="7190239" cy="1038746"/>
              </a:xfrm>
              <a:prstGeom prst="rect">
                <a:avLst/>
              </a:prstGeom>
              <a:blipFill rotWithShape="1">
                <a:blip r:embed="rId2"/>
                <a:stretch>
                  <a:fillRect l="-6" t="-38" r="8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/>
          <p:cNvSpPr txBox="1"/>
          <p:nvPr/>
        </p:nvSpPr>
        <p:spPr>
          <a:xfrm>
            <a:off x="2694215" y="3442049"/>
            <a:ext cx="53184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5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49278" y="3352587"/>
            <a:ext cx="53184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10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0" name="文本框 69"/>
              <p:cNvSpPr txBox="1">
                <a:spLocks noChangeArrowheads="1"/>
              </p:cNvSpPr>
              <p:nvPr/>
            </p:nvSpPr>
            <p:spPr bwMode="auto">
              <a:xfrm>
                <a:off x="3811648" y="3849198"/>
                <a:ext cx="988607" cy="7155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5×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  <a:p>
                <a:pPr eaLnBrk="0" hangingPunct="0"/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70" name="文本框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11648" y="3849198"/>
                <a:ext cx="988607" cy="715580"/>
              </a:xfrm>
              <a:prstGeom prst="rect">
                <a:avLst/>
              </a:prstGeom>
              <a:blipFill rotWithShape="1">
                <a:blip r:embed="rId3"/>
                <a:stretch>
                  <a:fillRect l="-38" t="-65" r="29" b="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582825" y="445130"/>
            <a:ext cx="1369606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摆图形。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22" grpId="0"/>
      <p:bldP spid="67" grpId="0"/>
      <p:bldP spid="23" grpId="0"/>
      <p:bldP spid="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表格 64"/>
          <p:cNvGraphicFramePr>
            <a:graphicFrameLocks noGrp="1"/>
          </p:cNvGraphicFramePr>
          <p:nvPr/>
        </p:nvGraphicFramePr>
        <p:xfrm>
          <a:off x="426244" y="3327796"/>
          <a:ext cx="7733377" cy="1430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3267"/>
                <a:gridCol w="1007706"/>
                <a:gridCol w="1119674"/>
                <a:gridCol w="1084684"/>
                <a:gridCol w="1007706"/>
                <a:gridCol w="1328192"/>
                <a:gridCol w="932148"/>
              </a:tblGrid>
              <a:tr h="715408">
                <a:tc>
                  <a:txBody>
                    <a:bodyPr/>
                    <a:lstStyle/>
                    <a:p>
                      <a:pPr algn="ctr"/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latin typeface="+mn-ea"/>
                          <a:ea typeface="+mn-ea"/>
                        </a:rPr>
                        <a:t>第</a:t>
                      </a:r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2100" b="0" dirty="0" smtClean="0">
                          <a:latin typeface="+mn-ea"/>
                          <a:ea typeface="+mn-ea"/>
                        </a:rPr>
                        <a:t>个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latin typeface="+mn-ea"/>
                          <a:ea typeface="+mn-ea"/>
                        </a:rPr>
                        <a:t>第</a:t>
                      </a:r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2100" b="0" dirty="0" smtClean="0">
                          <a:latin typeface="+mn-ea"/>
                          <a:ea typeface="+mn-ea"/>
                        </a:rPr>
                        <a:t>个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latin typeface="+mn-ea"/>
                          <a:ea typeface="+mn-ea"/>
                        </a:rPr>
                        <a:t>第</a:t>
                      </a:r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2100" b="0" dirty="0" smtClean="0">
                          <a:latin typeface="+mn-ea"/>
                          <a:ea typeface="+mn-ea"/>
                        </a:rPr>
                        <a:t>个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……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/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rotWithShape="0">
                      <a:blip r:embed="rId1"/>
                      <a:stretch>
                        <a:fillRect l="-411684" t="-637" r="-70790" b="-11719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……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4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latin typeface="+mn-ea"/>
                          <a:ea typeface="+mn-ea"/>
                        </a:rPr>
                        <a:t>所需小正方形个数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2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4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…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latin typeface="+mn-ea"/>
                          <a:ea typeface="+mn-ea"/>
                        </a:rPr>
                        <a:t>…</a:t>
                      </a:r>
                      <a:endParaRPr lang="zh-CN" altLang="en-US" sz="2100" b="0" dirty="0">
                        <a:latin typeface="+mn-ea"/>
                        <a:ea typeface="+mn-ea"/>
                      </a:endParaRPr>
                    </a:p>
                  </a:txBody>
                  <a:tcPr marL="68585" marR="68585" marT="34292" marB="34292" anchor="ctr">
                    <a:lnL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600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66" name="TextBox 10"/>
          <p:cNvSpPr txBox="1">
            <a:spLocks noChangeArrowheads="1"/>
          </p:cNvSpPr>
          <p:nvPr/>
        </p:nvSpPr>
        <p:spPr bwMode="auto">
          <a:xfrm>
            <a:off x="4142647" y="4105897"/>
            <a:ext cx="4321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0236" y="996148"/>
            <a:ext cx="6372883" cy="1898394"/>
            <a:chOff x="786981" y="1328198"/>
            <a:chExt cx="8497177" cy="2531191"/>
          </a:xfrm>
        </p:grpSpPr>
        <p:sp>
          <p:nvSpPr>
            <p:cNvPr id="61" name="TextBox 9"/>
            <p:cNvSpPr txBox="1">
              <a:spLocks noChangeArrowheads="1"/>
            </p:cNvSpPr>
            <p:nvPr/>
          </p:nvSpPr>
          <p:spPr bwMode="auto">
            <a:xfrm>
              <a:off x="786981" y="1328198"/>
              <a:ext cx="80914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100" dirty="0">
                  <a:latin typeface="+mn-ea"/>
                  <a:ea typeface="+mn-ea"/>
                </a:rPr>
                <a:t>（</a:t>
              </a:r>
              <a:r>
                <a:rPr lang="en-US" altLang="zh-CN" sz="2100" dirty="0">
                  <a:latin typeface="+mn-ea"/>
                  <a:ea typeface="+mn-ea"/>
                </a:rPr>
                <a:t>2</a:t>
              </a:r>
              <a:r>
                <a:rPr lang="zh-CN" altLang="en-US" sz="2100" dirty="0">
                  <a:latin typeface="+mn-ea"/>
                  <a:ea typeface="+mn-ea"/>
                </a:rPr>
                <a:t>）笑笑</a:t>
              </a:r>
              <a:r>
                <a:rPr lang="zh-CN" altLang="en-US" sz="2100" dirty="0">
                  <a:latin typeface="+mn-ea"/>
                  <a:ea typeface="+mn-ea"/>
                </a:rPr>
                <a:t>用小正方形摆长方形。</a:t>
              </a:r>
              <a:r>
                <a:rPr lang="en-US" altLang="zh-CN" sz="2100" dirty="0">
                  <a:latin typeface="+mn-ea"/>
                  <a:ea typeface="+mn-ea"/>
                </a:rPr>
                <a:t>  </a:t>
              </a:r>
              <a:endParaRPr lang="en-US" altLang="zh-CN" sz="2100" dirty="0">
                <a:latin typeface="+mn-ea"/>
                <a:ea typeface="+mn-ea"/>
              </a:endParaRPr>
            </a:p>
          </p:txBody>
        </p:sp>
        <p:pic>
          <p:nvPicPr>
            <p:cNvPr id="64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31454" y="2297265"/>
              <a:ext cx="7952704" cy="1446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8"/>
            <p:cNvSpPr txBox="1"/>
            <p:nvPr/>
          </p:nvSpPr>
          <p:spPr>
            <a:xfrm>
              <a:off x="1329418" y="3305392"/>
              <a:ext cx="7380514" cy="553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latin typeface="+mn-ea"/>
                </a:rPr>
                <a:t>第</a:t>
              </a:r>
              <a:r>
                <a:rPr lang="en-US" altLang="zh-CN" sz="2100" dirty="0">
                  <a:latin typeface="+mn-ea"/>
                </a:rPr>
                <a:t>1</a:t>
              </a:r>
              <a:r>
                <a:rPr lang="zh-CN" altLang="en-US" sz="2100" dirty="0">
                  <a:latin typeface="+mn-ea"/>
                </a:rPr>
                <a:t>个               第</a:t>
              </a:r>
              <a:r>
                <a:rPr lang="en-US" altLang="zh-CN" sz="2100" dirty="0">
                  <a:latin typeface="+mn-ea"/>
                </a:rPr>
                <a:t>2</a:t>
              </a:r>
              <a:r>
                <a:rPr lang="zh-CN" altLang="en-US" sz="2100" dirty="0">
                  <a:latin typeface="+mn-ea"/>
                </a:rPr>
                <a:t>个               第</a:t>
              </a:r>
              <a:r>
                <a:rPr lang="en-US" altLang="zh-CN" sz="2100" dirty="0">
                  <a:latin typeface="+mn-ea"/>
                </a:rPr>
                <a:t>3</a:t>
              </a:r>
              <a:r>
                <a:rPr lang="zh-CN" altLang="en-US" sz="2100" dirty="0">
                  <a:latin typeface="+mn-ea"/>
                </a:rPr>
                <a:t>个</a:t>
              </a:r>
              <a:endParaRPr lang="zh-CN" altLang="en-US" sz="2100" dirty="0">
                <a:latin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>
                <a:spLocks noChangeArrowheads="1"/>
              </p:cNvSpPr>
              <p:nvPr/>
            </p:nvSpPr>
            <p:spPr bwMode="auto">
              <a:xfrm>
                <a:off x="6226215" y="4105897"/>
                <a:ext cx="995679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2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26215" y="4105897"/>
                <a:ext cx="995679" cy="553998"/>
              </a:xfrm>
              <a:prstGeom prst="rect">
                <a:avLst/>
              </a:prstGeom>
              <a:blipFill rotWithShape="1">
                <a:blip r:embed="rId3"/>
                <a:stretch>
                  <a:fillRect l="-4" t="-112" r="4" b="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582825" y="445130"/>
            <a:ext cx="1369606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摆图形。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Box 4"/>
              <p:cNvSpPr txBox="1">
                <a:spLocks noChangeArrowheads="1"/>
              </p:cNvSpPr>
              <p:nvPr/>
            </p:nvSpPr>
            <p:spPr bwMode="auto">
              <a:xfrm>
                <a:off x="493521" y="567298"/>
                <a:ext cx="8536180" cy="3508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sym typeface="+mn-ea"/>
                  </a:rPr>
                  <a:t>用含有字母的式子表示下面各题的数量关系。</a:t>
                </a:r>
                <a:endParaRPr lang="zh-CN" altLang="en-US" sz="2100" dirty="0">
                  <a:latin typeface="+mn-ea"/>
                  <a:sym typeface="+mn-ea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sym typeface="+mn-ea"/>
                  </a:rPr>
                  <a:t>（</a:t>
                </a:r>
                <a:r>
                  <a:rPr lang="en-US" altLang="zh-CN" sz="2100" dirty="0">
                    <a:latin typeface="+mn-ea"/>
                    <a:sym typeface="+mn-ea"/>
                  </a:rPr>
                  <a:t>1</a:t>
                </a:r>
                <a:r>
                  <a:rPr lang="zh-CN" altLang="en-US" sz="2100" dirty="0">
                    <a:latin typeface="+mn-ea"/>
                    <a:sym typeface="+mn-ea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latin typeface="+mn-ea"/>
                    <a:sym typeface="+mn-ea"/>
                  </a:rPr>
                  <a:t>的5倍是多少？                        (	              )</a:t>
                </a:r>
                <a:endParaRPr lang="zh-CN" altLang="en-US" sz="2100" dirty="0">
                  <a:latin typeface="+mn-ea"/>
                  <a:sym typeface="+mn-ea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sym typeface="+mn-ea"/>
                  </a:rPr>
                  <a:t>（</a:t>
                </a:r>
                <a:r>
                  <a:rPr lang="en-US" altLang="zh-CN" sz="2100" dirty="0">
                    <a:latin typeface="+mn-ea"/>
                    <a:sym typeface="+mn-ea"/>
                  </a:rPr>
                  <a:t>2</a:t>
                </a:r>
                <a:r>
                  <a:rPr lang="zh-CN" altLang="en-US" sz="2100" dirty="0">
                    <a:latin typeface="+mn-ea"/>
                    <a:sym typeface="+mn-ea"/>
                  </a:rPr>
                  <a:t>）比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zh-CN" altLang="en-US" sz="2100" dirty="0">
                    <a:latin typeface="+mn-ea"/>
                    <a:sym typeface="+mn-ea"/>
                  </a:rPr>
                  <a:t>多</a:t>
                </a:r>
                <a:r>
                  <a:rPr lang="en-US" altLang="zh-CN" sz="2100" dirty="0">
                    <a:latin typeface="+mn-ea"/>
                    <a:sym typeface="+mn-ea"/>
                  </a:rPr>
                  <a:t>24</a:t>
                </a:r>
                <a:r>
                  <a:rPr lang="zh-CN" altLang="en-US" sz="2100" dirty="0">
                    <a:latin typeface="+mn-ea"/>
                    <a:sym typeface="+mn-ea"/>
                  </a:rPr>
                  <a:t>的数是多少？             (                  )</a:t>
                </a:r>
                <a:endParaRPr lang="zh-CN" altLang="en-US" sz="2100" dirty="0">
                  <a:latin typeface="+mn-ea"/>
                  <a:sym typeface="+mn-ea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sym typeface="+mn-ea"/>
                  </a:rPr>
                  <a:t>（</a:t>
                </a:r>
                <a:r>
                  <a:rPr lang="en-US" altLang="zh-CN" sz="2100" dirty="0">
                    <a:latin typeface="+mn-ea"/>
                    <a:sym typeface="+mn-ea"/>
                  </a:rPr>
                  <a:t>3</a:t>
                </a:r>
                <a:r>
                  <a:rPr lang="zh-CN" altLang="en-US" sz="2100" dirty="0">
                    <a:latin typeface="+mn-ea"/>
                    <a:sym typeface="+mn-ea"/>
                  </a:rPr>
                  <a:t>）</a:t>
                </a:r>
                <a:r>
                  <a:rPr lang="en-US" altLang="zh-CN" sz="21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latin typeface="+mn-ea"/>
                    <a:sym typeface="+mn-ea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latin typeface="+mn-ea"/>
                    <a:sym typeface="+mn-ea"/>
                  </a:rPr>
                  <a:t>的积是多少?                     （               ）</a:t>
                </a:r>
                <a:endParaRPr lang="en-US" altLang="zh-CN" sz="2100" dirty="0">
                  <a:latin typeface="+mn-ea"/>
                  <a:sym typeface="+mn-ea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sym typeface="+mn-ea"/>
                  </a:rPr>
                  <a:t>（</a:t>
                </a:r>
                <a:r>
                  <a:rPr lang="en-US" altLang="zh-CN" sz="2100" dirty="0">
                    <a:latin typeface="+mn-ea"/>
                    <a:sym typeface="+mn-ea"/>
                  </a:rPr>
                  <a:t>4</a:t>
                </a:r>
                <a:r>
                  <a:rPr lang="zh-CN" altLang="en-US" sz="2100" dirty="0">
                    <a:latin typeface="+mn-ea"/>
                    <a:sym typeface="+mn-ea"/>
                  </a:rPr>
                  <a:t>）比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100" dirty="0">
                    <a:latin typeface="+mn-ea"/>
                    <a:sym typeface="+mn-ea"/>
                  </a:rPr>
                  <a:t>多</a:t>
                </a:r>
                <a:r>
                  <a:rPr lang="zh-CN" altLang="en-US" sz="2100" dirty="0">
                    <a:latin typeface="+mn-ea"/>
                    <a:sym typeface="+mn-ea"/>
                  </a:rPr>
                  <a:t>20的数是</a:t>
                </a:r>
                <a:r>
                  <a:rPr lang="zh-CN" altLang="en-US" sz="2100" dirty="0">
                    <a:latin typeface="+mn-ea"/>
                    <a:sym typeface="+mn-ea"/>
                  </a:rPr>
                  <a:t>5的多少倍？         (                )</a:t>
                </a:r>
                <a:endParaRPr lang="zh-CN" altLang="en-US" sz="2100" dirty="0">
                  <a:latin typeface="+mn-ea"/>
                  <a:sym typeface="+mn-ea"/>
                </a:endParaRPr>
              </a:p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zh-CN" altLang="en-US" sz="2100" dirty="0">
                    <a:latin typeface="+mn-ea"/>
                    <a:sym typeface="+mn-ea"/>
                  </a:rPr>
                  <a:t>（</a:t>
                </a:r>
                <a:r>
                  <a:rPr lang="en-US" altLang="zh-CN" sz="2100" dirty="0">
                    <a:latin typeface="+mn-ea"/>
                    <a:sym typeface="+mn-ea"/>
                  </a:rPr>
                  <a:t>5</a:t>
                </a:r>
                <a:r>
                  <a:rPr lang="zh-CN" altLang="en-US" sz="2100" dirty="0">
                    <a:latin typeface="+mn-ea"/>
                    <a:sym typeface="+mn-ea"/>
                  </a:rPr>
                  <a:t>）与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latin typeface="+mn-ea"/>
                    <a:sym typeface="+mn-ea"/>
                  </a:rPr>
                  <a:t>相邻的两个自然数分别是(　            　)和(　      　),这两个数的和是 (　         )。</a:t>
                </a:r>
                <a:endParaRPr lang="zh-CN" altLang="en-US" sz="2100" dirty="0">
                  <a:latin typeface="+mn-ea"/>
                  <a:sym typeface="+mn-ea"/>
                </a:endParaRPr>
              </a:p>
            </p:txBody>
          </p:sp>
        </mc:Choice>
        <mc:Fallback>
          <p:sp>
            <p:nvSpPr>
              <p:cNvPr id="2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521" y="567298"/>
                <a:ext cx="8536180" cy="3508653"/>
              </a:xfrm>
              <a:prstGeom prst="rect">
                <a:avLst/>
              </a:prstGeom>
              <a:blipFill rotWithShape="1">
                <a:blip r:embed="rId1"/>
                <a:stretch>
                  <a:fillRect l="-1" t="-7" b="1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6"/>
              <p:cNvSpPr txBox="1"/>
              <p:nvPr/>
            </p:nvSpPr>
            <p:spPr>
              <a:xfrm>
                <a:off x="5360092" y="1091830"/>
                <a:ext cx="2212658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sz="2100" dirty="0">
                    <a:solidFill>
                      <a:srgbClr val="FF0000"/>
                    </a:solidFill>
                    <a:latin typeface="+mn-ea"/>
                  </a:rPr>
                  <a:t>5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sz="2100" i="1" dirty="0">
                    <a:solidFill>
                      <a:srgbClr val="FF0000"/>
                    </a:solidFill>
                    <a:latin typeface="+mn-ea"/>
                  </a:rPr>
                  <a:t>　</a:t>
                </a:r>
                <a:endParaRPr sz="2100" i="1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3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092" y="1091830"/>
                <a:ext cx="2212658" cy="392415"/>
              </a:xfrm>
              <a:prstGeom prst="rect">
                <a:avLst/>
              </a:prstGeom>
              <a:blipFill rotWithShape="1">
                <a:blip r:embed="rId2"/>
                <a:stretch>
                  <a:fillRect l="-3" t="-68" r="17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26"/>
              <p:cNvSpPr txBox="1"/>
              <p:nvPr/>
            </p:nvSpPr>
            <p:spPr>
              <a:xfrm>
                <a:off x="5303899" y="2549036"/>
                <a:ext cx="1341291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(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+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20)÷5</a:t>
                </a:r>
                <a:r>
                  <a:rPr lang="zh-CN" altLang="en-US" sz="2100" i="1" dirty="0">
                    <a:solidFill>
                      <a:srgbClr val="FF0000"/>
                    </a:solidFill>
                    <a:latin typeface="+mn-ea"/>
                  </a:rPr>
                  <a:t>　</a:t>
                </a:r>
                <a:endParaRPr sz="2100" i="1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899" y="2549036"/>
                <a:ext cx="1341291" cy="392415"/>
              </a:xfrm>
              <a:prstGeom prst="rect">
                <a:avLst/>
              </a:prstGeom>
              <a:blipFill rotWithShape="1">
                <a:blip r:embed="rId3"/>
                <a:stretch>
                  <a:fillRect l="-28" t="-37" r="41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26"/>
              <p:cNvSpPr txBox="1"/>
              <p:nvPr/>
            </p:nvSpPr>
            <p:spPr>
              <a:xfrm>
                <a:off x="5360092" y="2060314"/>
                <a:ext cx="1804988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×</a:t>
                </a:r>
                <a:r>
                  <a:rPr lang="en-US" altLang="zh-CN" sz="21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sz="2100" i="1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5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092" y="2060314"/>
                <a:ext cx="1804988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3" t="-95" r="21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26"/>
              <p:cNvSpPr txBox="1"/>
              <p:nvPr/>
            </p:nvSpPr>
            <p:spPr>
              <a:xfrm>
                <a:off x="5072050" y="3116285"/>
                <a:ext cx="1804988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+</a:t>
                </a:r>
                <a:r>
                  <a:rPr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1</a:t>
                </a:r>
                <a:endParaRPr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6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050" y="3116285"/>
                <a:ext cx="1804988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17" t="-87" r="35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26"/>
              <p:cNvSpPr txBox="1"/>
              <p:nvPr/>
            </p:nvSpPr>
            <p:spPr>
              <a:xfrm>
                <a:off x="6828349" y="3067117"/>
                <a:ext cx="822960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-</a:t>
                </a:r>
                <a:r>
                  <a:rPr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1</a:t>
                </a:r>
                <a:endParaRPr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8349" y="3067117"/>
                <a:ext cx="822960" cy="392415"/>
              </a:xfrm>
              <a:prstGeom prst="rect">
                <a:avLst/>
              </a:prstGeom>
              <a:blipFill rotWithShape="1">
                <a:blip r:embed="rId6"/>
                <a:stretch>
                  <a:fillRect l="-24" t="-17" r="24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26"/>
              <p:cNvSpPr txBox="1"/>
              <p:nvPr/>
            </p:nvSpPr>
            <p:spPr>
              <a:xfrm>
                <a:off x="1707889" y="3508700"/>
                <a:ext cx="1074896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+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sz="2100" i="1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8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7889" y="3508700"/>
                <a:ext cx="1074896" cy="392415"/>
              </a:xfrm>
              <a:prstGeom prst="rect">
                <a:avLst/>
              </a:prstGeom>
              <a:blipFill rotWithShape="1">
                <a:blip r:embed="rId7"/>
                <a:stretch>
                  <a:fillRect l="-35" t="-83" r="20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任意多边形 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26"/>
              <p:cNvSpPr txBox="1"/>
              <p:nvPr/>
            </p:nvSpPr>
            <p:spPr>
              <a:xfrm>
                <a:off x="5222871" y="1589348"/>
                <a:ext cx="2212658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21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24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　</a:t>
                </a:r>
                <a:endParaRPr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10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871" y="1589348"/>
                <a:ext cx="2212658" cy="392415"/>
              </a:xfrm>
              <a:prstGeom prst="rect">
                <a:avLst/>
              </a:prstGeom>
              <a:blipFill rotWithShape="1">
                <a:blip r:embed="rId8"/>
                <a:stretch>
                  <a:fillRect l="-29" t="-147" r="14" b="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6" y="1385888"/>
            <a:ext cx="6999748" cy="257326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 </a:t>
            </a:r>
            <a:r>
              <a:rPr lang="zh-CN" altLang="en-US" sz="2100" dirty="0">
                <a:solidFill>
                  <a:schemeClr val="bg1"/>
                </a:solidFill>
              </a:rPr>
              <a:t>      可以</a:t>
            </a:r>
            <a:r>
              <a:rPr lang="zh-CN" altLang="en-US" sz="2100" dirty="0">
                <a:solidFill>
                  <a:schemeClr val="bg1"/>
                </a:solidFill>
              </a:rPr>
              <a:t>用字母表示一些不确定的</a:t>
            </a:r>
            <a:r>
              <a:rPr lang="zh-CN" altLang="en-US" sz="2100" dirty="0">
                <a:solidFill>
                  <a:schemeClr val="bg1"/>
                </a:solidFill>
              </a:rPr>
              <a:t>数，用字母或含有字母的式子都可以表示数量，含有字母的式子既可以表示数量关系又可以表示结果。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文本占位符 33794"/>
              <p:cNvSpPr txBox="1">
                <a:spLocks noChangeArrowheads="1"/>
              </p:cNvSpPr>
              <p:nvPr/>
            </p:nvSpPr>
            <p:spPr>
              <a:xfrm>
                <a:off x="493521" y="444371"/>
                <a:ext cx="7960015" cy="4022122"/>
              </a:xfrm>
              <a:prstGeom prst="rect">
                <a:avLst/>
              </a:prstGeom>
            </p:spPr>
            <p:txBody>
              <a:bodyPr lIns="68580" tIns="34290" rIns="68580" bIns="34290"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2400" dirty="0">
                    <a:latin typeface="+mn-ea"/>
                  </a:rPr>
                  <a:t>用含有字母的式子填空。</a:t>
                </a:r>
                <a:endParaRPr lang="en-US" altLang="zh-CN" sz="2400" dirty="0">
                  <a:latin typeface="+mn-ea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2000" dirty="0" smtClean="0">
                    <a:latin typeface="+mn-ea"/>
                  </a:rPr>
                  <a:t>（</a:t>
                </a:r>
                <a:r>
                  <a:rPr lang="en-US" altLang="zh-CN" sz="2000" dirty="0" smtClean="0">
                    <a:latin typeface="+mn-ea"/>
                  </a:rPr>
                  <a:t>1</a:t>
                </a:r>
                <a:r>
                  <a:rPr lang="zh-CN" altLang="en-US" sz="2000" dirty="0" smtClean="0">
                    <a:latin typeface="+mn-ea"/>
                  </a:rPr>
                  <a:t>）一</a:t>
                </a:r>
                <a:r>
                  <a:rPr lang="zh-CN" altLang="en-US" sz="2000" dirty="0">
                    <a:latin typeface="+mn-ea"/>
                  </a:rPr>
                  <a:t>支</a:t>
                </a:r>
                <a:r>
                  <a:rPr lang="zh-CN" altLang="en-US" sz="2000" dirty="0" smtClean="0">
                    <a:latin typeface="+mn-ea"/>
                  </a:rPr>
                  <a:t>圆珠笔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000" dirty="0" smtClean="0">
                    <a:latin typeface="+mn-ea"/>
                  </a:rPr>
                  <a:t>元，一支钢笔比一支圆珠笔贵</a:t>
                </a:r>
                <a:r>
                  <a:rPr lang="en-US" altLang="zh-CN" sz="2000" dirty="0" smtClean="0">
                    <a:latin typeface="+mn-ea"/>
                  </a:rPr>
                  <a:t>5</a:t>
                </a:r>
                <a:r>
                  <a:rPr lang="zh-CN" altLang="en-US" sz="2000" dirty="0" smtClean="0">
                    <a:latin typeface="+mn-ea"/>
                  </a:rPr>
                  <a:t>元，一支钢笔（     ）元。</a:t>
                </a:r>
                <a:endParaRPr lang="en-US" altLang="zh-CN" sz="2000" dirty="0" smtClean="0">
                  <a:latin typeface="+mn-ea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2000" dirty="0" smtClean="0">
                    <a:latin typeface="+mn-ea"/>
                  </a:rPr>
                  <a:t>（</a:t>
                </a:r>
                <a:r>
                  <a:rPr lang="en-US" altLang="zh-CN" sz="2000" dirty="0" smtClean="0">
                    <a:latin typeface="+mn-ea"/>
                  </a:rPr>
                  <a:t>2</a:t>
                </a:r>
                <a:r>
                  <a:rPr lang="zh-CN" altLang="en-US" sz="2000" dirty="0" smtClean="0">
                    <a:latin typeface="+mn-ea"/>
                  </a:rPr>
                  <a:t>）小</a:t>
                </a:r>
                <a:r>
                  <a:rPr lang="zh-CN" altLang="en-US" sz="2000" dirty="0">
                    <a:latin typeface="+mn-ea"/>
                  </a:rPr>
                  <a:t>华</a:t>
                </a:r>
                <a:r>
                  <a:rPr lang="zh-CN" altLang="en-US" sz="2000" dirty="0" smtClean="0">
                    <a:latin typeface="+mn-ea"/>
                  </a:rPr>
                  <a:t>每天看课外书</a:t>
                </a:r>
                <a:r>
                  <a:rPr lang="en-US" altLang="zh-CN" sz="2000" dirty="0" smtClean="0">
                    <a:latin typeface="+mn-ea"/>
                  </a:rPr>
                  <a:t>15</a:t>
                </a:r>
                <a:r>
                  <a:rPr lang="zh-CN" altLang="en-US" sz="2000" dirty="0" smtClean="0">
                    <a:latin typeface="+mn-ea"/>
                  </a:rPr>
                  <a:t>页</a:t>
                </a:r>
                <a:r>
                  <a:rPr lang="en-US" altLang="zh-CN" sz="2000" dirty="0" smtClean="0">
                    <a:solidFill>
                      <a:schemeClr val="tx1"/>
                    </a:solidFill>
                    <a:latin typeface="+mn-ea"/>
                  </a:rPr>
                  <a:t>,</a:t>
                </a:r>
                <a:r>
                  <a:rPr lang="en-US" altLang="zh-CN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 smtClean="0">
                    <a:latin typeface="+mn-ea"/>
                  </a:rPr>
                  <a:t>天看（</a:t>
                </a:r>
                <a:r>
                  <a:rPr lang="en-US" altLang="zh-CN" sz="2000" dirty="0" smtClean="0">
                    <a:latin typeface="+mn-ea"/>
                  </a:rPr>
                  <a:t>     </a:t>
                </a:r>
                <a:r>
                  <a:rPr lang="zh-CN" altLang="en-US" sz="2000" dirty="0" smtClean="0">
                    <a:latin typeface="+mn-ea"/>
                  </a:rPr>
                  <a:t>）页。</a:t>
                </a:r>
                <a:endParaRPr lang="zh-CN" altLang="en-US" sz="2000" dirty="0" smtClean="0">
                  <a:latin typeface="+mn-ea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2000" dirty="0" smtClean="0">
                    <a:latin typeface="+mn-ea"/>
                  </a:rPr>
                  <a:t>（</a:t>
                </a:r>
                <a:r>
                  <a:rPr lang="en-US" altLang="zh-CN" sz="2000" dirty="0" smtClean="0">
                    <a:latin typeface="+mn-ea"/>
                  </a:rPr>
                  <a:t>3</a:t>
                </a:r>
                <a:r>
                  <a:rPr lang="zh-CN" altLang="en-US" sz="2000" dirty="0" smtClean="0">
                    <a:latin typeface="+mn-ea"/>
                  </a:rPr>
                  <a:t>）小兰家去年共用水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zh-CN" altLang="en-US" sz="2000" dirty="0" smtClean="0">
                    <a:latin typeface="+mn-ea"/>
                  </a:rPr>
                  <a:t>吨</a:t>
                </a:r>
                <a:r>
                  <a:rPr lang="en-US" altLang="zh-CN" sz="2000" dirty="0" smtClean="0">
                    <a:latin typeface="+mn-ea"/>
                  </a:rPr>
                  <a:t>,</a:t>
                </a:r>
                <a:r>
                  <a:rPr lang="zh-CN" altLang="en-US" sz="2000" dirty="0" smtClean="0">
                    <a:latin typeface="+mn-ea"/>
                  </a:rPr>
                  <a:t>平均每月用水（</a:t>
                </a:r>
                <a:r>
                  <a:rPr lang="en-US" altLang="zh-CN" sz="2000" dirty="0" smtClean="0">
                    <a:latin typeface="+mn-ea"/>
                  </a:rPr>
                  <a:t>        </a:t>
                </a:r>
                <a:r>
                  <a:rPr lang="zh-CN" altLang="en-US" sz="2000" dirty="0" smtClean="0">
                    <a:latin typeface="+mn-ea"/>
                  </a:rPr>
                  <a:t>）吨。</a:t>
                </a:r>
                <a:endParaRPr lang="en-US" altLang="zh-CN" sz="2000" dirty="0" smtClean="0">
                  <a:latin typeface="+mn-ea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2000" dirty="0" smtClean="0">
                    <a:latin typeface="+mn-ea"/>
                  </a:rPr>
                  <a:t>（</a:t>
                </a:r>
                <a:r>
                  <a:rPr lang="en-US" altLang="zh-CN" sz="2000" dirty="0" smtClean="0">
                    <a:latin typeface="+mn-ea"/>
                  </a:rPr>
                  <a:t>4</a:t>
                </a:r>
                <a:r>
                  <a:rPr lang="zh-CN" altLang="en-US" sz="2000" dirty="0" smtClean="0">
                    <a:latin typeface="+mn-ea"/>
                  </a:rPr>
                  <a:t>）公交车原有</a:t>
                </a:r>
                <a:r>
                  <a:rPr lang="en-US" altLang="zh-CN" sz="2000" dirty="0" smtClean="0">
                    <a:latin typeface="+mn-ea"/>
                  </a:rPr>
                  <a:t>42</a:t>
                </a:r>
                <a:r>
                  <a:rPr lang="zh-CN" altLang="en-US" sz="2000" dirty="0" smtClean="0">
                    <a:latin typeface="+mn-ea"/>
                  </a:rPr>
                  <a:t>人，到幸福小区站下去了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000" dirty="0" smtClean="0">
                    <a:latin typeface="+mn-ea"/>
                  </a:rPr>
                  <a:t>人，又上来了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altLang="zh-CN" sz="2000" dirty="0" smtClean="0">
                  <a:latin typeface="+mn-ea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2000" dirty="0" smtClean="0">
                    <a:latin typeface="+mn-ea"/>
                  </a:rPr>
                  <a:t>人</a:t>
                </a:r>
                <a:r>
                  <a:rPr lang="zh-CN" altLang="en-US" sz="2000" dirty="0">
                    <a:latin typeface="+mn-ea"/>
                  </a:rPr>
                  <a:t>，现在车上</a:t>
                </a:r>
                <a:r>
                  <a:rPr lang="zh-CN" altLang="en-US" sz="2000" dirty="0" smtClean="0">
                    <a:latin typeface="+mn-ea"/>
                  </a:rPr>
                  <a:t>有（                ）人。</a:t>
                </a:r>
                <a:endParaRPr lang="en-US" altLang="zh-CN" sz="2000" dirty="0" smtClean="0">
                  <a:latin typeface="+mn-ea"/>
                </a:endParaRPr>
              </a:p>
            </p:txBody>
          </p:sp>
        </mc:Choice>
        <mc:Fallback>
          <p:sp>
            <p:nvSpPr>
              <p:cNvPr id="36" name="文本占位符 337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21" y="444371"/>
                <a:ext cx="7960015" cy="4022122"/>
              </a:xfrm>
              <a:prstGeom prst="rect">
                <a:avLst/>
              </a:prstGeom>
              <a:blipFill rotWithShape="1">
                <a:blip r:embed="rId1"/>
                <a:stretch>
                  <a:fillRect l="-2" t="-13" r="-442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文本框 42"/>
              <p:cNvSpPr txBox="1">
                <a:spLocks noChangeArrowheads="1"/>
              </p:cNvSpPr>
              <p:nvPr/>
            </p:nvSpPr>
            <p:spPr bwMode="auto">
              <a:xfrm>
                <a:off x="7751046" y="1207877"/>
                <a:ext cx="98860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5+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3" name="文本框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51046" y="1207877"/>
                <a:ext cx="988607" cy="392415"/>
              </a:xfrm>
              <a:prstGeom prst="rect">
                <a:avLst/>
              </a:prstGeom>
              <a:blipFill rotWithShape="1">
                <a:blip r:embed="rId2"/>
                <a:stretch>
                  <a:fillRect l="-24" t="-27" r="15" b="2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文本框 43"/>
              <p:cNvSpPr txBox="1">
                <a:spLocks noChangeArrowheads="1"/>
              </p:cNvSpPr>
              <p:nvPr/>
            </p:nvSpPr>
            <p:spPr bwMode="auto">
              <a:xfrm>
                <a:off x="4833736" y="2279650"/>
                <a:ext cx="98860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15×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4" name="文本框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33736" y="2279650"/>
                <a:ext cx="988607" cy="392415"/>
              </a:xfrm>
              <a:prstGeom prst="rect">
                <a:avLst/>
              </a:prstGeom>
              <a:blipFill rotWithShape="1">
                <a:blip r:embed="rId3"/>
                <a:stretch>
                  <a:fillRect l="-12" r="3" b="1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文本框 44"/>
              <p:cNvSpPr txBox="1">
                <a:spLocks noChangeArrowheads="1"/>
              </p:cNvSpPr>
              <p:nvPr/>
            </p:nvSpPr>
            <p:spPr bwMode="auto">
              <a:xfrm>
                <a:off x="5443427" y="2853245"/>
                <a:ext cx="988607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5" name="文本框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43427" y="2853245"/>
                <a:ext cx="988607" cy="392415"/>
              </a:xfrm>
              <a:prstGeom prst="rect">
                <a:avLst/>
              </a:prstGeom>
              <a:blipFill rotWithShape="1">
                <a:blip r:embed="rId4"/>
                <a:stretch>
                  <a:fillRect l="-21" t="-48" r="12" b="4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文本框 45"/>
              <p:cNvSpPr txBox="1">
                <a:spLocks noChangeArrowheads="1"/>
              </p:cNvSpPr>
              <p:nvPr/>
            </p:nvSpPr>
            <p:spPr bwMode="auto">
              <a:xfrm>
                <a:off x="2515465" y="4074078"/>
                <a:ext cx="1466759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eaLnBrk="0"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42</m:t>
                      </m:r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CN" sz="21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6" name="文本框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5465" y="4074078"/>
                <a:ext cx="1466759" cy="392415"/>
              </a:xfrm>
              <a:prstGeom prst="rect">
                <a:avLst/>
              </a:prstGeom>
              <a:blipFill rotWithShape="1">
                <a:blip r:embed="rId5"/>
                <a:stretch>
                  <a:fillRect l="-16" t="-141" r="9" b="13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93521" y="562554"/>
            <a:ext cx="1467164" cy="4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连一连。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48288" y="1178071"/>
            <a:ext cx="6934976" cy="3300904"/>
            <a:chOff x="1212980" y="1617653"/>
            <a:chExt cx="9246634" cy="4401205"/>
          </a:xfrm>
        </p:grpSpPr>
        <p:sp>
          <p:nvSpPr>
            <p:cNvPr id="21" name="圆角矩形 20"/>
            <p:cNvSpPr/>
            <p:nvPr/>
          </p:nvSpPr>
          <p:spPr>
            <a:xfrm>
              <a:off x="1212980" y="5294542"/>
              <a:ext cx="2537927" cy="6438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212980" y="4434764"/>
              <a:ext cx="2537927" cy="6438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212980" y="3584317"/>
              <a:ext cx="2537927" cy="6438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12981" y="2724539"/>
              <a:ext cx="2537927" cy="6438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212981" y="1874092"/>
              <a:ext cx="2537927" cy="6438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dirty="0">
                <a:solidFill>
                  <a:schemeClr val="tx1"/>
                </a:solidFill>
                <a:latin typeface="+mn-e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301605" y="1617653"/>
                  <a:ext cx="9158009" cy="44012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en-US" altLang="zh-CN" sz="2100" dirty="0">
                      <a:solidFill>
                        <a:srgbClr val="000000"/>
                      </a:solidFill>
                      <a:latin typeface="+mn-ea"/>
                    </a:rPr>
                    <a:t>4.9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与</a:t>
                  </a:r>
                  <a14:m>
                    <m:oMath xmlns:m="http://schemas.openxmlformats.org/officeDocument/2006/math">
                      <m:r>
                        <a:rPr lang="zh-CN" altLang="en-US" sz="2100" i="1"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的和。                          </a:t>
                  </a:r>
                  <a:endParaRPr lang="zh-CN" altLang="en-US" sz="2100" dirty="0">
                    <a:solidFill>
                      <a:srgbClr val="000000"/>
                    </a:solidFill>
                    <a:latin typeface="+mn-ea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en-US" altLang="zh-CN" sz="2100" dirty="0">
                      <a:solidFill>
                        <a:srgbClr val="000000"/>
                      </a:solidFill>
                      <a:latin typeface="+mn-ea"/>
                    </a:rPr>
                    <a:t>4.9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与</a:t>
                  </a:r>
                  <a14:m>
                    <m:oMath xmlns:m="http://schemas.openxmlformats.org/officeDocument/2006/math">
                      <m:r>
                        <a:rPr lang="zh-CN" altLang="en-US" sz="2100" i="1"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的差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。</a:t>
                  </a:r>
                  <a:endParaRPr lang="zh-CN" altLang="en-US" sz="2100" dirty="0">
                    <a:solidFill>
                      <a:srgbClr val="000000"/>
                    </a:solidFill>
                    <a:latin typeface="+mn-ea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en-US" altLang="zh-CN" sz="2100" dirty="0">
                      <a:solidFill>
                        <a:srgbClr val="000000"/>
                      </a:solidFill>
                      <a:latin typeface="+mn-ea"/>
                      <a:sym typeface="+mn-ea"/>
                    </a:rPr>
                    <a:t>4.9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  <a:sym typeface="+mn-ea"/>
                    </a:rPr>
                    <a:t>除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  <a:sym typeface="+mn-ea"/>
                    </a:rPr>
                    <a:t>以</a:t>
                  </a:r>
                  <a14:m>
                    <m:oMath xmlns:m="http://schemas.openxmlformats.org/officeDocument/2006/math">
                      <m:r>
                        <a:rPr lang="zh-CN" altLang="en-US" sz="2100" i="1"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的商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。</a:t>
                  </a:r>
                  <a:endParaRPr lang="zh-CN" altLang="en-US" sz="2100" dirty="0">
                    <a:solidFill>
                      <a:srgbClr val="000000"/>
                    </a:solidFill>
                    <a:latin typeface="+mn-ea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en-US" altLang="zh-CN" sz="2100" dirty="0">
                      <a:solidFill>
                        <a:srgbClr val="000000"/>
                      </a:solidFill>
                      <a:latin typeface="+mn-ea"/>
                    </a:rPr>
                    <a:t>4.9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与</a:t>
                  </a:r>
                  <a14:m>
                    <m:oMath xmlns:m="http://schemas.openxmlformats.org/officeDocument/2006/math">
                      <m:r>
                        <a:rPr lang="zh-CN" altLang="en-US" sz="2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的积。</a:t>
                  </a:r>
                  <a:endParaRPr lang="zh-CN" altLang="en-US" sz="2100" dirty="0">
                    <a:solidFill>
                      <a:srgbClr val="000000"/>
                    </a:solidFill>
                    <a:latin typeface="+mn-ea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 比</a:t>
                  </a:r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多</a:t>
                  </a:r>
                  <a:r>
                    <a:rPr lang="en-US" altLang="zh-CN" sz="2100" dirty="0">
                      <a:solidFill>
                        <a:srgbClr val="000000"/>
                      </a:solidFill>
                      <a:latin typeface="+mn-ea"/>
                    </a:rPr>
                    <a:t>4.9</a:t>
                  </a:r>
                  <a:r>
                    <a:rPr lang="zh-CN" altLang="en-US" sz="2100" dirty="0">
                      <a:solidFill>
                        <a:srgbClr val="000000"/>
                      </a:solidFill>
                      <a:latin typeface="+mn-ea"/>
                    </a:rPr>
                    <a:t>的数。</a:t>
                  </a:r>
                  <a:endParaRPr sz="2100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7" name="Text 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301605" y="1617653"/>
                  <a:ext cx="9158009" cy="4401205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圆角矩形 15"/>
                <p:cNvSpPr/>
                <p:nvPr/>
              </p:nvSpPr>
              <p:spPr>
                <a:xfrm>
                  <a:off x="6204857" y="2127380"/>
                  <a:ext cx="2537927" cy="643812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4.9×</a:t>
                  </a:r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16" name="圆角矩形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857" y="2127380"/>
                  <a:ext cx="2537927" cy="643812"/>
                </a:xfrm>
                <a:prstGeom prst="roundRect">
                  <a:avLst/>
                </a:prstGeom>
                <a:blipFill rotWithShape="1">
                  <a:blip r:embed="rId2"/>
                </a:blip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圆角矩形 22"/>
                <p:cNvSpPr/>
                <p:nvPr/>
              </p:nvSpPr>
              <p:spPr>
                <a:xfrm>
                  <a:off x="6204856" y="3084227"/>
                  <a:ext cx="2537927" cy="643812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4.9+</a:t>
                  </a:r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23" name="圆角矩形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856" y="3084227"/>
                  <a:ext cx="2537927" cy="643812"/>
                </a:xfrm>
                <a:prstGeom prst="roundRect">
                  <a:avLst/>
                </a:prstGeom>
                <a:blipFill rotWithShape="1">
                  <a:blip r:embed="rId3"/>
                </a:blip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圆角矩形 23"/>
                <p:cNvSpPr/>
                <p:nvPr/>
              </p:nvSpPr>
              <p:spPr>
                <a:xfrm>
                  <a:off x="6204856" y="4237766"/>
                  <a:ext cx="2537927" cy="643812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4.9÷ </a:t>
                  </a:r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24" name="圆角矩形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856" y="4237766"/>
                  <a:ext cx="2537927" cy="643812"/>
                </a:xfrm>
                <a:prstGeom prst="roundRect">
                  <a:avLst/>
                </a:prstGeom>
                <a:blipFill rotWithShape="1">
                  <a:blip r:embed="rId4"/>
                </a:blip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圆角矩形 24"/>
                <p:cNvSpPr/>
                <p:nvPr/>
              </p:nvSpPr>
              <p:spPr>
                <a:xfrm>
                  <a:off x="6204855" y="5194613"/>
                  <a:ext cx="2537927" cy="643812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100" dirty="0">
                      <a:solidFill>
                        <a:schemeClr val="tx1"/>
                      </a:solidFill>
                      <a:latin typeface="+mn-ea"/>
                    </a:rPr>
                    <a:t>4.9-</a:t>
                  </a:r>
                  <a14:m>
                    <m:oMath xmlns:m="http://schemas.openxmlformats.org/officeDocument/2006/math">
                      <m:r>
                        <a:rPr lang="en-US" altLang="zh-CN" sz="21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endParaRPr lang="zh-CN" altLang="en-US" sz="21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mc:Choice>
          <mc:Fallback>
            <p:sp>
              <p:nvSpPr>
                <p:cNvPr id="25" name="圆角矩形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855" y="5194613"/>
                  <a:ext cx="2537927" cy="643812"/>
                </a:xfrm>
                <a:prstGeom prst="roundRect">
                  <a:avLst/>
                </a:prstGeom>
                <a:blipFill rotWithShape="1">
                  <a:blip r:embed="rId5"/>
                </a:blipFill>
                <a:ln>
                  <a:noFill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8" name="任意多边形 2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cxnSp>
        <p:nvCxnSpPr>
          <p:cNvPr id="30" name="直接连接符 29"/>
          <p:cNvCxnSpPr>
            <a:endCxn id="23" idx="1"/>
          </p:cNvCxnSpPr>
          <p:nvPr/>
        </p:nvCxnSpPr>
        <p:spPr>
          <a:xfrm>
            <a:off x="3551734" y="1644341"/>
            <a:ext cx="1840462" cy="8750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551733" y="2307325"/>
            <a:ext cx="1836978" cy="18698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584967" y="2972966"/>
            <a:ext cx="1803743" cy="4508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584966" y="1841055"/>
            <a:ext cx="1803744" cy="16882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23" idx="1"/>
          </p:cNvCxnSpPr>
          <p:nvPr/>
        </p:nvCxnSpPr>
        <p:spPr>
          <a:xfrm flipV="1">
            <a:off x="3581480" y="2519431"/>
            <a:ext cx="1810716" cy="1687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493520" y="585011"/>
            <a:ext cx="36599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用</a:t>
            </a:r>
            <a:r>
              <a:rPr lang="zh-CN" altLang="en-US" sz="2100" dirty="0"/>
              <a:t>一句话说说下面的儿歌。</a:t>
            </a:r>
            <a:endParaRPr lang="zh-CN" altLang="en-US" sz="21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126671" y="1259744"/>
                <a:ext cx="3236731" cy="2492990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1</a:t>
                </a:r>
                <a:r>
                  <a:rPr lang="zh-CN" altLang="en-US" sz="2100" dirty="0">
                    <a:latin typeface="+mn-ea"/>
                  </a:rPr>
                  <a:t>只</a:t>
                </a:r>
                <a:r>
                  <a:rPr lang="zh-CN" altLang="en-US" sz="2100" dirty="0">
                    <a:latin typeface="+mn-ea"/>
                  </a:rPr>
                  <a:t>蝴蝶</a:t>
                </a:r>
                <a:r>
                  <a:rPr lang="en-US" altLang="zh-CN" sz="2100" dirty="0">
                    <a:latin typeface="+mn-ea"/>
                  </a:rPr>
                  <a:t>2</a:t>
                </a:r>
                <a:r>
                  <a:rPr lang="zh-CN" altLang="en-US" sz="2100" dirty="0">
                    <a:latin typeface="+mn-ea"/>
                  </a:rPr>
                  <a:t>对翅膀；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2</a:t>
                </a:r>
                <a:r>
                  <a:rPr lang="zh-CN" altLang="en-US" sz="2100" dirty="0">
                    <a:latin typeface="+mn-ea"/>
                  </a:rPr>
                  <a:t>只</a:t>
                </a:r>
                <a:r>
                  <a:rPr lang="zh-CN" altLang="en-US" sz="2100" dirty="0">
                    <a:latin typeface="+mn-ea"/>
                  </a:rPr>
                  <a:t>蝴蝶</a:t>
                </a:r>
                <a:r>
                  <a:rPr lang="en-US" altLang="zh-CN" sz="2100" dirty="0">
                    <a:latin typeface="+mn-ea"/>
                  </a:rPr>
                  <a:t>4</a:t>
                </a:r>
                <a:r>
                  <a:rPr lang="zh-CN" altLang="en-US" sz="2100" dirty="0">
                    <a:latin typeface="+mn-ea"/>
                  </a:rPr>
                  <a:t>对翅膀；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3</a:t>
                </a:r>
                <a:r>
                  <a:rPr lang="zh-CN" altLang="en-US" sz="2100" dirty="0">
                    <a:latin typeface="+mn-ea"/>
                  </a:rPr>
                  <a:t>只蝴蝶</a:t>
                </a:r>
                <a:r>
                  <a:rPr lang="en-US" altLang="zh-CN" sz="2100" dirty="0">
                    <a:latin typeface="+mn-ea"/>
                  </a:rPr>
                  <a:t>6</a:t>
                </a:r>
                <a:r>
                  <a:rPr lang="zh-CN" altLang="en-US" sz="2100" dirty="0">
                    <a:latin typeface="+mn-ea"/>
                  </a:rPr>
                  <a:t>对翅膀；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……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100" dirty="0">
                    <a:latin typeface="+mn-ea"/>
                  </a:rPr>
                  <a:t>只蝴蝶（         ）对翅膀 </a:t>
                </a:r>
                <a:endParaRPr lang="zh-CN" altLang="en-US" sz="2100" dirty="0">
                  <a:latin typeface="+mn-ea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6671" y="1259744"/>
                <a:ext cx="3236731" cy="2492990"/>
              </a:xfrm>
              <a:prstGeom prst="rect">
                <a:avLst/>
              </a:prstGeom>
              <a:blipFill rotWithShape="1">
                <a:blip r:embed="rId1"/>
                <a:stretch>
                  <a:fillRect l="-6" t="-22" r="10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858917" y="1259744"/>
                <a:ext cx="3482126" cy="2492990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1</a:t>
                </a:r>
                <a:r>
                  <a:rPr lang="zh-CN" altLang="en-US" sz="2100" dirty="0">
                    <a:latin typeface="+mn-ea"/>
                  </a:rPr>
                  <a:t>张桌子</a:t>
                </a:r>
                <a:r>
                  <a:rPr lang="en-US" altLang="zh-CN" sz="2100" dirty="0">
                    <a:latin typeface="+mn-ea"/>
                  </a:rPr>
                  <a:t>4</a:t>
                </a:r>
                <a:r>
                  <a:rPr lang="zh-CN" altLang="en-US" sz="2100" dirty="0">
                    <a:latin typeface="+mn-ea"/>
                  </a:rPr>
                  <a:t>条腿；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2</a:t>
                </a:r>
                <a:r>
                  <a:rPr lang="zh-CN" altLang="en-US" sz="2100" dirty="0">
                    <a:latin typeface="+mn-ea"/>
                  </a:rPr>
                  <a:t>张桌子</a:t>
                </a:r>
                <a:r>
                  <a:rPr lang="en-US" altLang="zh-CN" sz="2100" dirty="0">
                    <a:latin typeface="+mn-ea"/>
                  </a:rPr>
                  <a:t>8</a:t>
                </a:r>
                <a:r>
                  <a:rPr lang="zh-CN" altLang="en-US" sz="2100" dirty="0">
                    <a:latin typeface="+mn-ea"/>
                  </a:rPr>
                  <a:t>条</a:t>
                </a:r>
                <a:r>
                  <a:rPr lang="zh-CN" altLang="en-US" sz="2100" dirty="0">
                    <a:latin typeface="+mn-ea"/>
                  </a:rPr>
                  <a:t>腿</a:t>
                </a:r>
                <a:r>
                  <a:rPr lang="zh-CN" altLang="en-US" sz="2100" dirty="0">
                    <a:latin typeface="+mn-ea"/>
                  </a:rPr>
                  <a:t>；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3</a:t>
                </a:r>
                <a:r>
                  <a:rPr lang="zh-CN" altLang="en-US" sz="2100" dirty="0">
                    <a:latin typeface="+mn-ea"/>
                  </a:rPr>
                  <a:t>张桌子</a:t>
                </a:r>
                <a:r>
                  <a:rPr lang="en-US" altLang="zh-CN" sz="2100" dirty="0">
                    <a:latin typeface="+mn-ea"/>
                  </a:rPr>
                  <a:t>12</a:t>
                </a:r>
                <a:r>
                  <a:rPr lang="zh-CN" altLang="en-US" sz="2100" dirty="0">
                    <a:latin typeface="+mn-ea"/>
                  </a:rPr>
                  <a:t>条</a:t>
                </a:r>
                <a:r>
                  <a:rPr lang="zh-CN" altLang="en-US" sz="2100" dirty="0">
                    <a:latin typeface="+mn-ea"/>
                  </a:rPr>
                  <a:t>腿</a:t>
                </a:r>
                <a:r>
                  <a:rPr lang="zh-CN" altLang="en-US" sz="2100" dirty="0">
                    <a:latin typeface="+mn-ea"/>
                  </a:rPr>
                  <a:t>；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atin typeface="+mn-ea"/>
                  </a:rPr>
                  <a:t>……</a:t>
                </a:r>
                <a:endParaRPr lang="en-US" altLang="zh-CN" sz="21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zh-CN" altLang="en-US" sz="2100" dirty="0">
                    <a:latin typeface="+mn-ea"/>
                  </a:rPr>
                  <a:t>张桌子 （       ）条腿</a:t>
                </a:r>
                <a:endParaRPr lang="zh-CN" altLang="en-US" sz="2100" dirty="0">
                  <a:latin typeface="+mn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917" y="1259744"/>
                <a:ext cx="3482126" cy="2492990"/>
              </a:xfrm>
              <a:prstGeom prst="rect">
                <a:avLst/>
              </a:prstGeom>
              <a:blipFill rotWithShape="1">
                <a:blip r:embed="rId2"/>
                <a:stretch>
                  <a:fillRect l="-15" t="-22" r="9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410797" y="3319472"/>
                <a:ext cx="741784" cy="715580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2×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  <a:p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0797" y="3319472"/>
                <a:ext cx="741784" cy="715580"/>
              </a:xfrm>
              <a:prstGeom prst="rect">
                <a:avLst/>
              </a:prstGeom>
              <a:blipFill rotWithShape="1">
                <a:blip r:embed="rId3"/>
                <a:stretch>
                  <a:fillRect l="-45" t="-46" r="59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6241014" y="3319473"/>
                <a:ext cx="741784" cy="715580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4×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sym typeface="Arial" panose="020B0604020202020204" pitchFamily="34" charset="0"/>
                </a:endParaRPr>
              </a:p>
              <a:p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1014" y="3319473"/>
                <a:ext cx="741784" cy="715580"/>
              </a:xfrm>
              <a:prstGeom prst="rect">
                <a:avLst/>
              </a:prstGeom>
              <a:blipFill rotWithShape="1">
                <a:blip r:embed="rId4"/>
                <a:stretch>
                  <a:fillRect l="-32" t="-46" r="46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 6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9"/>
              <p:cNvSpPr txBox="1"/>
              <p:nvPr/>
            </p:nvSpPr>
            <p:spPr>
              <a:xfrm>
                <a:off x="349567" y="922630"/>
                <a:ext cx="7922021" cy="29777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）老师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家上个月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用电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度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这个月比上个月节约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用电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100">
                        <a:latin typeface="Cambria Math" panose="02040503050406030204" pitchFamily="18" charset="0"/>
                      </a:rPr>
                      <m:t>b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度，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表示什么?</a:t>
                </a:r>
                <a:endParaRPr lang="zh-CN" altLang="en-US" sz="2100" dirty="0"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）一件上衣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88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元，比一双鞋子便宜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/>
                      </a:rPr>
                      <m:t>𝑛</m:t>
                    </m:r>
                    <m:r>
                      <a:rPr lang="zh-CN" altLang="en-US" sz="2100" i="1">
                        <a:latin typeface="Cambria Math" panose="02040503050406030204"/>
                      </a:rPr>
                      <m:t>元，</m:t>
                    </m:r>
                  </m:oMath>
                </a14:m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88+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/>
                      </a:rPr>
                      <m:t>𝑛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表示什么？</a:t>
                </a:r>
                <a:endParaRPr lang="zh-CN" altLang="en-US" sz="2100" dirty="0">
                  <a:latin typeface="+mn-ea"/>
                  <a:cs typeface="Times New Roman" panose="02020603050405020304" pitchFamily="18" charset="0"/>
                </a:endParaRPr>
              </a:p>
              <a:p>
                <a:pPr lvl="0" eaLnBrk="1" latinLnBrk="0" hangingPunct="1">
                  <a:lnSpc>
                    <a:spcPct val="150000"/>
                  </a:lnSpc>
                </a:pPr>
                <a:endParaRPr lang="zh-CN" altLang="en-US" sz="2100" dirty="0">
                  <a:latin typeface="+mn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） 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学校买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来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11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个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足球,每个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元;又买来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个篮球,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每个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32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元。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11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表示什么? 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32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</a:rPr>
                  <a:t>表示什么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</a:rPr>
                  <a:t>?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  <a:sym typeface="+mn-ea"/>
                  </a:rPr>
                  <a:t>11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  <a:sym typeface="+mn-ea"/>
                  </a:rPr>
                  <a:t>×</a:t>
                </a:r>
                <a:r>
                  <a:rPr lang="en-US" altLang="zh-CN" sz="21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sz="21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  <a:sym typeface="+mn-ea"/>
                  </a:rPr>
                  <a:t>+</a:t>
                </a:r>
                <a:r>
                  <a:rPr lang="en-US" altLang="zh-CN" sz="2100" dirty="0">
                    <a:latin typeface="+mn-ea"/>
                    <a:cs typeface="Times New Roman" panose="02020603050405020304" pitchFamily="18" charset="0"/>
                    <a:sym typeface="+mn-ea"/>
                  </a:rPr>
                  <a:t>32</a:t>
                </a:r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  <a:sym typeface="+mn-ea"/>
                  </a:rPr>
                  <a:t>×</a:t>
                </a:r>
                <a:r>
                  <a:rPr lang="en-US" altLang="zh-CN" sz="21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latin typeface="+mn-ea"/>
                    <a:cs typeface="Times New Roman" panose="02020603050405020304" pitchFamily="18" charset="0"/>
                    <a:sym typeface="+mn-ea"/>
                  </a:rPr>
                  <a:t>表示什么?</a:t>
                </a:r>
                <a:endParaRPr lang="zh-CN" altLang="en-US" sz="2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67" y="922630"/>
                <a:ext cx="7922021" cy="2977739"/>
              </a:xfrm>
              <a:prstGeom prst="rect">
                <a:avLst/>
              </a:prstGeom>
              <a:blipFill rotWithShape="1">
                <a:blip r:embed="rId1"/>
                <a:stretch>
                  <a:fillRect l="-4" t="-20" r="1" b="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55195" y="445129"/>
            <a:ext cx="557950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sym typeface="+mn-ea"/>
              </a:rPr>
              <a:t>说说</a:t>
            </a:r>
            <a:r>
              <a:rPr lang="zh-CN" altLang="en-US" sz="2100" dirty="0">
                <a:latin typeface="+mn-ea"/>
                <a:sym typeface="+mn-ea"/>
              </a:rPr>
              <a:t>下面每个式子的含义</a:t>
            </a:r>
            <a:r>
              <a:rPr lang="zh-CN" altLang="en-US" sz="2100" dirty="0">
                <a:latin typeface="+mn-ea"/>
                <a:sym typeface="+mn-ea"/>
              </a:rPr>
              <a:t>。</a:t>
            </a:r>
            <a:endParaRPr lang="zh-CN" altLang="en-US" sz="2100" dirty="0">
              <a:latin typeface="+mn-ea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26"/>
              <p:cNvSpPr txBox="1"/>
              <p:nvPr/>
            </p:nvSpPr>
            <p:spPr>
              <a:xfrm>
                <a:off x="2299399" y="1481521"/>
                <a:ext cx="3842249" cy="55683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𝑎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−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𝑏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表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示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这个月用电的度数。</a:t>
                </a:r>
                <a:endParaRPr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0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9399" y="1481521"/>
                <a:ext cx="3842249" cy="556835"/>
              </a:xfrm>
              <a:prstGeom prst="rect">
                <a:avLst/>
              </a:prstGeom>
              <a:blipFill rotWithShape="1">
                <a:blip r:embed="rId2"/>
                <a:stretch>
                  <a:fillRect l="-2" t="-12" r="15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26"/>
              <p:cNvSpPr txBox="1"/>
              <p:nvPr/>
            </p:nvSpPr>
            <p:spPr>
              <a:xfrm>
                <a:off x="2482226" y="2314986"/>
                <a:ext cx="3765301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88+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𝑛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表示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一双鞋子的价格。</a:t>
                </a:r>
                <a:endParaRPr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1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2226" y="2314986"/>
                <a:ext cx="3765301" cy="553998"/>
              </a:xfrm>
              <a:prstGeom prst="rect">
                <a:avLst/>
              </a:prstGeom>
              <a:blipFill rotWithShape="1">
                <a:blip r:embed="rId3"/>
                <a:stretch>
                  <a:fillRect t="-74" r="1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26"/>
              <p:cNvSpPr txBox="1"/>
              <p:nvPr/>
            </p:nvSpPr>
            <p:spPr>
              <a:xfrm>
                <a:off x="2487669" y="3710917"/>
                <a:ext cx="3817134" cy="55683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11×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zh-CN" altLang="en-US" sz="21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+mn-ea"/>
                      </a:rPr>
                      <m:t>表示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买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11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个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足球的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钱数。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2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669" y="3710917"/>
                <a:ext cx="3817134" cy="556835"/>
              </a:xfrm>
              <a:prstGeom prst="rect">
                <a:avLst/>
              </a:prstGeom>
              <a:blipFill rotWithShape="1">
                <a:blip r:embed="rId4"/>
                <a:stretch>
                  <a:fillRect l="-10" t="-110" r="14" b="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26"/>
              <p:cNvSpPr txBox="1"/>
              <p:nvPr/>
            </p:nvSpPr>
            <p:spPr>
              <a:xfrm>
                <a:off x="2361706" y="4156253"/>
                <a:ext cx="3885821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32×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表示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买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个篮球的钱数。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3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706" y="4156253"/>
                <a:ext cx="3885821" cy="553998"/>
              </a:xfrm>
              <a:prstGeom prst="rect">
                <a:avLst/>
              </a:prstGeom>
              <a:blipFill rotWithShape="1">
                <a:blip r:embed="rId5"/>
                <a:stretch>
                  <a:fillRect l="-4" t="-32" r="10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26"/>
              <p:cNvSpPr txBox="1"/>
              <p:nvPr/>
            </p:nvSpPr>
            <p:spPr>
              <a:xfrm>
                <a:off x="2361706" y="4589502"/>
                <a:ext cx="5634719" cy="55399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  <a:sym typeface="+mn-ea"/>
                  </a:rPr>
                  <a:t>11×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  <a:sym typeface="+mn-ea"/>
                  </a:rPr>
                  <a:t>+32×</a:t>
                </a:r>
                <a14:m>
                  <m:oMath xmlns:m="http://schemas.openxmlformats.org/officeDocument/2006/math">
                    <m:r>
                      <a:rPr lang="zh-CN" altLang="en-US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表示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买足球和篮球的总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钱数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sym typeface="+mn-ea"/>
                  </a:rPr>
                  <a:t>。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4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706" y="4589502"/>
                <a:ext cx="5634719" cy="553998"/>
              </a:xfrm>
              <a:prstGeom prst="rect">
                <a:avLst/>
              </a:prstGeom>
              <a:blipFill rotWithShape="1">
                <a:blip r:embed="rId6"/>
                <a:stretch>
                  <a:fillRect l="-3" t="-64" r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1874" y="1248919"/>
            <a:ext cx="8508967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借助生活中的实例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数和数量关系。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具体的情境中能利用字母表示数进行表达和交流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3" y="311172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29931" y="3317601"/>
            <a:ext cx="8171915" cy="1361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用含有字母的式子表示数量关系。</a:t>
            </a: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29931" y="3926982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用</a:t>
            </a:r>
            <a:r>
              <a:rPr lang="zh-CN" altLang="en-US" sz="2100" dirty="0"/>
              <a:t>含有字母的式子表示两个数量之间的关系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5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839" y="591159"/>
            <a:ext cx="555271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个西瓜的质量等于几个橘子的重量？</a:t>
            </a:r>
            <a:endParaRPr lang="zh-CN" altLang="en-US" sz="2100" dirty="0"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3" name="文本框 62"/>
              <p:cNvSpPr txBox="1"/>
              <p:nvPr/>
            </p:nvSpPr>
            <p:spPr>
              <a:xfrm>
                <a:off x="1795916" y="4016775"/>
                <a:ext cx="6137211" cy="392464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zh-CN" altLang="en-US" sz="2100" dirty="0">
                    <a:latin typeface="+mn-ea"/>
                  </a:rPr>
                  <a:t>答：</a:t>
                </a:r>
                <a:r>
                  <a:rPr lang="en-US" altLang="zh-CN" sz="2100" dirty="0">
                    <a:latin typeface="+mn-ea"/>
                  </a:rPr>
                  <a:t>1</a:t>
                </a:r>
                <a:r>
                  <a:rPr lang="zh-CN" altLang="en-US" sz="2100" dirty="0">
                    <a:latin typeface="+mn-ea"/>
                  </a:rPr>
                  <a:t>个西瓜的质量等于</a:t>
                </a:r>
                <a:r>
                  <a:rPr lang="en-US" altLang="zh-CN" sz="2100" dirty="0">
                    <a:latin typeface="+mn-ea"/>
                  </a:rPr>
                  <a:t>6×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zh-CN" altLang="en-US" sz="2100" i="1">
                        <a:latin typeface="Cambria Math" panose="02040503050406030204" pitchFamily="18" charset="0"/>
                      </a:rPr>
                      <m:t>个</m:t>
                    </m:r>
                    <m:r>
                      <a:rPr lang="zh-CN" altLang="en-US" sz="2100" i="1">
                        <a:latin typeface="Cambria Math" panose="02040503050406030204" pitchFamily="18" charset="0"/>
                      </a:rPr>
                      <m:t>橘子</m:t>
                    </m:r>
                    <m:r>
                      <a:rPr lang="zh-CN" altLang="en-US" sz="2100" i="1">
                        <a:latin typeface="Cambria Math" panose="02040503050406030204" pitchFamily="18" charset="0"/>
                      </a:rPr>
                      <m:t>的</m:t>
                    </m:r>
                    <m:r>
                      <a:rPr lang="zh-CN" altLang="en-US" sz="2100" i="1">
                        <a:latin typeface="Cambria Math" panose="02040503050406030204" pitchFamily="18" charset="0"/>
                      </a:rPr>
                      <m:t>质量</m:t>
                    </m:r>
                    <m:r>
                      <a:rPr lang="zh-CN" altLang="en-US" sz="2100" i="1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zh-CN" altLang="en-US" sz="2100" dirty="0">
                  <a:latin typeface="+mn-ea"/>
                </a:endParaRPr>
              </a:p>
            </p:txBody>
          </p:sp>
        </mc:Choice>
        <mc:Fallback>
          <p:sp>
            <p:nvSpPr>
              <p:cNvPr id="63" name="文本框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916" y="4016775"/>
                <a:ext cx="6137211" cy="392464"/>
              </a:xfrm>
              <a:prstGeom prst="rect">
                <a:avLst/>
              </a:prstGeom>
              <a:blipFill rotWithShape="1">
                <a:blip r:embed="rId1"/>
                <a:stretch>
                  <a:fillRect l="-2" t="-102" r="1" b="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810588" y="3249673"/>
                <a:ext cx="4666578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2×3×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</a:rPr>
                  <a:t>（个）</a:t>
                </a:r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0588" y="3249673"/>
                <a:ext cx="4666578" cy="392415"/>
              </a:xfrm>
              <a:prstGeom prst="rect">
                <a:avLst/>
              </a:prstGeom>
              <a:blipFill rotWithShape="1">
                <a:blip r:embed="rId2"/>
                <a:stretch>
                  <a:fillRect l="-2" t="-96" r="1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组合 26"/>
          <p:cNvGrpSpPr/>
          <p:nvPr/>
        </p:nvGrpSpPr>
        <p:grpSpPr>
          <a:xfrm>
            <a:off x="779758" y="1267629"/>
            <a:ext cx="2511440" cy="1604787"/>
            <a:chOff x="970509" y="2030502"/>
            <a:chExt cx="3348586" cy="2139716"/>
          </a:xfrm>
        </p:grpSpPr>
        <p:pic>
          <p:nvPicPr>
            <p:cNvPr id="9" name="图片 9" descr="6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70509" y="2175044"/>
              <a:ext cx="3348586" cy="199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" name="组合 25"/>
            <p:cNvGrpSpPr/>
            <p:nvPr/>
          </p:nvGrpSpPr>
          <p:grpSpPr>
            <a:xfrm>
              <a:off x="1139543" y="2030502"/>
              <a:ext cx="2409852" cy="905705"/>
              <a:chOff x="1187123" y="1565843"/>
              <a:chExt cx="2409852" cy="90570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2892548" y="1889951"/>
                <a:ext cx="704427" cy="581597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1187123" y="1565843"/>
                <a:ext cx="840399" cy="852381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530075" y="2276855"/>
              <a:ext cx="750418" cy="619568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3413124" y="1300880"/>
            <a:ext cx="2583935" cy="1496381"/>
            <a:chOff x="4550831" y="1734507"/>
            <a:chExt cx="3445247" cy="199517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AF9F8"/>
                </a:clrFrom>
                <a:clrTo>
                  <a:srgbClr val="FAF9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56161" y="2014280"/>
              <a:ext cx="804683" cy="446599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4550831" y="1734507"/>
              <a:ext cx="3445247" cy="1995174"/>
              <a:chOff x="4550831" y="1734507"/>
              <a:chExt cx="3445247" cy="1995174"/>
            </a:xfrm>
          </p:grpSpPr>
          <p:pic>
            <p:nvPicPr>
              <p:cNvPr id="15" name="图片 9" descr="6.png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550831" y="1734507"/>
                <a:ext cx="3348586" cy="199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4784555" y="1865156"/>
                <a:ext cx="704427" cy="581597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6" cstate="email">
                <a:clrChange>
                  <a:clrFrom>
                    <a:srgbClr val="FAF9F8"/>
                  </a:clrFrom>
                  <a:clrTo>
                    <a:srgbClr val="FAF9F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789054" y="2005382"/>
                <a:ext cx="804683" cy="446599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6" cstate="email">
                <a:clrChange>
                  <a:clrFrom>
                    <a:srgbClr val="FAF9F8"/>
                  </a:clrFrom>
                  <a:clrTo>
                    <a:srgbClr val="FAF9F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91395" y="1975178"/>
                <a:ext cx="804683" cy="446599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6016820" y="1300880"/>
            <a:ext cx="2511440" cy="1496381"/>
            <a:chOff x="8022427" y="1734507"/>
            <a:chExt cx="3348586" cy="1995174"/>
          </a:xfrm>
        </p:grpSpPr>
        <p:grpSp>
          <p:nvGrpSpPr>
            <p:cNvPr id="11" name="组合 10"/>
            <p:cNvGrpSpPr/>
            <p:nvPr/>
          </p:nvGrpSpPr>
          <p:grpSpPr>
            <a:xfrm>
              <a:off x="8022427" y="1734507"/>
              <a:ext cx="3348586" cy="1995174"/>
              <a:chOff x="8013225" y="1778228"/>
              <a:chExt cx="3348586" cy="1995174"/>
            </a:xfrm>
          </p:grpSpPr>
          <p:pic>
            <p:nvPicPr>
              <p:cNvPr id="19" name="图片 9" descr="6.png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8013225" y="1778228"/>
                <a:ext cx="3348586" cy="1995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10164007" y="2144325"/>
                <a:ext cx="349892" cy="370474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10699725" y="1919556"/>
                <a:ext cx="349892" cy="370474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10393354" y="1969717"/>
                <a:ext cx="349892" cy="370474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10755436" y="2153836"/>
                <a:ext cx="349892" cy="370474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>
              <a:xfrm>
                <a:off x="10450135" y="2172093"/>
                <a:ext cx="349892" cy="370474"/>
              </a:xfrm>
              <a:prstGeom prst="rect">
                <a:avLst/>
              </a:prstGeom>
            </p:spPr>
          </p:pic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AF9F8"/>
                </a:clrFrom>
                <a:clrTo>
                  <a:srgbClr val="FAF9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64829" y="2041237"/>
              <a:ext cx="804683" cy="446599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7761116" y="1161662"/>
            <a:ext cx="76714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a</a:t>
            </a:r>
            <a:r>
              <a:rPr lang="zh-CN" altLang="en-US" sz="2100" dirty="0">
                <a:latin typeface="+mn-ea"/>
              </a:rPr>
              <a:t>个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2844115" y="3594692"/>
            <a:ext cx="3235830" cy="1117326"/>
          </a:xfrm>
          <a:prstGeom prst="wedgeRoundRectCallout">
            <a:avLst>
              <a:gd name="adj1" fmla="val 64493"/>
              <a:gd name="adj2" fmla="val -12348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你们玩过扑克牌吗？知道它们代表数字几吗？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04195" y="713549"/>
            <a:ext cx="6423794" cy="2394507"/>
            <a:chOff x="1226654" y="984350"/>
            <a:chExt cx="8565058" cy="3192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7395" y="984350"/>
              <a:ext cx="2090570" cy="31641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26654" y="996074"/>
              <a:ext cx="2114286" cy="315238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264062" y="996074"/>
              <a:ext cx="2133333" cy="318095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578811" y="984350"/>
              <a:ext cx="2212901" cy="316410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3" descr="1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79676" y="1201758"/>
            <a:ext cx="4482381" cy="191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483965" y="2970070"/>
            <a:ext cx="2106216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只青蛙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条</a:t>
            </a:r>
            <a:r>
              <a:rPr lang="zh-CN" altLang="en-US" sz="2100" dirty="0">
                <a:latin typeface="+mn-ea"/>
              </a:rPr>
              <a:t>腿。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483965" y="3394734"/>
            <a:ext cx="2106216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只青蛙</a:t>
            </a:r>
            <a:r>
              <a:rPr lang="en-US" altLang="zh-CN" sz="2100" dirty="0">
                <a:latin typeface="+mn-ea"/>
              </a:rPr>
              <a:t>8</a:t>
            </a:r>
            <a:r>
              <a:rPr lang="zh-CN" altLang="en-US" sz="2100" dirty="0">
                <a:latin typeface="+mn-ea"/>
              </a:rPr>
              <a:t>条</a:t>
            </a:r>
            <a:r>
              <a:rPr lang="zh-CN" altLang="en-US" sz="2100" dirty="0">
                <a:latin typeface="+mn-ea"/>
              </a:rPr>
              <a:t>腿。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1" name="TextBox 26"/>
          <p:cNvSpPr txBox="1">
            <a:spLocks noChangeArrowheads="1"/>
          </p:cNvSpPr>
          <p:nvPr/>
        </p:nvSpPr>
        <p:spPr bwMode="auto">
          <a:xfrm>
            <a:off x="483964" y="3834074"/>
            <a:ext cx="2471738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只青蛙</a:t>
            </a:r>
            <a:r>
              <a:rPr lang="en-US" altLang="zh-CN" sz="2100" dirty="0">
                <a:latin typeface="+mn-ea"/>
              </a:rPr>
              <a:t>12</a:t>
            </a:r>
            <a:r>
              <a:rPr lang="zh-CN" altLang="en-US" sz="2100" dirty="0">
                <a:latin typeface="+mn-ea"/>
              </a:rPr>
              <a:t>条</a:t>
            </a:r>
            <a:r>
              <a:rPr lang="zh-CN" altLang="en-US" sz="2100" dirty="0">
                <a:latin typeface="+mn-ea"/>
              </a:rPr>
              <a:t>腿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903065" y="4225790"/>
            <a:ext cx="10263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100" dirty="0">
                <a:latin typeface="+mn-ea"/>
              </a:rPr>
              <a:t>……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4240329" y="3304738"/>
            <a:ext cx="3075888" cy="1058672"/>
          </a:xfrm>
          <a:prstGeom prst="wedgeRoundRectCallout">
            <a:avLst>
              <a:gd name="adj1" fmla="val 57669"/>
              <a:gd name="adj2" fmla="val -10279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……10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只青蛙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40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条腿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……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这首歌永远也唱不完。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4240330" y="370090"/>
            <a:ext cx="2656310" cy="806665"/>
          </a:xfrm>
          <a:prstGeom prst="wedgeRoundRectCallout">
            <a:avLst>
              <a:gd name="adj1" fmla="val 68705"/>
              <a:gd name="adj2" fmla="val -9550"/>
              <a:gd name="adj3" fmla="val 16667"/>
            </a:avLst>
          </a:prstGeom>
          <a:solidFill>
            <a:srgbClr val="D5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endParaRPr lang="en-US" altLang="zh-CN" sz="21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有没有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什么符号可以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表示青蛙的数量呢？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 bldLvl="0"/>
      <p:bldP spid="22" grpId="1"/>
      <p:bldP spid="2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标注 44"/>
          <p:cNvSpPr/>
          <p:nvPr/>
        </p:nvSpPr>
        <p:spPr>
          <a:xfrm>
            <a:off x="4572000" y="2269936"/>
            <a:ext cx="2646485" cy="1058672"/>
          </a:xfrm>
          <a:prstGeom prst="wedgeRoundRectCallout">
            <a:avLst>
              <a:gd name="adj1" fmla="val 26322"/>
              <a:gd name="adj2" fmla="val 75263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不同意，因为青蛙的只数与腿数不一样。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6" name="图片 45" descr="18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452" y="1903446"/>
            <a:ext cx="3788505" cy="115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749125" y="589268"/>
            <a:ext cx="5274470" cy="940567"/>
            <a:chOff x="705756" y="668459"/>
            <a:chExt cx="7032626" cy="1254089"/>
          </a:xfrm>
        </p:grpSpPr>
        <p:sp>
          <p:nvSpPr>
            <p:cNvPr id="48" name="TextBox 24"/>
            <p:cNvSpPr txBox="1">
              <a:spLocks noChangeArrowheads="1"/>
            </p:cNvSpPr>
            <p:nvPr/>
          </p:nvSpPr>
          <p:spPr bwMode="auto">
            <a:xfrm>
              <a:off x="705757" y="668459"/>
              <a:ext cx="7032625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n-ea"/>
                  <a:ea typeface="+mn-ea"/>
                </a:rPr>
                <a:t>用</a:t>
              </a:r>
              <a:r>
                <a:rPr lang="en-US" altLang="zh-CN" sz="2100" dirty="0">
                  <a:latin typeface="+mn-ea"/>
                  <a:ea typeface="+mn-ea"/>
                </a:rPr>
                <a:t>a</a:t>
              </a:r>
              <a:r>
                <a:rPr lang="zh-CN" altLang="en-US" sz="2100" dirty="0">
                  <a:latin typeface="+mn-ea"/>
                  <a:ea typeface="+mn-ea"/>
                </a:rPr>
                <a:t>表示</a:t>
              </a:r>
              <a:r>
                <a:rPr lang="zh-CN" altLang="en-US" sz="2100" dirty="0">
                  <a:latin typeface="+mn-ea"/>
                  <a:ea typeface="+mn-ea"/>
                </a:rPr>
                <a:t>青蛙的只数，用字母表示儿歌。     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sp>
          <p:nvSpPr>
            <p:cNvPr id="52" name="TextBox 24"/>
            <p:cNvSpPr txBox="1">
              <a:spLocks noChangeArrowheads="1"/>
            </p:cNvSpPr>
            <p:nvPr/>
          </p:nvSpPr>
          <p:spPr bwMode="auto">
            <a:xfrm>
              <a:off x="705756" y="1368551"/>
              <a:ext cx="6878383" cy="553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spc="-113" dirty="0">
                  <a:latin typeface="+mn-ea"/>
                </a:rPr>
                <a:t>下面的想法你同意吗？说说你的理由。</a:t>
              </a:r>
              <a:endParaRPr lang="zh-CN" altLang="en-US" sz="2100" spc="-113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1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452" y="1853835"/>
            <a:ext cx="3812451" cy="115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圆角矩形标注 44"/>
          <p:cNvSpPr/>
          <p:nvPr/>
        </p:nvSpPr>
        <p:spPr>
          <a:xfrm>
            <a:off x="4494169" y="1759982"/>
            <a:ext cx="3477986" cy="1058672"/>
          </a:xfrm>
          <a:prstGeom prst="wedgeRoundRectCallout">
            <a:avLst>
              <a:gd name="adj1" fmla="val 26322"/>
              <a:gd name="adj2" fmla="val 66127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不同意，因为看不出腿数是青蛙只数的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倍。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317" y="501344"/>
            <a:ext cx="5274470" cy="940567"/>
            <a:chOff x="705756" y="668459"/>
            <a:chExt cx="7032626" cy="1254089"/>
          </a:xfrm>
        </p:grpSpPr>
        <p:sp>
          <p:nvSpPr>
            <p:cNvPr id="22" name="TextBox 24"/>
            <p:cNvSpPr txBox="1">
              <a:spLocks noChangeArrowheads="1"/>
            </p:cNvSpPr>
            <p:nvPr/>
          </p:nvSpPr>
          <p:spPr bwMode="auto">
            <a:xfrm>
              <a:off x="705757" y="668459"/>
              <a:ext cx="7032625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n-ea"/>
                  <a:ea typeface="+mn-ea"/>
                </a:rPr>
                <a:t>用</a:t>
              </a:r>
              <a:r>
                <a:rPr lang="en-US" altLang="zh-CN" sz="2100" dirty="0">
                  <a:latin typeface="+mn-ea"/>
                  <a:ea typeface="+mn-ea"/>
                </a:rPr>
                <a:t>a</a:t>
              </a:r>
              <a:r>
                <a:rPr lang="zh-CN" altLang="en-US" sz="2100" dirty="0">
                  <a:latin typeface="+mn-ea"/>
                  <a:ea typeface="+mn-ea"/>
                </a:rPr>
                <a:t>表示</a:t>
              </a:r>
              <a:r>
                <a:rPr lang="zh-CN" altLang="en-US" sz="2100" dirty="0">
                  <a:latin typeface="+mn-ea"/>
                  <a:ea typeface="+mn-ea"/>
                </a:rPr>
                <a:t>青蛙的只数，用字母表示儿歌。     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sp>
          <p:nvSpPr>
            <p:cNvPr id="37" name="TextBox 24"/>
            <p:cNvSpPr txBox="1">
              <a:spLocks noChangeArrowheads="1"/>
            </p:cNvSpPr>
            <p:nvPr/>
          </p:nvSpPr>
          <p:spPr bwMode="auto">
            <a:xfrm>
              <a:off x="705756" y="1368551"/>
              <a:ext cx="6942930" cy="553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spc="-113" dirty="0">
                  <a:latin typeface="+mn-ea"/>
                </a:rPr>
                <a:t>下面的想法你同意吗？说说你的理由。</a:t>
              </a:r>
              <a:endParaRPr lang="zh-CN" altLang="en-US" sz="2100" spc="-113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5" name="圆角矩形标注 44"/>
              <p:cNvSpPr/>
              <p:nvPr/>
            </p:nvSpPr>
            <p:spPr>
              <a:xfrm>
                <a:off x="4494169" y="1759982"/>
                <a:ext cx="3477986" cy="1058672"/>
              </a:xfrm>
              <a:prstGeom prst="wedgeRoundRectCallout">
                <a:avLst>
                  <a:gd name="adj1" fmla="val 26828"/>
                  <a:gd name="adj2" fmla="val 69449"/>
                  <a:gd name="adj3" fmla="val 16667"/>
                </a:avLst>
              </a:prstGeom>
              <a:solidFill>
                <a:srgbClr val="A0D3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chemeClr val="tx1"/>
                    </a:solidFill>
                    <a:latin typeface="+mn-ea"/>
                  </a:rPr>
                  <a:t>同意，因为</a:t>
                </a:r>
                <a:r>
                  <a:rPr lang="en-US" altLang="zh-CN" sz="2100" dirty="0">
                    <a:solidFill>
                      <a:schemeClr val="tx1"/>
                    </a:solidFill>
                    <a:latin typeface="+mn-ea"/>
                  </a:rPr>
                  <a:t>4×</a:t>
                </a:r>
                <a:r>
                  <a:rPr lang="en-US" altLang="zh-CN" sz="21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sz="2100" dirty="0">
                    <a:solidFill>
                      <a:schemeClr val="tx1"/>
                    </a:solidFill>
                    <a:latin typeface="+mn-ea"/>
                  </a:rPr>
                  <a:t>表示了腿数与青蛙只数的关系。</a:t>
                </a:r>
                <a:endParaRPr lang="zh-CN" altLang="en-US" sz="2100" dirty="0">
                  <a:solidFill>
                    <a:schemeClr val="tx1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5" name="圆角矩形标注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4169" y="1759982"/>
                <a:ext cx="3477986" cy="1058672"/>
              </a:xfrm>
              <a:prstGeom prst="wedgeRoundRectCallout">
                <a:avLst>
                  <a:gd name="adj1" fmla="val 26828"/>
                  <a:gd name="adj2" fmla="val 69449"/>
                  <a:gd name="adj3" fmla="val 16667"/>
                </a:avLst>
              </a:prstGeom>
              <a:blipFill rotWithShape="1">
                <a:blip r:embed="rId1"/>
                <a:stretch>
                  <a:fillRect l="-8" t="-37" r="10" b="-1944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 descr="20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452" y="1853836"/>
            <a:ext cx="3812451" cy="115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611452" y="545306"/>
            <a:ext cx="5274470" cy="940567"/>
            <a:chOff x="705755" y="668459"/>
            <a:chExt cx="7032627" cy="1254089"/>
          </a:xfrm>
        </p:grpSpPr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>
              <a:off x="705756" y="668459"/>
              <a:ext cx="7032626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n-ea"/>
                  <a:ea typeface="+mn-ea"/>
                </a:rPr>
                <a:t>用</a:t>
              </a:r>
              <a:r>
                <a:rPr lang="en-US" altLang="zh-CN" sz="2100" dirty="0">
                  <a:latin typeface="+mn-ea"/>
                  <a:ea typeface="+mn-ea"/>
                </a:rPr>
                <a:t>a</a:t>
              </a:r>
              <a:r>
                <a:rPr lang="zh-CN" altLang="en-US" sz="2100" dirty="0">
                  <a:latin typeface="+mn-ea"/>
                  <a:ea typeface="+mn-ea"/>
                </a:rPr>
                <a:t>表示</a:t>
              </a:r>
              <a:r>
                <a:rPr lang="zh-CN" altLang="en-US" sz="2100" dirty="0">
                  <a:latin typeface="+mn-ea"/>
                  <a:ea typeface="+mn-ea"/>
                </a:rPr>
                <a:t>青蛙的只数，用字母表示儿歌。     </a:t>
              </a:r>
              <a:endParaRPr lang="zh-CN" altLang="en-US" sz="2100" dirty="0">
                <a:latin typeface="+mn-ea"/>
                <a:ea typeface="+mn-ea"/>
              </a:endParaRPr>
            </a:p>
          </p:txBody>
        </p:sp>
        <p:sp>
          <p:nvSpPr>
            <p:cNvPr id="20" name="TextBox 24"/>
            <p:cNvSpPr txBox="1">
              <a:spLocks noChangeArrowheads="1"/>
            </p:cNvSpPr>
            <p:nvPr/>
          </p:nvSpPr>
          <p:spPr bwMode="auto">
            <a:xfrm>
              <a:off x="705755" y="1368551"/>
              <a:ext cx="6867626" cy="553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spc="-113" dirty="0">
                  <a:latin typeface="+mn-ea"/>
                </a:rPr>
                <a:t>下面的想法你同意吗？说说你的理由。</a:t>
              </a:r>
              <a:endParaRPr lang="zh-CN" altLang="en-US" sz="2100" spc="-113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24"/>
          <p:cNvSpPr txBox="1">
            <a:spLocks noChangeArrowheads="1"/>
          </p:cNvSpPr>
          <p:nvPr/>
        </p:nvSpPr>
        <p:spPr bwMode="auto">
          <a:xfrm>
            <a:off x="467719" y="664852"/>
            <a:ext cx="306448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spc="-113" dirty="0">
                <a:latin typeface="+mn-ea"/>
              </a:rPr>
              <a:t>用字母表示下面的儿歌。</a:t>
            </a:r>
            <a:endParaRPr lang="zh-CN" altLang="en-US" sz="2400" spc="-113" dirty="0">
              <a:latin typeface="+mn-ea"/>
            </a:endParaRPr>
          </a:p>
        </p:txBody>
      </p:sp>
      <p:sp>
        <p:nvSpPr>
          <p:cNvPr id="40" name="TextBox 3"/>
          <p:cNvSpPr txBox="1"/>
          <p:nvPr/>
        </p:nvSpPr>
        <p:spPr>
          <a:xfrm>
            <a:off x="524063" y="1497564"/>
            <a:ext cx="2317109" cy="27099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只青蛙，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张嘴，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只眼睛，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条腿；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只</a:t>
            </a:r>
            <a:r>
              <a:rPr lang="zh-CN" altLang="en-US" sz="2100" dirty="0">
                <a:latin typeface="+mn-ea"/>
              </a:rPr>
              <a:t>青蛙</a:t>
            </a:r>
            <a:r>
              <a:rPr lang="zh-CN" altLang="en-US" sz="2100" dirty="0">
                <a:latin typeface="+mn-ea"/>
              </a:rPr>
              <a:t>，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张嘴</a:t>
            </a:r>
            <a:r>
              <a:rPr lang="zh-CN" altLang="en-US" sz="2100" dirty="0">
                <a:latin typeface="+mn-ea"/>
              </a:rPr>
              <a:t>，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只</a:t>
            </a:r>
            <a:r>
              <a:rPr lang="zh-CN" altLang="en-US" sz="2100" dirty="0">
                <a:latin typeface="+mn-ea"/>
              </a:rPr>
              <a:t>眼睛</a:t>
            </a:r>
            <a:r>
              <a:rPr lang="zh-CN" altLang="en-US" sz="2100" dirty="0">
                <a:latin typeface="+mn-ea"/>
              </a:rPr>
              <a:t>，</a:t>
            </a:r>
            <a:r>
              <a:rPr lang="en-US" altLang="zh-CN" sz="2100" dirty="0">
                <a:latin typeface="+mn-ea"/>
              </a:rPr>
              <a:t>8</a:t>
            </a:r>
            <a:r>
              <a:rPr lang="zh-CN" altLang="en-US" sz="2100" dirty="0">
                <a:latin typeface="+mn-ea"/>
              </a:rPr>
              <a:t>条</a:t>
            </a:r>
            <a:r>
              <a:rPr lang="zh-CN" altLang="en-US" sz="2100" dirty="0">
                <a:latin typeface="+mn-ea"/>
              </a:rPr>
              <a:t>腿；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……</a:t>
            </a:r>
            <a:endParaRPr lang="en-US" altLang="zh-CN" sz="2100" dirty="0">
              <a:latin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289042" y="1934935"/>
            <a:ext cx="3911859" cy="1140668"/>
          </a:xfrm>
          <a:prstGeom prst="wedgeRoundRectCallout">
            <a:avLst>
              <a:gd name="adj1" fmla="val 55418"/>
              <a:gd name="adj2" fmla="val 40319"/>
              <a:gd name="adj3" fmla="val 16667"/>
            </a:avLst>
          </a:prstGeom>
          <a:solidFill>
            <a:srgbClr val="D5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用</a:t>
            </a:r>
            <a:r>
              <a:rPr lang="zh-CN" altLang="en-US" sz="2100" dirty="0">
                <a:solidFill>
                  <a:schemeClr val="tx1"/>
                </a:solidFill>
              </a:rPr>
              <a:t>字母</a:t>
            </a:r>
            <a:r>
              <a:rPr lang="en-US" altLang="zh-CN" sz="2100" dirty="0">
                <a:solidFill>
                  <a:schemeClr val="tx1"/>
                </a:solidFill>
              </a:rPr>
              <a:t>a</a:t>
            </a:r>
            <a:r>
              <a:rPr lang="zh-CN" altLang="en-US" sz="2100" dirty="0">
                <a:solidFill>
                  <a:schemeClr val="tx1"/>
                </a:solidFill>
              </a:rPr>
              <a:t>表示儿歌：</a:t>
            </a:r>
            <a:r>
              <a:rPr lang="en-US" altLang="zh-CN" sz="2100" dirty="0">
                <a:solidFill>
                  <a:schemeClr val="tx1"/>
                </a:solidFill>
              </a:rPr>
              <a:t>a</a:t>
            </a:r>
            <a:r>
              <a:rPr lang="zh-CN" altLang="en-US" sz="2100" dirty="0">
                <a:solidFill>
                  <a:schemeClr val="tx1"/>
                </a:solidFill>
              </a:rPr>
              <a:t>只青蛙</a:t>
            </a:r>
            <a:r>
              <a:rPr lang="en-US" altLang="zh-CN" sz="2100" dirty="0">
                <a:solidFill>
                  <a:schemeClr val="tx1"/>
                </a:solidFill>
              </a:rPr>
              <a:t>a</a:t>
            </a:r>
            <a:r>
              <a:rPr lang="zh-CN" altLang="en-US" sz="2100" dirty="0">
                <a:solidFill>
                  <a:schemeClr val="tx1"/>
                </a:solidFill>
              </a:rPr>
              <a:t>张嘴，</a:t>
            </a:r>
            <a:r>
              <a:rPr lang="en-US" altLang="zh-CN" sz="2100" dirty="0">
                <a:solidFill>
                  <a:schemeClr val="tx1"/>
                </a:solidFill>
              </a:rPr>
              <a:t>2×a</a:t>
            </a:r>
            <a:r>
              <a:rPr lang="zh-CN" altLang="en-US" sz="2100" dirty="0">
                <a:solidFill>
                  <a:schemeClr val="tx1"/>
                </a:solidFill>
              </a:rPr>
              <a:t>只</a:t>
            </a:r>
            <a:r>
              <a:rPr lang="zh-CN" altLang="en-US" sz="2100" dirty="0">
                <a:solidFill>
                  <a:schemeClr val="tx1"/>
                </a:solidFill>
              </a:rPr>
              <a:t>眼睛，</a:t>
            </a:r>
            <a:r>
              <a:rPr lang="en-US" altLang="zh-CN" sz="2100" dirty="0">
                <a:solidFill>
                  <a:schemeClr val="tx1"/>
                </a:solidFill>
              </a:rPr>
              <a:t>4×a</a:t>
            </a:r>
            <a:r>
              <a:rPr lang="zh-CN" altLang="en-US" sz="2100" dirty="0">
                <a:solidFill>
                  <a:schemeClr val="tx1"/>
                </a:solidFill>
              </a:rPr>
              <a:t>条腿。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圆角矩形标注 43"/>
              <p:cNvSpPr/>
              <p:nvPr/>
            </p:nvSpPr>
            <p:spPr>
              <a:xfrm>
                <a:off x="3289042" y="1934935"/>
                <a:ext cx="3911859" cy="1140668"/>
              </a:xfrm>
              <a:prstGeom prst="wedgeRoundRectCallout">
                <a:avLst>
                  <a:gd name="adj1" fmla="val 56542"/>
                  <a:gd name="adj2" fmla="val 41861"/>
                  <a:gd name="adj3" fmla="val 16667"/>
                </a:avLst>
              </a:prstGeom>
              <a:solidFill>
                <a:srgbClr val="D573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chemeClr val="tx1"/>
                    </a:solidFill>
                  </a:rPr>
                  <a:t>用字母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chemeClr val="tx1"/>
                    </a:solidFill>
                  </a:rPr>
                  <a:t>表示儿歌：</a:t>
                </a:r>
                <a:r>
                  <a:rPr lang="en-US" altLang="zh-CN" sz="21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chemeClr val="tx1"/>
                    </a:solidFill>
                  </a:rPr>
                  <a:t>只青蛙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chemeClr val="tx1"/>
                    </a:solidFill>
                  </a:rPr>
                  <a:t>张嘴，</a:t>
                </a:r>
                <a:r>
                  <a:rPr lang="en-US" altLang="zh-CN" sz="2100" dirty="0">
                    <a:solidFill>
                      <a:schemeClr val="tx1"/>
                    </a:solidFill>
                  </a:rPr>
                  <a:t>2×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chemeClr val="tx1"/>
                    </a:solidFill>
                  </a:rPr>
                  <a:t>只眼睛，</a:t>
                </a:r>
                <a:r>
                  <a:rPr lang="en-US" altLang="zh-CN" sz="2100" dirty="0">
                    <a:solidFill>
                      <a:schemeClr val="tx1"/>
                    </a:solidFill>
                  </a:rPr>
                  <a:t>4×</a:t>
                </a:r>
                <a:r>
                  <a:rPr lang="en-US" altLang="zh-CN" sz="21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sz="2100" dirty="0">
                    <a:solidFill>
                      <a:schemeClr val="tx1"/>
                    </a:solidFill>
                  </a:rPr>
                  <a:t>条腿。</a:t>
                </a:r>
                <a:endParaRPr lang="zh-CN" altLang="en-US" sz="21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4" name="圆角矩形标注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9042" y="1934935"/>
                <a:ext cx="3911859" cy="1140668"/>
              </a:xfrm>
              <a:prstGeom prst="wedgeRoundRectCallout">
                <a:avLst>
                  <a:gd name="adj1" fmla="val 56542"/>
                  <a:gd name="adj2" fmla="val 41861"/>
                  <a:gd name="adj3" fmla="val 16667"/>
                </a:avLst>
              </a:prstGeom>
              <a:blipFill rotWithShape="1">
                <a:blip r:embed="rId1"/>
                <a:stretch>
                  <a:fillRect l="-10" t="-8" r="-6542" b="2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0166" y="2533319"/>
            <a:ext cx="1321012" cy="163602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7"/>
              <p:cNvSpPr txBox="1"/>
              <p:nvPr/>
            </p:nvSpPr>
            <p:spPr>
              <a:xfrm>
                <a:off x="2817491" y="3940816"/>
                <a:ext cx="2916324" cy="457049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妈妈的年龄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=27+</a:t>
                </a:r>
                <a:r>
                  <a:rPr lang="en-US" altLang="zh-CN" sz="21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zh-CN" altLang="en-US" sz="2100" i="1" dirty="0">
                  <a:solidFill>
                    <a:srgbClr val="FF0000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7491" y="3940816"/>
                <a:ext cx="2916324" cy="457049"/>
              </a:xfrm>
              <a:prstGeom prst="rect">
                <a:avLst/>
              </a:prstGeom>
              <a:blipFill rotWithShape="1">
                <a:blip r:embed="rId2"/>
                <a:stretch>
                  <a:fillRect l="-22" t="-1" r="14" b="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9"/>
          <p:cNvSpPr txBox="1"/>
          <p:nvPr/>
        </p:nvSpPr>
        <p:spPr>
          <a:xfrm>
            <a:off x="351691" y="640341"/>
            <a:ext cx="6699740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说一说生活中什么时候还会用到字母表示数。</a:t>
            </a:r>
            <a:endParaRPr lang="zh-CN" altLang="en-US" sz="24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269" y="2289820"/>
            <a:ext cx="935731" cy="1511564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1308618" y="1289110"/>
            <a:ext cx="1671975" cy="1000709"/>
          </a:xfrm>
          <a:prstGeom prst="wedgeRoundRectCallout">
            <a:avLst>
              <a:gd name="adj1" fmla="val -50026"/>
              <a:gd name="adj2" fmla="val 82080"/>
              <a:gd name="adj3" fmla="val 16667"/>
            </a:avLst>
          </a:prstGeom>
          <a:solidFill>
            <a:srgbClr val="76C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妈妈比我大</a:t>
            </a:r>
            <a:r>
              <a:rPr lang="en-US" altLang="zh-CN" sz="2100" dirty="0">
                <a:solidFill>
                  <a:schemeClr val="tx1"/>
                </a:solidFill>
              </a:rPr>
              <a:t>27</a:t>
            </a:r>
            <a:r>
              <a:rPr lang="zh-CN" altLang="en-US" sz="2100" dirty="0">
                <a:solidFill>
                  <a:schemeClr val="tx1"/>
                </a:solidFill>
              </a:rPr>
              <a:t>岁</a:t>
            </a:r>
            <a:r>
              <a:rPr lang="en-US" altLang="zh-CN" sz="2100" dirty="0">
                <a:solidFill>
                  <a:schemeClr val="tx1"/>
                </a:solidFill>
              </a:rPr>
              <a:t>……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4346309" y="1192842"/>
            <a:ext cx="2775013" cy="1417397"/>
          </a:xfrm>
          <a:prstGeom prst="wedgeRoundRectCallout">
            <a:avLst>
              <a:gd name="adj1" fmla="val 38622"/>
              <a:gd name="adj2" fmla="val 83512"/>
              <a:gd name="adj3" fmla="val 16667"/>
            </a:avLst>
          </a:prstGeom>
          <a:solidFill>
            <a:srgbClr val="F3A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如果用</a:t>
            </a:r>
            <a:r>
              <a:rPr lang="en-US" altLang="zh-CN" sz="2100" dirty="0">
                <a:solidFill>
                  <a:schemeClr val="tx1"/>
                </a:solidFill>
              </a:rPr>
              <a:t>n</a:t>
            </a:r>
            <a:r>
              <a:rPr lang="zh-CN" altLang="en-US" sz="2100" dirty="0">
                <a:solidFill>
                  <a:schemeClr val="tx1"/>
                </a:solidFill>
              </a:rPr>
              <a:t>表示淘气的年龄，淘气妈妈的年龄怎么表示呢？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fb441e57-abd3-4d91-b49e-616cbc48cf9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2239</Words>
  <Application>WPS 演示</Application>
  <PresentationFormat>全屏显示(16:9)</PresentationFormat>
  <Paragraphs>279</Paragraphs>
  <Slides>20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Cambria Math</vt:lpstr>
      <vt:lpstr>Times New Roman</vt:lpstr>
      <vt:lpstr>Arial Unicode MS</vt:lpstr>
      <vt:lpstr>Calibri</vt:lpstr>
      <vt:lpstr>Cambria Math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651</cp:revision>
  <dcterms:created xsi:type="dcterms:W3CDTF">2019-05-20T10:58:00Z</dcterms:created>
  <dcterms:modified xsi:type="dcterms:W3CDTF">2023-02-06T11:31:15Z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D3D46CE5A5D54772955C8F10261C893F</vt:lpwstr>
  </property>
</Properties>
</file>