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wmf" ContentType="image/x-wmf"/>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57" r:id="rId4"/>
    <p:sldId id="258" r:id="rId5"/>
    <p:sldId id="351" r:id="rId6"/>
    <p:sldId id="304" r:id="rId7"/>
    <p:sldId id="337" r:id="rId9"/>
    <p:sldId id="342" r:id="rId10"/>
    <p:sldId id="315" r:id="rId11"/>
    <p:sldId id="352" r:id="rId12"/>
    <p:sldId id="345" r:id="rId13"/>
    <p:sldId id="341" r:id="rId14"/>
    <p:sldId id="330" r:id="rId15"/>
    <p:sldId id="346" r:id="rId16"/>
    <p:sldId id="273" r:id="rId17"/>
    <p:sldId id="354" r:id="rId18"/>
    <p:sldId id="275" r:id="rId19"/>
    <p:sldId id="339" r:id="rId20"/>
    <p:sldId id="340" r:id="rId21"/>
    <p:sldId id="353" r:id="rId22"/>
    <p:sldId id="335" r:id="rId23"/>
    <p:sldId id="331" r:id="rId24"/>
  </p:sldIdLst>
  <p:sldSz cx="9144000" cy="5143500" type="screen16x9"/>
  <p:notesSz cx="6858000" cy="9144000"/>
  <p:custDataLst>
    <p:tags r:id="rId28"/>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C450"/>
    <a:srgbClr val="F3A0B9"/>
    <a:srgbClr val="76CAB8"/>
    <a:srgbClr val="D57373"/>
    <a:srgbClr val="FFFFFF"/>
    <a:srgbClr val="FEF694"/>
    <a:srgbClr val="FBEBD8"/>
    <a:srgbClr val="EA976B"/>
    <a:srgbClr val="C14E1E"/>
    <a:srgbClr val="75C9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43" autoAdjust="0"/>
    <p:restoredTop sz="94660"/>
  </p:normalViewPr>
  <p:slideViewPr>
    <p:cSldViewPr snapToGrid="0" showGuides="1">
      <p:cViewPr varScale="1">
        <p:scale>
          <a:sx n="102" d="100"/>
          <a:sy n="102" d="100"/>
        </p:scale>
        <p:origin x="-102" y="-774"/>
      </p:cViewPr>
      <p:guideLst>
        <p:guide orient="horz" pos="1620"/>
        <p:guide pos="2880"/>
      </p:guideLst>
    </p:cSldViewPr>
  </p:slideViewPr>
  <p:notesTextViewPr>
    <p:cViewPr>
      <p:scale>
        <a:sx n="1" d="1"/>
        <a:sy n="1" d="1"/>
      </p:scale>
      <p:origin x="0" y="0"/>
    </p:cViewPr>
  </p:notesTextViewPr>
  <p:sorterViewPr>
    <p:cViewPr>
      <p:scale>
        <a:sx n="168" d="100"/>
        <a:sy n="16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gs" Target="tags/tag7.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5" Type="http://schemas.openxmlformats.org/officeDocument/2006/relationships/image" Target="../media/image5.wmf"/><Relationship Id="rId4" Type="http://schemas.openxmlformats.org/officeDocument/2006/relationships/image" Target="../media/image4.wmf"/><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image" Target="../media/image1.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14.wmf"/><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5" Type="http://schemas.openxmlformats.org/officeDocument/2006/relationships/image" Target="../media/image19.wmf"/><Relationship Id="rId4" Type="http://schemas.openxmlformats.org/officeDocument/2006/relationships/image" Target="../media/image18.wmf"/><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5" Type="http://schemas.openxmlformats.org/officeDocument/2006/relationships/image" Target="../media/image19.wmf"/><Relationship Id="rId4" Type="http://schemas.openxmlformats.org/officeDocument/2006/relationships/image" Target="../media/image18.wmf"/><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4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3BBBA5-78FA-4A2D-A247-C7F0F98A705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8C21B0-EA01-4203-9A7C-276C8698857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21B0-EA01-4203-9A7C-276C8698857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21B0-EA01-4203-9A7C-276C8698857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21B0-EA01-4203-9A7C-276C8698857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
        <p:nvSpPr>
          <p:cNvPr id="6" name="矩形 5"/>
          <p:cNvSpPr/>
          <p:nvPr userDrawn="1"/>
        </p:nvSpPr>
        <p:spPr>
          <a:xfrm>
            <a:off x="350174" y="1916832"/>
            <a:ext cx="735006" cy="241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www.1ppt.com/moban/                  PPT</a:t>
            </a:r>
            <a:r>
              <a:rPr lang="zh-CN" altLang="en-US" sz="100" dirty="0">
                <a:solidFill>
                  <a:schemeClr val="bg1"/>
                </a:solidFill>
              </a:rPr>
              <a:t>素材：</a:t>
            </a:r>
            <a:r>
              <a:rPr lang="en-US" altLang="zh-CN" sz="100" dirty="0">
                <a:solidFill>
                  <a:schemeClr val="bg1"/>
                </a:solidFill>
              </a:rPr>
              <a:t>www.1ppt.com/sucai/</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背景：</a:t>
            </a:r>
            <a:r>
              <a:rPr lang="en-US" altLang="zh-CN" sz="100" dirty="0">
                <a:solidFill>
                  <a:schemeClr val="bg1"/>
                </a:solidFill>
              </a:rPr>
              <a:t>www.1ppt.com/beijing/                   PPT</a:t>
            </a:r>
            <a:r>
              <a:rPr lang="zh-CN" altLang="en-US" sz="100" dirty="0">
                <a:solidFill>
                  <a:schemeClr val="bg1"/>
                </a:solidFill>
              </a:rPr>
              <a:t>图表：</a:t>
            </a:r>
            <a:r>
              <a:rPr lang="en-US" altLang="zh-CN" sz="100" dirty="0">
                <a:solidFill>
                  <a:schemeClr val="bg1"/>
                </a:solidFill>
              </a:rPr>
              <a:t>www.1ppt.com/tubiao/      </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endParaRPr lang="en-US" altLang="zh-CN" sz="100" dirty="0">
              <a:solidFill>
                <a:schemeClr val="bg1"/>
              </a:solidFill>
            </a:endParaRPr>
          </a:p>
          <a:p>
            <a:r>
              <a:rPr lang="zh-CN" altLang="en-US" sz="100" dirty="0">
                <a:solidFill>
                  <a:schemeClr val="bg1"/>
                </a:solidFill>
              </a:rPr>
              <a:t>资料下载：</a:t>
            </a:r>
            <a:r>
              <a:rPr lang="en-US" altLang="zh-CN" sz="100" dirty="0">
                <a:solidFill>
                  <a:schemeClr val="bg1"/>
                </a:solidFill>
              </a:rPr>
              <a:t>www.1ppt.com/ziliao/                   </a:t>
            </a:r>
            <a:r>
              <a:rPr lang="zh-CN" altLang="en-US" sz="100" dirty="0">
                <a:solidFill>
                  <a:schemeClr val="bg1"/>
                </a:solidFill>
              </a:rPr>
              <a:t>个人简历：</a:t>
            </a:r>
            <a:r>
              <a:rPr lang="en-US" altLang="zh-CN" sz="100" dirty="0">
                <a:solidFill>
                  <a:schemeClr val="bg1"/>
                </a:solidFill>
              </a:rPr>
              <a:t>www.1ppt.com/jianli/             </a:t>
            </a:r>
            <a:endParaRPr lang="en-US" altLang="zh-CN" sz="100" dirty="0">
              <a:solidFill>
                <a:schemeClr val="bg1"/>
              </a:solidFill>
            </a:endParaRPr>
          </a:p>
          <a:p>
            <a:r>
              <a:rPr lang="zh-CN" altLang="en-US" sz="100" dirty="0">
                <a:solidFill>
                  <a:schemeClr val="bg1"/>
                </a:solidFill>
              </a:rPr>
              <a:t>试卷下载：</a:t>
            </a:r>
            <a:r>
              <a:rPr lang="en-US" altLang="zh-CN" sz="100" dirty="0">
                <a:solidFill>
                  <a:schemeClr val="bg1"/>
                </a:solidFill>
              </a:rPr>
              <a:t>www.1ppt.com/shiti/                     </a:t>
            </a:r>
            <a:r>
              <a:rPr lang="zh-CN" altLang="en-US" sz="100" dirty="0">
                <a:solidFill>
                  <a:schemeClr val="bg1"/>
                </a:solidFill>
              </a:rPr>
              <a:t>教案下载：</a:t>
            </a:r>
            <a:r>
              <a:rPr lang="en-US" altLang="zh-CN" sz="100" dirty="0">
                <a:solidFill>
                  <a:schemeClr val="bg1"/>
                </a:solidFill>
              </a:rPr>
              <a:t>www.1ppt.com/jiaoan/               </a:t>
            </a:r>
            <a:endParaRPr lang="en-US" altLang="zh-CN" sz="100" dirty="0">
              <a:solidFill>
                <a:schemeClr val="bg1"/>
              </a:solidFill>
            </a:endParaRPr>
          </a:p>
          <a:p>
            <a:r>
              <a:rPr lang="zh-CN" altLang="en-US" sz="100" dirty="0">
                <a:solidFill>
                  <a:schemeClr val="bg1"/>
                </a:solidFill>
              </a:rPr>
              <a:t>手抄报：</a:t>
            </a:r>
            <a:r>
              <a:rPr lang="en-US" altLang="zh-CN" sz="100" dirty="0">
                <a:solidFill>
                  <a:schemeClr val="bg1"/>
                </a:solidFill>
              </a:rPr>
              <a:t>www.1ppt.com/shouchaobao/          PPT</a:t>
            </a:r>
            <a:r>
              <a:rPr lang="zh-CN" altLang="en-US" sz="100" dirty="0">
                <a:solidFill>
                  <a:schemeClr val="bg1"/>
                </a:solidFill>
              </a:rPr>
              <a:t>课件：</a:t>
            </a:r>
            <a:r>
              <a:rPr lang="en-US" altLang="zh-CN" sz="100" dirty="0">
                <a:solidFill>
                  <a:schemeClr val="bg1"/>
                </a:solidFill>
              </a:rPr>
              <a:t>www.1ppt.com/kejian/ </a:t>
            </a:r>
            <a:endParaRPr lang="en-US" altLang="zh-CN" sz="100" dirty="0">
              <a:solidFill>
                <a:schemeClr val="bg1"/>
              </a:solidFill>
            </a:endParaRPr>
          </a:p>
          <a:p>
            <a:r>
              <a:rPr lang="zh-CN" altLang="en-US" sz="100" dirty="0">
                <a:solidFill>
                  <a:schemeClr val="bg1"/>
                </a:solidFill>
              </a:rPr>
              <a:t>语文课件：</a:t>
            </a:r>
            <a:r>
              <a:rPr lang="en-US" altLang="zh-CN" sz="100" dirty="0">
                <a:solidFill>
                  <a:schemeClr val="bg1"/>
                </a:solidFill>
              </a:rPr>
              <a:t>www.1ppt.com/kejian/yuwen/    </a:t>
            </a:r>
            <a:r>
              <a:rPr lang="zh-CN" altLang="en-US" sz="100" dirty="0">
                <a:solidFill>
                  <a:schemeClr val="bg1"/>
                </a:solidFill>
              </a:rPr>
              <a:t>数学课件：</a:t>
            </a:r>
            <a:r>
              <a:rPr lang="en-US" altLang="zh-CN" sz="100" dirty="0">
                <a:solidFill>
                  <a:schemeClr val="bg1"/>
                </a:solidFill>
              </a:rPr>
              <a:t>www.1ppt.com/kejian/shuxue/ </a:t>
            </a:r>
            <a:endParaRPr lang="en-US" altLang="zh-CN" sz="100" dirty="0">
              <a:solidFill>
                <a:schemeClr val="bg1"/>
              </a:solidFill>
            </a:endParaRPr>
          </a:p>
          <a:p>
            <a:r>
              <a:rPr lang="zh-CN" altLang="en-US" sz="100" dirty="0">
                <a:solidFill>
                  <a:schemeClr val="bg1"/>
                </a:solidFill>
              </a:rPr>
              <a:t>英语课件：</a:t>
            </a:r>
            <a:r>
              <a:rPr lang="en-US" altLang="zh-CN" sz="100" dirty="0">
                <a:solidFill>
                  <a:schemeClr val="bg1"/>
                </a:solidFill>
              </a:rPr>
              <a:t>www.1ppt.com/kejian/yingyu/    </a:t>
            </a:r>
            <a:r>
              <a:rPr lang="zh-CN" altLang="en-US" sz="100" dirty="0">
                <a:solidFill>
                  <a:schemeClr val="bg1"/>
                </a:solidFill>
              </a:rPr>
              <a:t>美术课件：</a:t>
            </a:r>
            <a:r>
              <a:rPr lang="en-US" altLang="zh-CN" sz="100" dirty="0">
                <a:solidFill>
                  <a:schemeClr val="bg1"/>
                </a:solidFill>
              </a:rPr>
              <a:t>www.1ppt.com/kejian/meishu/ </a:t>
            </a:r>
            <a:endParaRPr lang="en-US" altLang="zh-CN" sz="100" dirty="0">
              <a:solidFill>
                <a:schemeClr val="bg1"/>
              </a:solidFill>
            </a:endParaRPr>
          </a:p>
          <a:p>
            <a:r>
              <a:rPr lang="zh-CN" altLang="en-US" sz="100" dirty="0">
                <a:solidFill>
                  <a:schemeClr val="bg1"/>
                </a:solidFill>
              </a:rPr>
              <a:t>科学课件：</a:t>
            </a:r>
            <a:r>
              <a:rPr lang="en-US" altLang="zh-CN" sz="100" dirty="0">
                <a:solidFill>
                  <a:schemeClr val="bg1"/>
                </a:solidFill>
              </a:rPr>
              <a:t>www.1ppt.com/kejian/kexue/     </a:t>
            </a:r>
            <a:r>
              <a:rPr lang="zh-CN" altLang="en-US" sz="100" dirty="0">
                <a:solidFill>
                  <a:schemeClr val="bg1"/>
                </a:solidFill>
              </a:rPr>
              <a:t>物理课件：</a:t>
            </a:r>
            <a:r>
              <a:rPr lang="en-US" altLang="zh-CN" sz="100" dirty="0">
                <a:solidFill>
                  <a:schemeClr val="bg1"/>
                </a:solidFill>
              </a:rPr>
              <a:t>www.1ppt.com/kejian/wuli/ </a:t>
            </a:r>
            <a:endParaRPr lang="en-US" altLang="zh-CN" sz="100" dirty="0">
              <a:solidFill>
                <a:schemeClr val="bg1"/>
              </a:solidFill>
            </a:endParaRPr>
          </a:p>
          <a:p>
            <a:r>
              <a:rPr lang="zh-CN" altLang="en-US" sz="100" dirty="0">
                <a:solidFill>
                  <a:schemeClr val="bg1"/>
                </a:solidFill>
              </a:rPr>
              <a:t>化学课件：</a:t>
            </a:r>
            <a:r>
              <a:rPr lang="en-US" altLang="zh-CN" sz="100" dirty="0">
                <a:solidFill>
                  <a:schemeClr val="bg1"/>
                </a:solidFill>
              </a:rPr>
              <a:t>www.1ppt.com/kejian/huaxue/  </a:t>
            </a:r>
            <a:r>
              <a:rPr lang="zh-CN" altLang="en-US" sz="100" dirty="0">
                <a:solidFill>
                  <a:schemeClr val="bg1"/>
                </a:solidFill>
              </a:rPr>
              <a:t>生物课件：</a:t>
            </a:r>
            <a:r>
              <a:rPr lang="en-US" altLang="zh-CN" sz="100" dirty="0">
                <a:solidFill>
                  <a:schemeClr val="bg1"/>
                </a:solidFill>
              </a:rPr>
              <a:t>www.1ppt.com/kejian/shengwu/ </a:t>
            </a:r>
            <a:endParaRPr lang="en-US" altLang="zh-CN" sz="100" dirty="0">
              <a:solidFill>
                <a:schemeClr val="bg1"/>
              </a:solidFill>
            </a:endParaRPr>
          </a:p>
          <a:p>
            <a:r>
              <a:rPr lang="zh-CN" altLang="en-US" sz="100" dirty="0">
                <a:solidFill>
                  <a:schemeClr val="bg1"/>
                </a:solidFill>
              </a:rPr>
              <a:t>地理课件：</a:t>
            </a:r>
            <a:r>
              <a:rPr lang="en-US" altLang="zh-CN" sz="100" dirty="0">
                <a:solidFill>
                  <a:schemeClr val="bg1"/>
                </a:solidFill>
              </a:rPr>
              <a:t>www.1ppt.com/kejian/dili/          </a:t>
            </a:r>
            <a:r>
              <a:rPr lang="zh-CN" altLang="en-US" sz="100" dirty="0">
                <a:solidFill>
                  <a:schemeClr val="bg1"/>
                </a:solidFill>
              </a:rPr>
              <a:t>历史课件：</a:t>
            </a:r>
            <a:r>
              <a:rPr lang="en-US" altLang="zh-CN" sz="100" dirty="0">
                <a:solidFill>
                  <a:schemeClr val="bg1"/>
                </a:solidFill>
              </a:rPr>
              <a:t>www.1ppt.com/kejian/lishi/ </a:t>
            </a:r>
            <a:endParaRPr lang="en-US" altLang="zh-CN" sz="100" dirty="0">
              <a:solidFill>
                <a:schemeClr val="bg1"/>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8" Type="http://schemas.openxmlformats.org/officeDocument/2006/relationships/theme" Target="../theme/theme1.xml"/><Relationship Id="rId27" Type="http://schemas.openxmlformats.org/officeDocument/2006/relationships/tags" Target="../tags/tag6.xml"/><Relationship Id="rId26" Type="http://schemas.openxmlformats.org/officeDocument/2006/relationships/tags" Target="../tags/tag5.xml"/><Relationship Id="rId25" Type="http://schemas.openxmlformats.org/officeDocument/2006/relationships/tags" Target="../tags/tag4.xml"/><Relationship Id="rId24" Type="http://schemas.openxmlformats.org/officeDocument/2006/relationships/tags" Target="../tags/tag3.xml"/><Relationship Id="rId23" Type="http://schemas.openxmlformats.org/officeDocument/2006/relationships/tags" Target="../tags/tag2.xml"/><Relationship Id="rId22" Type="http://schemas.openxmlformats.org/officeDocument/2006/relationships/tags" Target="../tags/tag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2"/>
            </p:custDataLst>
          </p:nvPr>
        </p:nvSpPr>
        <p:spPr>
          <a:xfrm>
            <a:off x="502412" y="324000"/>
            <a:ext cx="8139178" cy="486000"/>
          </a:xfrm>
          <a:prstGeom prst="rect">
            <a:avLst/>
          </a:prstGeom>
        </p:spPr>
        <p:txBody>
          <a:bodyPr vert="horz" lIns="76200" tIns="28575" rIns="57150" bIns="28575"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3"/>
            </p:custDataLst>
          </p:nvPr>
        </p:nvSpPr>
        <p:spPr>
          <a:xfrm>
            <a:off x="502412" y="972000"/>
            <a:ext cx="8139178" cy="3780000"/>
          </a:xfrm>
          <a:prstGeom prst="rect">
            <a:avLst/>
          </a:prstGeom>
        </p:spPr>
        <p:txBody>
          <a:bodyPr vert="horz" lIns="76200" tIns="0" rIns="61913"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4"/>
            </p:custDataLst>
          </p:nvPr>
        </p:nvSpPr>
        <p:spPr>
          <a:xfrm>
            <a:off x="659807" y="4762375"/>
            <a:ext cx="2025000" cy="237600"/>
          </a:xfrm>
          <a:prstGeom prst="rect">
            <a:avLst/>
          </a:prstGeom>
        </p:spPr>
        <p:txBody>
          <a:bodyPr vert="horz" lIns="68580" tIns="34290" rIns="68580" bIns="3429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5"/>
            </p:custDataLst>
          </p:nvPr>
        </p:nvSpPr>
        <p:spPr>
          <a:xfrm>
            <a:off x="3087000" y="4762375"/>
            <a:ext cx="2970000" cy="237600"/>
          </a:xfrm>
          <a:prstGeom prst="rect">
            <a:avLst/>
          </a:prstGeom>
        </p:spPr>
        <p:txBody>
          <a:bodyPr vert="horz" lIns="68580" tIns="34290" rIns="68580" bIns="3429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6"/>
            </p:custDataLst>
          </p:nvPr>
        </p:nvSpPr>
        <p:spPr>
          <a:xfrm>
            <a:off x="6457950" y="4762375"/>
            <a:ext cx="2025000" cy="237600"/>
          </a:xfrm>
          <a:prstGeom prst="rect">
            <a:avLst/>
          </a:prstGeom>
        </p:spPr>
        <p:txBody>
          <a:bodyPr vert="horz" lIns="68580" tIns="34290" rIns="68580" bIns="34290" rtlCol="0" anchor="ctr">
            <a:normAutofit/>
          </a:bodyPr>
          <a:lstStyle>
            <a:lvl1pPr algn="r">
              <a:defRPr sz="9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xStyles>
    <p:titleStyle>
      <a:lvl1pPr algn="l" defTabSz="685800" rtl="0" eaLnBrk="1" fontAlgn="auto" latinLnBrk="0" hangingPunct="1">
        <a:lnSpc>
          <a:spcPct val="100000"/>
        </a:lnSpc>
        <a:spcBef>
          <a:spcPct val="0"/>
        </a:spcBef>
        <a:buNone/>
        <a:defRPr sz="2100" b="1" u="none" strike="noStrike" kern="1200" cap="none" spc="15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ts val="0"/>
        </a:spcBef>
        <a:spcAft>
          <a:spcPts val="750"/>
        </a:spcAft>
        <a:buFont typeface="Arial" panose="020B0604020202020204" pitchFamily="34" charset="0"/>
        <a:buChar char="•"/>
        <a:tabLst>
          <a:tab pos="1207135" algn="l"/>
        </a:tabLst>
        <a:defRPr sz="1200" u="none" strike="noStrike" kern="1200" cap="none" spc="113"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0.xml"/><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12.xml.rels><?xml version="1.0" encoding="UTF-8" standalone="yes"?>
<Relationships xmlns="http://schemas.openxmlformats.org/package/2006/relationships"><Relationship Id="rId9" Type="http://schemas.openxmlformats.org/officeDocument/2006/relationships/image" Target="../media/image43.png"/><Relationship Id="rId8" Type="http://schemas.openxmlformats.org/officeDocument/2006/relationships/image" Target="../media/image42.png"/><Relationship Id="rId7" Type="http://schemas.openxmlformats.org/officeDocument/2006/relationships/image" Target="../media/image41.png"/><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0" Type="http://schemas.openxmlformats.org/officeDocument/2006/relationships/slideLayout" Target="../slideLayouts/slideLayout12.xml"/><Relationship Id="rId1" Type="http://schemas.openxmlformats.org/officeDocument/2006/relationships/image" Target="../media/image35.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7.png"/></Relationships>
</file>

<file path=ppt/slides/_rels/slide15.xml.rels><?xml version="1.0" encoding="UTF-8" standalone="yes"?>
<Relationships xmlns="http://schemas.openxmlformats.org/package/2006/relationships"><Relationship Id="rId9" Type="http://schemas.openxmlformats.org/officeDocument/2006/relationships/oleObject" Target="../embeddings/oleObject21.bin"/><Relationship Id="rId8" Type="http://schemas.openxmlformats.org/officeDocument/2006/relationships/image" Target="../media/image18.wmf"/><Relationship Id="rId7" Type="http://schemas.openxmlformats.org/officeDocument/2006/relationships/oleObject" Target="../embeddings/oleObject20.bin"/><Relationship Id="rId6" Type="http://schemas.openxmlformats.org/officeDocument/2006/relationships/image" Target="../media/image17.wmf"/><Relationship Id="rId5" Type="http://schemas.openxmlformats.org/officeDocument/2006/relationships/oleObject" Target="../embeddings/oleObject19.bin"/><Relationship Id="rId4" Type="http://schemas.openxmlformats.org/officeDocument/2006/relationships/image" Target="../media/image16.wmf"/><Relationship Id="rId3" Type="http://schemas.openxmlformats.org/officeDocument/2006/relationships/oleObject" Target="../embeddings/oleObject18.bin"/><Relationship Id="rId2" Type="http://schemas.openxmlformats.org/officeDocument/2006/relationships/image" Target="../media/image48.wmf"/><Relationship Id="rId12" Type="http://schemas.openxmlformats.org/officeDocument/2006/relationships/vmlDrawing" Target="../drawings/vmlDrawing5.vml"/><Relationship Id="rId11" Type="http://schemas.openxmlformats.org/officeDocument/2006/relationships/slideLayout" Target="../slideLayouts/slideLayout15.xml"/><Relationship Id="rId10" Type="http://schemas.openxmlformats.org/officeDocument/2006/relationships/image" Target="../media/image19.wmf"/><Relationship Id="rId1" Type="http://schemas.openxmlformats.org/officeDocument/2006/relationships/oleObject" Target="../embeddings/oleObject17.bin"/></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49.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7.xml"/><Relationship Id="rId5" Type="http://schemas.openxmlformats.org/officeDocument/2006/relationships/image" Target="../media/image54.png"/><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50.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58.png"/><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5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60.jpeg"/><Relationship Id="rId1" Type="http://schemas.openxmlformats.org/officeDocument/2006/relationships/image" Target="../media/image59.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61.png"/></Relationships>
</file>

<file path=ppt/slides/_rels/slide3.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3.xml"/><Relationship Id="rId4" Type="http://schemas.openxmlformats.org/officeDocument/2006/relationships/image" Target="../media/image2.wmf"/><Relationship Id="rId3" Type="http://schemas.openxmlformats.org/officeDocument/2006/relationships/oleObject" Target="../embeddings/oleObject2.bin"/><Relationship Id="rId2" Type="http://schemas.openxmlformats.org/officeDocument/2006/relationships/image" Target="../media/image1.w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9" Type="http://schemas.openxmlformats.org/officeDocument/2006/relationships/oleObject" Target="../embeddings/oleObject7.bin"/><Relationship Id="rId8" Type="http://schemas.openxmlformats.org/officeDocument/2006/relationships/image" Target="../media/image4.wmf"/><Relationship Id="rId7" Type="http://schemas.openxmlformats.org/officeDocument/2006/relationships/oleObject" Target="../embeddings/oleObject6.bin"/><Relationship Id="rId6" Type="http://schemas.openxmlformats.org/officeDocument/2006/relationships/image" Target="../media/image2.wmf"/><Relationship Id="rId5" Type="http://schemas.openxmlformats.org/officeDocument/2006/relationships/oleObject" Target="../embeddings/oleObject5.bin"/><Relationship Id="rId4" Type="http://schemas.openxmlformats.org/officeDocument/2006/relationships/image" Target="../media/image3.wmf"/><Relationship Id="rId3" Type="http://schemas.openxmlformats.org/officeDocument/2006/relationships/oleObject" Target="../embeddings/oleObject4.bin"/><Relationship Id="rId2" Type="http://schemas.openxmlformats.org/officeDocument/2006/relationships/image" Target="../media/image1.wmf"/><Relationship Id="rId12" Type="http://schemas.openxmlformats.org/officeDocument/2006/relationships/vmlDrawing" Target="../drawings/vmlDrawing2.vml"/><Relationship Id="rId11" Type="http://schemas.openxmlformats.org/officeDocument/2006/relationships/slideLayout" Target="../slideLayouts/slideLayout4.xml"/><Relationship Id="rId10" Type="http://schemas.openxmlformats.org/officeDocument/2006/relationships/image" Target="../media/image5.wmf"/><Relationship Id="rId1"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image" Target="../media/image14.wmf"/><Relationship Id="rId7" Type="http://schemas.openxmlformats.org/officeDocument/2006/relationships/oleObject" Target="../embeddings/oleObject11.bin"/><Relationship Id="rId6" Type="http://schemas.openxmlformats.org/officeDocument/2006/relationships/image" Target="../media/image13.wmf"/><Relationship Id="rId5" Type="http://schemas.openxmlformats.org/officeDocument/2006/relationships/oleObject" Target="../embeddings/oleObject10.bin"/><Relationship Id="rId4" Type="http://schemas.openxmlformats.org/officeDocument/2006/relationships/image" Target="../media/image12.wmf"/><Relationship Id="rId3" Type="http://schemas.openxmlformats.org/officeDocument/2006/relationships/oleObject" Target="../embeddings/oleObject9.bin"/><Relationship Id="rId2" Type="http://schemas.openxmlformats.org/officeDocument/2006/relationships/image" Target="../media/image11.wmf"/><Relationship Id="rId11" Type="http://schemas.openxmlformats.org/officeDocument/2006/relationships/notesSlide" Target="../notesSlides/notesSlide2.xml"/><Relationship Id="rId10" Type="http://schemas.openxmlformats.org/officeDocument/2006/relationships/vmlDrawing" Target="../drawings/vmlDrawing3.vml"/><Relationship Id="rId1" Type="http://schemas.openxmlformats.org/officeDocument/2006/relationships/oleObject" Target="../embeddings/oleObject8.bin"/></Relationships>
</file>

<file path=ppt/slides/_rels/slide7.xml.rels><?xml version="1.0" encoding="UTF-8" standalone="yes"?>
<Relationships xmlns="http://schemas.openxmlformats.org/package/2006/relationships"><Relationship Id="rId9" Type="http://schemas.openxmlformats.org/officeDocument/2006/relationships/oleObject" Target="../embeddings/oleObject16.bin"/><Relationship Id="rId8" Type="http://schemas.openxmlformats.org/officeDocument/2006/relationships/image" Target="../media/image18.wmf"/><Relationship Id="rId7" Type="http://schemas.openxmlformats.org/officeDocument/2006/relationships/oleObject" Target="../embeddings/oleObject15.bin"/><Relationship Id="rId6" Type="http://schemas.openxmlformats.org/officeDocument/2006/relationships/image" Target="../media/image17.wmf"/><Relationship Id="rId5" Type="http://schemas.openxmlformats.org/officeDocument/2006/relationships/oleObject" Target="../embeddings/oleObject14.bin"/><Relationship Id="rId4" Type="http://schemas.openxmlformats.org/officeDocument/2006/relationships/image" Target="../media/image16.wmf"/><Relationship Id="rId3" Type="http://schemas.openxmlformats.org/officeDocument/2006/relationships/oleObject" Target="../embeddings/oleObject13.bin"/><Relationship Id="rId2" Type="http://schemas.openxmlformats.org/officeDocument/2006/relationships/image" Target="../media/image15.wmf"/><Relationship Id="rId13" Type="http://schemas.openxmlformats.org/officeDocument/2006/relationships/notesSlide" Target="../notesSlides/notesSlide3.xml"/><Relationship Id="rId12" Type="http://schemas.openxmlformats.org/officeDocument/2006/relationships/vmlDrawing" Target="../drawings/vmlDrawing4.vml"/><Relationship Id="rId11" Type="http://schemas.openxmlformats.org/officeDocument/2006/relationships/slideLayout" Target="../slideLayouts/slideLayout7.xml"/><Relationship Id="rId10" Type="http://schemas.openxmlformats.org/officeDocument/2006/relationships/image" Target="../media/image19.wmf"/><Relationship Id="rId1" Type="http://schemas.openxmlformats.org/officeDocument/2006/relationships/oleObject" Target="../embeddings/oleObject12.bin"/></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 y="730103"/>
            <a:ext cx="9144000" cy="530915"/>
          </a:xfrm>
          <a:prstGeom prst="rect">
            <a:avLst/>
          </a:prstGeom>
          <a:noFill/>
        </p:spPr>
        <p:txBody>
          <a:bodyPr wrap="square" lIns="68580" tIns="34290" rIns="68580" bIns="34290" rtlCol="0">
            <a:spAutoFit/>
          </a:bodyPr>
          <a:lstStyle/>
          <a:p>
            <a:pPr algn="ctr"/>
            <a:r>
              <a:rPr lang="zh-CN" altLang="en-US" sz="3000" b="1" dirty="0">
                <a:solidFill>
                  <a:srgbClr val="FF0000"/>
                </a:solidFill>
              </a:rPr>
              <a:t>认识方程</a:t>
            </a:r>
            <a:endParaRPr lang="zh-CN" altLang="en-US" sz="3000" b="1" dirty="0">
              <a:solidFill>
                <a:srgbClr val="FF0000"/>
              </a:solidFill>
            </a:endParaRPr>
          </a:p>
        </p:txBody>
      </p:sp>
      <p:sp>
        <p:nvSpPr>
          <p:cNvPr id="9" name="矩形 8"/>
          <p:cNvSpPr/>
          <p:nvPr/>
        </p:nvSpPr>
        <p:spPr>
          <a:xfrm>
            <a:off x="-1" y="1446369"/>
            <a:ext cx="9144000" cy="1777410"/>
          </a:xfrm>
          <a:prstGeom prst="rect">
            <a:avLst/>
          </a:prstGeom>
        </p:spPr>
        <p:txBody>
          <a:bodyPr wrap="square" lIns="68580" tIns="34290" rIns="68580" bIns="34290">
            <a:spAutoFit/>
          </a:bodyPr>
          <a:lstStyle/>
          <a:p>
            <a:pPr algn="ctr">
              <a:lnSpc>
                <a:spcPct val="150000"/>
              </a:lnSpc>
            </a:pPr>
            <a:r>
              <a:rPr lang="zh-CN" altLang="en-US" sz="5000" b="1" dirty="0">
                <a:solidFill>
                  <a:srgbClr val="FF0000"/>
                </a:solidFill>
                <a:latin typeface="+mn-ea"/>
              </a:rPr>
              <a:t>字母表示数</a:t>
            </a:r>
            <a:endParaRPr lang="en-US" altLang="zh-CN" sz="5000" b="1" dirty="0">
              <a:solidFill>
                <a:srgbClr val="FF0000"/>
              </a:solidFill>
              <a:latin typeface="+mn-ea"/>
            </a:endParaRPr>
          </a:p>
          <a:p>
            <a:pPr algn="ctr">
              <a:lnSpc>
                <a:spcPct val="150000"/>
              </a:lnSpc>
            </a:pPr>
            <a:r>
              <a:rPr lang="zh-CN" altLang="en-US" sz="2400" dirty="0">
                <a:solidFill>
                  <a:srgbClr val="FF0000"/>
                </a:solidFill>
                <a:latin typeface="+mn-ea"/>
              </a:rPr>
              <a:t>第</a:t>
            </a:r>
            <a:r>
              <a:rPr lang="en-US" altLang="zh-CN" sz="2400" dirty="0">
                <a:solidFill>
                  <a:srgbClr val="FF0000"/>
                </a:solidFill>
                <a:latin typeface="+mn-ea"/>
              </a:rPr>
              <a:t>2</a:t>
            </a:r>
            <a:r>
              <a:rPr lang="zh-CN" altLang="en-US" sz="2400" dirty="0">
                <a:solidFill>
                  <a:srgbClr val="FF0000"/>
                </a:solidFill>
                <a:latin typeface="+mn-ea"/>
              </a:rPr>
              <a:t>课时</a:t>
            </a:r>
            <a:endParaRPr lang="zh-CN" altLang="en-US" sz="2400" dirty="0">
              <a:solidFill>
                <a:srgbClr val="FF0000"/>
              </a:solidFill>
              <a:latin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1</a:t>
            </a:r>
            <a:endParaRPr lang="zh-CN" altLang="en-US" sz="2100" b="1" dirty="0"/>
          </a:p>
        </p:txBody>
      </p:sp>
      <p:sp>
        <p:nvSpPr>
          <p:cNvPr id="51" name="TextBox 9"/>
          <p:cNvSpPr txBox="1">
            <a:spLocks noChangeArrowheads="1"/>
          </p:cNvSpPr>
          <p:nvPr/>
        </p:nvSpPr>
        <p:spPr bwMode="auto">
          <a:xfrm>
            <a:off x="388013" y="2457949"/>
            <a:ext cx="7550043" cy="1523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100" dirty="0">
                <a:latin typeface="+mn-ea"/>
                <a:ea typeface="+mn-ea"/>
              </a:rPr>
              <a:t>（</a:t>
            </a:r>
            <a:r>
              <a:rPr lang="en-US" altLang="zh-CN" sz="2100" dirty="0">
                <a:latin typeface="+mn-ea"/>
                <a:ea typeface="+mn-ea"/>
              </a:rPr>
              <a:t>5</a:t>
            </a:r>
            <a:r>
              <a:rPr lang="zh-CN" altLang="en-US" sz="2100" dirty="0">
                <a:latin typeface="+mn-ea"/>
                <a:ea typeface="+mn-ea"/>
              </a:rPr>
              <a:t>）                             </a:t>
            </a:r>
            <a:endParaRPr lang="en-US" altLang="zh-CN" sz="2100" dirty="0">
              <a:latin typeface="+mn-ea"/>
              <a:ea typeface="+mn-ea"/>
            </a:endParaRPr>
          </a:p>
          <a:p>
            <a:pPr eaLnBrk="1" hangingPunct="1">
              <a:lnSpc>
                <a:spcPct val="150000"/>
              </a:lnSpc>
            </a:pPr>
            <a:r>
              <a:rPr lang="zh-CN" altLang="en-US" sz="2100" dirty="0">
                <a:latin typeface="+mn-ea"/>
                <a:ea typeface="+mn-ea"/>
              </a:rPr>
              <a:t>长方形</a:t>
            </a:r>
            <a:r>
              <a:rPr lang="zh-CN" altLang="en-US" sz="2100" dirty="0">
                <a:latin typeface="+mn-ea"/>
                <a:ea typeface="+mn-ea"/>
              </a:rPr>
              <a:t>甲的周长是</a:t>
            </a:r>
            <a:r>
              <a:rPr lang="zh-CN" altLang="en-US" sz="2100" dirty="0">
                <a:latin typeface="+mn-ea"/>
                <a:ea typeface="+mn-ea"/>
              </a:rPr>
              <a:t>：</a:t>
            </a:r>
            <a:r>
              <a:rPr lang="en-US" altLang="zh-CN" sz="2100" dirty="0">
                <a:latin typeface="+mn-ea"/>
                <a:ea typeface="+mn-ea"/>
              </a:rPr>
              <a:t> </a:t>
            </a:r>
            <a:r>
              <a:rPr lang="en-US" altLang="zh-CN" sz="2100" u="sng" dirty="0">
                <a:solidFill>
                  <a:srgbClr val="FF3399"/>
                </a:solidFill>
                <a:latin typeface="+mn-ea"/>
                <a:ea typeface="+mn-ea"/>
              </a:rPr>
              <a:t> </a:t>
            </a:r>
            <a:r>
              <a:rPr lang="zh-CN" altLang="en-US" sz="2100" u="sng" dirty="0">
                <a:solidFill>
                  <a:srgbClr val="FF3399"/>
                </a:solidFill>
                <a:latin typeface="+mn-ea"/>
                <a:ea typeface="+mn-ea"/>
              </a:rPr>
              <a:t>                                        </a:t>
            </a:r>
            <a:r>
              <a:rPr lang="zh-CN" altLang="en-US" sz="2100" dirty="0">
                <a:latin typeface="+mn-ea"/>
                <a:ea typeface="+mn-ea"/>
              </a:rPr>
              <a:t>，</a:t>
            </a:r>
            <a:endParaRPr lang="en-US" altLang="zh-CN" sz="2100" dirty="0">
              <a:latin typeface="+mn-ea"/>
              <a:ea typeface="+mn-ea"/>
            </a:endParaRPr>
          </a:p>
          <a:p>
            <a:pPr eaLnBrk="1" hangingPunct="1">
              <a:lnSpc>
                <a:spcPct val="150000"/>
              </a:lnSpc>
            </a:pPr>
            <a:r>
              <a:rPr lang="zh-CN" altLang="en-US" sz="2100" dirty="0">
                <a:latin typeface="+mn-ea"/>
                <a:ea typeface="+mn-ea"/>
              </a:rPr>
              <a:t>长方形</a:t>
            </a:r>
            <a:r>
              <a:rPr lang="zh-CN" altLang="en-US" sz="2100" dirty="0">
                <a:latin typeface="+mn-ea"/>
                <a:ea typeface="+mn-ea"/>
              </a:rPr>
              <a:t>乙的周长</a:t>
            </a:r>
            <a:r>
              <a:rPr lang="zh-CN" altLang="en-US" sz="2100" dirty="0">
                <a:latin typeface="+mn-ea"/>
                <a:ea typeface="+mn-ea"/>
              </a:rPr>
              <a:t>是</a:t>
            </a:r>
            <a:r>
              <a:rPr lang="en-US" altLang="zh-CN" sz="2100" dirty="0">
                <a:latin typeface="+mn-ea"/>
                <a:ea typeface="+mn-ea"/>
              </a:rPr>
              <a:t>:  </a:t>
            </a:r>
            <a:r>
              <a:rPr lang="zh-CN" altLang="en-US" sz="2100" dirty="0">
                <a:solidFill>
                  <a:srgbClr val="FF3399"/>
                </a:solidFill>
                <a:latin typeface="+mn-ea"/>
                <a:ea typeface="+mn-ea"/>
              </a:rPr>
              <a:t> </a:t>
            </a:r>
            <a:r>
              <a:rPr lang="zh-CN" altLang="en-US" sz="2100" u="sng" dirty="0">
                <a:solidFill>
                  <a:srgbClr val="FF3399"/>
                </a:solidFill>
                <a:latin typeface="+mn-ea"/>
                <a:ea typeface="+mn-ea"/>
              </a:rPr>
              <a:t>                                           </a:t>
            </a:r>
            <a:r>
              <a:rPr lang="zh-CN" altLang="en-US" sz="2100" dirty="0">
                <a:latin typeface="+mn-ea"/>
                <a:ea typeface="+mn-ea"/>
              </a:rPr>
              <a:t>。                               </a:t>
            </a:r>
            <a:endParaRPr lang="zh-CN" altLang="en-US" sz="2100" dirty="0">
              <a:latin typeface="+mn-ea"/>
              <a:ea typeface="+mn-ea"/>
            </a:endParaRPr>
          </a:p>
        </p:txBody>
      </p:sp>
      <p:pic>
        <p:nvPicPr>
          <p:cNvPr id="53" name="Picture 3"/>
          <p:cNvPicPr>
            <a:picLocks noChangeAspect="1" noChangeArrowheads="1"/>
          </p:cNvPicPr>
          <p:nvPr/>
        </p:nvPicPr>
        <p:blipFill>
          <a:blip r:embed="rId1" cstate="email"/>
          <a:srcRect/>
          <a:stretch>
            <a:fillRect/>
          </a:stretch>
        </p:blipFill>
        <p:spPr bwMode="auto">
          <a:xfrm>
            <a:off x="2486031" y="1257605"/>
            <a:ext cx="2465785" cy="1477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14"/>
          <p:cNvSpPr txBox="1">
            <a:spLocks noChangeArrowheads="1"/>
          </p:cNvSpPr>
          <p:nvPr/>
        </p:nvSpPr>
        <p:spPr bwMode="auto">
          <a:xfrm>
            <a:off x="4399130" y="2850367"/>
            <a:ext cx="3910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100" dirty="0">
                <a:solidFill>
                  <a:srgbClr val="FF0000"/>
                </a:solidFill>
                <a:latin typeface="+mn-ea"/>
                <a:ea typeface="+mn-ea"/>
              </a:rPr>
              <a:t>或</a:t>
            </a:r>
            <a:endParaRPr lang="zh-CN" altLang="en-US" sz="2100" dirty="0">
              <a:solidFill>
                <a:srgbClr val="FF0000"/>
              </a:solidFill>
              <a:latin typeface="+mn-ea"/>
              <a:ea typeface="+mn-ea"/>
            </a:endParaRPr>
          </a:p>
        </p:txBody>
      </p:sp>
      <mc:AlternateContent xmlns:mc="http://schemas.openxmlformats.org/markup-compatibility/2006">
        <mc:Choice xmlns:a14="http://schemas.microsoft.com/office/drawing/2010/main" Requires="a14">
          <p:sp>
            <p:nvSpPr>
              <p:cNvPr id="65" name="文本框 64"/>
              <p:cNvSpPr txBox="1"/>
              <p:nvPr/>
            </p:nvSpPr>
            <p:spPr>
              <a:xfrm>
                <a:off x="2961669" y="2931159"/>
                <a:ext cx="1437461" cy="392415"/>
              </a:xfrm>
              <a:prstGeom prst="rect">
                <a:avLst/>
              </a:prstGeom>
              <a:noFill/>
            </p:spPr>
            <p:txBody>
              <a:bodyPr wrap="square" lIns="68580" tIns="34290" rIns="68580" bIns="34290" rtlCol="0">
                <a:spAutoFit/>
              </a:bodyPr>
              <a:lstStyle/>
              <a:p>
                <a:r>
                  <a:rPr lang="en-US" altLang="zh-CN" sz="2100" dirty="0">
                    <a:solidFill>
                      <a:srgbClr val="FF0000"/>
                    </a:solidFill>
                    <a:latin typeface="+mn-ea"/>
                  </a:rPr>
                  <a:t>(</a:t>
                </a:r>
                <a14:m>
                  <m:oMath xmlns:m="http://schemas.openxmlformats.org/officeDocument/2006/math">
                    <m:r>
                      <a:rPr lang="en-US" altLang="zh-CN" sz="2100" i="1">
                        <a:solidFill>
                          <a:srgbClr val="FF0000"/>
                        </a:solidFill>
                        <a:latin typeface="Cambria Math" panose="02040503050406030204" pitchFamily="18" charset="0"/>
                      </a:rPr>
                      <m:t>𝑎</m:t>
                    </m:r>
                    <m:r>
                      <a:rPr lang="en-US" altLang="zh-CN" sz="2100" i="1">
                        <a:solidFill>
                          <a:srgbClr val="FF0000"/>
                        </a:solidFill>
                        <a:latin typeface="Cambria Math" panose="02040503050406030204" pitchFamily="18" charset="0"/>
                      </a:rPr>
                      <m:t>+</m:t>
                    </m:r>
                    <m:r>
                      <a:rPr lang="en-US" altLang="zh-CN" sz="2100" i="1">
                        <a:solidFill>
                          <a:srgbClr val="FF0000"/>
                        </a:solidFill>
                        <a:latin typeface="Cambria Math" panose="02040503050406030204" pitchFamily="18" charset="0"/>
                      </a:rPr>
                      <m:t>𝑏</m:t>
                    </m:r>
                    <m:r>
                      <a:rPr lang="en-US" altLang="zh-CN" sz="2100" i="1">
                        <a:solidFill>
                          <a:srgbClr val="FF0000"/>
                        </a:solidFill>
                        <a:latin typeface="Cambria Math" panose="02040503050406030204" pitchFamily="18" charset="0"/>
                      </a:rPr>
                      <m:t>)×</m:t>
                    </m:r>
                    <m:r>
                      <a:rPr lang="en-US" altLang="zh-CN" sz="2100" i="1">
                        <a:solidFill>
                          <a:srgbClr val="FF0000"/>
                        </a:solidFill>
                        <a:latin typeface="Cambria Math" panose="02040503050406030204" pitchFamily="18" charset="0"/>
                      </a:rPr>
                      <m:t>2</m:t>
                    </m:r>
                  </m:oMath>
                </a14:m>
                <a:endParaRPr lang="zh-CN" altLang="en-US" sz="2100" dirty="0">
                  <a:solidFill>
                    <a:srgbClr val="FF0000"/>
                  </a:solidFill>
                  <a:latin typeface="+mn-ea"/>
                </a:endParaRPr>
              </a:p>
            </p:txBody>
          </p:sp>
        </mc:Choice>
        <mc:Fallback>
          <p:sp>
            <p:nvSpPr>
              <p:cNvPr id="65" name="文本框 64"/>
              <p:cNvSpPr txBox="1">
                <a:spLocks noRot="1" noChangeAspect="1" noMove="1" noResize="1" noEditPoints="1" noAdjustHandles="1" noChangeArrowheads="1" noChangeShapeType="1" noTextEdit="1"/>
              </p:cNvSpPr>
              <p:nvPr/>
            </p:nvSpPr>
            <p:spPr>
              <a:xfrm>
                <a:off x="2961669" y="2931159"/>
                <a:ext cx="1437461" cy="392415"/>
              </a:xfrm>
              <a:prstGeom prst="rect">
                <a:avLst/>
              </a:prstGeom>
              <a:blipFill rotWithShape="1">
                <a:blip r:embed="rId2"/>
                <a:stretch>
                  <a:fillRect l="-2" t="-162" r="34" b="15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6" name="文本框 65"/>
              <p:cNvSpPr txBox="1"/>
              <p:nvPr/>
            </p:nvSpPr>
            <p:spPr>
              <a:xfrm>
                <a:off x="4766190" y="2929686"/>
                <a:ext cx="1742492" cy="392415"/>
              </a:xfrm>
              <a:prstGeom prst="rect">
                <a:avLst/>
              </a:prstGeom>
              <a:noFill/>
            </p:spPr>
            <p:txBody>
              <a:bodyPr wrap="square" lIns="68580" tIns="34290" rIns="68580" bIns="34290" rtlCol="0">
                <a:spAutoFit/>
              </a:bodyPr>
              <a:lstStyle/>
              <a:p>
                <a:r>
                  <a:rPr lang="en-US" altLang="zh-CN" sz="2100" dirty="0">
                    <a:solidFill>
                      <a:srgbClr val="FF0000"/>
                    </a:solidFill>
                    <a:latin typeface="+mn-ea"/>
                  </a:rPr>
                  <a:t>2</a:t>
                </a:r>
                <a14:m>
                  <m:oMath xmlns:m="http://schemas.openxmlformats.org/officeDocument/2006/math">
                    <m:r>
                      <a:rPr lang="en-US" altLang="zh-CN" sz="2100" i="1">
                        <a:solidFill>
                          <a:srgbClr val="FF0000"/>
                        </a:solidFill>
                        <a:latin typeface="Cambria Math" panose="02040503050406030204" pitchFamily="18" charset="0"/>
                      </a:rPr>
                      <m:t>𝑎</m:t>
                    </m:r>
                    <m:r>
                      <a:rPr lang="en-US" altLang="zh-CN" sz="2100" i="1">
                        <a:solidFill>
                          <a:srgbClr val="FF0000"/>
                        </a:solidFill>
                        <a:latin typeface="Cambria Math" panose="02040503050406030204" pitchFamily="18" charset="0"/>
                      </a:rPr>
                      <m:t>+</m:t>
                    </m:r>
                    <m:r>
                      <a:rPr lang="en-US" altLang="zh-CN" sz="2100" i="1">
                        <a:solidFill>
                          <a:srgbClr val="FF0000"/>
                        </a:solidFill>
                        <a:latin typeface="Cambria Math" panose="02040503050406030204" pitchFamily="18" charset="0"/>
                      </a:rPr>
                      <m:t>2</m:t>
                    </m:r>
                    <m:r>
                      <a:rPr lang="en-US" altLang="zh-CN" sz="2100" i="1">
                        <a:solidFill>
                          <a:srgbClr val="FF0000"/>
                        </a:solidFill>
                        <a:latin typeface="Cambria Math" panose="02040503050406030204" pitchFamily="18" charset="0"/>
                      </a:rPr>
                      <m:t>𝑏</m:t>
                    </m:r>
                  </m:oMath>
                </a14:m>
                <a:endParaRPr lang="zh-CN" altLang="en-US" sz="2100" dirty="0">
                  <a:solidFill>
                    <a:srgbClr val="FF0000"/>
                  </a:solidFill>
                  <a:latin typeface="+mn-ea"/>
                </a:endParaRPr>
              </a:p>
            </p:txBody>
          </p:sp>
        </mc:Choice>
        <mc:Fallback>
          <p:sp>
            <p:nvSpPr>
              <p:cNvPr id="66" name="文本框 65"/>
              <p:cNvSpPr txBox="1">
                <a:spLocks noRot="1" noChangeAspect="1" noMove="1" noResize="1" noEditPoints="1" noAdjustHandles="1" noChangeArrowheads="1" noChangeShapeType="1" noTextEdit="1"/>
              </p:cNvSpPr>
              <p:nvPr/>
            </p:nvSpPr>
            <p:spPr>
              <a:xfrm>
                <a:off x="4766190" y="2929686"/>
                <a:ext cx="1742492" cy="392415"/>
              </a:xfrm>
              <a:prstGeom prst="rect">
                <a:avLst/>
              </a:prstGeom>
              <a:blipFill rotWithShape="1">
                <a:blip r:embed="rId3"/>
                <a:stretch>
                  <a:fillRect l="-30" t="-110" r="33" b="106"/>
                </a:stretch>
              </a:blipFill>
            </p:spPr>
            <p:txBody>
              <a:bodyPr/>
              <a:lstStyle/>
              <a:p>
                <a:r>
                  <a:rPr lang="zh-CN" altLang="en-US">
                    <a:noFill/>
                  </a:rPr>
                  <a:t> </a:t>
                </a:r>
              </a:p>
            </p:txBody>
          </p:sp>
        </mc:Fallback>
      </mc:AlternateContent>
      <p:sp>
        <p:nvSpPr>
          <p:cNvPr id="70" name="TextBox 14"/>
          <p:cNvSpPr txBox="1">
            <a:spLocks noChangeArrowheads="1"/>
          </p:cNvSpPr>
          <p:nvPr/>
        </p:nvSpPr>
        <p:spPr bwMode="auto">
          <a:xfrm>
            <a:off x="4411878" y="3355405"/>
            <a:ext cx="3910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100" dirty="0">
                <a:solidFill>
                  <a:srgbClr val="FF0000"/>
                </a:solidFill>
                <a:latin typeface="+mn-ea"/>
                <a:ea typeface="+mn-ea"/>
              </a:rPr>
              <a:t>或</a:t>
            </a:r>
            <a:endParaRPr lang="zh-CN" altLang="en-US" sz="2100" dirty="0">
              <a:solidFill>
                <a:srgbClr val="FF0000"/>
              </a:solidFill>
              <a:latin typeface="+mn-ea"/>
              <a:ea typeface="+mn-ea"/>
            </a:endParaRPr>
          </a:p>
        </p:txBody>
      </p:sp>
      <mc:AlternateContent xmlns:mc="http://schemas.openxmlformats.org/markup-compatibility/2006">
        <mc:Choice xmlns:a14="http://schemas.microsoft.com/office/drawing/2010/main" Requires="a14">
          <p:sp>
            <p:nvSpPr>
              <p:cNvPr id="71" name="文本框 70"/>
              <p:cNvSpPr txBox="1"/>
              <p:nvPr/>
            </p:nvSpPr>
            <p:spPr>
              <a:xfrm>
                <a:off x="2955830" y="3454016"/>
                <a:ext cx="1437461" cy="392415"/>
              </a:xfrm>
              <a:prstGeom prst="rect">
                <a:avLst/>
              </a:prstGeom>
              <a:noFill/>
            </p:spPr>
            <p:txBody>
              <a:bodyPr wrap="square" lIns="68580" tIns="34290" rIns="68580" bIns="34290" rtlCol="0">
                <a:spAutoFit/>
              </a:bodyPr>
              <a:lstStyle/>
              <a:p>
                <a:r>
                  <a:rPr lang="en-US" altLang="zh-CN" sz="2100" dirty="0">
                    <a:solidFill>
                      <a:srgbClr val="FF0000"/>
                    </a:solidFill>
                    <a:latin typeface="+mn-ea"/>
                  </a:rPr>
                  <a:t>(</a:t>
                </a:r>
                <a14:m>
                  <m:oMath xmlns:m="http://schemas.openxmlformats.org/officeDocument/2006/math">
                    <m:r>
                      <a:rPr lang="en-US" altLang="zh-CN" sz="2100" i="1">
                        <a:solidFill>
                          <a:srgbClr val="FF0000"/>
                        </a:solidFill>
                        <a:latin typeface="Cambria Math" panose="02040503050406030204" pitchFamily="18" charset="0"/>
                      </a:rPr>
                      <m:t>𝑎</m:t>
                    </m:r>
                    <m:r>
                      <a:rPr lang="en-US" altLang="zh-CN" sz="2100" i="1">
                        <a:solidFill>
                          <a:srgbClr val="FF0000"/>
                        </a:solidFill>
                        <a:latin typeface="Cambria Math" panose="02040503050406030204" pitchFamily="18" charset="0"/>
                      </a:rPr>
                      <m:t>+</m:t>
                    </m:r>
                    <m:r>
                      <a:rPr lang="en-US" altLang="zh-CN" sz="2100" i="1">
                        <a:solidFill>
                          <a:srgbClr val="FF0000"/>
                        </a:solidFill>
                        <a:latin typeface="Cambria Math" panose="02040503050406030204" pitchFamily="18" charset="0"/>
                      </a:rPr>
                      <m:t>𝑐</m:t>
                    </m:r>
                    <m:r>
                      <a:rPr lang="en-US" altLang="zh-CN" sz="2100" i="1">
                        <a:solidFill>
                          <a:srgbClr val="FF0000"/>
                        </a:solidFill>
                        <a:latin typeface="Cambria Math" panose="02040503050406030204" pitchFamily="18" charset="0"/>
                      </a:rPr>
                      <m:t>)×</m:t>
                    </m:r>
                    <m:r>
                      <a:rPr lang="en-US" altLang="zh-CN" sz="2100" i="1">
                        <a:solidFill>
                          <a:srgbClr val="FF0000"/>
                        </a:solidFill>
                        <a:latin typeface="Cambria Math" panose="02040503050406030204" pitchFamily="18" charset="0"/>
                      </a:rPr>
                      <m:t>2</m:t>
                    </m:r>
                  </m:oMath>
                </a14:m>
                <a:endParaRPr lang="zh-CN" altLang="en-US" sz="2100" dirty="0">
                  <a:solidFill>
                    <a:srgbClr val="FF0000"/>
                  </a:solidFill>
                  <a:latin typeface="+mn-ea"/>
                </a:endParaRPr>
              </a:p>
            </p:txBody>
          </p:sp>
        </mc:Choice>
        <mc:Fallback>
          <p:sp>
            <p:nvSpPr>
              <p:cNvPr id="71" name="文本框 70"/>
              <p:cNvSpPr txBox="1">
                <a:spLocks noRot="1" noChangeAspect="1" noMove="1" noResize="1" noEditPoints="1" noAdjustHandles="1" noChangeArrowheads="1" noChangeShapeType="1" noTextEdit="1"/>
              </p:cNvSpPr>
              <p:nvPr/>
            </p:nvSpPr>
            <p:spPr>
              <a:xfrm>
                <a:off x="2955830" y="3454016"/>
                <a:ext cx="1437461" cy="392415"/>
              </a:xfrm>
              <a:prstGeom prst="rect">
                <a:avLst/>
              </a:prstGeom>
              <a:blipFill rotWithShape="1">
                <a:blip r:embed="rId4"/>
                <a:stretch>
                  <a:fillRect l="-38" t="-64" r="25" b="6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2" name="文本框 71"/>
              <p:cNvSpPr txBox="1"/>
              <p:nvPr/>
            </p:nvSpPr>
            <p:spPr>
              <a:xfrm>
                <a:off x="4790185" y="3493043"/>
                <a:ext cx="1742492" cy="392415"/>
              </a:xfrm>
              <a:prstGeom prst="rect">
                <a:avLst/>
              </a:prstGeom>
              <a:noFill/>
            </p:spPr>
            <p:txBody>
              <a:bodyPr wrap="square" lIns="68580" tIns="34290" rIns="68580" bIns="34290" rtlCol="0">
                <a:spAutoFit/>
              </a:bodyPr>
              <a:lstStyle/>
              <a:p>
                <a:r>
                  <a:rPr lang="en-US" altLang="zh-CN" sz="2100" dirty="0">
                    <a:solidFill>
                      <a:srgbClr val="FF0000"/>
                    </a:solidFill>
                    <a:latin typeface="+mn-ea"/>
                  </a:rPr>
                  <a:t>2</a:t>
                </a:r>
                <a14:m>
                  <m:oMath xmlns:m="http://schemas.openxmlformats.org/officeDocument/2006/math">
                    <m:r>
                      <a:rPr lang="en-US" altLang="zh-CN" sz="2100" i="1">
                        <a:solidFill>
                          <a:srgbClr val="FF0000"/>
                        </a:solidFill>
                        <a:latin typeface="Cambria Math" panose="02040503050406030204" pitchFamily="18" charset="0"/>
                      </a:rPr>
                      <m:t>𝑎</m:t>
                    </m:r>
                    <m:r>
                      <a:rPr lang="en-US" altLang="zh-CN" sz="2100" i="1">
                        <a:solidFill>
                          <a:srgbClr val="FF0000"/>
                        </a:solidFill>
                        <a:latin typeface="Cambria Math" panose="02040503050406030204" pitchFamily="18" charset="0"/>
                      </a:rPr>
                      <m:t>+</m:t>
                    </m:r>
                    <m:r>
                      <a:rPr lang="en-US" altLang="zh-CN" sz="2100" i="1">
                        <a:solidFill>
                          <a:srgbClr val="FF0000"/>
                        </a:solidFill>
                        <a:latin typeface="Cambria Math" panose="02040503050406030204" pitchFamily="18" charset="0"/>
                      </a:rPr>
                      <m:t>2</m:t>
                    </m:r>
                    <m:r>
                      <a:rPr lang="en-US" altLang="zh-CN" sz="2100" i="1">
                        <a:solidFill>
                          <a:srgbClr val="FF0000"/>
                        </a:solidFill>
                        <a:latin typeface="Cambria Math" panose="02040503050406030204" pitchFamily="18" charset="0"/>
                      </a:rPr>
                      <m:t>𝑐</m:t>
                    </m:r>
                  </m:oMath>
                </a14:m>
                <a:endParaRPr lang="zh-CN" altLang="en-US" sz="2100" dirty="0">
                  <a:solidFill>
                    <a:srgbClr val="FF0000"/>
                  </a:solidFill>
                  <a:latin typeface="+mn-ea"/>
                </a:endParaRPr>
              </a:p>
            </p:txBody>
          </p:sp>
        </mc:Choice>
        <mc:Fallback>
          <p:sp>
            <p:nvSpPr>
              <p:cNvPr id="72" name="文本框 71"/>
              <p:cNvSpPr txBox="1">
                <a:spLocks noRot="1" noChangeAspect="1" noMove="1" noResize="1" noEditPoints="1" noAdjustHandles="1" noChangeArrowheads="1" noChangeShapeType="1" noTextEdit="1"/>
              </p:cNvSpPr>
              <p:nvPr/>
            </p:nvSpPr>
            <p:spPr>
              <a:xfrm>
                <a:off x="4790185" y="3493043"/>
                <a:ext cx="1742492" cy="392415"/>
              </a:xfrm>
              <a:prstGeom prst="rect">
                <a:avLst/>
              </a:prstGeom>
              <a:blipFill rotWithShape="1">
                <a:blip r:embed="rId5"/>
                <a:stretch>
                  <a:fillRect l="-22" t="-138" r="25" b="135"/>
                </a:stretch>
              </a:blipFill>
            </p:spPr>
            <p:txBody>
              <a:bodyPr/>
              <a:lstStyle/>
              <a:p>
                <a:r>
                  <a:rPr lang="zh-CN" altLang="en-US">
                    <a:noFill/>
                  </a:rPr>
                  <a:t> </a:t>
                </a:r>
              </a:p>
            </p:txBody>
          </p:sp>
        </mc:Fallback>
      </mc:AlternateContent>
      <p:sp>
        <p:nvSpPr>
          <p:cNvPr id="11" name="矩形 10"/>
          <p:cNvSpPr/>
          <p:nvPr/>
        </p:nvSpPr>
        <p:spPr>
          <a:xfrm>
            <a:off x="493521" y="445130"/>
            <a:ext cx="1369606" cy="623248"/>
          </a:xfrm>
          <a:prstGeom prst="rect">
            <a:avLst/>
          </a:prstGeom>
        </p:spPr>
        <p:txBody>
          <a:bodyPr wrap="none" lIns="68580" tIns="34290" rIns="68580" bIns="34290">
            <a:spAutoFit/>
          </a:bodyPr>
          <a:lstStyle/>
          <a:p>
            <a:pPr lvl="0">
              <a:lnSpc>
                <a:spcPct val="150000"/>
              </a:lnSpc>
            </a:pPr>
            <a:r>
              <a:rPr lang="zh-CN" altLang="en-US" sz="2400" dirty="0">
                <a:solidFill>
                  <a:prstClr val="black"/>
                </a:solidFill>
              </a:rPr>
              <a:t>填一填。</a:t>
            </a:r>
            <a:endParaRPr lang="en-US" altLang="zh-CN" sz="2400" dirty="0">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up)">
                                      <p:cBhvr>
                                        <p:cTn id="7" dur="500"/>
                                        <p:tgtEl>
                                          <p:spTgt spid="51"/>
                                        </p:tgtEl>
                                      </p:cBhvr>
                                    </p:animEffect>
                                  </p:childTnLst>
                                </p:cTn>
                              </p:par>
                              <p:par>
                                <p:cTn id="8" presetID="22" presetClass="entr" presetSubtype="1" fill="hold"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wipe(up)">
                                      <p:cBhvr>
                                        <p:cTn id="10" dur="500"/>
                                        <p:tgtEl>
                                          <p:spTgt spid="5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wipe(up)">
                                      <p:cBhvr>
                                        <p:cTn id="15" dur="500"/>
                                        <p:tgtEl>
                                          <p:spTgt spid="6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wipe(up)">
                                      <p:cBhvr>
                                        <p:cTn id="20" dur="500"/>
                                        <p:tgtEl>
                                          <p:spTgt spid="6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wipe(up)">
                                      <p:cBhvr>
                                        <p:cTn id="25" dur="500"/>
                                        <p:tgtEl>
                                          <p:spTgt spid="6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wipe(up)">
                                      <p:cBhvr>
                                        <p:cTn id="30" dur="500"/>
                                        <p:tgtEl>
                                          <p:spTgt spid="7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up)">
                                      <p:cBhvr>
                                        <p:cTn id="35" dur="500"/>
                                        <p:tgtEl>
                                          <p:spTgt spid="7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wipe(up)">
                                      <p:cBhvr>
                                        <p:cTn id="4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60" grpId="0"/>
      <p:bldP spid="65" grpId="0"/>
      <p:bldP spid="66" grpId="0"/>
      <p:bldP spid="70" grpId="0"/>
      <p:bldP spid="71" grpId="0"/>
      <p:bldP spid="7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2</a:t>
            </a:r>
            <a:endParaRPr lang="zh-CN" altLang="en-US" sz="2100" b="1" dirty="0"/>
          </a:p>
        </p:txBody>
      </p:sp>
      <mc:AlternateContent xmlns:mc="http://schemas.openxmlformats.org/markup-compatibility/2006">
        <mc:Choice xmlns:a14="http://schemas.microsoft.com/office/drawing/2010/main" Requires="a14">
          <p:sp>
            <p:nvSpPr>
              <p:cNvPr id="46" name="文本占位符 30722"/>
              <p:cNvSpPr txBox="1">
                <a:spLocks noChangeArrowheads="1"/>
              </p:cNvSpPr>
              <p:nvPr/>
            </p:nvSpPr>
            <p:spPr>
              <a:xfrm>
                <a:off x="423680" y="1051913"/>
                <a:ext cx="6172200" cy="3918260"/>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zh-CN" altLang="en-US" dirty="0" smtClean="0">
                    <a:latin typeface="+mn-ea"/>
                  </a:rPr>
                  <a:t>（</a:t>
                </a:r>
                <a:r>
                  <a:rPr lang="en-US" altLang="zh-CN" dirty="0" smtClean="0">
                    <a:latin typeface="+mn-ea"/>
                  </a:rPr>
                  <a:t>1</a:t>
                </a:r>
                <a:r>
                  <a:rPr lang="zh-CN" altLang="en-US" dirty="0" smtClean="0">
                    <a:latin typeface="+mn-ea"/>
                  </a:rPr>
                  <a:t>）</a:t>
                </a:r>
                <a:r>
                  <a:rPr lang="en-US" altLang="zh-CN" dirty="0" smtClean="0">
                    <a:latin typeface="+mn-ea"/>
                  </a:rPr>
                  <a:t>1×</a:t>
                </a:r>
                <a:r>
                  <a:rPr lang="en-US" altLang="zh-CN" dirty="0">
                    <a:solidFill>
                      <a:prstClr val="black"/>
                    </a:solidFill>
                  </a:rPr>
                  <a:t> </a:t>
                </a:r>
                <a14:m>
                  <m:oMath xmlns:m="http://schemas.openxmlformats.org/officeDocument/2006/math">
                    <m:r>
                      <a:rPr lang="en-US" altLang="zh-CN" i="1">
                        <a:solidFill>
                          <a:prstClr val="black"/>
                        </a:solidFill>
                        <a:latin typeface="Cambria Math" panose="02040503050406030204" pitchFamily="18" charset="0"/>
                      </a:rPr>
                      <m:t>𝑏</m:t>
                    </m:r>
                  </m:oMath>
                </a14:m>
                <a:r>
                  <a:rPr lang="zh-CN" altLang="en-US" dirty="0" smtClean="0">
                    <a:latin typeface="+mn-ea"/>
                  </a:rPr>
                  <a:t>可以简写成</a:t>
                </a:r>
                <a14:m>
                  <m:oMath xmlns:m="http://schemas.openxmlformats.org/officeDocument/2006/math">
                    <m:r>
                      <a:rPr lang="en-US" altLang="zh-CN" i="1">
                        <a:solidFill>
                          <a:prstClr val="black"/>
                        </a:solidFill>
                        <a:latin typeface="Cambria Math" panose="02040503050406030204" pitchFamily="18" charset="0"/>
                      </a:rPr>
                      <m:t>𝑏</m:t>
                    </m:r>
                    <m:r>
                      <a:rPr lang="en-US" altLang="zh-CN" i="1">
                        <a:solidFill>
                          <a:prstClr val="black"/>
                        </a:solidFill>
                        <a:latin typeface="Cambria Math" panose="02040503050406030204" pitchFamily="18" charset="0"/>
                      </a:rPr>
                      <m:t> </m:t>
                    </m:r>
                  </m:oMath>
                </a14:m>
                <a:r>
                  <a:rPr lang="zh-CN" altLang="en-US" dirty="0" smtClean="0">
                    <a:latin typeface="+mn-ea"/>
                  </a:rPr>
                  <a:t>。                              （</a:t>
                </a:r>
                <a:r>
                  <a:rPr lang="en-US" altLang="zh-CN" dirty="0" smtClean="0">
                    <a:latin typeface="+mn-ea"/>
                  </a:rPr>
                  <a:t>   </a:t>
                </a:r>
                <a:r>
                  <a:rPr lang="zh-CN" altLang="en-US" dirty="0" smtClean="0">
                    <a:latin typeface="+mn-ea"/>
                  </a:rPr>
                  <a:t>）</a:t>
                </a:r>
                <a:endParaRPr lang="zh-CN" altLang="en-US" dirty="0" smtClean="0">
                  <a:latin typeface="+mn-ea"/>
                </a:endParaRPr>
              </a:p>
              <a:p>
                <a:pPr marL="0" indent="0">
                  <a:lnSpc>
                    <a:spcPct val="200000"/>
                  </a:lnSpc>
                  <a:buNone/>
                </a:pPr>
                <a:r>
                  <a:rPr lang="zh-CN" altLang="en-US" dirty="0" smtClean="0">
                    <a:latin typeface="+mn-ea"/>
                  </a:rPr>
                  <a:t>（</a:t>
                </a:r>
                <a:r>
                  <a:rPr lang="en-US" altLang="zh-CN" dirty="0" smtClean="0">
                    <a:latin typeface="+mn-ea"/>
                  </a:rPr>
                  <a:t>2</a:t>
                </a:r>
                <a:r>
                  <a:rPr lang="zh-CN" altLang="en-US" dirty="0" smtClean="0">
                    <a:latin typeface="+mn-ea"/>
                  </a:rPr>
                  <a:t>）</a:t>
                </a:r>
                <a:r>
                  <a:rPr lang="en-US" altLang="zh-CN" dirty="0">
                    <a:latin typeface="+mn-ea"/>
                  </a:rPr>
                  <a:t>4</a:t>
                </a:r>
                <a:r>
                  <a:rPr lang="en-US" altLang="zh-CN" dirty="0" smtClean="0">
                    <a:latin typeface="+mn-ea"/>
                  </a:rPr>
                  <a:t>×7</a:t>
                </a:r>
                <a:r>
                  <a:rPr lang="zh-CN" altLang="en-US" dirty="0" smtClean="0">
                    <a:latin typeface="+mn-ea"/>
                  </a:rPr>
                  <a:t>可以简写作</a:t>
                </a:r>
                <a:r>
                  <a:rPr lang="en-US" altLang="zh-CN" dirty="0" smtClean="0">
                    <a:latin typeface="+mn-ea"/>
                  </a:rPr>
                  <a:t>4·7</a:t>
                </a:r>
                <a:r>
                  <a:rPr lang="zh-CN" altLang="en-US" dirty="0" smtClean="0">
                    <a:latin typeface="+mn-ea"/>
                  </a:rPr>
                  <a:t>，也可以简写成</a:t>
                </a:r>
                <a:r>
                  <a:rPr lang="en-US" altLang="zh-CN" dirty="0" smtClean="0">
                    <a:latin typeface="+mn-ea"/>
                  </a:rPr>
                  <a:t>47</a:t>
                </a:r>
                <a:r>
                  <a:rPr lang="zh-CN" altLang="en-US" dirty="0" smtClean="0">
                    <a:latin typeface="+mn-ea"/>
                  </a:rPr>
                  <a:t>。  （</a:t>
                </a:r>
                <a:r>
                  <a:rPr lang="en-US" altLang="zh-CN" dirty="0" smtClean="0">
                    <a:latin typeface="+mn-ea"/>
                  </a:rPr>
                  <a:t>   </a:t>
                </a:r>
                <a:r>
                  <a:rPr lang="zh-CN" altLang="en-US" dirty="0" smtClean="0">
                    <a:latin typeface="+mn-ea"/>
                  </a:rPr>
                  <a:t>）</a:t>
                </a:r>
                <a:endParaRPr lang="zh-CN" altLang="en-US" dirty="0" smtClean="0">
                  <a:latin typeface="+mn-ea"/>
                </a:endParaRPr>
              </a:p>
              <a:p>
                <a:pPr marL="0" indent="0">
                  <a:lnSpc>
                    <a:spcPct val="200000"/>
                  </a:lnSpc>
                  <a:buNone/>
                </a:pPr>
                <a:r>
                  <a:rPr lang="zh-CN" altLang="en-US" dirty="0" smtClean="0">
                    <a:latin typeface="+mn-ea"/>
                  </a:rPr>
                  <a:t>（</a:t>
                </a:r>
                <a:r>
                  <a:rPr lang="en-US" altLang="zh-CN" dirty="0" smtClean="0">
                    <a:latin typeface="+mn-ea"/>
                  </a:rPr>
                  <a:t>3</a:t>
                </a:r>
                <a:r>
                  <a:rPr lang="zh-CN" altLang="en-US" dirty="0" smtClean="0">
                    <a:latin typeface="+mn-ea"/>
                  </a:rPr>
                  <a:t>）</a:t>
                </a:r>
                <a14:m>
                  <m:oMath xmlns:m="http://schemas.openxmlformats.org/officeDocument/2006/math">
                    <m:r>
                      <a:rPr lang="en-US" altLang="zh-CN" i="1">
                        <a:latin typeface="Cambria Math" panose="02040503050406030204" pitchFamily="18" charset="0"/>
                      </a:rPr>
                      <m:t>𝑎</m:t>
                    </m:r>
                  </m:oMath>
                </a14:m>
                <a:r>
                  <a:rPr lang="zh-CN" altLang="en-US" dirty="0" smtClean="0">
                    <a:latin typeface="+mn-ea"/>
                  </a:rPr>
                  <a:t>＋</a:t>
                </a:r>
                <a:r>
                  <a:rPr lang="en-US" altLang="zh-CN" dirty="0" smtClean="0">
                    <a:latin typeface="+mn-ea"/>
                  </a:rPr>
                  <a:t>11</a:t>
                </a:r>
                <a:r>
                  <a:rPr lang="zh-CN" altLang="en-US" dirty="0" smtClean="0">
                    <a:latin typeface="+mn-ea"/>
                  </a:rPr>
                  <a:t>可以写作</a:t>
                </a:r>
                <a:r>
                  <a:rPr lang="en-US" altLang="zh-CN" dirty="0" smtClean="0">
                    <a:latin typeface="+mn-ea"/>
                  </a:rPr>
                  <a:t>11</a:t>
                </a:r>
                <a14:m>
                  <m:oMath xmlns:m="http://schemas.openxmlformats.org/officeDocument/2006/math">
                    <m:r>
                      <a:rPr lang="en-US" altLang="zh-CN" i="1">
                        <a:latin typeface="Cambria Math" panose="02040503050406030204" pitchFamily="18" charset="0"/>
                      </a:rPr>
                      <m:t>𝑎</m:t>
                    </m:r>
                  </m:oMath>
                </a14:m>
                <a:r>
                  <a:rPr lang="zh-CN" altLang="en-US" dirty="0" smtClean="0">
                    <a:latin typeface="+mn-ea"/>
                  </a:rPr>
                  <a:t>。                          （ </a:t>
                </a:r>
                <a:r>
                  <a:rPr lang="en-US" altLang="zh-CN" dirty="0" smtClean="0">
                    <a:latin typeface="+mn-ea"/>
                  </a:rPr>
                  <a:t>  </a:t>
                </a:r>
                <a:r>
                  <a:rPr lang="zh-CN" altLang="en-US" dirty="0" smtClean="0">
                    <a:latin typeface="+mn-ea"/>
                  </a:rPr>
                  <a:t>）</a:t>
                </a:r>
                <a:endParaRPr lang="zh-CN" altLang="en-US" dirty="0" smtClean="0">
                  <a:latin typeface="+mn-ea"/>
                </a:endParaRPr>
              </a:p>
              <a:p>
                <a:pPr marL="0" indent="0">
                  <a:lnSpc>
                    <a:spcPct val="200000"/>
                  </a:lnSpc>
                  <a:buNone/>
                </a:pPr>
                <a:r>
                  <a:rPr lang="zh-CN" altLang="en-US" dirty="0" smtClean="0">
                    <a:latin typeface="+mn-ea"/>
                  </a:rPr>
                  <a:t>（</a:t>
                </a:r>
                <a:r>
                  <a:rPr lang="en-US" altLang="zh-CN" dirty="0" smtClean="0">
                    <a:latin typeface="+mn-ea"/>
                  </a:rPr>
                  <a:t>4</a:t>
                </a:r>
                <a:r>
                  <a:rPr lang="zh-CN" altLang="en-US" dirty="0" smtClean="0">
                    <a:latin typeface="+mn-ea"/>
                  </a:rPr>
                  <a:t>）</a:t>
                </a:r>
                <a14:m>
                  <m:oMath xmlns:m="http://schemas.openxmlformats.org/officeDocument/2006/math">
                    <m:r>
                      <a:rPr lang="en-US" altLang="zh-CN" b="0" i="1" smtClean="0">
                        <a:latin typeface="Cambria Math" panose="02040503050406030204" pitchFamily="18" charset="0"/>
                      </a:rPr>
                      <m:t>𝑎</m:t>
                    </m:r>
                  </m:oMath>
                </a14:m>
                <a:r>
                  <a:rPr lang="zh-CN" altLang="zh-CN" dirty="0" smtClean="0">
                    <a:latin typeface="Times New Roman" panose="02020603050405020304" pitchFamily="18" charset="0"/>
                  </a:rPr>
                  <a:t>×</a:t>
                </a:r>
                <a:r>
                  <a:rPr lang="en-US" altLang="zh-CN" dirty="0">
                    <a:latin typeface="Times New Roman" panose="02020603050405020304" pitchFamily="18" charset="0"/>
                  </a:rPr>
                  <a:t>9</a:t>
                </a:r>
                <a:r>
                  <a:rPr lang="zh-CN" altLang="en-US" dirty="0" smtClean="0">
                    <a:latin typeface="Times New Roman" panose="02020603050405020304" pitchFamily="18" charset="0"/>
                  </a:rPr>
                  <a:t>可以写作</a:t>
                </a:r>
                <a14:m>
                  <m:oMath xmlns:m="http://schemas.openxmlformats.org/officeDocument/2006/math">
                    <m:r>
                      <a:rPr lang="en-US" altLang="zh-CN" i="1">
                        <a:latin typeface="Cambria Math" panose="02040503050406030204" pitchFamily="18" charset="0"/>
                      </a:rPr>
                      <m:t>𝑎</m:t>
                    </m:r>
                    <m:r>
                      <a:rPr lang="en-US" altLang="zh-CN" b="0" i="0" smtClean="0">
                        <a:latin typeface="Cambria Math" panose="02040503050406030204"/>
                      </a:rPr>
                      <m:t>9</m:t>
                    </m:r>
                  </m:oMath>
                </a14:m>
                <a:r>
                  <a:rPr lang="zh-CN" altLang="zh-CN" dirty="0" smtClean="0">
                    <a:latin typeface="Times New Roman" panose="02020603050405020304" pitchFamily="18" charset="0"/>
                  </a:rPr>
                  <a:t> </a:t>
                </a:r>
                <a:r>
                  <a:rPr lang="zh-CN" altLang="en-US" dirty="0" smtClean="0">
                    <a:latin typeface="Times New Roman" panose="02020603050405020304" pitchFamily="18" charset="0"/>
                  </a:rPr>
                  <a:t>。                                        </a:t>
                </a:r>
                <a:r>
                  <a:rPr lang="zh-CN" altLang="zh-CN" dirty="0" smtClean="0">
                    <a:latin typeface="Times New Roman" panose="02020603050405020304" pitchFamily="18" charset="0"/>
                  </a:rPr>
                  <a:t>(</a:t>
                </a:r>
                <a:r>
                  <a:rPr lang="en-US" altLang="zh-CN" dirty="0" smtClean="0">
                    <a:latin typeface="Times New Roman" panose="02020603050405020304" pitchFamily="18" charset="0"/>
                  </a:rPr>
                  <a:t> </a:t>
                </a:r>
                <a:r>
                  <a:rPr lang="zh-CN" altLang="zh-CN" dirty="0" smtClean="0">
                    <a:latin typeface="Times New Roman" panose="02020603050405020304" pitchFamily="18" charset="0"/>
                  </a:rPr>
                  <a:t>  </a:t>
                </a:r>
                <a:r>
                  <a:rPr lang="en-US" altLang="zh-CN" dirty="0" smtClean="0">
                    <a:latin typeface="Times New Roman" panose="02020603050405020304" pitchFamily="18" charset="0"/>
                  </a:rPr>
                  <a:t>  </a:t>
                </a:r>
                <a:r>
                  <a:rPr lang="zh-CN" altLang="zh-CN" dirty="0" smtClean="0">
                    <a:latin typeface="Times New Roman" panose="02020603050405020304" pitchFamily="18" charset="0"/>
                  </a:rPr>
                  <a:t> </a:t>
                </a:r>
                <a:r>
                  <a:rPr lang="zh-CN" altLang="zh-CN" dirty="0">
                    <a:latin typeface="Times New Roman" panose="02020603050405020304" pitchFamily="18" charset="0"/>
                  </a:rPr>
                  <a:t>)</a:t>
                </a:r>
                <a:endParaRPr lang="zh-CN" altLang="zh-CN" dirty="0">
                  <a:latin typeface="Times New Roman" panose="02020603050405020304" pitchFamily="18" charset="0"/>
                </a:endParaRPr>
              </a:p>
              <a:p>
                <a:pPr marL="0" indent="0">
                  <a:lnSpc>
                    <a:spcPct val="200000"/>
                  </a:lnSpc>
                  <a:buNone/>
                </a:pPr>
                <a:r>
                  <a:rPr lang="zh-CN" altLang="en-US" dirty="0" smtClean="0">
                    <a:latin typeface="+mn-ea"/>
                  </a:rPr>
                  <a:t>（</a:t>
                </a:r>
                <a:r>
                  <a:rPr lang="en-US" altLang="zh-CN" dirty="0" smtClean="0">
                    <a:latin typeface="+mn-ea"/>
                  </a:rPr>
                  <a:t>5</a:t>
                </a:r>
                <a:r>
                  <a:rPr lang="zh-CN" altLang="en-US" dirty="0">
                    <a:latin typeface="+mn-ea"/>
                  </a:rPr>
                  <a:t>）</a:t>
                </a:r>
                <a14:m>
                  <m:oMath xmlns:m="http://schemas.openxmlformats.org/officeDocument/2006/math">
                    <m:r>
                      <a:rPr lang="en-US" altLang="zh-CN" i="1">
                        <a:latin typeface="Cambria Math" panose="02040503050406030204" pitchFamily="18" charset="0"/>
                      </a:rPr>
                      <m:t>𝑎</m:t>
                    </m:r>
                    <m:r>
                      <a:rPr lang="en-US" altLang="zh-CN" b="0" i="1" smtClean="0">
                        <a:latin typeface="Cambria Math" panose="02040503050406030204" pitchFamily="18" charset="0"/>
                      </a:rPr>
                      <m:t>×</m:t>
                    </m:r>
                    <m:r>
                      <a:rPr lang="en-US" altLang="zh-CN" b="0" i="1" smtClean="0">
                        <a:latin typeface="Cambria Math" panose="02040503050406030204" pitchFamily="18" charset="0"/>
                      </a:rPr>
                      <m:t>𝑎</m:t>
                    </m:r>
                  </m:oMath>
                </a14:m>
                <a:r>
                  <a:rPr lang="zh-CN" altLang="en-US" dirty="0" smtClean="0">
                    <a:latin typeface="+mn-ea"/>
                  </a:rPr>
                  <a:t>可以简写成</a:t>
                </a:r>
                <a:r>
                  <a:rPr lang="en-US" altLang="zh-CN" dirty="0" smtClean="0">
                    <a:latin typeface="+mn-ea"/>
                  </a:rPr>
                  <a:t>2</a:t>
                </a:r>
                <a14:m>
                  <m:oMath xmlns:m="http://schemas.openxmlformats.org/officeDocument/2006/math">
                    <m:r>
                      <a:rPr lang="en-US" altLang="zh-CN" i="1">
                        <a:latin typeface="Cambria Math" panose="02040503050406030204" pitchFamily="18" charset="0"/>
                      </a:rPr>
                      <m:t>𝑎</m:t>
                    </m:r>
                  </m:oMath>
                </a14:m>
                <a:r>
                  <a:rPr lang="zh-CN" altLang="en-US" dirty="0" smtClean="0">
                    <a:latin typeface="+mn-ea"/>
                  </a:rPr>
                  <a:t>。                           （</a:t>
                </a:r>
                <a:r>
                  <a:rPr lang="en-US" altLang="zh-CN" dirty="0" smtClean="0">
                    <a:latin typeface="+mn-ea"/>
                  </a:rPr>
                  <a:t>   </a:t>
                </a:r>
                <a:r>
                  <a:rPr lang="zh-CN" altLang="en-US" dirty="0" smtClean="0">
                    <a:latin typeface="+mn-ea"/>
                  </a:rPr>
                  <a:t>）</a:t>
                </a:r>
                <a:endParaRPr lang="zh-CN" altLang="en-US" dirty="0" smtClean="0">
                  <a:latin typeface="+mn-ea"/>
                </a:endParaRPr>
              </a:p>
            </p:txBody>
          </p:sp>
        </mc:Choice>
        <mc:Fallback>
          <p:sp>
            <p:nvSpPr>
              <p:cNvPr id="46" name="文本占位符 30722"/>
              <p:cNvSpPr txBox="1">
                <a:spLocks noRot="1" noChangeAspect="1" noMove="1" noResize="1" noEditPoints="1" noAdjustHandles="1" noChangeArrowheads="1" noChangeShapeType="1" noTextEdit="1"/>
              </p:cNvSpPr>
              <p:nvPr/>
            </p:nvSpPr>
            <p:spPr>
              <a:xfrm>
                <a:off x="423680" y="1051913"/>
                <a:ext cx="6172200" cy="3918260"/>
              </a:xfrm>
              <a:prstGeom prst="rect">
                <a:avLst/>
              </a:prstGeom>
              <a:blipFill rotWithShape="1">
                <a:blip r:embed="rId1"/>
                <a:stretch>
                  <a:fillRect l="-2" t="-9" r="2" b="-131642"/>
                </a:stretch>
              </a:blipFill>
            </p:spPr>
            <p:txBody>
              <a:bodyPr/>
              <a:lstStyle/>
              <a:p>
                <a:r>
                  <a:rPr lang="zh-CN" altLang="en-US">
                    <a:noFill/>
                  </a:rPr>
                  <a:t> </a:t>
                </a:r>
              </a:p>
            </p:txBody>
          </p:sp>
        </mc:Fallback>
      </mc:AlternateContent>
      <p:sp>
        <p:nvSpPr>
          <p:cNvPr id="9" name="文本框 8"/>
          <p:cNvSpPr txBox="1"/>
          <p:nvPr/>
        </p:nvSpPr>
        <p:spPr>
          <a:xfrm>
            <a:off x="6259968" y="1284650"/>
            <a:ext cx="461865" cy="392415"/>
          </a:xfrm>
          <a:prstGeom prst="rect">
            <a:avLst/>
          </a:prstGeom>
          <a:noFill/>
        </p:spPr>
        <p:txBody>
          <a:bodyPr wrap="square" lIns="68580" tIns="34290" rIns="68580" bIns="34290" rtlCol="0">
            <a:spAutoFit/>
          </a:bodyPr>
          <a:lstStyle/>
          <a:p>
            <a:r>
              <a:rPr lang="zh-CN" altLang="en-US" sz="2100" dirty="0">
                <a:solidFill>
                  <a:srgbClr val="FF0000"/>
                </a:solidFill>
              </a:rPr>
              <a:t>√</a:t>
            </a:r>
            <a:endParaRPr lang="zh-CN" altLang="en-US" sz="2100" dirty="0">
              <a:solidFill>
                <a:srgbClr val="FF0000"/>
              </a:solidFill>
            </a:endParaRPr>
          </a:p>
        </p:txBody>
      </p:sp>
      <p:sp>
        <p:nvSpPr>
          <p:cNvPr id="48" name="文本框 47"/>
          <p:cNvSpPr txBox="1"/>
          <p:nvPr/>
        </p:nvSpPr>
        <p:spPr>
          <a:xfrm>
            <a:off x="6213841" y="2027343"/>
            <a:ext cx="461865" cy="392415"/>
          </a:xfrm>
          <a:prstGeom prst="rect">
            <a:avLst/>
          </a:prstGeom>
          <a:noFill/>
        </p:spPr>
        <p:txBody>
          <a:bodyPr wrap="square" lIns="68580" tIns="34290" rIns="68580" bIns="34290" rtlCol="0">
            <a:spAutoFit/>
          </a:bodyPr>
          <a:lstStyle/>
          <a:p>
            <a:r>
              <a:rPr lang="en-US" altLang="zh-CN" sz="2100" dirty="0">
                <a:solidFill>
                  <a:srgbClr val="FF0000"/>
                </a:solidFill>
              </a:rPr>
              <a:t>×</a:t>
            </a:r>
            <a:endParaRPr lang="zh-CN" altLang="en-US" sz="2100" dirty="0">
              <a:solidFill>
                <a:srgbClr val="FF0000"/>
              </a:solidFill>
            </a:endParaRPr>
          </a:p>
        </p:txBody>
      </p:sp>
      <p:sp>
        <p:nvSpPr>
          <p:cNvPr id="50" name="文本框 49"/>
          <p:cNvSpPr txBox="1"/>
          <p:nvPr/>
        </p:nvSpPr>
        <p:spPr>
          <a:xfrm>
            <a:off x="6233178" y="2747440"/>
            <a:ext cx="461865" cy="392415"/>
          </a:xfrm>
          <a:prstGeom prst="rect">
            <a:avLst/>
          </a:prstGeom>
          <a:noFill/>
        </p:spPr>
        <p:txBody>
          <a:bodyPr wrap="square" lIns="68580" tIns="34290" rIns="68580" bIns="34290" rtlCol="0">
            <a:spAutoFit/>
          </a:bodyPr>
          <a:lstStyle/>
          <a:p>
            <a:r>
              <a:rPr lang="en-US" altLang="zh-CN" sz="2100" dirty="0">
                <a:solidFill>
                  <a:srgbClr val="FF0000"/>
                </a:solidFill>
              </a:rPr>
              <a:t>×</a:t>
            </a:r>
            <a:endParaRPr lang="zh-CN" altLang="en-US" sz="2100" dirty="0">
              <a:solidFill>
                <a:srgbClr val="FF0000"/>
              </a:solidFill>
            </a:endParaRPr>
          </a:p>
        </p:txBody>
      </p:sp>
      <p:sp>
        <p:nvSpPr>
          <p:cNvPr id="51" name="文本框 50"/>
          <p:cNvSpPr txBox="1"/>
          <p:nvPr/>
        </p:nvSpPr>
        <p:spPr>
          <a:xfrm>
            <a:off x="6173928" y="3525260"/>
            <a:ext cx="461865" cy="392415"/>
          </a:xfrm>
          <a:prstGeom prst="rect">
            <a:avLst/>
          </a:prstGeom>
          <a:noFill/>
        </p:spPr>
        <p:txBody>
          <a:bodyPr wrap="square" lIns="68580" tIns="34290" rIns="68580" bIns="34290" rtlCol="0">
            <a:spAutoFit/>
          </a:bodyPr>
          <a:lstStyle/>
          <a:p>
            <a:r>
              <a:rPr lang="en-US" altLang="zh-CN" sz="2100" dirty="0">
                <a:solidFill>
                  <a:srgbClr val="FF0000"/>
                </a:solidFill>
              </a:rPr>
              <a:t>×</a:t>
            </a:r>
            <a:endParaRPr lang="zh-CN" altLang="en-US" sz="2100" dirty="0">
              <a:solidFill>
                <a:srgbClr val="FF0000"/>
              </a:solidFill>
            </a:endParaRPr>
          </a:p>
        </p:txBody>
      </p:sp>
      <p:sp>
        <p:nvSpPr>
          <p:cNvPr id="16" name="圆角矩形标注 15"/>
          <p:cNvSpPr/>
          <p:nvPr/>
        </p:nvSpPr>
        <p:spPr>
          <a:xfrm>
            <a:off x="1469018" y="2462402"/>
            <a:ext cx="5787055" cy="309137"/>
          </a:xfrm>
          <a:prstGeom prst="wedgeRoundRectCallout">
            <a:avLst>
              <a:gd name="adj1" fmla="val 4423"/>
              <a:gd name="adj2" fmla="val -82854"/>
              <a:gd name="adj3" fmla="val 1666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dirty="0">
                <a:solidFill>
                  <a:schemeClr val="tx1"/>
                </a:solidFill>
              </a:rPr>
              <a:t>数字与数字之间相乘不可以用点代替，也不能省略乘号</a:t>
            </a:r>
            <a:endParaRPr lang="zh-CN" altLang="en-US" sz="1800" dirty="0">
              <a:solidFill>
                <a:schemeClr val="tx1"/>
              </a:solidFill>
            </a:endParaRPr>
          </a:p>
        </p:txBody>
      </p:sp>
      <p:sp>
        <p:nvSpPr>
          <p:cNvPr id="52" name="圆角矩形标注 51"/>
          <p:cNvSpPr/>
          <p:nvPr/>
        </p:nvSpPr>
        <p:spPr>
          <a:xfrm>
            <a:off x="3509779" y="3104270"/>
            <a:ext cx="1406591" cy="352987"/>
          </a:xfrm>
          <a:prstGeom prst="wedgeRoundRectCallout">
            <a:avLst>
              <a:gd name="adj1" fmla="val -61919"/>
              <a:gd name="adj2" fmla="val -62546"/>
              <a:gd name="adj3" fmla="val 1666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dirty="0">
                <a:solidFill>
                  <a:schemeClr val="tx1"/>
                </a:solidFill>
              </a:rPr>
              <a:t>不是乘法</a:t>
            </a:r>
            <a:endParaRPr lang="zh-CN" altLang="en-US" sz="2100" dirty="0">
              <a:solidFill>
                <a:schemeClr val="tx1"/>
              </a:solidFill>
            </a:endParaRPr>
          </a:p>
        </p:txBody>
      </p:sp>
      <p:sp>
        <p:nvSpPr>
          <p:cNvPr id="53" name="圆角矩形标注 52"/>
          <p:cNvSpPr/>
          <p:nvPr/>
        </p:nvSpPr>
        <p:spPr>
          <a:xfrm>
            <a:off x="3313526" y="3788905"/>
            <a:ext cx="1799097" cy="352987"/>
          </a:xfrm>
          <a:prstGeom prst="wedgeRoundRectCallout">
            <a:avLst>
              <a:gd name="adj1" fmla="val -74276"/>
              <a:gd name="adj2" fmla="val -38136"/>
              <a:gd name="adj3" fmla="val 1666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dirty="0">
                <a:solidFill>
                  <a:schemeClr val="tx1"/>
                </a:solidFill>
              </a:rPr>
              <a:t>一般数字在前</a:t>
            </a:r>
            <a:endParaRPr lang="zh-CN" altLang="en-US" sz="2100" dirty="0">
              <a:solidFill>
                <a:schemeClr val="tx1"/>
              </a:solidFill>
            </a:endParaRPr>
          </a:p>
        </p:txBody>
      </p:sp>
      <mc:AlternateContent xmlns:mc="http://schemas.openxmlformats.org/markup-compatibility/2006">
        <mc:Choice xmlns:a14="http://schemas.microsoft.com/office/drawing/2010/main" Requires="a14">
          <p:sp>
            <p:nvSpPr>
              <p:cNvPr id="54" name="圆角矩形标注 53"/>
              <p:cNvSpPr/>
              <p:nvPr/>
            </p:nvSpPr>
            <p:spPr>
              <a:xfrm>
                <a:off x="2772903" y="4633779"/>
                <a:ext cx="1799097" cy="352987"/>
              </a:xfrm>
              <a:prstGeom prst="wedgeRoundRectCallout">
                <a:avLst>
                  <a:gd name="adj1" fmla="val -17062"/>
                  <a:gd name="adj2" fmla="val -81307"/>
                  <a:gd name="adj3" fmla="val 1666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14:m>
                  <m:oMath xmlns:m="http://schemas.openxmlformats.org/officeDocument/2006/math">
                    <m:r>
                      <a:rPr lang="en-US" altLang="zh-CN" sz="2100" i="1">
                        <a:solidFill>
                          <a:schemeClr val="tx1"/>
                        </a:solidFill>
                        <a:latin typeface="Cambria Math" panose="02040503050406030204" pitchFamily="18" charset="0"/>
                      </a:rPr>
                      <m:t>𝑎</m:t>
                    </m:r>
                  </m:oMath>
                </a14:m>
                <a:r>
                  <a:rPr lang="en-US" altLang="zh-CN" sz="2100" dirty="0">
                    <a:solidFill>
                      <a:schemeClr val="tx1"/>
                    </a:solidFill>
                    <a:latin typeface="+mn-ea"/>
                  </a:rPr>
                  <a:t>×</a:t>
                </a:r>
                <a:r>
                  <a:rPr lang="en-US" altLang="zh-CN" sz="2100" dirty="0">
                    <a:solidFill>
                      <a:schemeClr val="tx1"/>
                    </a:solidFill>
                    <a:latin typeface="+mn-ea"/>
                  </a:rPr>
                  <a:t> </a:t>
                </a:r>
                <a14:m>
                  <m:oMath xmlns:m="http://schemas.openxmlformats.org/officeDocument/2006/math">
                    <m:r>
                      <a:rPr lang="en-US" altLang="zh-CN" sz="2100" i="1">
                        <a:solidFill>
                          <a:schemeClr val="tx1"/>
                        </a:solidFill>
                        <a:latin typeface="Cambria Math" panose="02040503050406030204" pitchFamily="18" charset="0"/>
                      </a:rPr>
                      <m:t>𝑎</m:t>
                    </m:r>
                  </m:oMath>
                </a14:m>
                <a:r>
                  <a:rPr lang="en-US" altLang="zh-CN" sz="2100" dirty="0">
                    <a:solidFill>
                      <a:schemeClr val="tx1"/>
                    </a:solidFill>
                    <a:latin typeface="+mn-ea"/>
                  </a:rPr>
                  <a:t>=</a:t>
                </a:r>
                <a:r>
                  <a:rPr lang="zh-CN" altLang="en-US" sz="2100" dirty="0">
                    <a:solidFill>
                      <a:schemeClr val="tx1"/>
                    </a:solidFill>
                    <a:latin typeface="+mn-ea"/>
                  </a:rPr>
                  <a:t>𝑎</a:t>
                </a:r>
                <a:r>
                  <a:rPr lang="en-US" altLang="zh-CN" sz="2100" dirty="0">
                    <a:solidFill>
                      <a:schemeClr val="tx1"/>
                    </a:solidFill>
                    <a:latin typeface="+mn-ea"/>
                  </a:rPr>
                  <a:t>²</a:t>
                </a:r>
                <a:endParaRPr lang="zh-CN" altLang="en-US" sz="2100" dirty="0">
                  <a:solidFill>
                    <a:schemeClr val="tx1"/>
                  </a:solidFill>
                  <a:latin typeface="+mn-ea"/>
                </a:endParaRPr>
              </a:p>
            </p:txBody>
          </p:sp>
        </mc:Choice>
        <mc:Fallback>
          <p:sp>
            <p:nvSpPr>
              <p:cNvPr id="54" name="圆角矩形标注 53"/>
              <p:cNvSpPr>
                <a:spLocks noRot="1" noChangeAspect="1" noMove="1" noResize="1" noEditPoints="1" noAdjustHandles="1" noChangeArrowheads="1" noChangeShapeType="1" noTextEdit="1"/>
              </p:cNvSpPr>
              <p:nvPr/>
            </p:nvSpPr>
            <p:spPr>
              <a:xfrm>
                <a:off x="2772903" y="4633779"/>
                <a:ext cx="1799097" cy="352987"/>
              </a:xfrm>
              <a:prstGeom prst="wedgeRoundRectCallout">
                <a:avLst>
                  <a:gd name="adj1" fmla="val -17062"/>
                  <a:gd name="adj2" fmla="val -81307"/>
                  <a:gd name="adj3" fmla="val 16667"/>
                </a:avLst>
              </a:prstGeom>
              <a:blipFill rotWithShape="1">
                <a:blip r:embed="rId2"/>
                <a:stretch>
                  <a:fillRect l="-27" t="-31354" b="3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r>
                  <a:rPr lang="zh-CN" altLang="en-US">
                    <a:noFill/>
                  </a:rPr>
                  <a:t> </a:t>
                </a:r>
              </a:p>
            </p:txBody>
          </p:sp>
        </mc:Fallback>
      </mc:AlternateContent>
      <p:pic>
        <p:nvPicPr>
          <p:cNvPr id="9218" name="Picture 2"/>
          <p:cNvPicPr>
            <a:picLocks noChangeAspect="1" noChangeArrowheads="1"/>
          </p:cNvPicPr>
          <p:nvPr/>
        </p:nvPicPr>
        <p:blipFill>
          <a:blip r:embed="rId3" cstate="email"/>
          <a:srcRect/>
          <a:stretch>
            <a:fillRect/>
          </a:stretch>
        </p:blipFill>
        <p:spPr bwMode="auto">
          <a:xfrm>
            <a:off x="6135523" y="4211732"/>
            <a:ext cx="553641"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570691" y="468211"/>
            <a:ext cx="6151142" cy="553998"/>
          </a:xfrm>
          <a:prstGeom prst="rect">
            <a:avLst/>
          </a:prstGeom>
        </p:spPr>
        <p:txBody>
          <a:bodyPr wrap="square" lIns="68580" tIns="34290" rIns="68580" bIns="34290">
            <a:spAutoFit/>
          </a:bodyPr>
          <a:lstStyle/>
          <a:p>
            <a:pPr lvl="0">
              <a:lnSpc>
                <a:spcPct val="150000"/>
              </a:lnSpc>
            </a:pPr>
            <a:r>
              <a:rPr lang="zh-CN" altLang="en-US" sz="2100" dirty="0">
                <a:solidFill>
                  <a:prstClr val="black"/>
                </a:solidFill>
              </a:rPr>
              <a:t>判一判。（对的画“√”，错的画“</a:t>
            </a:r>
            <a:r>
              <a:rPr lang="en-US" altLang="zh-CN" sz="2100" dirty="0">
                <a:solidFill>
                  <a:prstClr val="black"/>
                </a:solidFill>
              </a:rPr>
              <a:t>×</a:t>
            </a:r>
            <a:r>
              <a:rPr lang="zh-CN" altLang="en-US" sz="2100" dirty="0">
                <a:solidFill>
                  <a:prstClr val="black"/>
                </a:solidFill>
              </a:rPr>
              <a:t>”）</a:t>
            </a:r>
            <a:endParaRPr lang="zh-CN" altLang="en-US" sz="2100" dirty="0">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up)">
                                      <p:cBhvr>
                                        <p:cTn id="17" dur="500"/>
                                        <p:tgtEl>
                                          <p:spTgt spid="4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up)">
                                      <p:cBhvr>
                                        <p:cTn id="27" dur="500"/>
                                        <p:tgtEl>
                                          <p:spTgt spid="5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up)">
                                      <p:cBhvr>
                                        <p:cTn id="32" dur="500"/>
                                        <p:tgtEl>
                                          <p:spTgt spid="5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up)">
                                      <p:cBhvr>
                                        <p:cTn id="37" dur="500"/>
                                        <p:tgtEl>
                                          <p:spTgt spid="5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up)">
                                      <p:cBhvr>
                                        <p:cTn id="42" dur="500"/>
                                        <p:tgtEl>
                                          <p:spTgt spid="53"/>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2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wipe(up)">
                                      <p:cBhvr>
                                        <p:cTn id="5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9" grpId="0"/>
      <p:bldP spid="48" grpId="0"/>
      <p:bldP spid="50" grpId="0"/>
      <p:bldP spid="51" grpId="0"/>
      <p:bldP spid="16" grpId="0" animBg="1"/>
      <p:bldP spid="52" grpId="0" animBg="1"/>
      <p:bldP spid="53" grpId="0" animBg="1"/>
      <p:bldP spid="5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3</a:t>
            </a:r>
            <a:endParaRPr lang="zh-CN" altLang="en-US" sz="2100" b="1" dirty="0"/>
          </a:p>
        </p:txBody>
      </p:sp>
      <mc:AlternateContent xmlns:mc="http://schemas.openxmlformats.org/markup-compatibility/2006">
        <mc:Choice xmlns:a14="http://schemas.microsoft.com/office/drawing/2010/main" Requires="a14">
          <p:sp>
            <p:nvSpPr>
              <p:cNvPr id="63" name="Text Box 4"/>
              <p:cNvSpPr txBox="1">
                <a:spLocks noChangeArrowheads="1"/>
              </p:cNvSpPr>
              <p:nvPr/>
            </p:nvSpPr>
            <p:spPr bwMode="auto">
              <a:xfrm>
                <a:off x="896662" y="1347137"/>
                <a:ext cx="5941511" cy="317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wrap="square" lIns="68580" tIns="34290" rIns="68580" bIns="34290" anchor="b">
                <a:spAutoFit/>
              </a:bodyPr>
              <a:lstStyle/>
              <a:p>
                <a:pPr>
                  <a:lnSpc>
                    <a:spcPct val="120000"/>
                  </a:lnSpc>
                </a:pPr>
                <a:r>
                  <a:rPr lang="zh-CN" altLang="en-US" sz="2100" dirty="0">
                    <a:latin typeface="+mn-ea"/>
                  </a:rPr>
                  <a:t>            4  </a:t>
                </a:r>
                <a:r>
                  <a:rPr lang="zh-CN" altLang="en-US" sz="2100" dirty="0">
                    <a:latin typeface="+mn-ea"/>
                  </a:rPr>
                  <a:t>x </a:t>
                </a:r>
                <a14:m>
                  <m:oMath xmlns:m="http://schemas.openxmlformats.org/officeDocument/2006/math">
                    <m:r>
                      <a:rPr lang="en-US" altLang="zh-CN" sz="2100" i="1">
                        <a:latin typeface="Cambria Math" panose="02040503050406030204"/>
                      </a:rPr>
                      <m:t>𝑚</m:t>
                    </m:r>
                    <m:r>
                      <a:rPr lang="en-US" altLang="zh-CN" sz="2100" i="1">
                        <a:latin typeface="Cambria Math" panose="02040503050406030204"/>
                      </a:rPr>
                      <m:t> </m:t>
                    </m:r>
                  </m:oMath>
                </a14:m>
                <a:r>
                  <a:rPr lang="zh-CN" altLang="en-US" sz="2100" dirty="0">
                    <a:latin typeface="+mn-ea"/>
                  </a:rPr>
                  <a:t>=</a:t>
                </a:r>
                <a:r>
                  <a:rPr lang="zh-CN" altLang="en-US" sz="2100" dirty="0">
                    <a:latin typeface="+mn-ea"/>
                  </a:rPr>
                  <a:t>                          </a:t>
                </a:r>
                <a14:m>
                  <m:oMath xmlns:m="http://schemas.openxmlformats.org/officeDocument/2006/math">
                    <m:r>
                      <a:rPr lang="en-US" altLang="zh-CN" sz="2100">
                        <a:latin typeface="Cambria Math" panose="02040503050406030204"/>
                      </a:rPr>
                      <m:t> </m:t>
                    </m:r>
                    <m:r>
                      <a:rPr lang="en-US" altLang="zh-CN" sz="2100" i="1">
                        <a:latin typeface="Cambria Math" panose="02040503050406030204"/>
                      </a:rPr>
                      <m:t>𝑎</m:t>
                    </m:r>
                    <m:r>
                      <a:rPr lang="en-US" altLang="zh-CN" sz="2100" i="1">
                        <a:latin typeface="Cambria Math" panose="02040503050406030204"/>
                      </a:rPr>
                      <m:t> </m:t>
                    </m:r>
                  </m:oMath>
                </a14:m>
                <a:r>
                  <a:rPr lang="zh-CN" altLang="en-US" sz="2100" dirty="0">
                    <a:latin typeface="+mn-ea"/>
                  </a:rPr>
                  <a:t>x 5  </a:t>
                </a:r>
                <a:r>
                  <a:rPr lang="zh-CN" altLang="en-US" sz="2100" dirty="0">
                    <a:latin typeface="+mn-ea"/>
                  </a:rPr>
                  <a:t>=</a:t>
                </a:r>
                <a:endParaRPr lang="zh-CN" altLang="en-US" sz="2100" dirty="0">
                  <a:latin typeface="+mn-ea"/>
                </a:endParaRPr>
              </a:p>
              <a:p>
                <a:pPr>
                  <a:lnSpc>
                    <a:spcPct val="200000"/>
                  </a:lnSpc>
                </a:pPr>
                <a:r>
                  <a:rPr lang="zh-CN" altLang="en-US" sz="2100" dirty="0">
                    <a:latin typeface="+mn-ea"/>
                  </a:rPr>
                  <a:t> </a:t>
                </a:r>
                <a:r>
                  <a:rPr lang="zh-CN" altLang="en-US" sz="2100" dirty="0">
                    <a:latin typeface="+mn-ea"/>
                  </a:rPr>
                  <a:t>           c  </a:t>
                </a:r>
                <a:r>
                  <a:rPr lang="zh-CN" altLang="en-US" sz="2100" dirty="0">
                    <a:latin typeface="+mn-ea"/>
                  </a:rPr>
                  <a:t>x </a:t>
                </a:r>
                <a:r>
                  <a:rPr lang="zh-CN" altLang="en-US" sz="2100" dirty="0">
                    <a:latin typeface="+mn-ea"/>
                  </a:rPr>
                  <a:t> </a:t>
                </a:r>
                <a14:m>
                  <m:oMath xmlns:m="http://schemas.openxmlformats.org/officeDocument/2006/math">
                    <m:r>
                      <a:rPr lang="en-US" altLang="zh-CN" sz="2100" i="1">
                        <a:latin typeface="Cambria Math" panose="02040503050406030204"/>
                      </a:rPr>
                      <m:t>𝑎</m:t>
                    </m:r>
                  </m:oMath>
                </a14:m>
                <a:r>
                  <a:rPr lang="zh-CN" altLang="en-US" sz="2100" dirty="0">
                    <a:latin typeface="+mn-ea"/>
                  </a:rPr>
                  <a:t>  </a:t>
                </a:r>
                <a:r>
                  <a:rPr lang="zh-CN" altLang="en-US" sz="2100" dirty="0">
                    <a:latin typeface="+mn-ea"/>
                  </a:rPr>
                  <a:t>=                          1 x </a:t>
                </a:r>
                <a14:m>
                  <m:oMath xmlns:m="http://schemas.openxmlformats.org/officeDocument/2006/math">
                    <m:r>
                      <a:rPr lang="en-US" altLang="zh-CN" sz="2100" i="1">
                        <a:latin typeface="Cambria Math" panose="02040503050406030204"/>
                      </a:rPr>
                      <m:t>𝑎</m:t>
                    </m:r>
                  </m:oMath>
                </a14:m>
                <a:r>
                  <a:rPr lang="zh-CN" altLang="en-US" sz="2100" dirty="0">
                    <a:latin typeface="+mn-ea"/>
                  </a:rPr>
                  <a:t>  </a:t>
                </a:r>
                <a:r>
                  <a:rPr lang="zh-CN" altLang="en-US" sz="2100" dirty="0">
                    <a:latin typeface="+mn-ea"/>
                  </a:rPr>
                  <a:t>=</a:t>
                </a:r>
                <a:r>
                  <a:rPr lang="zh-CN" altLang="en-US" sz="2100" dirty="0">
                    <a:latin typeface="+mn-ea"/>
                  </a:rPr>
                  <a:t>          </a:t>
                </a:r>
                <a:endParaRPr lang="en-US" altLang="zh-CN" sz="2100" i="1" dirty="0">
                  <a:latin typeface="+mn-ea"/>
                </a:endParaRPr>
              </a:p>
              <a:p>
                <a:pPr>
                  <a:lnSpc>
                    <a:spcPct val="200000"/>
                  </a:lnSpc>
                </a:pPr>
                <a14:m>
                  <m:oMath xmlns:m="http://schemas.openxmlformats.org/officeDocument/2006/math">
                    <m:r>
                      <a:rPr lang="en-US" altLang="zh-CN" sz="2100" i="1">
                        <a:latin typeface="Cambria Math" panose="02040503050406030204"/>
                      </a:rPr>
                      <m:t>      </m:t>
                    </m:r>
                    <m:r>
                      <a:rPr lang="en-US" altLang="zh-CN" sz="2100" i="1">
                        <a:latin typeface="Cambria Math" panose="02040503050406030204" pitchFamily="18" charset="0"/>
                      </a:rPr>
                      <m:t>     </m:t>
                    </m:r>
                    <m:r>
                      <a:rPr lang="en-US" altLang="zh-CN" sz="2100" i="1">
                        <a:latin typeface="Cambria Math" panose="02040503050406030204"/>
                      </a:rPr>
                      <m:t>          </m:t>
                    </m:r>
                    <m:r>
                      <a:rPr lang="en-US" altLang="zh-CN" sz="2100" i="1">
                        <a:latin typeface="Cambria Math" panose="02040503050406030204" pitchFamily="18" charset="0"/>
                      </a:rPr>
                      <m:t> </m:t>
                    </m:r>
                    <m:r>
                      <a:rPr lang="en-US" altLang="zh-CN" sz="2100" i="1">
                        <a:latin typeface="Cambria Math" panose="02040503050406030204"/>
                      </a:rPr>
                      <m:t> </m:t>
                    </m:r>
                    <m:r>
                      <a:rPr lang="en-US" altLang="zh-CN" sz="2100" i="1">
                        <a:latin typeface="Cambria Math" panose="02040503050406030204"/>
                      </a:rPr>
                      <m:t>𝑎</m:t>
                    </m:r>
                  </m:oMath>
                </a14:m>
                <a:r>
                  <a:rPr lang="zh-CN" altLang="en-US" sz="2100" dirty="0">
                    <a:latin typeface="+mn-ea"/>
                  </a:rPr>
                  <a:t> </a:t>
                </a:r>
                <a:r>
                  <a:rPr lang="zh-CN" altLang="en-US" sz="2100" dirty="0">
                    <a:latin typeface="+mn-ea"/>
                  </a:rPr>
                  <a:t>x</a:t>
                </a:r>
                <a14:m>
                  <m:oMath xmlns:m="http://schemas.openxmlformats.org/officeDocument/2006/math">
                    <m:r>
                      <a:rPr lang="en-US" altLang="zh-CN" sz="2100" i="1">
                        <a:solidFill>
                          <a:prstClr val="black"/>
                        </a:solidFill>
                        <a:latin typeface="Cambria Math" panose="02040503050406030204"/>
                      </a:rPr>
                      <m:t>𝑏</m:t>
                    </m:r>
                  </m:oMath>
                </a14:m>
                <a:r>
                  <a:rPr lang="zh-CN" altLang="en-US" sz="2100" dirty="0">
                    <a:latin typeface="+mn-ea"/>
                  </a:rPr>
                  <a:t>=</a:t>
                </a:r>
                <a:r>
                  <a:rPr lang="en-US" altLang="zh-CN" sz="2100" dirty="0">
                    <a:latin typeface="+mn-ea"/>
                  </a:rPr>
                  <a:t> </a:t>
                </a:r>
                <a:r>
                  <a:rPr lang="en-US" altLang="zh-CN" sz="2100" dirty="0">
                    <a:latin typeface="+mn-ea"/>
                  </a:rPr>
                  <a:t>                  </a:t>
                </a:r>
                <a:r>
                  <a:rPr lang="es-ES" altLang="zh-CN" sz="2100" dirty="0">
                    <a:latin typeface="+mn-ea"/>
                  </a:rPr>
                  <a:t>14</a:t>
                </a:r>
                <a:r>
                  <a:rPr lang="es-ES" altLang="zh-CN" sz="2100" dirty="0">
                    <a:latin typeface="+mn-ea"/>
                  </a:rPr>
                  <a:t>× </a:t>
                </a:r>
                <a:r>
                  <a:rPr lang="zh-CN" altLang="es-ES" sz="2100" dirty="0">
                    <a:latin typeface="+mn-ea"/>
                  </a:rPr>
                  <a:t>𝑎 </a:t>
                </a:r>
                <a:r>
                  <a:rPr lang="es-ES" altLang="zh-CN" sz="2100" dirty="0">
                    <a:latin typeface="+mn-ea"/>
                  </a:rPr>
                  <a:t>+ 5 =</a:t>
                </a:r>
                <a:endParaRPr lang="es-ES" altLang="zh-CN" sz="2100" dirty="0">
                  <a:latin typeface="+mn-ea"/>
                </a:endParaRPr>
              </a:p>
              <a:p>
                <a:pPr>
                  <a:lnSpc>
                    <a:spcPct val="200000"/>
                  </a:lnSpc>
                </a:pPr>
                <a:r>
                  <a:rPr lang="zh-CN" altLang="es-ES" sz="2100" dirty="0">
                    <a:latin typeface="+mn-ea"/>
                  </a:rPr>
                  <a:t>         𝑎 </a:t>
                </a:r>
                <a:r>
                  <a:rPr lang="es-ES" altLang="zh-CN" sz="2100" dirty="0">
                    <a:latin typeface="+mn-ea"/>
                  </a:rPr>
                  <a:t>×</a:t>
                </a:r>
                <a:r>
                  <a:rPr lang="en-US" altLang="zh-CN" sz="2100" dirty="0">
                    <a:solidFill>
                      <a:prstClr val="black"/>
                    </a:solidFill>
                    <a:latin typeface="+mn-ea"/>
                  </a:rPr>
                  <a:t> </a:t>
                </a:r>
                <a14:m>
                  <m:oMath xmlns:m="http://schemas.openxmlformats.org/officeDocument/2006/math">
                    <m:r>
                      <a:rPr lang="en-US" altLang="zh-CN" sz="2100" i="1">
                        <a:solidFill>
                          <a:prstClr val="black"/>
                        </a:solidFill>
                        <a:latin typeface="Cambria Math" panose="02040503050406030204"/>
                      </a:rPr>
                      <m:t>𝑏</m:t>
                    </m:r>
                    <m:r>
                      <a:rPr lang="en-US" altLang="zh-CN" sz="2100" i="1">
                        <a:solidFill>
                          <a:prstClr val="black"/>
                        </a:solidFill>
                        <a:latin typeface="Cambria Math" panose="02040503050406030204"/>
                      </a:rPr>
                      <m:t> </m:t>
                    </m:r>
                  </m:oMath>
                </a14:m>
                <a:r>
                  <a:rPr lang="es-ES" altLang="zh-CN" sz="2100" dirty="0">
                    <a:latin typeface="+mn-ea"/>
                  </a:rPr>
                  <a:t>×8 </a:t>
                </a:r>
                <a:r>
                  <a:rPr lang="es-ES" altLang="zh-CN" sz="2100" dirty="0">
                    <a:latin typeface="+mn-ea"/>
                  </a:rPr>
                  <a:t>=                       1×</a:t>
                </a:r>
                <a:r>
                  <a:rPr lang="es-ES" altLang="zh-CN" sz="2100" i="1" dirty="0">
                    <a:latin typeface="+mn-ea"/>
                  </a:rPr>
                  <a:t>y</a:t>
                </a:r>
                <a:r>
                  <a:rPr lang="es-ES" altLang="zh-CN" sz="2100" dirty="0">
                    <a:latin typeface="+mn-ea"/>
                  </a:rPr>
                  <a:t>+45 </a:t>
                </a:r>
                <a:r>
                  <a:rPr lang="es-ES" altLang="zh-CN" sz="2100" dirty="0">
                    <a:latin typeface="+mn-ea"/>
                  </a:rPr>
                  <a:t>=</a:t>
                </a:r>
                <a:endParaRPr lang="es-ES" altLang="zh-CN" sz="2100" dirty="0">
                  <a:latin typeface="+mn-ea"/>
                </a:endParaRPr>
              </a:p>
              <a:p>
                <a:pPr>
                  <a:lnSpc>
                    <a:spcPct val="120000"/>
                  </a:lnSpc>
                </a:pPr>
                <a:endParaRPr lang="en-US" altLang="zh-CN" sz="2100" dirty="0">
                  <a:latin typeface="+mn-ea"/>
                </a:endParaRPr>
              </a:p>
              <a:p>
                <a:pPr>
                  <a:lnSpc>
                    <a:spcPct val="120000"/>
                  </a:lnSpc>
                </a:pPr>
                <a:endParaRPr lang="zh-CN" altLang="en-US" sz="2100" dirty="0">
                  <a:latin typeface="Comic Sans MS" panose="030F0702030302020204" pitchFamily="66" charset="0"/>
                </a:endParaRPr>
              </a:p>
            </p:txBody>
          </p:sp>
        </mc:Choice>
        <mc:Fallback>
          <p:sp>
            <p:nvSpPr>
              <p:cNvPr id="63" name="Text Box 4"/>
              <p:cNvSpPr txBox="1">
                <a:spLocks noRot="1" noChangeAspect="1" noMove="1" noResize="1" noEditPoints="1" noAdjustHandles="1" noChangeArrowheads="1" noChangeShapeType="1" noTextEdit="1"/>
              </p:cNvSpPr>
              <p:nvPr/>
            </p:nvSpPr>
            <p:spPr bwMode="auto">
              <a:xfrm>
                <a:off x="896662" y="1347137"/>
                <a:ext cx="5941511" cy="3171638"/>
              </a:xfrm>
              <a:prstGeom prst="rect">
                <a:avLst/>
              </a:prstGeom>
              <a:blipFill rotWithShape="1">
                <a:blip r:embed="rId1"/>
                <a:stretch>
                  <a:fillRect l="-1" t="-10" r="8" b="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1" name="文本框 20"/>
              <p:cNvSpPr txBox="1"/>
              <p:nvPr/>
            </p:nvSpPr>
            <p:spPr>
              <a:xfrm>
                <a:off x="2951530" y="1327974"/>
                <a:ext cx="636815" cy="553998"/>
              </a:xfrm>
              <a:prstGeom prst="rect">
                <a:avLst/>
              </a:prstGeom>
              <a:noFill/>
            </p:spPr>
            <p:txBody>
              <a:bodyPr wrap="square" lIns="68580" tIns="34290" rIns="68580" bIns="34290" rtlCol="0">
                <a:spAutoFit/>
              </a:bodyPr>
              <a:lstStyle/>
              <a:p>
                <a:pPr>
                  <a:lnSpc>
                    <a:spcPct val="150000"/>
                  </a:lnSpc>
                  <a:spcBef>
                    <a:spcPct val="50000"/>
                  </a:spcBef>
                </a:pPr>
                <a:r>
                  <a:rPr lang="en-US" altLang="zh-CN" sz="2100" dirty="0">
                    <a:solidFill>
                      <a:srgbClr val="FF0000"/>
                    </a:solidFill>
                    <a:latin typeface="+mn-ea"/>
                  </a:rPr>
                  <a:t>4</a:t>
                </a:r>
                <a:r>
                  <a:rPr lang="en-US" altLang="zh-CN" sz="2100" dirty="0">
                    <a:solidFill>
                      <a:srgbClr val="FF0000"/>
                    </a:solidFill>
                    <a:latin typeface="+mn-ea"/>
                  </a:rPr>
                  <a:t> </a:t>
                </a:r>
                <a14:m>
                  <m:oMath xmlns:m="http://schemas.openxmlformats.org/officeDocument/2006/math">
                    <m:r>
                      <a:rPr lang="en-US" altLang="zh-CN" sz="2100" i="1">
                        <a:solidFill>
                          <a:srgbClr val="FF0000"/>
                        </a:solidFill>
                        <a:latin typeface="Cambria Math" panose="02040503050406030204" pitchFamily="18" charset="0"/>
                      </a:rPr>
                      <m:t>𝑚</m:t>
                    </m:r>
                  </m:oMath>
                </a14:m>
                <a:endParaRPr lang="en-US" altLang="zh-CN" sz="2100" dirty="0">
                  <a:solidFill>
                    <a:srgbClr val="FF0000"/>
                  </a:solidFill>
                  <a:latin typeface="+mn-ea"/>
                </a:endParaRPr>
              </a:p>
            </p:txBody>
          </p:sp>
        </mc:Choice>
        <mc:Fallback>
          <p:sp>
            <p:nvSpPr>
              <p:cNvPr id="21" name="文本框 20"/>
              <p:cNvSpPr txBox="1">
                <a:spLocks noRot="1" noChangeAspect="1" noMove="1" noResize="1" noEditPoints="1" noAdjustHandles="1" noChangeArrowheads="1" noChangeShapeType="1" noTextEdit="1"/>
              </p:cNvSpPr>
              <p:nvPr/>
            </p:nvSpPr>
            <p:spPr>
              <a:xfrm>
                <a:off x="2951530" y="1327974"/>
                <a:ext cx="636815" cy="553998"/>
              </a:xfrm>
              <a:prstGeom prst="rect">
                <a:avLst/>
              </a:prstGeom>
              <a:blipFill rotWithShape="1">
                <a:blip r:embed="rId2"/>
                <a:stretch>
                  <a:fillRect l="-8" t="-34" r="93" b="8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8" name="文本框 77"/>
              <p:cNvSpPr txBox="1"/>
              <p:nvPr/>
            </p:nvSpPr>
            <p:spPr>
              <a:xfrm>
                <a:off x="5919401" y="1299433"/>
                <a:ext cx="636815" cy="553998"/>
              </a:xfrm>
              <a:prstGeom prst="rect">
                <a:avLst/>
              </a:prstGeom>
              <a:noFill/>
            </p:spPr>
            <p:txBody>
              <a:bodyPr wrap="square" lIns="68580" tIns="34290" rIns="68580" bIns="34290" rtlCol="0">
                <a:spAutoFit/>
              </a:bodyPr>
              <a:lstStyle/>
              <a:p>
                <a:pPr>
                  <a:lnSpc>
                    <a:spcPct val="150000"/>
                  </a:lnSpc>
                  <a:spcBef>
                    <a:spcPct val="50000"/>
                  </a:spcBef>
                </a:pPr>
                <a:r>
                  <a:rPr lang="en-US" altLang="zh-CN" sz="2100" dirty="0">
                    <a:solidFill>
                      <a:srgbClr val="FF0000"/>
                    </a:solidFill>
                    <a:latin typeface="+mn-ea"/>
                  </a:rPr>
                  <a:t>5 </a:t>
                </a:r>
                <a14:m>
                  <m:oMath xmlns:m="http://schemas.openxmlformats.org/officeDocument/2006/math">
                    <m:r>
                      <a:rPr lang="en-US" altLang="zh-CN" sz="2100" i="1">
                        <a:solidFill>
                          <a:srgbClr val="FF0000"/>
                        </a:solidFill>
                        <a:latin typeface="Cambria Math" panose="02040503050406030204"/>
                      </a:rPr>
                      <m:t>𝑎</m:t>
                    </m:r>
                  </m:oMath>
                </a14:m>
                <a:endParaRPr lang="en-US" altLang="zh-CN" sz="2100" dirty="0">
                  <a:solidFill>
                    <a:srgbClr val="FF0000"/>
                  </a:solidFill>
                  <a:latin typeface="+mn-ea"/>
                </a:endParaRPr>
              </a:p>
            </p:txBody>
          </p:sp>
        </mc:Choice>
        <mc:Fallback>
          <p:sp>
            <p:nvSpPr>
              <p:cNvPr id="78" name="文本框 77"/>
              <p:cNvSpPr txBox="1">
                <a:spLocks noRot="1" noChangeAspect="1" noMove="1" noResize="1" noEditPoints="1" noAdjustHandles="1" noChangeArrowheads="1" noChangeShapeType="1" noTextEdit="1"/>
              </p:cNvSpPr>
              <p:nvPr/>
            </p:nvSpPr>
            <p:spPr>
              <a:xfrm>
                <a:off x="5919401" y="1299433"/>
                <a:ext cx="636815" cy="553998"/>
              </a:xfrm>
              <a:prstGeom prst="rect">
                <a:avLst/>
              </a:prstGeom>
              <a:blipFill rotWithShape="1">
                <a:blip r:embed="rId3"/>
                <a:stretch>
                  <a:fillRect l="-89" t="-40" r="75" b="9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9" name="文本框 78"/>
              <p:cNvSpPr txBox="1"/>
              <p:nvPr/>
            </p:nvSpPr>
            <p:spPr>
              <a:xfrm>
                <a:off x="2945071" y="1872594"/>
                <a:ext cx="636815" cy="553998"/>
              </a:xfrm>
              <a:prstGeom prst="rect">
                <a:avLst/>
              </a:prstGeom>
              <a:noFill/>
            </p:spPr>
            <p:txBody>
              <a:bodyPr wrap="square" lIns="68580" tIns="34290" rIns="68580" bIns="34290" rtlCol="0">
                <a:spAutoFit/>
              </a:bodyPr>
              <a:lstStyle/>
              <a:p>
                <a:pPr>
                  <a:lnSpc>
                    <a:spcPct val="150000"/>
                  </a:lnSpc>
                  <a:spcBef>
                    <a:spcPct val="50000"/>
                  </a:spcBef>
                </a:pPr>
                <a14:m>
                  <m:oMathPara xmlns:m="http://schemas.openxmlformats.org/officeDocument/2006/math">
                    <m:oMathParaPr>
                      <m:jc m:val="centerGroup"/>
                    </m:oMathParaPr>
                    <m:oMath xmlns:m="http://schemas.openxmlformats.org/officeDocument/2006/math">
                      <m:r>
                        <a:rPr lang="en-US" altLang="zh-CN" sz="2100" i="1">
                          <a:solidFill>
                            <a:srgbClr val="FF0000"/>
                          </a:solidFill>
                          <a:latin typeface="Cambria Math" panose="02040503050406030204" pitchFamily="18" charset="0"/>
                        </a:rPr>
                        <m:t>𝑐</m:t>
                      </m:r>
                      <m:r>
                        <a:rPr lang="en-US" altLang="zh-CN" sz="2100" i="1">
                          <a:solidFill>
                            <a:srgbClr val="FF0000"/>
                          </a:solidFill>
                          <a:latin typeface="Cambria Math" panose="02040503050406030204" pitchFamily="18" charset="0"/>
                        </a:rPr>
                        <m:t>𝑎</m:t>
                      </m:r>
                    </m:oMath>
                  </m:oMathPara>
                </a14:m>
                <a:endParaRPr lang="en-US" altLang="zh-CN" sz="2100" dirty="0">
                  <a:solidFill>
                    <a:srgbClr val="FF0000"/>
                  </a:solidFill>
                  <a:latin typeface="+mn-ea"/>
                </a:endParaRPr>
              </a:p>
            </p:txBody>
          </p:sp>
        </mc:Choice>
        <mc:Fallback>
          <p:sp>
            <p:nvSpPr>
              <p:cNvPr id="79" name="文本框 78"/>
              <p:cNvSpPr txBox="1">
                <a:spLocks noRot="1" noChangeAspect="1" noMove="1" noResize="1" noEditPoints="1" noAdjustHandles="1" noChangeArrowheads="1" noChangeShapeType="1" noTextEdit="1"/>
              </p:cNvSpPr>
              <p:nvPr/>
            </p:nvSpPr>
            <p:spPr>
              <a:xfrm>
                <a:off x="2945071" y="1872594"/>
                <a:ext cx="636815" cy="553998"/>
              </a:xfrm>
              <a:prstGeom prst="rect">
                <a:avLst/>
              </a:prstGeom>
              <a:blipFill rotWithShape="1">
                <a:blip r:embed="rId4"/>
                <a:stretch>
                  <a:fillRect l="-90" t="-111" r="76" b="4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0" name="文本框 79"/>
              <p:cNvSpPr txBox="1"/>
              <p:nvPr/>
            </p:nvSpPr>
            <p:spPr>
              <a:xfrm>
                <a:off x="5891051" y="1872594"/>
                <a:ext cx="636815" cy="553998"/>
              </a:xfrm>
              <a:prstGeom prst="rect">
                <a:avLst/>
              </a:prstGeom>
              <a:noFill/>
            </p:spPr>
            <p:txBody>
              <a:bodyPr wrap="square" lIns="68580" tIns="34290" rIns="68580" bIns="34290" rtlCol="0">
                <a:spAutoFit/>
              </a:bodyPr>
              <a:lstStyle/>
              <a:p>
                <a:pPr>
                  <a:lnSpc>
                    <a:spcPct val="150000"/>
                  </a:lnSpc>
                  <a:spcBef>
                    <a:spcPct val="50000"/>
                  </a:spcBef>
                </a:pPr>
                <a14:m>
                  <m:oMathPara xmlns:m="http://schemas.openxmlformats.org/officeDocument/2006/math">
                    <m:oMathParaPr>
                      <m:jc m:val="centerGroup"/>
                    </m:oMathParaPr>
                    <m:oMath xmlns:m="http://schemas.openxmlformats.org/officeDocument/2006/math">
                      <m:r>
                        <a:rPr lang="en-US" altLang="zh-CN" sz="2100" i="1">
                          <a:solidFill>
                            <a:srgbClr val="FF0000"/>
                          </a:solidFill>
                          <a:latin typeface="Cambria Math" panose="02040503050406030204" pitchFamily="18" charset="0"/>
                        </a:rPr>
                        <m:t>𝑎</m:t>
                      </m:r>
                    </m:oMath>
                  </m:oMathPara>
                </a14:m>
                <a:endParaRPr lang="en-US" altLang="zh-CN" sz="2100" dirty="0">
                  <a:solidFill>
                    <a:srgbClr val="FF0000"/>
                  </a:solidFill>
                  <a:latin typeface="+mn-ea"/>
                </a:endParaRPr>
              </a:p>
            </p:txBody>
          </p:sp>
        </mc:Choice>
        <mc:Fallback>
          <p:sp>
            <p:nvSpPr>
              <p:cNvPr id="80" name="文本框 79"/>
              <p:cNvSpPr txBox="1">
                <a:spLocks noRot="1" noChangeAspect="1" noMove="1" noResize="1" noEditPoints="1" noAdjustHandles="1" noChangeArrowheads="1" noChangeShapeType="1" noTextEdit="1"/>
              </p:cNvSpPr>
              <p:nvPr/>
            </p:nvSpPr>
            <p:spPr>
              <a:xfrm>
                <a:off x="5891051" y="1872594"/>
                <a:ext cx="636815" cy="553998"/>
              </a:xfrm>
              <a:prstGeom prst="rect">
                <a:avLst/>
              </a:prstGeom>
              <a:blipFill rotWithShape="1">
                <a:blip r:embed="rId5"/>
                <a:stretch>
                  <a:fillRect l="-24" t="-111" r="10" b="4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1" name="文本框 80"/>
              <p:cNvSpPr txBox="1"/>
              <p:nvPr/>
            </p:nvSpPr>
            <p:spPr>
              <a:xfrm>
                <a:off x="2933002" y="2519604"/>
                <a:ext cx="636815" cy="553998"/>
              </a:xfrm>
              <a:prstGeom prst="rect">
                <a:avLst/>
              </a:prstGeom>
              <a:noFill/>
            </p:spPr>
            <p:txBody>
              <a:bodyPr wrap="square" lIns="68580" tIns="34290" rIns="68580" bIns="34290" rtlCol="0">
                <a:spAutoFit/>
              </a:bodyPr>
              <a:lstStyle/>
              <a:p>
                <a:pPr>
                  <a:lnSpc>
                    <a:spcPct val="150000"/>
                  </a:lnSpc>
                  <a:spcBef>
                    <a:spcPct val="50000"/>
                  </a:spcBef>
                </a:pPr>
                <a14:m>
                  <m:oMathPara xmlns:m="http://schemas.openxmlformats.org/officeDocument/2006/math">
                    <m:oMathParaPr>
                      <m:jc m:val="centerGroup"/>
                    </m:oMathParaPr>
                    <m:oMath xmlns:m="http://schemas.openxmlformats.org/officeDocument/2006/math">
                      <m:r>
                        <a:rPr lang="en-US" altLang="zh-CN" sz="2100" i="1">
                          <a:solidFill>
                            <a:srgbClr val="FF0000"/>
                          </a:solidFill>
                          <a:latin typeface="Cambria Math" panose="02040503050406030204" pitchFamily="18" charset="0"/>
                        </a:rPr>
                        <m:t>𝑎𝑏</m:t>
                      </m:r>
                    </m:oMath>
                  </m:oMathPara>
                </a14:m>
                <a:endParaRPr lang="en-US" altLang="zh-CN" sz="2100" dirty="0">
                  <a:solidFill>
                    <a:srgbClr val="FF0000"/>
                  </a:solidFill>
                  <a:latin typeface="+mn-ea"/>
                </a:endParaRPr>
              </a:p>
            </p:txBody>
          </p:sp>
        </mc:Choice>
        <mc:Fallback>
          <p:sp>
            <p:nvSpPr>
              <p:cNvPr id="81" name="文本框 80"/>
              <p:cNvSpPr txBox="1">
                <a:spLocks noRot="1" noChangeAspect="1" noMove="1" noResize="1" noEditPoints="1" noAdjustHandles="1" noChangeArrowheads="1" noChangeShapeType="1" noTextEdit="1"/>
              </p:cNvSpPr>
              <p:nvPr/>
            </p:nvSpPr>
            <p:spPr>
              <a:xfrm>
                <a:off x="2933002" y="2519604"/>
                <a:ext cx="636815" cy="553998"/>
              </a:xfrm>
              <a:prstGeom prst="rect">
                <a:avLst/>
              </a:prstGeom>
              <a:blipFill rotWithShape="1">
                <a:blip r:embed="rId6"/>
                <a:stretch>
                  <a:fillRect l="-90" t="-101" r="76" b="3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2" name="文本框 81"/>
              <p:cNvSpPr txBox="1"/>
              <p:nvPr/>
            </p:nvSpPr>
            <p:spPr>
              <a:xfrm>
                <a:off x="6079701" y="2524805"/>
                <a:ext cx="1373933" cy="553998"/>
              </a:xfrm>
              <a:prstGeom prst="rect">
                <a:avLst/>
              </a:prstGeom>
              <a:noFill/>
            </p:spPr>
            <p:txBody>
              <a:bodyPr wrap="square" lIns="68580" tIns="34290" rIns="68580" bIns="34290" rtlCol="0">
                <a:spAutoFit/>
              </a:bodyPr>
              <a:lstStyle/>
              <a:p>
                <a:pPr>
                  <a:lnSpc>
                    <a:spcPct val="150000"/>
                  </a:lnSpc>
                  <a:spcBef>
                    <a:spcPct val="50000"/>
                  </a:spcBef>
                </a:pPr>
                <a:r>
                  <a:rPr lang="en-US" altLang="zh-CN" sz="2100" dirty="0">
                    <a:solidFill>
                      <a:srgbClr val="FF0000"/>
                    </a:solidFill>
                    <a:latin typeface="+mn-ea"/>
                  </a:rPr>
                  <a:t>14</a:t>
                </a:r>
                <a14:m>
                  <m:oMath xmlns:m="http://schemas.openxmlformats.org/officeDocument/2006/math">
                    <m:r>
                      <a:rPr lang="en-US" altLang="zh-CN" sz="2100" i="1">
                        <a:solidFill>
                          <a:srgbClr val="FF0000"/>
                        </a:solidFill>
                        <a:latin typeface="Cambria Math" panose="02040503050406030204"/>
                      </a:rPr>
                      <m:t>𝑎</m:t>
                    </m:r>
                    <m:r>
                      <a:rPr lang="en-US" altLang="zh-CN" sz="2100" i="1">
                        <a:solidFill>
                          <a:srgbClr val="FF0000"/>
                        </a:solidFill>
                        <a:latin typeface="Cambria Math" panose="02040503050406030204"/>
                      </a:rPr>
                      <m:t>+</m:t>
                    </m:r>
                    <m:r>
                      <m:rPr>
                        <m:nor/>
                      </m:rPr>
                      <a:rPr lang="en-US" altLang="zh-CN" sz="2100" dirty="0">
                        <a:solidFill>
                          <a:srgbClr val="FF0000"/>
                        </a:solidFill>
                        <a:latin typeface="Cambria Math" panose="02040503050406030204" pitchFamily="18" charset="0"/>
                      </a:rPr>
                      <m:t>5</m:t>
                    </m:r>
                  </m:oMath>
                </a14:m>
                <a:endParaRPr lang="en-US" altLang="zh-CN" sz="2100" dirty="0">
                  <a:solidFill>
                    <a:srgbClr val="FF0000"/>
                  </a:solidFill>
                  <a:latin typeface="+mn-ea"/>
                </a:endParaRPr>
              </a:p>
            </p:txBody>
          </p:sp>
        </mc:Choice>
        <mc:Fallback>
          <p:sp>
            <p:nvSpPr>
              <p:cNvPr id="82" name="文本框 81"/>
              <p:cNvSpPr txBox="1">
                <a:spLocks noRot="1" noChangeAspect="1" noMove="1" noResize="1" noEditPoints="1" noAdjustHandles="1" noChangeArrowheads="1" noChangeShapeType="1" noTextEdit="1"/>
              </p:cNvSpPr>
              <p:nvPr/>
            </p:nvSpPr>
            <p:spPr>
              <a:xfrm>
                <a:off x="6079701" y="2524805"/>
                <a:ext cx="1373933" cy="553998"/>
              </a:xfrm>
              <a:prstGeom prst="rect">
                <a:avLst/>
              </a:prstGeom>
              <a:blipFill rotWithShape="1">
                <a:blip r:embed="rId7"/>
                <a:stretch>
                  <a:fillRect l="-15" t="-8" b="5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3" name="文本框 82"/>
              <p:cNvSpPr txBox="1"/>
              <p:nvPr/>
            </p:nvSpPr>
            <p:spPr>
              <a:xfrm>
                <a:off x="3042932" y="3149556"/>
                <a:ext cx="636815" cy="553998"/>
              </a:xfrm>
              <a:prstGeom prst="rect">
                <a:avLst/>
              </a:prstGeom>
              <a:noFill/>
            </p:spPr>
            <p:txBody>
              <a:bodyPr wrap="square" lIns="68580" tIns="34290" rIns="68580" bIns="34290" rtlCol="0">
                <a:spAutoFit/>
              </a:bodyPr>
              <a:lstStyle/>
              <a:p>
                <a:pPr>
                  <a:lnSpc>
                    <a:spcPct val="150000"/>
                  </a:lnSpc>
                  <a:spcBef>
                    <a:spcPct val="50000"/>
                  </a:spcBef>
                </a:pPr>
                <a:r>
                  <a:rPr lang="en-US" altLang="zh-CN" sz="2100" dirty="0">
                    <a:solidFill>
                      <a:srgbClr val="FF0000"/>
                    </a:solidFill>
                    <a:latin typeface="+mn-ea"/>
                  </a:rPr>
                  <a:t>8</a:t>
                </a:r>
                <a14:m>
                  <m:oMath xmlns:m="http://schemas.openxmlformats.org/officeDocument/2006/math">
                    <m:r>
                      <a:rPr lang="en-US" altLang="zh-CN" sz="2100" i="1">
                        <a:solidFill>
                          <a:srgbClr val="FF0000"/>
                        </a:solidFill>
                        <a:latin typeface="Cambria Math" panose="02040503050406030204" pitchFamily="18" charset="0"/>
                      </a:rPr>
                      <m:t>𝑎𝑏</m:t>
                    </m:r>
                  </m:oMath>
                </a14:m>
                <a:endParaRPr lang="en-US" altLang="zh-CN" sz="2100" dirty="0">
                  <a:solidFill>
                    <a:srgbClr val="FF0000"/>
                  </a:solidFill>
                  <a:latin typeface="+mn-ea"/>
                </a:endParaRPr>
              </a:p>
            </p:txBody>
          </p:sp>
        </mc:Choice>
        <mc:Fallback>
          <p:sp>
            <p:nvSpPr>
              <p:cNvPr id="83" name="文本框 82"/>
              <p:cNvSpPr txBox="1">
                <a:spLocks noRot="1" noChangeAspect="1" noMove="1" noResize="1" noEditPoints="1" noAdjustHandles="1" noChangeArrowheads="1" noChangeShapeType="1" noTextEdit="1"/>
              </p:cNvSpPr>
              <p:nvPr/>
            </p:nvSpPr>
            <p:spPr>
              <a:xfrm>
                <a:off x="3042932" y="3149556"/>
                <a:ext cx="636815" cy="553998"/>
              </a:xfrm>
              <a:prstGeom prst="rect">
                <a:avLst/>
              </a:prstGeom>
              <a:blipFill rotWithShape="1">
                <a:blip r:embed="rId8"/>
                <a:stretch>
                  <a:fillRect l="-2" t="-107" r="87" b="4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4" name="文本框 83"/>
              <p:cNvSpPr txBox="1"/>
              <p:nvPr/>
            </p:nvSpPr>
            <p:spPr>
              <a:xfrm>
                <a:off x="6079700" y="3115549"/>
                <a:ext cx="1121880" cy="553998"/>
              </a:xfrm>
              <a:prstGeom prst="rect">
                <a:avLst/>
              </a:prstGeom>
              <a:noFill/>
            </p:spPr>
            <p:txBody>
              <a:bodyPr wrap="square" lIns="68580" tIns="34290" rIns="68580" bIns="34290" rtlCol="0">
                <a:spAutoFit/>
              </a:bodyPr>
              <a:lstStyle/>
              <a:p>
                <a:pPr>
                  <a:lnSpc>
                    <a:spcPct val="150000"/>
                  </a:lnSpc>
                  <a:spcBef>
                    <a:spcPct val="50000"/>
                  </a:spcBef>
                </a:pPr>
                <a:r>
                  <a:rPr lang="en-US" altLang="zh-CN" sz="2100" dirty="0">
                    <a:solidFill>
                      <a:srgbClr val="FF0000"/>
                    </a:solidFill>
                    <a:latin typeface="+mn-ea"/>
                  </a:rPr>
                  <a:t> </a:t>
                </a:r>
                <a14:m>
                  <m:oMath xmlns:m="http://schemas.openxmlformats.org/officeDocument/2006/math">
                    <m:r>
                      <a:rPr lang="en-US" altLang="zh-CN" sz="2100" i="1">
                        <a:solidFill>
                          <a:srgbClr val="FF0000"/>
                        </a:solidFill>
                        <a:latin typeface="Cambria Math" panose="02040503050406030204"/>
                      </a:rPr>
                      <m:t>𝑦</m:t>
                    </m:r>
                    <m:r>
                      <a:rPr lang="en-US" altLang="zh-CN" sz="2100">
                        <a:solidFill>
                          <a:srgbClr val="FF0000"/>
                        </a:solidFill>
                        <a:latin typeface="Cambria Math" panose="02040503050406030204"/>
                      </a:rPr>
                      <m:t>+</m:t>
                    </m:r>
                    <m:r>
                      <m:rPr>
                        <m:nor/>
                      </m:rPr>
                      <a:rPr lang="en-US" altLang="zh-CN" sz="2100" dirty="0">
                        <a:solidFill>
                          <a:srgbClr val="FF0000"/>
                        </a:solidFill>
                        <a:latin typeface="Cambria Math" panose="02040503050406030204" pitchFamily="18" charset="0"/>
                      </a:rPr>
                      <m:t>45</m:t>
                    </m:r>
                  </m:oMath>
                </a14:m>
                <a:endParaRPr lang="en-US" altLang="zh-CN" sz="2100" dirty="0">
                  <a:solidFill>
                    <a:srgbClr val="FF0000"/>
                  </a:solidFill>
                  <a:latin typeface="+mn-ea"/>
                </a:endParaRPr>
              </a:p>
            </p:txBody>
          </p:sp>
        </mc:Choice>
        <mc:Fallback>
          <p:sp>
            <p:nvSpPr>
              <p:cNvPr id="84" name="文本框 83"/>
              <p:cNvSpPr txBox="1">
                <a:spLocks noRot="1" noChangeAspect="1" noMove="1" noResize="1" noEditPoints="1" noAdjustHandles="1" noChangeArrowheads="1" noChangeShapeType="1" noTextEdit="1"/>
              </p:cNvSpPr>
              <p:nvPr/>
            </p:nvSpPr>
            <p:spPr>
              <a:xfrm>
                <a:off x="6079700" y="3115549"/>
                <a:ext cx="1121880" cy="553998"/>
              </a:xfrm>
              <a:prstGeom prst="rect">
                <a:avLst/>
              </a:prstGeom>
              <a:blipFill rotWithShape="1">
                <a:blip r:embed="rId9"/>
                <a:stretch>
                  <a:fillRect l="-19" t="-43" r="4" b="93"/>
                </a:stretch>
              </a:blipFill>
            </p:spPr>
            <p:txBody>
              <a:bodyPr/>
              <a:lstStyle/>
              <a:p>
                <a:r>
                  <a:rPr lang="zh-CN" altLang="en-US">
                    <a:noFill/>
                  </a:rPr>
                  <a:t> </a:t>
                </a:r>
              </a:p>
            </p:txBody>
          </p:sp>
        </mc:Fallback>
      </mc:AlternateContent>
      <p:sp>
        <p:nvSpPr>
          <p:cNvPr id="2" name="矩形 1"/>
          <p:cNvSpPr/>
          <p:nvPr/>
        </p:nvSpPr>
        <p:spPr>
          <a:xfrm>
            <a:off x="497263" y="537136"/>
            <a:ext cx="3370154" cy="457049"/>
          </a:xfrm>
          <a:prstGeom prst="rect">
            <a:avLst/>
          </a:prstGeom>
        </p:spPr>
        <p:txBody>
          <a:bodyPr wrap="none" lIns="68580" tIns="34290" rIns="68580" bIns="34290">
            <a:spAutoFit/>
          </a:bodyPr>
          <a:lstStyle/>
          <a:p>
            <a:pPr lvl="0">
              <a:lnSpc>
                <a:spcPct val="120000"/>
              </a:lnSpc>
            </a:pPr>
            <a:r>
              <a:rPr lang="zh-CN" altLang="en-US" sz="2100" dirty="0">
                <a:solidFill>
                  <a:prstClr val="black"/>
                </a:solidFill>
              </a:rPr>
              <a:t>省略乘号，写出下面各式。</a:t>
            </a:r>
            <a:endParaRPr lang="zh-CN" altLang="en-US" sz="2100" dirty="0">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up)">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up)">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wipe(up)">
                                      <p:cBhvr>
                                        <p:cTn id="17" dur="500"/>
                                        <p:tgtEl>
                                          <p:spTgt spid="7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wipe(up)">
                                      <p:cBhvr>
                                        <p:cTn id="22" dur="500"/>
                                        <p:tgtEl>
                                          <p:spTgt spid="7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80"/>
                                        </p:tgtEl>
                                        <p:attrNameLst>
                                          <p:attrName>style.visibility</p:attrName>
                                        </p:attrNameLst>
                                      </p:cBhvr>
                                      <p:to>
                                        <p:strVal val="visible"/>
                                      </p:to>
                                    </p:set>
                                    <p:animEffect transition="in" filter="wipe(up)">
                                      <p:cBhvr>
                                        <p:cTn id="27" dur="500"/>
                                        <p:tgtEl>
                                          <p:spTgt spid="8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81"/>
                                        </p:tgtEl>
                                        <p:attrNameLst>
                                          <p:attrName>style.visibility</p:attrName>
                                        </p:attrNameLst>
                                      </p:cBhvr>
                                      <p:to>
                                        <p:strVal val="visible"/>
                                      </p:to>
                                    </p:set>
                                    <p:animEffect transition="in" filter="wipe(up)">
                                      <p:cBhvr>
                                        <p:cTn id="32" dur="500"/>
                                        <p:tgtEl>
                                          <p:spTgt spid="8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82"/>
                                        </p:tgtEl>
                                        <p:attrNameLst>
                                          <p:attrName>style.visibility</p:attrName>
                                        </p:attrNameLst>
                                      </p:cBhvr>
                                      <p:to>
                                        <p:strVal val="visible"/>
                                      </p:to>
                                    </p:set>
                                    <p:animEffect transition="in" filter="wipe(up)">
                                      <p:cBhvr>
                                        <p:cTn id="37" dur="500"/>
                                        <p:tgtEl>
                                          <p:spTgt spid="8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wipe(up)">
                                      <p:cBhvr>
                                        <p:cTn id="42" dur="500"/>
                                        <p:tgtEl>
                                          <p:spTgt spid="8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wipe(up)">
                                      <p:cBhvr>
                                        <p:cTn id="4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21" grpId="0"/>
      <p:bldP spid="78" grpId="0"/>
      <p:bldP spid="79" grpId="0"/>
      <p:bldP spid="80" grpId="0"/>
      <p:bldP spid="81" grpId="0"/>
      <p:bldP spid="82" grpId="0"/>
      <p:bldP spid="83" grpId="0"/>
      <p:bldP spid="8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4</a:t>
            </a:r>
            <a:endParaRPr lang="zh-CN" altLang="en-US" sz="2100" b="1" dirty="0"/>
          </a:p>
        </p:txBody>
      </p:sp>
      <p:sp>
        <p:nvSpPr>
          <p:cNvPr id="22" name="Rectangle 1"/>
          <p:cNvSpPr>
            <a:spLocks noChangeArrowheads="1"/>
          </p:cNvSpPr>
          <p:nvPr/>
        </p:nvSpPr>
        <p:spPr bwMode="auto">
          <a:xfrm>
            <a:off x="392906" y="1325255"/>
            <a:ext cx="7901442"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spAutoFit/>
          </a:bodyPr>
          <a:lstStyle/>
          <a:p>
            <a:pPr lvl="0" eaLnBrk="0" fontAlgn="base" hangingPunct="0">
              <a:lnSpc>
                <a:spcPct val="150000"/>
              </a:lnSpc>
              <a:spcBef>
                <a:spcPct val="0"/>
              </a:spcBef>
              <a:spcAft>
                <a:spcPct val="0"/>
              </a:spcAft>
            </a:pPr>
            <a:r>
              <a:rPr lang="zh-CN" altLang="en-US" sz="2100" dirty="0">
                <a:latin typeface="+mn-ea"/>
                <a:cs typeface="Times New Roman" panose="02020603050405020304" pitchFamily="18" charset="0"/>
              </a:rPr>
              <a:t>（</a:t>
            </a:r>
            <a:r>
              <a:rPr lang="en-US" altLang="zh-CN" sz="2100" dirty="0">
                <a:latin typeface="+mn-ea"/>
                <a:cs typeface="Times New Roman" panose="02020603050405020304" pitchFamily="18" charset="0"/>
              </a:rPr>
              <a:t>1</a:t>
            </a:r>
            <a:r>
              <a:rPr lang="zh-CN" altLang="en-US" sz="2100" dirty="0">
                <a:latin typeface="+mn-ea"/>
                <a:cs typeface="Times New Roman" panose="02020603050405020304" pitchFamily="18" charset="0"/>
              </a:rPr>
              <a:t>）</a:t>
            </a:r>
            <a:r>
              <a:rPr lang="zh-CN" altLang="zh-CN" sz="2100" dirty="0">
                <a:latin typeface="+mn-ea"/>
                <a:cs typeface="Times New Roman" panose="02020603050405020304" pitchFamily="18" charset="0"/>
              </a:rPr>
              <a:t>买</a:t>
            </a:r>
            <a:r>
              <a:rPr lang="zh-CN" altLang="en-US" sz="2100" dirty="0">
                <a:latin typeface="+mn-ea"/>
                <a:cs typeface="Times New Roman" panose="02020603050405020304" pitchFamily="18" charset="0"/>
              </a:rPr>
              <a:t>一</a:t>
            </a:r>
            <a:r>
              <a:rPr lang="zh-CN" altLang="zh-CN" sz="2100" dirty="0">
                <a:latin typeface="+mn-ea"/>
                <a:cs typeface="Times New Roman" panose="02020603050405020304" pitchFamily="18" charset="0"/>
              </a:rPr>
              <a:t>个</a:t>
            </a:r>
            <a:r>
              <a:rPr lang="zh-CN" altLang="zh-CN" sz="2100" dirty="0">
                <a:solidFill>
                  <a:prstClr val="black"/>
                </a:solidFill>
                <a:cs typeface="Times New Roman" panose="02020603050405020304" pitchFamily="18" charset="0"/>
              </a:rPr>
              <a:t>玩具</a:t>
            </a:r>
            <a:r>
              <a:rPr lang="zh-CN" altLang="zh-CN" sz="2100" dirty="0">
                <a:latin typeface="+mn-ea"/>
                <a:cs typeface="Times New Roman" panose="02020603050405020304" pitchFamily="18" charset="0"/>
              </a:rPr>
              <a:t>机器人和一辆玩具汽车，一共要</a:t>
            </a:r>
            <a:r>
              <a:rPr lang="zh-CN" altLang="en-US" sz="2100" dirty="0">
                <a:latin typeface="+mn-ea"/>
                <a:cs typeface="Times New Roman" panose="02020603050405020304" pitchFamily="18" charset="0"/>
              </a:rPr>
              <a:t>（           ）</a:t>
            </a:r>
            <a:r>
              <a:rPr lang="zh-CN" altLang="zh-CN" sz="2100" dirty="0">
                <a:latin typeface="+mn-ea"/>
                <a:cs typeface="Times New Roman" panose="02020603050405020304" pitchFamily="18" charset="0"/>
              </a:rPr>
              <a:t>元</a:t>
            </a:r>
            <a:r>
              <a:rPr lang="zh-CN" altLang="en-US" sz="2100" dirty="0">
                <a:latin typeface="+mn-ea"/>
                <a:cs typeface="Times New Roman" panose="02020603050405020304" pitchFamily="18" charset="0"/>
              </a:rPr>
              <a:t>。</a:t>
            </a:r>
            <a:endParaRPr lang="zh-CN" altLang="zh-CN" sz="2100" dirty="0">
              <a:latin typeface="+mn-ea"/>
            </a:endParaRPr>
          </a:p>
          <a:p>
            <a:pPr eaLnBrk="0" fontAlgn="base" hangingPunct="0">
              <a:lnSpc>
                <a:spcPct val="150000"/>
              </a:lnSpc>
              <a:spcBef>
                <a:spcPct val="0"/>
              </a:spcBef>
              <a:spcAft>
                <a:spcPct val="0"/>
              </a:spcAft>
            </a:pPr>
            <a:r>
              <a:rPr lang="zh-CN" altLang="en-US" sz="2100" dirty="0">
                <a:latin typeface="+mn-ea"/>
                <a:cs typeface="Times New Roman" panose="02020603050405020304" pitchFamily="18" charset="0"/>
              </a:rPr>
              <a:t>（</a:t>
            </a:r>
            <a:r>
              <a:rPr lang="en-US" altLang="zh-CN" sz="2100" dirty="0">
                <a:latin typeface="+mn-ea"/>
                <a:cs typeface="Times New Roman" panose="02020603050405020304" pitchFamily="18" charset="0"/>
              </a:rPr>
              <a:t>2</a:t>
            </a:r>
            <a:r>
              <a:rPr lang="zh-CN" altLang="en-US" sz="2100" dirty="0">
                <a:latin typeface="+mn-ea"/>
                <a:cs typeface="Times New Roman" panose="02020603050405020304" pitchFamily="18" charset="0"/>
              </a:rPr>
              <a:t>）</a:t>
            </a:r>
            <a:r>
              <a:rPr lang="zh-CN" altLang="zh-CN" sz="2100" dirty="0">
                <a:latin typeface="+mn-ea"/>
                <a:cs typeface="Times New Roman" panose="02020603050405020304" pitchFamily="18" charset="0"/>
              </a:rPr>
              <a:t>买一架玩具飞机和一辆玩具汽车，一共要</a:t>
            </a:r>
            <a:r>
              <a:rPr lang="zh-CN" altLang="en-US" sz="2100" dirty="0">
                <a:latin typeface="+mn-ea"/>
                <a:cs typeface="Times New Roman" panose="02020603050405020304" pitchFamily="18" charset="0"/>
              </a:rPr>
              <a:t>（           ）</a:t>
            </a:r>
            <a:r>
              <a:rPr lang="zh-CN" altLang="zh-CN" sz="2100" dirty="0">
                <a:latin typeface="+mn-ea"/>
                <a:cs typeface="Times New Roman" panose="02020603050405020304" pitchFamily="18" charset="0"/>
              </a:rPr>
              <a:t>元</a:t>
            </a:r>
            <a:r>
              <a:rPr lang="zh-CN" altLang="en-US" sz="2100" dirty="0">
                <a:latin typeface="+mn-ea"/>
                <a:cs typeface="Times New Roman" panose="02020603050405020304" pitchFamily="18" charset="0"/>
              </a:rPr>
              <a:t>。</a:t>
            </a:r>
            <a:endParaRPr lang="zh-CN" altLang="zh-CN" sz="2100" dirty="0">
              <a:latin typeface="+mn-ea"/>
            </a:endParaRPr>
          </a:p>
          <a:p>
            <a:pPr lvl="0" eaLnBrk="0" fontAlgn="base" hangingPunct="0">
              <a:lnSpc>
                <a:spcPct val="150000"/>
              </a:lnSpc>
              <a:spcBef>
                <a:spcPct val="0"/>
              </a:spcBef>
              <a:spcAft>
                <a:spcPct val="0"/>
              </a:spcAft>
            </a:pPr>
            <a:r>
              <a:rPr lang="zh-CN" altLang="en-US" sz="2100" dirty="0">
                <a:latin typeface="+mn-ea"/>
                <a:cs typeface="Times New Roman" panose="02020603050405020304" pitchFamily="18" charset="0"/>
              </a:rPr>
              <a:t>（</a:t>
            </a:r>
            <a:r>
              <a:rPr lang="en-US" altLang="zh-CN" sz="2100" dirty="0">
                <a:latin typeface="+mn-ea"/>
                <a:cs typeface="Times New Roman" panose="02020603050405020304" pitchFamily="18" charset="0"/>
              </a:rPr>
              <a:t>3</a:t>
            </a:r>
            <a:r>
              <a:rPr lang="zh-CN" altLang="en-US" sz="2100" dirty="0">
                <a:latin typeface="+mn-ea"/>
                <a:cs typeface="Times New Roman" panose="02020603050405020304" pitchFamily="18" charset="0"/>
              </a:rPr>
              <a:t>）</a:t>
            </a:r>
            <a:r>
              <a:rPr lang="zh-CN" altLang="zh-CN" sz="2100" dirty="0">
                <a:latin typeface="+mn-ea"/>
                <a:cs typeface="Times New Roman" panose="02020603050405020304" pitchFamily="18" charset="0"/>
              </a:rPr>
              <a:t>买一个</a:t>
            </a:r>
            <a:r>
              <a:rPr lang="zh-CN" altLang="zh-CN" sz="2100" dirty="0">
                <a:solidFill>
                  <a:prstClr val="black"/>
                </a:solidFill>
                <a:cs typeface="Times New Roman" panose="02020603050405020304" pitchFamily="18" charset="0"/>
              </a:rPr>
              <a:t>玩具</a:t>
            </a:r>
            <a:r>
              <a:rPr lang="zh-CN" altLang="zh-CN" sz="2100" dirty="0">
                <a:latin typeface="+mn-ea"/>
                <a:cs typeface="Times New Roman" panose="02020603050405020304" pitchFamily="18" charset="0"/>
              </a:rPr>
              <a:t>机器人、</a:t>
            </a:r>
            <a:r>
              <a:rPr lang="zh-CN" altLang="zh-CN" sz="2100" dirty="0">
                <a:solidFill>
                  <a:prstClr val="black"/>
                </a:solidFill>
                <a:cs typeface="Times New Roman" panose="02020603050405020304" pitchFamily="18" charset="0"/>
              </a:rPr>
              <a:t>一架</a:t>
            </a:r>
            <a:r>
              <a:rPr lang="zh-CN" altLang="zh-CN" sz="2100" dirty="0">
                <a:latin typeface="+mn-ea"/>
                <a:cs typeface="Times New Roman" panose="02020603050405020304" pitchFamily="18" charset="0"/>
              </a:rPr>
              <a:t>玩具飞机和一辆玩具汽车，一共要</a:t>
            </a:r>
            <a:endParaRPr lang="en-US" altLang="zh-CN" sz="2100" dirty="0">
              <a:latin typeface="+mn-ea"/>
              <a:cs typeface="Times New Roman" panose="02020603050405020304" pitchFamily="18" charset="0"/>
            </a:endParaRPr>
          </a:p>
          <a:p>
            <a:pPr eaLnBrk="0" fontAlgn="base" hangingPunct="0">
              <a:lnSpc>
                <a:spcPct val="150000"/>
              </a:lnSpc>
              <a:spcBef>
                <a:spcPct val="0"/>
              </a:spcBef>
              <a:spcAft>
                <a:spcPct val="0"/>
              </a:spcAft>
            </a:pPr>
            <a:r>
              <a:rPr lang="zh-CN" altLang="en-US" sz="2100" dirty="0">
                <a:latin typeface="+mn-ea"/>
                <a:cs typeface="Times New Roman" panose="02020603050405020304" pitchFamily="18" charset="0"/>
              </a:rPr>
              <a:t>（               ）</a:t>
            </a:r>
            <a:r>
              <a:rPr lang="zh-CN" altLang="zh-CN" sz="2100" dirty="0">
                <a:latin typeface="+mn-ea"/>
                <a:cs typeface="Times New Roman" panose="02020603050405020304" pitchFamily="18" charset="0"/>
              </a:rPr>
              <a:t>元</a:t>
            </a:r>
            <a:r>
              <a:rPr lang="zh-CN" altLang="en-US" sz="2100" dirty="0">
                <a:latin typeface="+mn-ea"/>
                <a:cs typeface="Times New Roman" panose="02020603050405020304" pitchFamily="18" charset="0"/>
              </a:rPr>
              <a:t>。</a:t>
            </a:r>
            <a:endParaRPr lang="en-US" altLang="zh-CN" sz="2100" dirty="0">
              <a:latin typeface="+mn-ea"/>
              <a:cs typeface="Times New Roman" panose="02020603050405020304" pitchFamily="18" charset="0"/>
            </a:endParaRPr>
          </a:p>
          <a:p>
            <a:pPr eaLnBrk="0" fontAlgn="base" hangingPunct="0">
              <a:lnSpc>
                <a:spcPct val="150000"/>
              </a:lnSpc>
              <a:spcBef>
                <a:spcPct val="0"/>
              </a:spcBef>
              <a:spcAft>
                <a:spcPct val="0"/>
              </a:spcAft>
            </a:pPr>
            <a:r>
              <a:rPr lang="zh-CN" altLang="en-US" sz="2100" dirty="0"/>
              <a:t>（</a:t>
            </a:r>
            <a:r>
              <a:rPr lang="en-US" altLang="zh-CN" sz="2100" dirty="0"/>
              <a:t>4</a:t>
            </a:r>
            <a:r>
              <a:rPr lang="zh-CN" altLang="en-US" sz="2100" dirty="0"/>
              <a:t>）买</a:t>
            </a:r>
            <a:r>
              <a:rPr lang="en-US" altLang="zh-CN" sz="2100" dirty="0"/>
              <a:t>8</a:t>
            </a:r>
            <a:r>
              <a:rPr lang="zh-CN" altLang="en-US" sz="2100" dirty="0"/>
              <a:t>架</a:t>
            </a:r>
            <a:r>
              <a:rPr lang="zh-CN" altLang="en-US" sz="2100" dirty="0"/>
              <a:t>玩具飞机</a:t>
            </a:r>
            <a:r>
              <a:rPr lang="zh-CN" altLang="en-US" sz="2100" dirty="0"/>
              <a:t>和</a:t>
            </a:r>
            <a:r>
              <a:rPr lang="en-US" altLang="zh-CN" sz="2100" dirty="0"/>
              <a:t>6</a:t>
            </a:r>
            <a:r>
              <a:rPr lang="zh-CN" altLang="en-US" sz="2100" dirty="0"/>
              <a:t>辆</a:t>
            </a:r>
            <a:r>
              <a:rPr lang="zh-CN" altLang="en-US" sz="2100" dirty="0"/>
              <a:t>玩具汽车，一共</a:t>
            </a:r>
            <a:r>
              <a:rPr lang="zh-CN" altLang="en-US" sz="2100" dirty="0"/>
              <a:t>要（            ）元。</a:t>
            </a:r>
            <a:endParaRPr lang="zh-CN" altLang="en-US" sz="2100" dirty="0"/>
          </a:p>
        </p:txBody>
      </p:sp>
      <p:pic>
        <p:nvPicPr>
          <p:cNvPr id="9218" name="Picture 2" descr="C:\Users\ADMINI~1\AppData\Local\Temp\ksohtml8836\wps1.png"/>
          <p:cNvPicPr>
            <a:picLocks noChangeAspect="1" noChangeArrowheads="1"/>
          </p:cNvPicPr>
          <p:nvPr/>
        </p:nvPicPr>
        <p:blipFill>
          <a:blip r:embed="rId1" cstate="email"/>
          <a:srcRect/>
          <a:stretch>
            <a:fillRect/>
          </a:stretch>
        </p:blipFill>
        <p:spPr bwMode="auto">
          <a:xfrm>
            <a:off x="378619" y="57151"/>
            <a:ext cx="14288" cy="21431"/>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ADMINI~1\AppData\Local\Temp\ksohtml8836\wps2.png"/>
          <p:cNvPicPr>
            <a:picLocks noChangeAspect="1" noChangeArrowheads="1"/>
          </p:cNvPicPr>
          <p:nvPr/>
        </p:nvPicPr>
        <p:blipFill>
          <a:blip r:embed="rId2" cstate="email"/>
          <a:srcRect/>
          <a:stretch>
            <a:fillRect/>
          </a:stretch>
        </p:blipFill>
        <p:spPr bwMode="auto">
          <a:xfrm>
            <a:off x="1293019" y="57150"/>
            <a:ext cx="21431" cy="1428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Users\ADMINI~1\AppData\Local\Temp\ksohtml8836\wps3.png"/>
          <p:cNvPicPr>
            <a:picLocks noChangeAspect="1" noChangeArrowheads="1"/>
          </p:cNvPicPr>
          <p:nvPr/>
        </p:nvPicPr>
        <p:blipFill>
          <a:blip r:embed="rId3" cstate="email"/>
          <a:srcRect/>
          <a:stretch>
            <a:fillRect/>
          </a:stretch>
        </p:blipFill>
        <p:spPr bwMode="auto">
          <a:xfrm>
            <a:off x="140494" y="285750"/>
            <a:ext cx="14288" cy="14288"/>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22"/>
          <p:cNvSpPr txBox="1"/>
          <p:nvPr/>
        </p:nvSpPr>
        <p:spPr>
          <a:xfrm>
            <a:off x="6391645" y="1489388"/>
            <a:ext cx="1007706" cy="392415"/>
          </a:xfrm>
          <a:prstGeom prst="rect">
            <a:avLst/>
          </a:prstGeom>
          <a:noFill/>
        </p:spPr>
        <p:txBody>
          <a:bodyPr wrap="square" lIns="68580" tIns="34290" rIns="68580" bIns="34290" rtlCol="0">
            <a:spAutoFit/>
          </a:bodyPr>
          <a:lstStyle/>
          <a:p>
            <a:r>
              <a:rPr lang="en-US" altLang="zh-CN" sz="2100" dirty="0">
                <a:solidFill>
                  <a:srgbClr val="FF0000"/>
                </a:solidFill>
              </a:rPr>
              <a:t>66+n</a:t>
            </a:r>
            <a:endParaRPr lang="zh-CN" altLang="en-US" sz="2100" dirty="0">
              <a:solidFill>
                <a:srgbClr val="FF0000"/>
              </a:solidFill>
            </a:endParaRPr>
          </a:p>
        </p:txBody>
      </p:sp>
      <p:sp>
        <p:nvSpPr>
          <p:cNvPr id="61" name="文本框 60"/>
          <p:cNvSpPr txBox="1"/>
          <p:nvPr/>
        </p:nvSpPr>
        <p:spPr>
          <a:xfrm>
            <a:off x="6204449" y="1960457"/>
            <a:ext cx="1007706" cy="392415"/>
          </a:xfrm>
          <a:prstGeom prst="rect">
            <a:avLst/>
          </a:prstGeom>
          <a:noFill/>
        </p:spPr>
        <p:txBody>
          <a:bodyPr wrap="square" lIns="68580" tIns="34290" rIns="68580" bIns="34290" rtlCol="0">
            <a:spAutoFit/>
          </a:bodyPr>
          <a:lstStyle/>
          <a:p>
            <a:pPr lvl="0"/>
            <a:r>
              <a:rPr lang="en-US" altLang="zh-CN" sz="2100" dirty="0" err="1">
                <a:solidFill>
                  <a:srgbClr val="FF0000"/>
                </a:solidFill>
              </a:rPr>
              <a:t>m+n</a:t>
            </a:r>
            <a:endParaRPr lang="zh-CN" altLang="en-US" sz="2100" dirty="0">
              <a:solidFill>
                <a:srgbClr val="FF0000"/>
              </a:solidFill>
            </a:endParaRPr>
          </a:p>
        </p:txBody>
      </p:sp>
      <p:sp>
        <p:nvSpPr>
          <p:cNvPr id="62" name="文本框 61"/>
          <p:cNvSpPr txBox="1"/>
          <p:nvPr/>
        </p:nvSpPr>
        <p:spPr>
          <a:xfrm>
            <a:off x="669471" y="2933795"/>
            <a:ext cx="1317949" cy="392415"/>
          </a:xfrm>
          <a:prstGeom prst="rect">
            <a:avLst/>
          </a:prstGeom>
          <a:noFill/>
        </p:spPr>
        <p:txBody>
          <a:bodyPr wrap="square" lIns="68580" tIns="34290" rIns="68580" bIns="34290" rtlCol="0">
            <a:spAutoFit/>
          </a:bodyPr>
          <a:lstStyle/>
          <a:p>
            <a:r>
              <a:rPr lang="en-US" altLang="zh-CN" sz="2100" dirty="0">
                <a:solidFill>
                  <a:srgbClr val="FF0000"/>
                </a:solidFill>
              </a:rPr>
              <a:t>66+m+n</a:t>
            </a:r>
            <a:endParaRPr lang="zh-CN" altLang="en-US" sz="2100" dirty="0">
              <a:solidFill>
                <a:srgbClr val="FF0000"/>
              </a:solidFill>
            </a:endParaRPr>
          </a:p>
        </p:txBody>
      </p:sp>
      <p:sp>
        <p:nvSpPr>
          <p:cNvPr id="63" name="文本框 62"/>
          <p:cNvSpPr txBox="1"/>
          <p:nvPr/>
        </p:nvSpPr>
        <p:spPr>
          <a:xfrm>
            <a:off x="5828134" y="3394790"/>
            <a:ext cx="1233974" cy="392415"/>
          </a:xfrm>
          <a:prstGeom prst="rect">
            <a:avLst/>
          </a:prstGeom>
          <a:noFill/>
        </p:spPr>
        <p:txBody>
          <a:bodyPr wrap="square" lIns="68580" tIns="34290" rIns="68580" bIns="34290" rtlCol="0">
            <a:spAutoFit/>
          </a:bodyPr>
          <a:lstStyle/>
          <a:p>
            <a:r>
              <a:rPr lang="en-US" altLang="zh-CN" sz="2100" dirty="0">
                <a:solidFill>
                  <a:srgbClr val="FF0000"/>
                </a:solidFill>
              </a:rPr>
              <a:t>8m+6n</a:t>
            </a:r>
            <a:endParaRPr lang="zh-CN" altLang="en-US" sz="2100" dirty="0">
              <a:solidFill>
                <a:srgbClr val="FF0000"/>
              </a:solidFill>
            </a:endParaRPr>
          </a:p>
        </p:txBody>
      </p:sp>
      <p:sp>
        <p:nvSpPr>
          <p:cNvPr id="2" name="矩形 1"/>
          <p:cNvSpPr/>
          <p:nvPr/>
        </p:nvSpPr>
        <p:spPr>
          <a:xfrm>
            <a:off x="493520" y="505085"/>
            <a:ext cx="7929511" cy="553998"/>
          </a:xfrm>
          <a:prstGeom prst="rect">
            <a:avLst/>
          </a:prstGeom>
        </p:spPr>
        <p:txBody>
          <a:bodyPr wrap="square" lIns="68580" tIns="34290" rIns="68580" bIns="34290">
            <a:spAutoFit/>
          </a:bodyPr>
          <a:lstStyle/>
          <a:p>
            <a:pPr lvl="0" eaLnBrk="0" fontAlgn="base" hangingPunct="0">
              <a:lnSpc>
                <a:spcPct val="150000"/>
              </a:lnSpc>
              <a:spcBef>
                <a:spcPct val="0"/>
              </a:spcBef>
              <a:spcAft>
                <a:spcPct val="0"/>
              </a:spcAft>
            </a:pPr>
            <a:r>
              <a:rPr lang="zh-CN" altLang="zh-CN" sz="2100" dirty="0">
                <a:solidFill>
                  <a:prstClr val="black"/>
                </a:solidFill>
                <a:cs typeface="Times New Roman" panose="02020603050405020304" pitchFamily="18" charset="0"/>
              </a:rPr>
              <a:t>一个玩具机器人</a:t>
            </a:r>
            <a:r>
              <a:rPr lang="en-US" altLang="zh-CN" sz="2100" dirty="0">
                <a:solidFill>
                  <a:prstClr val="black"/>
                </a:solidFill>
                <a:cs typeface="Times New Roman" panose="02020603050405020304" pitchFamily="18" charset="0"/>
              </a:rPr>
              <a:t>66</a:t>
            </a:r>
            <a:r>
              <a:rPr lang="zh-CN" altLang="zh-CN" sz="2100" dirty="0">
                <a:solidFill>
                  <a:prstClr val="black"/>
                </a:solidFill>
                <a:cs typeface="Times New Roman" panose="02020603050405020304" pitchFamily="18" charset="0"/>
              </a:rPr>
              <a:t>元，一架玩具飞机m元，一辆玩具汽车n元。</a:t>
            </a:r>
            <a:endParaRPr lang="zh-CN" altLang="zh-CN" sz="2100" dirty="0">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ipe(up)">
                                      <p:cBhvr>
                                        <p:cTn id="17" dur="5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wipe(up)">
                                      <p:cBhvr>
                                        <p:cTn id="22" dur="500"/>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up)">
                                      <p:cBhvr>
                                        <p:cTn id="2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61" grpId="0"/>
      <p:bldP spid="62" grpId="0"/>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圆角矩形 2"/>
              <p:cNvSpPr/>
              <p:nvPr/>
            </p:nvSpPr>
            <p:spPr>
              <a:xfrm>
                <a:off x="806824" y="1501285"/>
                <a:ext cx="7326623" cy="2779082"/>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pPr>
                <a:r>
                  <a:rPr lang="zh-CN" altLang="en-US" sz="2100" dirty="0">
                    <a:solidFill>
                      <a:schemeClr val="bg1"/>
                    </a:solidFill>
                  </a:rPr>
                  <a:t>       用</a:t>
                </a:r>
                <a:r>
                  <a:rPr lang="zh-CN" altLang="en-US" sz="2100" dirty="0">
                    <a:solidFill>
                      <a:schemeClr val="bg1"/>
                    </a:solidFill>
                  </a:rPr>
                  <a:t>字母可以表示几何图形的计算公式。</a:t>
                </a:r>
                <a:endParaRPr lang="zh-CN" altLang="en-US" sz="2100" dirty="0">
                  <a:solidFill>
                    <a:schemeClr val="bg1"/>
                  </a:solidFill>
                </a:endParaRPr>
              </a:p>
              <a:p>
                <a:pPr>
                  <a:lnSpc>
                    <a:spcPct val="150000"/>
                  </a:lnSpc>
                </a:pPr>
                <a:r>
                  <a:rPr lang="zh-CN" altLang="en-US" sz="2100" dirty="0">
                    <a:solidFill>
                      <a:schemeClr val="bg1"/>
                    </a:solidFill>
                  </a:rPr>
                  <a:t>       </a:t>
                </a:r>
                <a:r>
                  <a:rPr lang="zh-CN" altLang="en-US" sz="2100" dirty="0">
                    <a:solidFill>
                      <a:schemeClr val="bg1"/>
                    </a:solidFill>
                  </a:rPr>
                  <a:t>如果正方形的周长用字母“</a:t>
                </a:r>
                <a:r>
                  <a:rPr lang="en-US" altLang="zh-CN" sz="2100" dirty="0">
                    <a:solidFill>
                      <a:schemeClr val="bg1"/>
                    </a:solidFill>
                  </a:rPr>
                  <a:t>C</a:t>
                </a:r>
                <a:r>
                  <a:rPr lang="zh-CN" altLang="en-US" sz="2100" dirty="0">
                    <a:solidFill>
                      <a:schemeClr val="bg1"/>
                    </a:solidFill>
                  </a:rPr>
                  <a:t>”表示，边长用字母“</a:t>
                </a:r>
                <a:r>
                  <a:rPr lang="en-US" altLang="zh-CN" sz="2100" dirty="0">
                    <a:solidFill>
                      <a:schemeClr val="bg1"/>
                    </a:solidFill>
                  </a:rPr>
                  <a:t>a</a:t>
                </a:r>
                <a:r>
                  <a:rPr lang="zh-CN" altLang="en-US" sz="2100" dirty="0">
                    <a:solidFill>
                      <a:schemeClr val="bg1"/>
                    </a:solidFill>
                  </a:rPr>
                  <a:t>”表示，面积用</a:t>
                </a:r>
                <a:r>
                  <a:rPr lang="zh-CN" altLang="en-US" sz="2100" dirty="0">
                    <a:solidFill>
                      <a:schemeClr val="bg1"/>
                    </a:solidFill>
                  </a:rPr>
                  <a:t>字母</a:t>
                </a:r>
                <a:r>
                  <a:rPr lang="zh-CN" altLang="en-US" sz="2100" dirty="0">
                    <a:solidFill>
                      <a:schemeClr val="bg1"/>
                    </a:solidFill>
                  </a:rPr>
                  <a:t>“</a:t>
                </a:r>
                <a:r>
                  <a:rPr lang="en-US" altLang="zh-CN" sz="2100" dirty="0">
                    <a:solidFill>
                      <a:schemeClr val="bg1"/>
                    </a:solidFill>
                  </a:rPr>
                  <a:t>S</a:t>
                </a:r>
                <a:r>
                  <a:rPr lang="zh-CN" altLang="en-US" sz="2100" dirty="0">
                    <a:solidFill>
                      <a:schemeClr val="bg1"/>
                    </a:solidFill>
                  </a:rPr>
                  <a:t>”表示，正方形的周长</a:t>
                </a:r>
                <a:r>
                  <a:rPr lang="zh-CN" altLang="en-US" sz="2100" dirty="0">
                    <a:solidFill>
                      <a:schemeClr val="bg1"/>
                    </a:solidFill>
                  </a:rPr>
                  <a:t>公式是</a:t>
                </a:r>
                <a:r>
                  <a:rPr lang="en-US" altLang="zh-CN" sz="2100" dirty="0">
                    <a:solidFill>
                      <a:schemeClr val="bg1"/>
                    </a:solidFill>
                  </a:rPr>
                  <a:t>C=4 </a:t>
                </a:r>
                <a14:m>
                  <m:oMath xmlns:m="http://schemas.openxmlformats.org/officeDocument/2006/math">
                    <m:r>
                      <a:rPr lang="en-US" altLang="zh-CN" sz="2100" i="1">
                        <a:solidFill>
                          <a:schemeClr val="bg1"/>
                        </a:solidFill>
                        <a:latin typeface="Cambria Math" panose="02040503050406030204" pitchFamily="18" charset="0"/>
                      </a:rPr>
                      <m:t>𝑎</m:t>
                    </m:r>
                  </m:oMath>
                </a14:m>
                <a:r>
                  <a:rPr lang="en-US" altLang="zh-CN" sz="2100" dirty="0">
                    <a:solidFill>
                      <a:schemeClr val="bg1"/>
                    </a:solidFill>
                  </a:rPr>
                  <a:t>,</a:t>
                </a:r>
                <a:r>
                  <a:rPr lang="zh-CN" altLang="en-US" sz="2100" dirty="0">
                    <a:solidFill>
                      <a:schemeClr val="bg1"/>
                    </a:solidFill>
                  </a:rPr>
                  <a:t>正方形的面积</a:t>
                </a:r>
                <a:r>
                  <a:rPr lang="zh-CN" altLang="en-US" sz="2100" dirty="0">
                    <a:solidFill>
                      <a:schemeClr val="bg1"/>
                    </a:solidFill>
                  </a:rPr>
                  <a:t>公式是</a:t>
                </a:r>
                <a:r>
                  <a:rPr lang="en-US" altLang="zh-CN" sz="2100" dirty="0">
                    <a:solidFill>
                      <a:schemeClr val="bg1"/>
                    </a:solidFill>
                  </a:rPr>
                  <a:t>S= </a:t>
                </a:r>
                <a14:m>
                  <m:oMath xmlns:m="http://schemas.openxmlformats.org/officeDocument/2006/math">
                    <m:r>
                      <a:rPr lang="en-US" altLang="zh-CN" sz="2100" i="1">
                        <a:solidFill>
                          <a:schemeClr val="bg1"/>
                        </a:solidFill>
                        <a:latin typeface="Cambria Math" panose="02040503050406030204" pitchFamily="18" charset="0"/>
                      </a:rPr>
                      <m:t>𝑎</m:t>
                    </m:r>
                    <m:r>
                      <a:rPr lang="en-US" altLang="zh-CN" sz="2100" i="1">
                        <a:solidFill>
                          <a:schemeClr val="bg1"/>
                        </a:solidFill>
                        <a:latin typeface="Cambria Math" panose="02040503050406030204" pitchFamily="18" charset="0"/>
                      </a:rPr>
                      <m:t> </m:t>
                    </m:r>
                  </m:oMath>
                </a14:m>
                <a:r>
                  <a:rPr lang="en-US" altLang="zh-CN" sz="2100" dirty="0">
                    <a:solidFill>
                      <a:schemeClr val="bg1"/>
                    </a:solidFill>
                  </a:rPr>
                  <a:t>²</a:t>
                </a:r>
                <a:r>
                  <a:rPr lang="zh-CN" altLang="en-US" sz="2100" dirty="0">
                    <a:solidFill>
                      <a:schemeClr val="bg1"/>
                    </a:solidFill>
                  </a:rPr>
                  <a:t>。</a:t>
                </a:r>
                <a:endParaRPr lang="zh-CN" altLang="en-US" sz="2100" dirty="0">
                  <a:solidFill>
                    <a:schemeClr val="bg1"/>
                  </a:solidFill>
                </a:endParaRPr>
              </a:p>
            </p:txBody>
          </p:sp>
        </mc:Choice>
        <mc:Fallback>
          <p:sp>
            <p:nvSpPr>
              <p:cNvPr id="3" name="圆角矩形 2"/>
              <p:cNvSpPr>
                <a:spLocks noRot="1" noChangeAspect="1" noMove="1" noResize="1" noEditPoints="1" noAdjustHandles="1" noChangeArrowheads="1" noChangeShapeType="1" noTextEdit="1"/>
              </p:cNvSpPr>
              <p:nvPr/>
            </p:nvSpPr>
            <p:spPr>
              <a:xfrm>
                <a:off x="806824" y="1501285"/>
                <a:ext cx="7326623" cy="2779082"/>
              </a:xfrm>
              <a:prstGeom prst="roundRect">
                <a:avLst>
                  <a:gd name="adj" fmla="val 8426"/>
                </a:avLst>
              </a:prstGeom>
              <a:blipFill rotWithShape="1">
                <a:blip r:embed="rId1"/>
                <a:stretch>
                  <a:fillRect l="-5" t="-5" r="5" b="1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r>
                  <a:rPr lang="zh-CN" altLang="en-US">
                    <a:noFill/>
                  </a:rPr>
                  <a:t> </a:t>
                </a:r>
              </a:p>
            </p:txBody>
          </p:sp>
        </mc:Fallback>
      </mc:AlternateContent>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834649" y="1380680"/>
            <a:ext cx="7326623" cy="3080835"/>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pPr>
            <a:endParaRPr lang="zh-CN" altLang="en-US" sz="2100" dirty="0">
              <a:solidFill>
                <a:schemeClr val="bg1"/>
              </a:solidFill>
            </a:endParaRPr>
          </a:p>
        </p:txBody>
      </p:sp>
      <p:sp>
        <p:nvSpPr>
          <p:cNvPr id="14" name="TextBox 10"/>
          <p:cNvSpPr txBox="1">
            <a:spLocks noChangeArrowheads="1"/>
          </p:cNvSpPr>
          <p:nvPr/>
        </p:nvSpPr>
        <p:spPr bwMode="auto">
          <a:xfrm>
            <a:off x="1105165" y="1532831"/>
            <a:ext cx="147756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100" dirty="0">
                <a:solidFill>
                  <a:schemeClr val="bg1"/>
                </a:solidFill>
                <a:latin typeface="+mn-ea"/>
                <a:ea typeface="+mn-ea"/>
              </a:rPr>
              <a:t>加法交换律</a:t>
            </a:r>
            <a:endParaRPr lang="zh-CN" altLang="en-US" sz="2100" dirty="0">
              <a:solidFill>
                <a:schemeClr val="bg1"/>
              </a:solidFill>
              <a:latin typeface="+mn-ea"/>
              <a:ea typeface="+mn-ea"/>
            </a:endParaRPr>
          </a:p>
        </p:txBody>
      </p:sp>
      <p:graphicFrame>
        <p:nvGraphicFramePr>
          <p:cNvPr id="15" name="Object 3"/>
          <p:cNvGraphicFramePr>
            <a:graphicFrameLocks noChangeAspect="1"/>
          </p:cNvGraphicFramePr>
          <p:nvPr/>
        </p:nvGraphicFramePr>
        <p:xfrm>
          <a:off x="3129936" y="1532830"/>
          <a:ext cx="1824038" cy="404813"/>
        </p:xfrm>
        <a:graphic>
          <a:graphicData uri="http://schemas.openxmlformats.org/presentationml/2006/ole">
            <mc:AlternateContent xmlns:mc="http://schemas.openxmlformats.org/markup-compatibility/2006">
              <mc:Choice xmlns:v="urn:schemas-microsoft-com:vml" Requires="v">
                <p:oleObj spid="_x0000_s8371" name="公式" r:id="rId1" imgW="19202400" imgH="4267200" progId="Equation.KSEE3">
                  <p:embed/>
                </p:oleObj>
              </mc:Choice>
              <mc:Fallback>
                <p:oleObj name="公式" r:id="rId1" imgW="19202400" imgH="4267200" progId="Equation.KSEE3">
                  <p:embed/>
                  <p:pic>
                    <p:nvPicPr>
                      <p:cNvPr id="0" name="图片 8358"/>
                      <p:cNvPicPr>
                        <a:picLocks noChangeAspect="1" noChangeArrowheads="1"/>
                      </p:cNvPicPr>
                      <p:nvPr/>
                    </p:nvPicPr>
                    <p:blipFill>
                      <a:blip r:embed="rId2"/>
                      <a:srcRect/>
                      <a:stretch>
                        <a:fillRect/>
                      </a:stretch>
                    </p:blipFill>
                    <p:spPr bwMode="auto">
                      <a:xfrm>
                        <a:off x="3129936" y="1532830"/>
                        <a:ext cx="1824038"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TextBox 12"/>
          <p:cNvSpPr txBox="1">
            <a:spLocks noChangeArrowheads="1"/>
          </p:cNvSpPr>
          <p:nvPr/>
        </p:nvSpPr>
        <p:spPr bwMode="auto">
          <a:xfrm>
            <a:off x="1105162" y="2020120"/>
            <a:ext cx="147756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100" dirty="0">
                <a:solidFill>
                  <a:schemeClr val="bg1"/>
                </a:solidFill>
                <a:latin typeface="+mn-ea"/>
                <a:ea typeface="+mn-ea"/>
              </a:rPr>
              <a:t>加法结合律</a:t>
            </a:r>
            <a:endParaRPr lang="zh-CN" altLang="en-US" sz="2100" dirty="0">
              <a:solidFill>
                <a:schemeClr val="bg1"/>
              </a:solidFill>
              <a:latin typeface="+mn-ea"/>
              <a:ea typeface="+mn-ea"/>
            </a:endParaRPr>
          </a:p>
        </p:txBody>
      </p:sp>
      <p:graphicFrame>
        <p:nvGraphicFramePr>
          <p:cNvPr id="17" name="Object 4"/>
          <p:cNvGraphicFramePr>
            <a:graphicFrameLocks noChangeAspect="1"/>
          </p:cNvGraphicFramePr>
          <p:nvPr/>
        </p:nvGraphicFramePr>
        <p:xfrm>
          <a:off x="3044861" y="2006419"/>
          <a:ext cx="3326606" cy="406004"/>
        </p:xfrm>
        <a:graphic>
          <a:graphicData uri="http://schemas.openxmlformats.org/presentationml/2006/ole">
            <mc:AlternateContent xmlns:mc="http://schemas.openxmlformats.org/markup-compatibility/2006">
              <mc:Choice xmlns:v="urn:schemas-microsoft-com:vml" Requires="v">
                <p:oleObj spid="_x0000_s8372" name="公式" r:id="rId3" imgW="1459865" imgH="177800" progId="Equation.KSEE3">
                  <p:embed/>
                </p:oleObj>
              </mc:Choice>
              <mc:Fallback>
                <p:oleObj name="公式" r:id="rId3" imgW="1459865" imgH="177800" progId="Equation.KSEE3">
                  <p:embed/>
                  <p:pic>
                    <p:nvPicPr>
                      <p:cNvPr id="0" name="图片 835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4861" y="2006419"/>
                        <a:ext cx="3326606" cy="4060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TextBox 14"/>
          <p:cNvSpPr txBox="1"/>
          <p:nvPr/>
        </p:nvSpPr>
        <p:spPr>
          <a:xfrm>
            <a:off x="1105162" y="2528191"/>
            <a:ext cx="1477565" cy="392906"/>
          </a:xfrm>
          <a:prstGeom prst="rect">
            <a:avLst/>
          </a:prstGeom>
          <a:noFill/>
        </p:spPr>
        <p:txBody>
          <a:bodyPr lIns="68580" tIns="34290" rIns="68580" bIns="34290">
            <a:spAutoFit/>
          </a:bodyPr>
          <a:lstStyle/>
          <a:p>
            <a:pPr>
              <a:defRPr/>
            </a:pPr>
            <a:r>
              <a:rPr lang="zh-CN" altLang="en-US" sz="2100" spc="-113" dirty="0">
                <a:solidFill>
                  <a:schemeClr val="bg1"/>
                </a:solidFill>
                <a:latin typeface="+mn-ea"/>
              </a:rPr>
              <a:t>乘法交换律</a:t>
            </a:r>
            <a:endParaRPr lang="zh-CN" altLang="en-US" sz="2100" spc="-113" dirty="0">
              <a:solidFill>
                <a:schemeClr val="bg1"/>
              </a:solidFill>
              <a:latin typeface="+mn-ea"/>
            </a:endParaRPr>
          </a:p>
        </p:txBody>
      </p:sp>
      <p:graphicFrame>
        <p:nvGraphicFramePr>
          <p:cNvPr id="19" name="Object 5"/>
          <p:cNvGraphicFramePr>
            <a:graphicFrameLocks noChangeAspect="1"/>
          </p:cNvGraphicFramePr>
          <p:nvPr/>
        </p:nvGraphicFramePr>
        <p:xfrm>
          <a:off x="3104239" y="2515093"/>
          <a:ext cx="1707356" cy="406004"/>
        </p:xfrm>
        <a:graphic>
          <a:graphicData uri="http://schemas.openxmlformats.org/presentationml/2006/ole">
            <mc:AlternateContent xmlns:mc="http://schemas.openxmlformats.org/markup-compatibility/2006">
              <mc:Choice xmlns:v="urn:schemas-microsoft-com:vml" Requires="v">
                <p:oleObj spid="_x0000_s8373" name="公式" r:id="rId5" imgW="748665" imgH="177800" progId="Equation.KSEE3">
                  <p:embed/>
                </p:oleObj>
              </mc:Choice>
              <mc:Fallback>
                <p:oleObj name="公式" r:id="rId5" imgW="748665" imgH="177800" progId="Equation.KSEE3">
                  <p:embed/>
                  <p:pic>
                    <p:nvPicPr>
                      <p:cNvPr id="0" name="图片 83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4239" y="2515093"/>
                        <a:ext cx="1707356" cy="4060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Box 18"/>
          <p:cNvSpPr txBox="1"/>
          <p:nvPr/>
        </p:nvSpPr>
        <p:spPr>
          <a:xfrm>
            <a:off x="1105163" y="3021366"/>
            <a:ext cx="1477565" cy="392906"/>
          </a:xfrm>
          <a:prstGeom prst="rect">
            <a:avLst/>
          </a:prstGeom>
          <a:noFill/>
        </p:spPr>
        <p:txBody>
          <a:bodyPr lIns="68580" tIns="34290" rIns="68580" bIns="34290">
            <a:spAutoFit/>
          </a:bodyPr>
          <a:lstStyle/>
          <a:p>
            <a:pPr>
              <a:defRPr/>
            </a:pPr>
            <a:r>
              <a:rPr lang="zh-CN" altLang="en-US" sz="2100" spc="-113" dirty="0">
                <a:solidFill>
                  <a:schemeClr val="bg1"/>
                </a:solidFill>
                <a:latin typeface="+mn-ea"/>
              </a:rPr>
              <a:t>乘法结合律</a:t>
            </a:r>
            <a:endParaRPr lang="zh-CN" altLang="en-US" sz="2100" spc="-113" dirty="0">
              <a:solidFill>
                <a:schemeClr val="bg1"/>
              </a:solidFill>
              <a:latin typeface="+mn-ea"/>
            </a:endParaRPr>
          </a:p>
        </p:txBody>
      </p:sp>
      <p:graphicFrame>
        <p:nvGraphicFramePr>
          <p:cNvPr id="21" name="Object 5"/>
          <p:cNvGraphicFramePr>
            <a:graphicFrameLocks noChangeAspect="1"/>
          </p:cNvGraphicFramePr>
          <p:nvPr/>
        </p:nvGraphicFramePr>
        <p:xfrm>
          <a:off x="3082959" y="3001537"/>
          <a:ext cx="3094435" cy="464344"/>
        </p:xfrm>
        <a:graphic>
          <a:graphicData uri="http://schemas.openxmlformats.org/presentationml/2006/ole">
            <mc:AlternateContent xmlns:mc="http://schemas.openxmlformats.org/markup-compatibility/2006">
              <mc:Choice xmlns:v="urn:schemas-microsoft-com:vml" Requires="v">
                <p:oleObj spid="_x0000_s8374" name="公式" r:id="rId7" imgW="1358265" imgH="203200" progId="Equation.KSEE3">
                  <p:embed/>
                </p:oleObj>
              </mc:Choice>
              <mc:Fallback>
                <p:oleObj name="公式" r:id="rId7" imgW="1358265" imgH="203200" progId="Equation.KSEE3">
                  <p:embed/>
                  <p:pic>
                    <p:nvPicPr>
                      <p:cNvPr id="0" name="图片 836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2959" y="3001537"/>
                        <a:ext cx="3094435" cy="464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TextBox 20"/>
          <p:cNvSpPr txBox="1"/>
          <p:nvPr/>
        </p:nvSpPr>
        <p:spPr>
          <a:xfrm>
            <a:off x="1105165" y="3562298"/>
            <a:ext cx="1477565" cy="391716"/>
          </a:xfrm>
          <a:prstGeom prst="rect">
            <a:avLst/>
          </a:prstGeom>
          <a:noFill/>
        </p:spPr>
        <p:txBody>
          <a:bodyPr lIns="68580" tIns="34290" rIns="68580" bIns="34290">
            <a:spAutoFit/>
          </a:bodyPr>
          <a:lstStyle/>
          <a:p>
            <a:pPr>
              <a:defRPr/>
            </a:pPr>
            <a:r>
              <a:rPr lang="zh-CN" altLang="en-US" sz="2100" spc="-113" dirty="0">
                <a:solidFill>
                  <a:schemeClr val="bg1"/>
                </a:solidFill>
                <a:latin typeface="+mn-ea"/>
              </a:rPr>
              <a:t>乘法分配律</a:t>
            </a:r>
            <a:endParaRPr lang="zh-CN" altLang="en-US" sz="2100" spc="-113" dirty="0">
              <a:solidFill>
                <a:schemeClr val="bg1"/>
              </a:solidFill>
              <a:latin typeface="+mn-ea"/>
            </a:endParaRPr>
          </a:p>
        </p:txBody>
      </p:sp>
      <p:graphicFrame>
        <p:nvGraphicFramePr>
          <p:cNvPr id="23" name="Object 6"/>
          <p:cNvGraphicFramePr>
            <a:graphicFrameLocks noChangeAspect="1"/>
          </p:cNvGraphicFramePr>
          <p:nvPr/>
        </p:nvGraphicFramePr>
        <p:xfrm>
          <a:off x="3054652" y="3548011"/>
          <a:ext cx="3355181" cy="406003"/>
        </p:xfrm>
        <a:graphic>
          <a:graphicData uri="http://schemas.openxmlformats.org/presentationml/2006/ole">
            <mc:AlternateContent xmlns:mc="http://schemas.openxmlformats.org/markup-compatibility/2006">
              <mc:Choice xmlns:v="urn:schemas-microsoft-com:vml" Requires="v">
                <p:oleObj spid="_x0000_s8375" name="公式" r:id="rId9" imgW="1472565" imgH="177800" progId="Equation.KSEE3">
                  <p:embed/>
                </p:oleObj>
              </mc:Choice>
              <mc:Fallback>
                <p:oleObj name="公式" r:id="rId9" imgW="1472565" imgH="177800" progId="Equation.KSEE3">
                  <p:embed/>
                  <p:pic>
                    <p:nvPicPr>
                      <p:cNvPr id="0" name="图片 836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54652" y="3548011"/>
                        <a:ext cx="3355181" cy="4060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任意多边形 101"/>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latin typeface="+mn-ea"/>
              </a:rPr>
              <a:t>1</a:t>
            </a:r>
            <a:endParaRPr lang="zh-CN" altLang="en-US" sz="2100" b="1" dirty="0">
              <a:latin typeface="+mn-ea"/>
            </a:endParaRPr>
          </a:p>
        </p:txBody>
      </p:sp>
      <mc:AlternateContent xmlns:mc="http://schemas.openxmlformats.org/markup-compatibility/2006">
        <mc:Choice xmlns:a14="http://schemas.microsoft.com/office/drawing/2010/main" Requires="a14">
          <p:sp>
            <p:nvSpPr>
              <p:cNvPr id="36" name="TextBox 9"/>
              <p:cNvSpPr txBox="1"/>
              <p:nvPr/>
            </p:nvSpPr>
            <p:spPr>
              <a:xfrm>
                <a:off x="380902" y="1251839"/>
                <a:ext cx="8382197" cy="2977739"/>
              </a:xfrm>
              <a:prstGeom prst="rect">
                <a:avLst/>
              </a:prstGeom>
              <a:noFill/>
              <a:ln w="9525">
                <a:noFill/>
              </a:ln>
            </p:spPr>
            <p:txBody>
              <a:bodyPr wrap="square" lIns="68580" tIns="34290" rIns="68580" bIns="34290">
                <a:spAutoFit/>
              </a:bodyPr>
              <a:lstStyle/>
              <a:p>
                <a:pPr lvl="0" eaLnBrk="1" latinLnBrk="0" hangingPunct="1">
                  <a:lnSpc>
                    <a:spcPct val="150000"/>
                  </a:lnSpc>
                </a:pPr>
                <a:r>
                  <a:rPr lang="zh-CN" altLang="en-US" sz="2100" dirty="0">
                    <a:latin typeface="+mn-ea"/>
                  </a:rPr>
                  <a:t>（</a:t>
                </a:r>
                <a:r>
                  <a:rPr lang="en-US" altLang="zh-CN" sz="2100" dirty="0">
                    <a:latin typeface="+mn-ea"/>
                  </a:rPr>
                  <a:t>1</a:t>
                </a:r>
                <a:r>
                  <a:rPr lang="zh-CN" altLang="en-US" sz="2100" dirty="0">
                    <a:latin typeface="+mn-ea"/>
                  </a:rPr>
                  <a:t>）在</a:t>
                </a:r>
                <a:r>
                  <a:rPr lang="zh-CN" altLang="en-US" sz="2100" dirty="0">
                    <a:latin typeface="+mn-ea"/>
                  </a:rPr>
                  <a:t>奇数</a:t>
                </a:r>
                <a14:m>
                  <m:oMath xmlns:m="http://schemas.openxmlformats.org/officeDocument/2006/math">
                    <m:r>
                      <a:rPr lang="zh-CN" altLang="en-US" sz="2100" i="1">
                        <a:solidFill>
                          <a:prstClr val="black"/>
                        </a:solidFill>
                        <a:latin typeface="Cambria Math" panose="02040503050406030204" pitchFamily="18" charset="0"/>
                      </a:rPr>
                      <m:t>𝑎</m:t>
                    </m:r>
                  </m:oMath>
                </a14:m>
                <a:r>
                  <a:rPr lang="zh-CN" altLang="en-US" sz="2100" dirty="0">
                    <a:latin typeface="+mn-ea"/>
                  </a:rPr>
                  <a:t>前</a:t>
                </a:r>
                <a:r>
                  <a:rPr lang="zh-CN" altLang="en-US" sz="2100" dirty="0">
                    <a:latin typeface="+mn-ea"/>
                  </a:rPr>
                  <a:t>面的</a:t>
                </a:r>
                <a:r>
                  <a:rPr lang="zh-CN" altLang="en-US" sz="2100" dirty="0">
                    <a:latin typeface="+mn-ea"/>
                  </a:rPr>
                  <a:t>两个奇数分别是</a:t>
                </a:r>
                <a:r>
                  <a:rPr lang="en-US" altLang="zh-CN" sz="2100" dirty="0">
                    <a:latin typeface="+mn-ea"/>
                  </a:rPr>
                  <a:t>(</a:t>
                </a:r>
                <a:r>
                  <a:rPr lang="zh-CN" altLang="en-US" sz="2100" dirty="0">
                    <a:latin typeface="+mn-ea"/>
                  </a:rPr>
                  <a:t>　  　</a:t>
                </a:r>
                <a:r>
                  <a:rPr lang="en-US" altLang="zh-CN" sz="2100" dirty="0">
                    <a:latin typeface="+mn-ea"/>
                  </a:rPr>
                  <a:t>)</a:t>
                </a:r>
                <a:r>
                  <a:rPr lang="zh-CN" altLang="en-US" sz="2100" dirty="0">
                    <a:latin typeface="+mn-ea"/>
                  </a:rPr>
                  <a:t>。</a:t>
                </a:r>
                <a:endParaRPr lang="zh-CN" altLang="en-US" sz="2100" dirty="0">
                  <a:latin typeface="+mn-ea"/>
                </a:endParaRPr>
              </a:p>
              <a:p>
                <a:pPr lvl="0">
                  <a:lnSpc>
                    <a:spcPct val="150000"/>
                  </a:lnSpc>
                </a:pPr>
                <a:r>
                  <a:rPr lang="zh-CN" altLang="en-US" sz="2100" dirty="0">
                    <a:latin typeface="+mn-ea"/>
                  </a:rPr>
                  <a:t>      </a:t>
                </a:r>
                <a:r>
                  <a:rPr lang="zh-CN" altLang="en-US" sz="2100" dirty="0">
                    <a:latin typeface="+mn-ea"/>
                  </a:rPr>
                  <a:t>      </a:t>
                </a:r>
                <a:r>
                  <a:rPr lang="en-US" altLang="zh-CN" sz="2100" dirty="0">
                    <a:latin typeface="+mn-ea"/>
                  </a:rPr>
                  <a:t>A.</a:t>
                </a:r>
                <a:r>
                  <a:rPr lang="zh-CN" altLang="en-US" sz="2100" dirty="0">
                    <a:latin typeface="+mn-ea"/>
                  </a:rPr>
                  <a:t> </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+1,</a:t>
                </a:r>
                <a:r>
                  <a:rPr lang="zh-CN" altLang="en-US" sz="2100" dirty="0">
                    <a:latin typeface="+mn-ea"/>
                  </a:rPr>
                  <a:t> </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+2</a:t>
                </a:r>
                <a:r>
                  <a:rPr lang="zh-CN" altLang="en-US" sz="2100" dirty="0">
                    <a:latin typeface="+mn-ea"/>
                  </a:rPr>
                  <a:t>　　　　　　</a:t>
                </a:r>
                <a:r>
                  <a:rPr lang="en-US" altLang="zh-CN" sz="2100" dirty="0">
                    <a:latin typeface="+mn-ea"/>
                  </a:rPr>
                  <a:t>B.</a:t>
                </a:r>
                <a:r>
                  <a:rPr lang="zh-CN" altLang="en-US" sz="2100" dirty="0">
                    <a:latin typeface="+mn-ea"/>
                  </a:rPr>
                  <a:t> </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+1,</a:t>
                </a:r>
                <a:r>
                  <a:rPr lang="zh-CN" altLang="en-US" sz="2100" dirty="0">
                    <a:latin typeface="+mn-ea"/>
                  </a:rPr>
                  <a:t> </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+3</a:t>
                </a:r>
                <a:endParaRPr lang="zh-CN" altLang="en-US" sz="2100" dirty="0">
                  <a:latin typeface="+mn-ea"/>
                </a:endParaRPr>
              </a:p>
              <a:p>
                <a:pPr lvl="0">
                  <a:lnSpc>
                    <a:spcPct val="150000"/>
                  </a:lnSpc>
                </a:pPr>
                <a:r>
                  <a:rPr lang="zh-CN" altLang="en-US" sz="2100" dirty="0">
                    <a:latin typeface="+mn-ea"/>
                  </a:rPr>
                  <a:t>      </a:t>
                </a:r>
                <a:r>
                  <a:rPr lang="zh-CN" altLang="en-US" sz="2100" dirty="0">
                    <a:latin typeface="+mn-ea"/>
                  </a:rPr>
                  <a:t>      </a:t>
                </a:r>
                <a:r>
                  <a:rPr lang="en-US" altLang="zh-CN" sz="2100" dirty="0">
                    <a:latin typeface="+mn-ea"/>
                  </a:rPr>
                  <a:t>C.</a:t>
                </a:r>
                <a:r>
                  <a:rPr lang="zh-CN" altLang="en-US" sz="2100" dirty="0">
                    <a:latin typeface="+mn-ea"/>
                  </a:rPr>
                  <a:t> </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+2,</a:t>
                </a:r>
                <a:r>
                  <a:rPr lang="zh-CN" altLang="en-US" sz="2100" dirty="0">
                    <a:latin typeface="+mn-ea"/>
                  </a:rPr>
                  <a:t> </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+4</a:t>
                </a:r>
                <a:r>
                  <a:rPr lang="zh-CN" altLang="en-US" sz="2100" dirty="0">
                    <a:latin typeface="+mn-ea"/>
                  </a:rPr>
                  <a:t>　　　　　　</a:t>
                </a:r>
                <a:r>
                  <a:rPr lang="en-US" altLang="zh-CN" sz="2100" dirty="0">
                    <a:latin typeface="+mn-ea"/>
                  </a:rPr>
                  <a:t>D.</a:t>
                </a:r>
                <a:r>
                  <a:rPr lang="zh-CN" altLang="en-US" sz="2100" dirty="0">
                    <a:latin typeface="+mn-ea"/>
                  </a:rPr>
                  <a:t> </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-2,</a:t>
                </a:r>
                <a:r>
                  <a:rPr lang="zh-CN" altLang="en-US" sz="2100" dirty="0">
                    <a:latin typeface="+mn-ea"/>
                  </a:rPr>
                  <a:t> </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-4</a:t>
                </a:r>
                <a:endParaRPr lang="zh-CN" altLang="en-US" sz="2100" dirty="0">
                  <a:latin typeface="+mn-ea"/>
                </a:endParaRPr>
              </a:p>
              <a:p>
                <a:pPr lvl="0">
                  <a:lnSpc>
                    <a:spcPct val="150000"/>
                  </a:lnSpc>
                </a:pPr>
                <a:r>
                  <a:rPr lang="zh-CN" altLang="en-US" sz="2100" dirty="0">
                    <a:latin typeface="+mn-ea"/>
                  </a:rPr>
                  <a:t>  </a:t>
                </a:r>
                <a:r>
                  <a:rPr lang="zh-CN" altLang="en-US" sz="2100" dirty="0">
                    <a:latin typeface="+mn-ea"/>
                  </a:rPr>
                  <a:t>（</a:t>
                </a:r>
                <a:r>
                  <a:rPr lang="en-US" altLang="zh-CN" sz="2100" dirty="0">
                    <a:latin typeface="+mn-ea"/>
                  </a:rPr>
                  <a:t>2</a:t>
                </a:r>
                <a:r>
                  <a:rPr lang="zh-CN" altLang="en-US" sz="2100" dirty="0">
                    <a:latin typeface="+mn-ea"/>
                  </a:rPr>
                  <a:t>）用</a:t>
                </a:r>
                <a:r>
                  <a:rPr lang="zh-CN" altLang="en-US" sz="2100" dirty="0">
                    <a:latin typeface="+mn-ea"/>
                  </a:rPr>
                  <a:t>含有字母的式子表示</a:t>
                </a:r>
                <a14:m>
                  <m:oMath xmlns:m="http://schemas.openxmlformats.org/officeDocument/2006/math">
                    <m:r>
                      <a:rPr lang="zh-CN" altLang="en-US" sz="2100" i="1">
                        <a:latin typeface="Cambria Math" panose="02040503050406030204" pitchFamily="18" charset="0"/>
                      </a:rPr>
                      <m:t>𝑎</m:t>
                    </m:r>
                  </m:oMath>
                </a14:m>
                <a:r>
                  <a:rPr lang="zh-CN" altLang="en-US" sz="2100" dirty="0">
                    <a:latin typeface="+mn-ea"/>
                  </a:rPr>
                  <a:t>的</a:t>
                </a:r>
                <a:r>
                  <a:rPr lang="en-US" altLang="zh-CN" sz="2100" dirty="0">
                    <a:latin typeface="+mn-ea"/>
                  </a:rPr>
                  <a:t>2</a:t>
                </a:r>
                <a:r>
                  <a:rPr lang="zh-CN" altLang="en-US" sz="2100" dirty="0">
                    <a:latin typeface="+mn-ea"/>
                  </a:rPr>
                  <a:t>倍与</a:t>
                </a:r>
                <a14:m>
                  <m:oMath xmlns:m="http://schemas.openxmlformats.org/officeDocument/2006/math">
                    <m:r>
                      <a:rPr lang="en-US" altLang="zh-CN" sz="2100" i="1">
                        <a:solidFill>
                          <a:prstClr val="black"/>
                        </a:solidFill>
                        <a:latin typeface="Cambria Math" panose="02040503050406030204"/>
                      </a:rPr>
                      <m:t>𝑏</m:t>
                    </m:r>
                  </m:oMath>
                </a14:m>
                <a:r>
                  <a:rPr lang="zh-CN" altLang="en-US" sz="2100" dirty="0">
                    <a:latin typeface="+mn-ea"/>
                  </a:rPr>
                  <a:t>的</a:t>
                </a:r>
                <a:r>
                  <a:rPr lang="en-US" altLang="zh-CN" sz="2100" dirty="0">
                    <a:latin typeface="+mn-ea"/>
                  </a:rPr>
                  <a:t>2</a:t>
                </a:r>
                <a:r>
                  <a:rPr lang="zh-CN" altLang="en-US" sz="2100" dirty="0">
                    <a:latin typeface="+mn-ea"/>
                  </a:rPr>
                  <a:t>倍</a:t>
                </a:r>
                <a:r>
                  <a:rPr lang="zh-CN" altLang="en-US" sz="2100" dirty="0">
                    <a:latin typeface="+mn-ea"/>
                  </a:rPr>
                  <a:t>和</a:t>
                </a:r>
                <a:r>
                  <a:rPr lang="zh-CN" altLang="en-US" sz="2100" dirty="0">
                    <a:latin typeface="+mn-ea"/>
                  </a:rPr>
                  <a:t>的平方</a:t>
                </a:r>
                <a:r>
                  <a:rPr lang="en-US" altLang="zh-CN" sz="2100" dirty="0">
                    <a:latin typeface="+mn-ea"/>
                  </a:rPr>
                  <a:t>,</a:t>
                </a:r>
                <a:r>
                  <a:rPr lang="zh-CN" altLang="en-US" sz="2100" dirty="0">
                    <a:latin typeface="+mn-ea"/>
                  </a:rPr>
                  <a:t>是</a:t>
                </a:r>
                <a:r>
                  <a:rPr lang="en-US" altLang="zh-CN" sz="2100" dirty="0">
                    <a:latin typeface="+mn-ea"/>
                  </a:rPr>
                  <a:t>(</a:t>
                </a:r>
                <a:r>
                  <a:rPr lang="zh-CN" altLang="en-US" sz="2100" dirty="0">
                    <a:latin typeface="+mn-ea"/>
                  </a:rPr>
                  <a:t>　  　</a:t>
                </a:r>
                <a:r>
                  <a:rPr lang="en-US" altLang="zh-CN" sz="2100" dirty="0">
                    <a:latin typeface="+mn-ea"/>
                  </a:rPr>
                  <a:t>)</a:t>
                </a:r>
                <a:r>
                  <a:rPr lang="zh-CN" altLang="en-US" sz="2100" dirty="0">
                    <a:latin typeface="+mn-ea"/>
                  </a:rPr>
                  <a:t>。</a:t>
                </a:r>
                <a:endParaRPr lang="zh-CN" altLang="en-US" sz="2100" dirty="0">
                  <a:latin typeface="+mn-ea"/>
                </a:endParaRPr>
              </a:p>
              <a:p>
                <a:pPr lvl="0">
                  <a:lnSpc>
                    <a:spcPct val="150000"/>
                  </a:lnSpc>
                </a:pPr>
                <a:r>
                  <a:rPr lang="zh-CN" altLang="en-US" sz="2100" dirty="0">
                    <a:latin typeface="+mn-ea"/>
                  </a:rPr>
                  <a:t>      </a:t>
                </a:r>
                <a:r>
                  <a:rPr lang="zh-CN" altLang="en-US" sz="2100" dirty="0">
                    <a:latin typeface="+mn-ea"/>
                  </a:rPr>
                  <a:t>       </a:t>
                </a:r>
                <a:r>
                  <a:rPr lang="en-US" altLang="zh-CN" sz="2100" dirty="0">
                    <a:latin typeface="+mn-ea"/>
                  </a:rPr>
                  <a:t>A.(2</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a:t>
                </a:r>
                <a:r>
                  <a:rPr lang="en-US" altLang="zh-CN" sz="2100" dirty="0">
                    <a:latin typeface="+mn-ea"/>
                    <a:sym typeface="+mn-ea"/>
                  </a:rPr>
                  <a:t>²</a:t>
                </a:r>
                <a:r>
                  <a:rPr lang="en-US" altLang="zh-CN" sz="2100" dirty="0">
                    <a:latin typeface="+mn-ea"/>
                  </a:rPr>
                  <a:t>+(2</a:t>
                </a:r>
                <a14:m>
                  <m:oMath xmlns:m="http://schemas.openxmlformats.org/officeDocument/2006/math">
                    <m:r>
                      <a:rPr lang="en-US" altLang="zh-CN" sz="2100" i="1">
                        <a:solidFill>
                          <a:prstClr val="black"/>
                        </a:solidFill>
                        <a:latin typeface="Cambria Math" panose="02040503050406030204"/>
                      </a:rPr>
                      <m:t>𝑏</m:t>
                    </m:r>
                  </m:oMath>
                </a14:m>
                <a:r>
                  <a:rPr lang="en-US" altLang="zh-CN" sz="2100" dirty="0">
                    <a:latin typeface="+mn-ea"/>
                  </a:rPr>
                  <a:t>)²</a:t>
                </a:r>
                <a:r>
                  <a:rPr lang="zh-CN" altLang="en-US" sz="2100" dirty="0">
                    <a:latin typeface="+mn-ea"/>
                  </a:rPr>
                  <a:t>　　　     　</a:t>
                </a:r>
                <a:r>
                  <a:rPr lang="en-US" altLang="zh-CN" sz="2100" dirty="0">
                    <a:latin typeface="+mn-ea"/>
                  </a:rPr>
                  <a:t>B.2</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+2</a:t>
                </a:r>
                <a14:m>
                  <m:oMath xmlns:m="http://schemas.openxmlformats.org/officeDocument/2006/math">
                    <m:r>
                      <a:rPr lang="en-US" altLang="zh-CN" sz="2100" i="1">
                        <a:solidFill>
                          <a:prstClr val="black"/>
                        </a:solidFill>
                        <a:latin typeface="Cambria Math" panose="02040503050406030204"/>
                      </a:rPr>
                      <m:t>𝑏</m:t>
                    </m:r>
                  </m:oMath>
                </a14:m>
                <a:r>
                  <a:rPr lang="zh-CN" altLang="en-US" sz="2100" dirty="0">
                    <a:latin typeface="+mn-ea"/>
                  </a:rPr>
                  <a:t>  </a:t>
                </a:r>
                <a:endParaRPr lang="en-US" altLang="zh-CN" sz="2100" dirty="0">
                  <a:latin typeface="+mn-ea"/>
                </a:endParaRPr>
              </a:p>
              <a:p>
                <a:pPr lvl="0">
                  <a:lnSpc>
                    <a:spcPct val="150000"/>
                  </a:lnSpc>
                </a:pPr>
                <a:r>
                  <a:rPr lang="zh-CN" altLang="en-US" sz="2100" dirty="0">
                    <a:latin typeface="+mn-ea"/>
                  </a:rPr>
                  <a:t>             </a:t>
                </a:r>
                <a:r>
                  <a:rPr lang="en-US" altLang="zh-CN" sz="2100" dirty="0">
                    <a:latin typeface="+mn-ea"/>
                  </a:rPr>
                  <a:t>C.(2</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+2</a:t>
                </a:r>
                <a14:m>
                  <m:oMath xmlns:m="http://schemas.openxmlformats.org/officeDocument/2006/math">
                    <m:r>
                      <a:rPr lang="en-US" altLang="zh-CN" sz="2100" i="1">
                        <a:solidFill>
                          <a:prstClr val="black"/>
                        </a:solidFill>
                        <a:latin typeface="Cambria Math" panose="02040503050406030204"/>
                      </a:rPr>
                      <m:t>𝑏</m:t>
                    </m:r>
                  </m:oMath>
                </a14:m>
                <a:r>
                  <a:rPr lang="en-US" altLang="zh-CN" sz="2100" dirty="0">
                    <a:latin typeface="+mn-ea"/>
                  </a:rPr>
                  <a:t>)</a:t>
                </a:r>
                <a:r>
                  <a:rPr lang="en-US" altLang="zh-CN" sz="2100" dirty="0">
                    <a:latin typeface="+mn-ea"/>
                    <a:sym typeface="+mn-ea"/>
                  </a:rPr>
                  <a:t>²</a:t>
                </a:r>
                <a:r>
                  <a:rPr lang="zh-CN" altLang="en-US" sz="2100" dirty="0">
                    <a:latin typeface="+mn-ea"/>
                  </a:rPr>
                  <a:t>　　　　　     </a:t>
                </a:r>
                <a:r>
                  <a:rPr lang="en-US" altLang="zh-CN" sz="2100" dirty="0">
                    <a:latin typeface="+mn-ea"/>
                  </a:rPr>
                  <a:t>D.2</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sym typeface="+mn-ea"/>
                  </a:rPr>
                  <a:t>²</a:t>
                </a:r>
                <a:r>
                  <a:rPr lang="en-US" altLang="zh-CN" sz="2100" dirty="0">
                    <a:latin typeface="+mn-ea"/>
                  </a:rPr>
                  <a:t>+(2</a:t>
                </a:r>
                <a14:m>
                  <m:oMath xmlns:m="http://schemas.openxmlformats.org/officeDocument/2006/math">
                    <m:r>
                      <a:rPr lang="en-US" altLang="zh-CN" sz="2100" i="1">
                        <a:solidFill>
                          <a:prstClr val="black"/>
                        </a:solidFill>
                        <a:latin typeface="Cambria Math" panose="02040503050406030204"/>
                      </a:rPr>
                      <m:t>𝑏</m:t>
                    </m:r>
                  </m:oMath>
                </a14:m>
                <a:r>
                  <a:rPr lang="en-US" altLang="zh-CN" sz="2100" dirty="0">
                    <a:latin typeface="+mn-ea"/>
                  </a:rPr>
                  <a:t>)</a:t>
                </a:r>
                <a:r>
                  <a:rPr lang="en-US" altLang="zh-CN" sz="2100" dirty="0">
                    <a:latin typeface="+mn-ea"/>
                    <a:sym typeface="+mn-ea"/>
                  </a:rPr>
                  <a:t>²</a:t>
                </a:r>
                <a:endParaRPr lang="zh-CN" altLang="en-US" sz="2100" dirty="0">
                  <a:latin typeface="+mn-ea"/>
                </a:endParaRPr>
              </a:p>
            </p:txBody>
          </p:sp>
        </mc:Choice>
        <mc:Fallback>
          <p:sp>
            <p:nvSpPr>
              <p:cNvPr id="36" name="TextBox 9"/>
              <p:cNvSpPr txBox="1">
                <a:spLocks noRot="1" noChangeAspect="1" noMove="1" noResize="1" noEditPoints="1" noAdjustHandles="1" noChangeArrowheads="1" noChangeShapeType="1" noTextEdit="1"/>
              </p:cNvSpPr>
              <p:nvPr/>
            </p:nvSpPr>
            <p:spPr>
              <a:xfrm>
                <a:off x="380902" y="1251839"/>
                <a:ext cx="8382197" cy="2977739"/>
              </a:xfrm>
              <a:prstGeom prst="rect">
                <a:avLst/>
              </a:prstGeom>
              <a:blipFill rotWithShape="1">
                <a:blip r:embed="rId1"/>
                <a:stretch>
                  <a:fillRect l="-6" t="-9" r="1" b="16"/>
                </a:stretch>
              </a:blipFill>
              <a:ln w="9525">
                <a:noFill/>
              </a:ln>
            </p:spPr>
            <p:txBody>
              <a:bodyPr/>
              <a:lstStyle/>
              <a:p>
                <a:r>
                  <a:rPr lang="zh-CN" altLang="en-US">
                    <a:noFill/>
                  </a:rPr>
                  <a:t> </a:t>
                </a:r>
              </a:p>
            </p:txBody>
          </p:sp>
        </mc:Fallback>
      </mc:AlternateContent>
      <p:sp>
        <p:nvSpPr>
          <p:cNvPr id="40" name="TextBox 26"/>
          <p:cNvSpPr txBox="1"/>
          <p:nvPr/>
        </p:nvSpPr>
        <p:spPr>
          <a:xfrm>
            <a:off x="5041657" y="1410733"/>
            <a:ext cx="344085" cy="392415"/>
          </a:xfrm>
          <a:prstGeom prst="rect">
            <a:avLst/>
          </a:prstGeom>
          <a:noFill/>
        </p:spPr>
        <p:txBody>
          <a:bodyPr wrap="none" lIns="68580" tIns="34290" rIns="68580" bIns="34290" rtlCol="0">
            <a:spAutoFit/>
          </a:bodyPr>
          <a:lstStyle/>
          <a:p>
            <a:pPr algn="l"/>
            <a:r>
              <a:rPr lang="en-US" sz="2100" dirty="0">
                <a:solidFill>
                  <a:srgbClr val="FF0000"/>
                </a:solidFill>
                <a:latin typeface="+mn-ea"/>
              </a:rPr>
              <a:t>D</a:t>
            </a:r>
            <a:endParaRPr lang="en-US" sz="2100" dirty="0">
              <a:solidFill>
                <a:srgbClr val="FF0000"/>
              </a:solidFill>
              <a:latin typeface="+mn-ea"/>
            </a:endParaRPr>
          </a:p>
        </p:txBody>
      </p:sp>
      <p:sp>
        <p:nvSpPr>
          <p:cNvPr id="41" name="TextBox 26"/>
          <p:cNvSpPr txBox="1"/>
          <p:nvPr/>
        </p:nvSpPr>
        <p:spPr>
          <a:xfrm>
            <a:off x="7577218" y="2844311"/>
            <a:ext cx="318837" cy="392415"/>
          </a:xfrm>
          <a:prstGeom prst="rect">
            <a:avLst/>
          </a:prstGeom>
          <a:noFill/>
        </p:spPr>
        <p:txBody>
          <a:bodyPr wrap="none" lIns="68580" tIns="34290" rIns="68580" bIns="34290" rtlCol="0">
            <a:spAutoFit/>
          </a:bodyPr>
          <a:lstStyle/>
          <a:p>
            <a:pPr algn="l"/>
            <a:r>
              <a:rPr lang="en-US" sz="2100" dirty="0">
                <a:solidFill>
                  <a:srgbClr val="FF0000"/>
                </a:solidFill>
                <a:latin typeface="+mn-ea"/>
              </a:rPr>
              <a:t>C</a:t>
            </a:r>
            <a:endParaRPr lang="en-US" sz="2100" dirty="0">
              <a:solidFill>
                <a:srgbClr val="FF0000"/>
              </a:solidFill>
              <a:latin typeface="+mn-ea"/>
            </a:endParaRPr>
          </a:p>
        </p:txBody>
      </p:sp>
      <p:sp>
        <p:nvSpPr>
          <p:cNvPr id="2" name="矩形 1"/>
          <p:cNvSpPr/>
          <p:nvPr/>
        </p:nvSpPr>
        <p:spPr>
          <a:xfrm>
            <a:off x="493521" y="445131"/>
            <a:ext cx="1448954" cy="623248"/>
          </a:xfrm>
          <a:prstGeom prst="rect">
            <a:avLst/>
          </a:prstGeom>
        </p:spPr>
        <p:txBody>
          <a:bodyPr wrap="none" lIns="68580" tIns="34290" rIns="68580" bIns="34290">
            <a:spAutoFit/>
          </a:bodyPr>
          <a:lstStyle/>
          <a:p>
            <a:pPr lvl="0">
              <a:lnSpc>
                <a:spcPct val="150000"/>
              </a:lnSpc>
            </a:pPr>
            <a:r>
              <a:rPr lang="zh-CN" altLang="en-US" sz="2100" dirty="0">
                <a:solidFill>
                  <a:prstClr val="black"/>
                </a:solidFill>
              </a:rPr>
              <a:t> </a:t>
            </a:r>
            <a:r>
              <a:rPr lang="zh-CN" altLang="en-US" sz="2400" dirty="0">
                <a:solidFill>
                  <a:prstClr val="black"/>
                </a:solidFill>
              </a:rPr>
              <a:t>选择题。</a:t>
            </a:r>
            <a:endParaRPr lang="zh-CN" altLang="en-US" sz="2400" dirty="0">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up)">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up)">
                                      <p:cBhvr>
                                        <p:cTn id="1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任意多边形 101"/>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latin typeface="+mn-ea"/>
              </a:rPr>
              <a:t>2</a:t>
            </a:r>
            <a:endParaRPr lang="zh-CN" altLang="en-US" sz="2100" b="1" dirty="0">
              <a:latin typeface="+mn-ea"/>
            </a:endParaRPr>
          </a:p>
        </p:txBody>
      </p:sp>
      <mc:AlternateContent xmlns:mc="http://schemas.openxmlformats.org/markup-compatibility/2006">
        <mc:Choice xmlns:a14="http://schemas.microsoft.com/office/drawing/2010/main" Requires="a14">
          <p:sp>
            <p:nvSpPr>
              <p:cNvPr id="30" name="TextBox 9"/>
              <p:cNvSpPr txBox="1"/>
              <p:nvPr/>
            </p:nvSpPr>
            <p:spPr>
              <a:xfrm>
                <a:off x="1404102" y="1486117"/>
                <a:ext cx="6573392" cy="2654573"/>
              </a:xfrm>
              <a:prstGeom prst="rect">
                <a:avLst/>
              </a:prstGeom>
              <a:noFill/>
              <a:ln w="9525">
                <a:noFill/>
              </a:ln>
            </p:spPr>
            <p:txBody>
              <a:bodyPr wrap="square" lIns="68580" tIns="34290" rIns="68580" bIns="34290">
                <a:spAutoFit/>
              </a:bodyPr>
              <a:lstStyle/>
              <a:p>
                <a:pPr lvl="0">
                  <a:lnSpc>
                    <a:spcPct val="200000"/>
                  </a:lnSpc>
                </a:pP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a:t>
                </a:r>
                <a:r>
                  <a:rPr lang="zh-CN" altLang="en-US" sz="2100" dirty="0">
                    <a:latin typeface="+mn-ea"/>
                  </a:rPr>
                  <a:t>　       　</a:t>
                </a:r>
                <a:r>
                  <a:rPr lang="en-US" altLang="zh-CN" sz="2100" dirty="0">
                    <a:latin typeface="+mn-ea"/>
                  </a:rPr>
                  <a:t>)</a:t>
                </a:r>
                <a:r>
                  <a:rPr lang="zh-CN" altLang="en-US" sz="2100" dirty="0">
                    <a:latin typeface="+mn-ea"/>
                  </a:rPr>
                  <a:t>　</a:t>
                </a:r>
                <a:r>
                  <a:rPr lang="zh-CN" altLang="en-US" sz="2100" dirty="0">
                    <a:latin typeface="+mn-ea"/>
                  </a:rPr>
                  <a:t>         </a:t>
                </a:r>
                <a:r>
                  <a:rPr lang="zh-CN" altLang="en-US" sz="2100" dirty="0">
                    <a:latin typeface="+mn-ea"/>
                  </a:rPr>
                  <a:t>　</a:t>
                </a:r>
                <a14:m>
                  <m:oMath xmlns:m="http://schemas.openxmlformats.org/officeDocument/2006/math">
                    <m:r>
                      <a:rPr lang="en-US" altLang="zh-CN" sz="2100">
                        <a:latin typeface="Cambria Math" panose="02040503050406030204" pitchFamily="18" charset="0"/>
                      </a:rPr>
                      <m:t>       </m:t>
                    </m:r>
                    <m:r>
                      <a:rPr lang="zh-CN" altLang="en-US" sz="2100" i="1">
                        <a:latin typeface="Cambria Math" panose="02040503050406030204" pitchFamily="18" charset="0"/>
                      </a:rPr>
                      <m:t>𝑎</m:t>
                    </m:r>
                  </m:oMath>
                </a14:m>
                <a:r>
                  <a:rPr lang="en-US" altLang="zh-CN" sz="2100" dirty="0">
                    <a:latin typeface="+mn-ea"/>
                  </a:rPr>
                  <a:t>+</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a:t>
                </a:r>
                <a:r>
                  <a:rPr lang="zh-CN" altLang="en-US" sz="2100" dirty="0">
                    <a:latin typeface="+mn-ea"/>
                  </a:rPr>
                  <a:t>　       　</a:t>
                </a:r>
                <a:r>
                  <a:rPr lang="en-US" altLang="zh-CN" sz="2100" dirty="0">
                    <a:latin typeface="+mn-ea"/>
                  </a:rPr>
                  <a:t>)</a:t>
                </a:r>
                <a:endParaRPr lang="en-US" altLang="zh-CN" sz="2100" dirty="0">
                  <a:latin typeface="+mn-ea"/>
                </a:endParaRPr>
              </a:p>
              <a:p>
                <a:pPr lvl="0">
                  <a:lnSpc>
                    <a:spcPct val="200000"/>
                  </a:lnSpc>
                </a:pPr>
                <a:r>
                  <a:rPr lang="en-US" altLang="zh-CN" sz="2100" dirty="0">
                    <a:latin typeface="+mn-ea"/>
                  </a:rPr>
                  <a:t>10×</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a:t>
                </a:r>
                <a:r>
                  <a:rPr lang="en-US" altLang="zh-CN" sz="2100" dirty="0">
                    <a:solidFill>
                      <a:prstClr val="black"/>
                    </a:solidFill>
                  </a:rPr>
                  <a:t> </a:t>
                </a:r>
                <a14:m>
                  <m:oMath xmlns:m="http://schemas.openxmlformats.org/officeDocument/2006/math">
                    <m:r>
                      <a:rPr lang="en-US" altLang="zh-CN" sz="2100" i="1">
                        <a:solidFill>
                          <a:prstClr val="black"/>
                        </a:solidFill>
                        <a:latin typeface="Cambria Math" panose="02040503050406030204"/>
                      </a:rPr>
                      <m:t>𝑏</m:t>
                    </m:r>
                  </m:oMath>
                </a14:m>
                <a:r>
                  <a:rPr lang="en-US" sz="2100" dirty="0">
                    <a:latin typeface="+mn-ea"/>
                  </a:rPr>
                  <a:t> </a:t>
                </a:r>
                <a:r>
                  <a:rPr lang="en-US" sz="2100" dirty="0">
                    <a:latin typeface="+mn-ea"/>
                  </a:rPr>
                  <a:t>(</a:t>
                </a:r>
                <a:r>
                  <a:rPr lang="en-US" sz="2100" dirty="0">
                    <a:latin typeface="+mn-ea"/>
                  </a:rPr>
                  <a:t>　       　)　　</a:t>
                </a:r>
                <a:r>
                  <a:rPr lang="en-US" sz="2100" dirty="0">
                    <a:latin typeface="+mn-ea"/>
                  </a:rPr>
                  <a:t>         4+</a:t>
                </a:r>
                <a:r>
                  <a:rPr lang="en-US" altLang="zh-CN" sz="2100" dirty="0">
                    <a:solidFill>
                      <a:prstClr val="black"/>
                    </a:solidFill>
                  </a:rPr>
                  <a:t> </a:t>
                </a:r>
                <a14:m>
                  <m:oMath xmlns:m="http://schemas.openxmlformats.org/officeDocument/2006/math">
                    <m:r>
                      <a:rPr lang="en-US" altLang="zh-CN" sz="2100" i="1">
                        <a:solidFill>
                          <a:prstClr val="black"/>
                        </a:solidFill>
                        <a:latin typeface="Cambria Math" panose="02040503050406030204"/>
                      </a:rPr>
                      <m:t>𝑏</m:t>
                    </m:r>
                    <m:r>
                      <a:rPr lang="en-US" altLang="zh-CN" sz="2100" i="1">
                        <a:solidFill>
                          <a:prstClr val="black"/>
                        </a:solidFill>
                        <a:latin typeface="Cambria Math" panose="02040503050406030204"/>
                      </a:rPr>
                      <m:t> </m:t>
                    </m:r>
                  </m:oMath>
                </a14:m>
                <a:r>
                  <a:rPr lang="en-US" sz="2100" dirty="0">
                    <a:latin typeface="+mn-ea"/>
                  </a:rPr>
                  <a:t>+</a:t>
                </a:r>
                <a:r>
                  <a:rPr lang="en-US" altLang="zh-CN" sz="2100" dirty="0">
                    <a:solidFill>
                      <a:prstClr val="black"/>
                    </a:solidFill>
                  </a:rPr>
                  <a:t> </a:t>
                </a:r>
                <a14:m>
                  <m:oMath xmlns:m="http://schemas.openxmlformats.org/officeDocument/2006/math">
                    <m:r>
                      <a:rPr lang="en-US" altLang="zh-CN" sz="2100" i="1">
                        <a:solidFill>
                          <a:prstClr val="black"/>
                        </a:solidFill>
                        <a:latin typeface="Cambria Math" panose="02040503050406030204"/>
                      </a:rPr>
                      <m:t>𝑏</m:t>
                    </m:r>
                  </m:oMath>
                </a14:m>
                <a:r>
                  <a:rPr lang="en-US" sz="2100" dirty="0">
                    <a:latin typeface="+mn-ea"/>
                  </a:rPr>
                  <a:t>(</a:t>
                </a:r>
                <a:r>
                  <a:rPr lang="en-US" sz="2100" dirty="0">
                    <a:latin typeface="+mn-ea"/>
                  </a:rPr>
                  <a:t>　       　)</a:t>
                </a:r>
                <a:endParaRPr lang="en-US" sz="2100" dirty="0">
                  <a:latin typeface="+mn-ea"/>
                </a:endParaRPr>
              </a:p>
              <a:p>
                <a:pPr lvl="0">
                  <a:lnSpc>
                    <a:spcPct val="200000"/>
                  </a:lnSpc>
                </a:pPr>
                <a14:m>
                  <m:oMath xmlns:m="http://schemas.openxmlformats.org/officeDocument/2006/math">
                    <m:r>
                      <a:rPr lang="zh-CN" altLang="en-US" sz="2100" i="1">
                        <a:latin typeface="Cambria Math" panose="02040503050406030204" pitchFamily="18" charset="0"/>
                      </a:rPr>
                      <m:t>𝑎</m:t>
                    </m:r>
                  </m:oMath>
                </a14:m>
                <a:r>
                  <a:rPr lang="en-US" sz="2100" dirty="0">
                    <a:latin typeface="+mn-ea"/>
                  </a:rPr>
                  <a:t>×11(</a:t>
                </a:r>
                <a:r>
                  <a:rPr lang="en-US" sz="2100" dirty="0">
                    <a:latin typeface="+mn-ea"/>
                  </a:rPr>
                  <a:t>　       　)　　</a:t>
                </a:r>
                <a14:m>
                  <m:oMath xmlns:m="http://schemas.openxmlformats.org/officeDocument/2006/math">
                    <m:r>
                      <a:rPr lang="en-US" altLang="zh-CN" sz="2100">
                        <a:latin typeface="Cambria Math" panose="02040503050406030204" pitchFamily="18" charset="0"/>
                      </a:rPr>
                      <m:t>                    </m:t>
                    </m:r>
                    <m:r>
                      <a:rPr lang="zh-CN" altLang="en-US" sz="2100" i="1">
                        <a:latin typeface="Cambria Math" panose="02040503050406030204" pitchFamily="18" charset="0"/>
                      </a:rPr>
                      <m:t>𝑎</m:t>
                    </m:r>
                  </m:oMath>
                </a14:m>
                <a:r>
                  <a:rPr lang="en-US" sz="2100" dirty="0">
                    <a:latin typeface="+mn-ea"/>
                  </a:rPr>
                  <a:t>+</a:t>
                </a:r>
                <a14:m>
                  <m:oMath xmlns:m="http://schemas.openxmlformats.org/officeDocument/2006/math">
                    <m:r>
                      <a:rPr lang="zh-CN" altLang="en-US" sz="2100" i="1">
                        <a:latin typeface="Cambria Math" panose="02040503050406030204" pitchFamily="18" charset="0"/>
                      </a:rPr>
                      <m:t>𝑎</m:t>
                    </m:r>
                  </m:oMath>
                </a14:m>
                <a:r>
                  <a:rPr lang="en-US" sz="2100" dirty="0">
                    <a:latin typeface="+mn-ea"/>
                  </a:rPr>
                  <a:t>+</a:t>
                </a:r>
                <a:r>
                  <a:rPr lang="en-US" sz="2100" dirty="0">
                    <a:latin typeface="+mn-ea"/>
                  </a:rPr>
                  <a:t>4</a:t>
                </a:r>
                <a:r>
                  <a:rPr lang="en-US" sz="2100" dirty="0">
                    <a:latin typeface="+mn-ea"/>
                  </a:rPr>
                  <a:t>×</a:t>
                </a:r>
                <a:r>
                  <a:rPr lang="en-US" altLang="zh-CN" sz="2100" dirty="0">
                    <a:solidFill>
                      <a:prstClr val="black"/>
                    </a:solidFill>
                  </a:rPr>
                  <a:t> </a:t>
                </a:r>
                <a14:m>
                  <m:oMath xmlns:m="http://schemas.openxmlformats.org/officeDocument/2006/math">
                    <m:r>
                      <a:rPr lang="en-US" altLang="zh-CN" sz="2100" i="1">
                        <a:solidFill>
                          <a:prstClr val="black"/>
                        </a:solidFill>
                        <a:latin typeface="Cambria Math" panose="02040503050406030204"/>
                      </a:rPr>
                      <m:t>𝑏</m:t>
                    </m:r>
                  </m:oMath>
                </a14:m>
                <a:r>
                  <a:rPr lang="en-US" sz="2100" dirty="0">
                    <a:latin typeface="+mn-ea"/>
                  </a:rPr>
                  <a:t>(</a:t>
                </a:r>
                <a:r>
                  <a:rPr lang="en-US" sz="2100" dirty="0">
                    <a:latin typeface="+mn-ea"/>
                  </a:rPr>
                  <a:t>　       　)</a:t>
                </a:r>
                <a:endParaRPr lang="en-US" sz="2100" dirty="0">
                  <a:latin typeface="+mn-ea"/>
                </a:endParaRPr>
              </a:p>
              <a:p>
                <a:pPr lvl="0">
                  <a:lnSpc>
                    <a:spcPct val="200000"/>
                  </a:lnSpc>
                </a:pPr>
                <a14:m>
                  <m:oMath xmlns:m="http://schemas.openxmlformats.org/officeDocument/2006/math">
                    <m:r>
                      <a:rPr lang="zh-CN" altLang="en-US" sz="2100" i="1">
                        <a:latin typeface="Cambria Math" panose="02040503050406030204" pitchFamily="18" charset="0"/>
                      </a:rPr>
                      <m:t>𝑎</m:t>
                    </m:r>
                  </m:oMath>
                </a14:m>
                <a:r>
                  <a:rPr lang="en-US" sz="2100" dirty="0">
                    <a:latin typeface="+mn-ea"/>
                  </a:rPr>
                  <a:t>+</a:t>
                </a:r>
                <a14:m>
                  <m:oMath xmlns:m="http://schemas.openxmlformats.org/officeDocument/2006/math">
                    <m:r>
                      <a:rPr lang="zh-CN" altLang="en-US" sz="2100" i="1">
                        <a:latin typeface="Cambria Math" panose="02040503050406030204" pitchFamily="18" charset="0"/>
                      </a:rPr>
                      <m:t>𝑎</m:t>
                    </m:r>
                  </m:oMath>
                </a14:m>
                <a:r>
                  <a:rPr lang="en-US" sz="2100" dirty="0">
                    <a:latin typeface="+mn-ea"/>
                  </a:rPr>
                  <a:t>+</a:t>
                </a:r>
                <a14:m>
                  <m:oMath xmlns:m="http://schemas.openxmlformats.org/officeDocument/2006/math">
                    <m:r>
                      <a:rPr lang="zh-CN" altLang="en-US" sz="2100" i="1">
                        <a:latin typeface="Cambria Math" panose="02040503050406030204" pitchFamily="18" charset="0"/>
                      </a:rPr>
                      <m:t>𝑎</m:t>
                    </m:r>
                  </m:oMath>
                </a14:m>
                <a:r>
                  <a:rPr lang="en-US" sz="2100" dirty="0">
                    <a:latin typeface="+mn-ea"/>
                  </a:rPr>
                  <a:t>(</a:t>
                </a:r>
                <a:r>
                  <a:rPr lang="en-US" sz="2100" dirty="0">
                    <a:latin typeface="+mn-ea"/>
                  </a:rPr>
                  <a:t>　       　)　　</a:t>
                </a:r>
                <a:r>
                  <a:rPr lang="en-US" sz="2100" dirty="0">
                    <a:latin typeface="+mn-ea"/>
                  </a:rPr>
                  <a:t>           </a:t>
                </a:r>
                <a14:m>
                  <m:oMath xmlns:m="http://schemas.openxmlformats.org/officeDocument/2006/math">
                    <m:r>
                      <a:rPr lang="zh-CN" altLang="en-US" sz="2100" i="1">
                        <a:latin typeface="Cambria Math" panose="02040503050406030204" pitchFamily="18" charset="0"/>
                      </a:rPr>
                      <m:t>𝑎</m:t>
                    </m:r>
                  </m:oMath>
                </a14:m>
                <a:r>
                  <a:rPr lang="en-US" sz="2100" dirty="0">
                    <a:latin typeface="+mn-ea"/>
                  </a:rPr>
                  <a:t>×</a:t>
                </a:r>
                <a:r>
                  <a:rPr lang="en-US" altLang="zh-CN" sz="2100" dirty="0">
                    <a:solidFill>
                      <a:prstClr val="black"/>
                    </a:solidFill>
                  </a:rPr>
                  <a:t> </a:t>
                </a:r>
                <a14:m>
                  <m:oMath xmlns:m="http://schemas.openxmlformats.org/officeDocument/2006/math">
                    <m:r>
                      <a:rPr lang="en-US" altLang="zh-CN" sz="2100" i="1">
                        <a:solidFill>
                          <a:prstClr val="black"/>
                        </a:solidFill>
                        <a:latin typeface="Cambria Math" panose="02040503050406030204"/>
                      </a:rPr>
                      <m:t>𝑏</m:t>
                    </m:r>
                    <m:r>
                      <a:rPr lang="en-US" altLang="zh-CN" sz="2100" i="1">
                        <a:solidFill>
                          <a:prstClr val="black"/>
                        </a:solidFill>
                        <a:latin typeface="Cambria Math" panose="02040503050406030204"/>
                      </a:rPr>
                      <m:t> </m:t>
                    </m:r>
                  </m:oMath>
                </a14:m>
                <a:r>
                  <a:rPr lang="en-US" sz="2100" dirty="0">
                    <a:latin typeface="+mn-ea"/>
                  </a:rPr>
                  <a:t>×</a:t>
                </a:r>
                <a14:m>
                  <m:oMath xmlns:m="http://schemas.openxmlformats.org/officeDocument/2006/math">
                    <m:r>
                      <a:rPr lang="en-US" sz="2100" i="1">
                        <a:latin typeface="Cambria Math" panose="02040503050406030204" pitchFamily="18" charset="0"/>
                      </a:rPr>
                      <m:t>𝑥</m:t>
                    </m:r>
                  </m:oMath>
                </a14:m>
                <a:r>
                  <a:rPr lang="en-US" sz="2100" dirty="0">
                    <a:latin typeface="+mn-ea"/>
                  </a:rPr>
                  <a:t> (       </a:t>
                </a:r>
                <a:r>
                  <a:rPr lang="en-US" sz="2100" dirty="0">
                    <a:latin typeface="+mn-ea"/>
                  </a:rPr>
                  <a:t>　)      </a:t>
                </a:r>
                <a:endParaRPr sz="2100" dirty="0">
                  <a:latin typeface="+mn-ea"/>
                </a:endParaRPr>
              </a:p>
            </p:txBody>
          </p:sp>
        </mc:Choice>
        <mc:Fallback>
          <p:sp>
            <p:nvSpPr>
              <p:cNvPr id="30" name="TextBox 9"/>
              <p:cNvSpPr txBox="1">
                <a:spLocks noRot="1" noChangeAspect="1" noMove="1" noResize="1" noEditPoints="1" noAdjustHandles="1" noChangeArrowheads="1" noChangeShapeType="1" noTextEdit="1"/>
              </p:cNvSpPr>
              <p:nvPr/>
            </p:nvSpPr>
            <p:spPr>
              <a:xfrm>
                <a:off x="1404102" y="1486117"/>
                <a:ext cx="6573392" cy="2654573"/>
              </a:xfrm>
              <a:prstGeom prst="rect">
                <a:avLst/>
              </a:prstGeom>
              <a:blipFill rotWithShape="1">
                <a:blip r:embed="rId1"/>
                <a:stretch>
                  <a:fillRect l="-2" t="-8" r="9" b="18"/>
                </a:stretch>
              </a:blipFill>
              <a:ln w="9525">
                <a:noFill/>
              </a:ln>
            </p:spPr>
            <p:txBody>
              <a:bodyPr/>
              <a:lstStyle/>
              <a:p>
                <a:r>
                  <a:rPr lang="zh-CN" altLang="en-US">
                    <a:noFill/>
                  </a:rPr>
                  <a:t> </a:t>
                </a:r>
              </a:p>
            </p:txBody>
          </p:sp>
        </mc:Fallback>
      </mc:AlternateContent>
      <p:sp>
        <p:nvSpPr>
          <p:cNvPr id="57" name="TextBox 26"/>
          <p:cNvSpPr txBox="1"/>
          <p:nvPr/>
        </p:nvSpPr>
        <p:spPr>
          <a:xfrm>
            <a:off x="2526643" y="1728284"/>
            <a:ext cx="744379" cy="392415"/>
          </a:xfrm>
          <a:prstGeom prst="rect">
            <a:avLst/>
          </a:prstGeom>
          <a:noFill/>
        </p:spPr>
        <p:txBody>
          <a:bodyPr wrap="square" lIns="68580" tIns="34290" rIns="68580" bIns="34290" rtlCol="0">
            <a:spAutoFit/>
          </a:bodyPr>
          <a:lstStyle/>
          <a:p>
            <a:r>
              <a:rPr lang="en-US" sz="2100" dirty="0">
                <a:solidFill>
                  <a:srgbClr val="FF0000"/>
                </a:solidFill>
                <a:latin typeface="+mn-ea"/>
              </a:rPr>
              <a:t>𝑎</a:t>
            </a:r>
            <a:r>
              <a:rPr lang="zh-CN" altLang="en-US" sz="2100" dirty="0">
                <a:solidFill>
                  <a:srgbClr val="FF0000"/>
                </a:solidFill>
                <a:latin typeface="+mn-ea"/>
              </a:rPr>
              <a:t>²</a:t>
            </a:r>
            <a:endParaRPr lang="zh-CN" altLang="en-US" sz="2100" dirty="0">
              <a:solidFill>
                <a:srgbClr val="FF0000"/>
              </a:solidFill>
              <a:latin typeface="+mn-ea"/>
            </a:endParaRPr>
          </a:p>
        </p:txBody>
      </p:sp>
      <p:sp>
        <p:nvSpPr>
          <p:cNvPr id="58" name="TextBox 26"/>
          <p:cNvSpPr txBox="1"/>
          <p:nvPr/>
        </p:nvSpPr>
        <p:spPr>
          <a:xfrm>
            <a:off x="5868741" y="1728284"/>
            <a:ext cx="736759" cy="392415"/>
          </a:xfrm>
          <a:prstGeom prst="rect">
            <a:avLst/>
          </a:prstGeom>
          <a:noFill/>
        </p:spPr>
        <p:txBody>
          <a:bodyPr wrap="square" lIns="68580" tIns="34290" rIns="68580" bIns="34290" rtlCol="0">
            <a:spAutoFit/>
          </a:bodyPr>
          <a:lstStyle/>
          <a:p>
            <a:r>
              <a:rPr lang="en-US" sz="2100" dirty="0">
                <a:solidFill>
                  <a:srgbClr val="FF0000"/>
                </a:solidFill>
                <a:latin typeface="+mn-ea"/>
              </a:rPr>
              <a:t>2𝑎</a:t>
            </a:r>
            <a:endParaRPr lang="zh-CN" altLang="en-US" sz="2100" dirty="0">
              <a:solidFill>
                <a:srgbClr val="FF0000"/>
              </a:solidFill>
              <a:latin typeface="+mn-ea"/>
            </a:endParaRPr>
          </a:p>
        </p:txBody>
      </p:sp>
      <mc:AlternateContent xmlns:mc="http://schemas.openxmlformats.org/markup-compatibility/2006">
        <mc:Choice xmlns:a14="http://schemas.microsoft.com/office/drawing/2010/main" Requires="a14">
          <p:sp>
            <p:nvSpPr>
              <p:cNvPr id="59" name="TextBox 26"/>
              <p:cNvSpPr txBox="1"/>
              <p:nvPr/>
            </p:nvSpPr>
            <p:spPr>
              <a:xfrm>
                <a:off x="2784989" y="2357470"/>
                <a:ext cx="1125855" cy="392415"/>
              </a:xfrm>
              <a:prstGeom prst="rect">
                <a:avLst/>
              </a:prstGeom>
              <a:noFill/>
            </p:spPr>
            <p:txBody>
              <a:bodyPr wrap="square" lIns="68580" tIns="34290" rIns="68580" bIns="34290" rtlCol="0">
                <a:spAutoFit/>
              </a:bodyPr>
              <a:lstStyle/>
              <a:p>
                <a:r>
                  <a:rPr lang="en-US" sz="2100" dirty="0">
                    <a:solidFill>
                      <a:srgbClr val="FF0000"/>
                    </a:solidFill>
                    <a:latin typeface="+mn-ea"/>
                  </a:rPr>
                  <a:t>10𝑎</a:t>
                </a:r>
                <a14:m>
                  <m:oMath xmlns:m="http://schemas.openxmlformats.org/officeDocument/2006/math">
                    <m:r>
                      <a:rPr lang="en-US" altLang="zh-CN" sz="2100" i="1">
                        <a:solidFill>
                          <a:srgbClr val="FF0000"/>
                        </a:solidFill>
                        <a:latin typeface="Cambria Math" panose="02040503050406030204"/>
                      </a:rPr>
                      <m:t>𝑏</m:t>
                    </m:r>
                  </m:oMath>
                </a14:m>
                <a:endParaRPr lang="zh-CN" altLang="en-US" sz="2100" dirty="0">
                  <a:solidFill>
                    <a:srgbClr val="FF0000"/>
                  </a:solidFill>
                  <a:latin typeface="+mn-ea"/>
                </a:endParaRPr>
              </a:p>
            </p:txBody>
          </p:sp>
        </mc:Choice>
        <mc:Fallback>
          <p:sp>
            <p:nvSpPr>
              <p:cNvPr id="59" name="TextBox 26"/>
              <p:cNvSpPr txBox="1">
                <a:spLocks noRot="1" noChangeAspect="1" noMove="1" noResize="1" noEditPoints="1" noAdjustHandles="1" noChangeArrowheads="1" noChangeShapeType="1" noTextEdit="1"/>
              </p:cNvSpPr>
              <p:nvPr/>
            </p:nvSpPr>
            <p:spPr>
              <a:xfrm>
                <a:off x="2784989" y="2357470"/>
                <a:ext cx="1125855" cy="392415"/>
              </a:xfrm>
              <a:prstGeom prst="rect">
                <a:avLst/>
              </a:prstGeom>
              <a:blipFill rotWithShape="1">
                <a:blip r:embed="rId2"/>
                <a:stretch>
                  <a:fillRect l="-46" t="-9798" r="46" b="8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0" name="TextBox 26"/>
              <p:cNvSpPr txBox="1"/>
              <p:nvPr/>
            </p:nvSpPr>
            <p:spPr>
              <a:xfrm>
                <a:off x="6382349" y="2351838"/>
                <a:ext cx="1196340" cy="392415"/>
              </a:xfrm>
              <a:prstGeom prst="rect">
                <a:avLst/>
              </a:prstGeom>
              <a:noFill/>
            </p:spPr>
            <p:txBody>
              <a:bodyPr wrap="square" lIns="68580" tIns="34290" rIns="68580" bIns="34290" rtlCol="0">
                <a:spAutoFit/>
              </a:bodyPr>
              <a:lstStyle/>
              <a:p>
                <a:r>
                  <a:rPr lang="en-US" sz="2100" dirty="0">
                    <a:solidFill>
                      <a:srgbClr val="FF0000"/>
                    </a:solidFill>
                    <a:latin typeface="+mn-ea"/>
                  </a:rPr>
                  <a:t>4+2</a:t>
                </a:r>
                <a14:m>
                  <m:oMath xmlns:m="http://schemas.openxmlformats.org/officeDocument/2006/math">
                    <m:r>
                      <a:rPr lang="en-US" altLang="zh-CN" sz="2100" i="1">
                        <a:solidFill>
                          <a:srgbClr val="FF0000"/>
                        </a:solidFill>
                        <a:latin typeface="Cambria Math" panose="02040503050406030204"/>
                      </a:rPr>
                      <m:t>𝑏</m:t>
                    </m:r>
                  </m:oMath>
                </a14:m>
                <a:endParaRPr lang="zh-CN" altLang="en-US" sz="2100" dirty="0">
                  <a:solidFill>
                    <a:srgbClr val="FF0000"/>
                  </a:solidFill>
                  <a:latin typeface="+mn-ea"/>
                </a:endParaRPr>
              </a:p>
            </p:txBody>
          </p:sp>
        </mc:Choice>
        <mc:Fallback>
          <p:sp>
            <p:nvSpPr>
              <p:cNvPr id="60" name="TextBox 26"/>
              <p:cNvSpPr txBox="1">
                <a:spLocks noRot="1" noChangeAspect="1" noMove="1" noResize="1" noEditPoints="1" noAdjustHandles="1" noChangeArrowheads="1" noChangeShapeType="1" noTextEdit="1"/>
              </p:cNvSpPr>
              <p:nvPr/>
            </p:nvSpPr>
            <p:spPr>
              <a:xfrm>
                <a:off x="6382349" y="2351838"/>
                <a:ext cx="1196340" cy="392415"/>
              </a:xfrm>
              <a:prstGeom prst="rect">
                <a:avLst/>
              </a:prstGeom>
              <a:blipFill rotWithShape="1">
                <a:blip r:embed="rId3"/>
                <a:stretch>
                  <a:fillRect l="-50" t="-110" r="50" b="107"/>
                </a:stretch>
              </a:blipFill>
            </p:spPr>
            <p:txBody>
              <a:bodyPr/>
              <a:lstStyle/>
              <a:p>
                <a:r>
                  <a:rPr lang="zh-CN" altLang="en-US">
                    <a:noFill/>
                  </a:rPr>
                  <a:t> </a:t>
                </a:r>
              </a:p>
            </p:txBody>
          </p:sp>
        </mc:Fallback>
      </mc:AlternateContent>
      <p:sp>
        <p:nvSpPr>
          <p:cNvPr id="61" name="TextBox 26"/>
          <p:cNvSpPr txBox="1"/>
          <p:nvPr/>
        </p:nvSpPr>
        <p:spPr>
          <a:xfrm>
            <a:off x="2526643" y="2999322"/>
            <a:ext cx="924878" cy="392415"/>
          </a:xfrm>
          <a:prstGeom prst="rect">
            <a:avLst/>
          </a:prstGeom>
          <a:noFill/>
        </p:spPr>
        <p:txBody>
          <a:bodyPr wrap="square" lIns="68580" tIns="34290" rIns="68580" bIns="34290" rtlCol="0">
            <a:spAutoFit/>
          </a:bodyPr>
          <a:lstStyle/>
          <a:p>
            <a:r>
              <a:rPr lang="en-US" sz="2100" dirty="0">
                <a:solidFill>
                  <a:srgbClr val="FF0000"/>
                </a:solidFill>
                <a:latin typeface="+mn-ea"/>
              </a:rPr>
              <a:t>11</a:t>
            </a:r>
            <a:r>
              <a:rPr lang="en-US" altLang="zh-CN" sz="2100" dirty="0">
                <a:solidFill>
                  <a:srgbClr val="FF0000"/>
                </a:solidFill>
                <a:latin typeface="+mn-ea"/>
              </a:rPr>
              <a:t>𝑎</a:t>
            </a:r>
            <a:endParaRPr lang="zh-CN" altLang="en-US" sz="2100" dirty="0">
              <a:solidFill>
                <a:srgbClr val="FF0000"/>
              </a:solidFill>
              <a:latin typeface="+mn-ea"/>
            </a:endParaRPr>
          </a:p>
        </p:txBody>
      </p:sp>
      <mc:AlternateContent xmlns:mc="http://schemas.openxmlformats.org/markup-compatibility/2006">
        <mc:Choice xmlns:a14="http://schemas.microsoft.com/office/drawing/2010/main" Requires="a14">
          <p:sp>
            <p:nvSpPr>
              <p:cNvPr id="62" name="TextBox 26"/>
              <p:cNvSpPr txBox="1"/>
              <p:nvPr/>
            </p:nvSpPr>
            <p:spPr>
              <a:xfrm>
                <a:off x="6532913" y="3026244"/>
                <a:ext cx="1425416" cy="392415"/>
              </a:xfrm>
              <a:prstGeom prst="rect">
                <a:avLst/>
              </a:prstGeom>
              <a:noFill/>
            </p:spPr>
            <p:txBody>
              <a:bodyPr wrap="square" lIns="68580" tIns="34290" rIns="68580" bIns="34290" rtlCol="0">
                <a:spAutoFit/>
              </a:bodyPr>
              <a:lstStyle/>
              <a:p>
                <a:r>
                  <a:rPr lang="en-US" sz="2100" dirty="0">
                    <a:solidFill>
                      <a:srgbClr val="FF0000"/>
                    </a:solidFill>
                    <a:latin typeface="+mn-ea"/>
                  </a:rPr>
                  <a:t>2𝑎</a:t>
                </a:r>
                <a:r>
                  <a:rPr lang="en-US" sz="2100" dirty="0">
                    <a:solidFill>
                      <a:srgbClr val="FF0000"/>
                    </a:solidFill>
                    <a:latin typeface="+mn-ea"/>
                  </a:rPr>
                  <a:t>+4</a:t>
                </a:r>
                <a14:m>
                  <m:oMath xmlns:m="http://schemas.openxmlformats.org/officeDocument/2006/math">
                    <m:r>
                      <a:rPr lang="en-US" altLang="zh-CN" sz="2100" i="1">
                        <a:solidFill>
                          <a:srgbClr val="FF0000"/>
                        </a:solidFill>
                        <a:latin typeface="Cambria Math" panose="02040503050406030204"/>
                      </a:rPr>
                      <m:t>𝑏</m:t>
                    </m:r>
                  </m:oMath>
                </a14:m>
                <a:endParaRPr lang="zh-CN" altLang="en-US" sz="2100" dirty="0">
                  <a:solidFill>
                    <a:srgbClr val="FF0000"/>
                  </a:solidFill>
                  <a:latin typeface="+mn-ea"/>
                </a:endParaRPr>
              </a:p>
            </p:txBody>
          </p:sp>
        </mc:Choice>
        <mc:Fallback>
          <p:sp>
            <p:nvSpPr>
              <p:cNvPr id="62" name="TextBox 26"/>
              <p:cNvSpPr txBox="1">
                <a:spLocks noRot="1" noChangeAspect="1" noMove="1" noResize="1" noEditPoints="1" noAdjustHandles="1" noChangeArrowheads="1" noChangeShapeType="1" noTextEdit="1"/>
              </p:cNvSpPr>
              <p:nvPr/>
            </p:nvSpPr>
            <p:spPr>
              <a:xfrm>
                <a:off x="6532913" y="3026244"/>
                <a:ext cx="1425416" cy="392415"/>
              </a:xfrm>
              <a:prstGeom prst="rect">
                <a:avLst/>
              </a:prstGeom>
              <a:blipFill rotWithShape="1">
                <a:blip r:embed="rId4"/>
                <a:stretch>
                  <a:fillRect l="-2" t="-9829" r="36" b="116"/>
                </a:stretch>
              </a:blipFill>
            </p:spPr>
            <p:txBody>
              <a:bodyPr/>
              <a:lstStyle/>
              <a:p>
                <a:r>
                  <a:rPr lang="zh-CN" altLang="en-US">
                    <a:noFill/>
                  </a:rPr>
                  <a:t> </a:t>
                </a:r>
              </a:p>
            </p:txBody>
          </p:sp>
        </mc:Fallback>
      </mc:AlternateContent>
      <p:sp>
        <p:nvSpPr>
          <p:cNvPr id="63" name="TextBox 26"/>
          <p:cNvSpPr txBox="1"/>
          <p:nvPr/>
        </p:nvSpPr>
        <p:spPr>
          <a:xfrm>
            <a:off x="2797167" y="3679798"/>
            <a:ext cx="747713" cy="392415"/>
          </a:xfrm>
          <a:prstGeom prst="rect">
            <a:avLst/>
          </a:prstGeom>
          <a:noFill/>
        </p:spPr>
        <p:txBody>
          <a:bodyPr wrap="square" lIns="68580" tIns="34290" rIns="68580" bIns="34290" rtlCol="0">
            <a:spAutoFit/>
          </a:bodyPr>
          <a:lstStyle/>
          <a:p>
            <a:r>
              <a:rPr lang="en-US" sz="2100" dirty="0">
                <a:solidFill>
                  <a:srgbClr val="FF0000"/>
                </a:solidFill>
                <a:latin typeface="+mn-ea"/>
              </a:rPr>
              <a:t>3𝑎</a:t>
            </a:r>
            <a:endParaRPr lang="zh-CN" altLang="en-US" sz="2100" dirty="0">
              <a:solidFill>
                <a:srgbClr val="FF0000"/>
              </a:solidFill>
              <a:latin typeface="+mn-ea"/>
            </a:endParaRPr>
          </a:p>
        </p:txBody>
      </p:sp>
      <mc:AlternateContent xmlns:mc="http://schemas.openxmlformats.org/markup-compatibility/2006">
        <mc:Choice xmlns:a14="http://schemas.microsoft.com/office/drawing/2010/main" Requires="a14">
          <p:sp>
            <p:nvSpPr>
              <p:cNvPr id="64" name="TextBox 26"/>
              <p:cNvSpPr txBox="1"/>
              <p:nvPr/>
            </p:nvSpPr>
            <p:spPr>
              <a:xfrm>
                <a:off x="6156438" y="3615252"/>
                <a:ext cx="1089184" cy="392415"/>
              </a:xfrm>
              <a:prstGeom prst="rect">
                <a:avLst/>
              </a:prstGeom>
              <a:noFill/>
            </p:spPr>
            <p:txBody>
              <a:bodyPr wrap="square" lIns="68580" tIns="34290" rIns="68580" bIns="34290" rtlCol="0">
                <a:spAutoFit/>
              </a:bodyPr>
              <a:lstStyle/>
              <a:p>
                <a:r>
                  <a:rPr lang="en-US" sz="2100" dirty="0">
                    <a:solidFill>
                      <a:srgbClr val="FF0000"/>
                    </a:solidFill>
                    <a:latin typeface="+mn-ea"/>
                  </a:rPr>
                  <a:t>𝑎</a:t>
                </a:r>
                <a14:m>
                  <m:oMath xmlns:m="http://schemas.openxmlformats.org/officeDocument/2006/math">
                    <m:r>
                      <a:rPr lang="en-US" altLang="zh-CN" sz="2100" i="1">
                        <a:solidFill>
                          <a:srgbClr val="FF0000"/>
                        </a:solidFill>
                        <a:latin typeface="Cambria Math" panose="02040503050406030204"/>
                      </a:rPr>
                      <m:t>𝑏</m:t>
                    </m:r>
                  </m:oMath>
                </a14:m>
                <a:r>
                  <a:rPr lang="en-US" sz="2100" dirty="0">
                    <a:solidFill>
                      <a:srgbClr val="FF0000"/>
                    </a:solidFill>
                    <a:latin typeface="+mn-ea"/>
                  </a:rPr>
                  <a:t>𝑥</a:t>
                </a:r>
                <a:endParaRPr lang="zh-CN" altLang="en-US" sz="2100" dirty="0">
                  <a:solidFill>
                    <a:srgbClr val="FF0000"/>
                  </a:solidFill>
                  <a:latin typeface="+mn-ea"/>
                </a:endParaRPr>
              </a:p>
            </p:txBody>
          </p:sp>
        </mc:Choice>
        <mc:Fallback>
          <p:sp>
            <p:nvSpPr>
              <p:cNvPr id="64" name="TextBox 26"/>
              <p:cNvSpPr txBox="1">
                <a:spLocks noRot="1" noChangeAspect="1" noMove="1" noResize="1" noEditPoints="1" noAdjustHandles="1" noChangeArrowheads="1" noChangeShapeType="1" noTextEdit="1"/>
              </p:cNvSpPr>
              <p:nvPr/>
            </p:nvSpPr>
            <p:spPr>
              <a:xfrm>
                <a:off x="6156438" y="3615252"/>
                <a:ext cx="1089184" cy="392415"/>
              </a:xfrm>
              <a:prstGeom prst="rect">
                <a:avLst/>
              </a:prstGeom>
              <a:blipFill rotWithShape="1">
                <a:blip r:embed="rId5"/>
                <a:stretch>
                  <a:fillRect l="-10" t="-9759" r="25" b="46"/>
                </a:stretch>
              </a:blipFill>
            </p:spPr>
            <p:txBody>
              <a:bodyPr/>
              <a:lstStyle/>
              <a:p>
                <a:r>
                  <a:rPr lang="zh-CN" altLang="en-US">
                    <a:noFill/>
                  </a:rPr>
                  <a:t> </a:t>
                </a:r>
              </a:p>
            </p:txBody>
          </p:sp>
        </mc:Fallback>
      </mc:AlternateContent>
      <p:sp>
        <p:nvSpPr>
          <p:cNvPr id="2" name="矩形 1"/>
          <p:cNvSpPr/>
          <p:nvPr/>
        </p:nvSpPr>
        <p:spPr>
          <a:xfrm>
            <a:off x="540691" y="379375"/>
            <a:ext cx="3370154" cy="715580"/>
          </a:xfrm>
          <a:prstGeom prst="rect">
            <a:avLst/>
          </a:prstGeom>
        </p:spPr>
        <p:txBody>
          <a:bodyPr wrap="none" lIns="68580" tIns="34290" rIns="68580" bIns="34290">
            <a:spAutoFit/>
          </a:bodyPr>
          <a:lstStyle/>
          <a:p>
            <a:pPr lvl="0">
              <a:lnSpc>
                <a:spcPct val="200000"/>
              </a:lnSpc>
            </a:pPr>
            <a:r>
              <a:rPr lang="zh-CN" altLang="en-US" sz="2100" dirty="0">
                <a:solidFill>
                  <a:prstClr val="black"/>
                </a:solidFill>
              </a:rPr>
              <a:t>用简便方法表示下列各式。</a:t>
            </a:r>
            <a:endParaRPr lang="zh-CN" altLang="en-US" sz="2100" dirty="0">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up)">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wipe(up)">
                                      <p:cBhvr>
                                        <p:cTn id="17" dur="500"/>
                                        <p:tgtEl>
                                          <p:spTgt spid="5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up)">
                                      <p:cBhvr>
                                        <p:cTn id="22" dur="500"/>
                                        <p:tgtEl>
                                          <p:spTgt spid="5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ipe(up)">
                                      <p:cBhvr>
                                        <p:cTn id="27" dur="500"/>
                                        <p:tgtEl>
                                          <p:spTgt spid="6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wipe(up)">
                                      <p:cBhvr>
                                        <p:cTn id="32" dur="500"/>
                                        <p:tgtEl>
                                          <p:spTgt spid="6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up)">
                                      <p:cBhvr>
                                        <p:cTn id="37" dur="500"/>
                                        <p:tgtEl>
                                          <p:spTgt spid="6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wipe(up)">
                                      <p:cBhvr>
                                        <p:cTn id="42" dur="500"/>
                                        <p:tgtEl>
                                          <p:spTgt spid="6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wipe(up)">
                                      <p:cBhvr>
                                        <p:cTn id="4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7" grpId="0"/>
      <p:bldP spid="58" grpId="0"/>
      <p:bldP spid="59" grpId="0"/>
      <p:bldP spid="60" grpId="0"/>
      <p:bldP spid="61" grpId="0"/>
      <p:bldP spid="62" grpId="0"/>
      <p:bldP spid="63" grpId="0"/>
      <p:bldP spid="6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3</a:t>
            </a:r>
            <a:endParaRPr lang="zh-CN" altLang="en-US" sz="2100" b="1" dirty="0"/>
          </a:p>
        </p:txBody>
      </p:sp>
      <p:sp>
        <p:nvSpPr>
          <p:cNvPr id="31" name="Text Box 4"/>
          <p:cNvSpPr txBox="1">
            <a:spLocks noChangeArrowheads="1"/>
          </p:cNvSpPr>
          <p:nvPr/>
        </p:nvSpPr>
        <p:spPr bwMode="auto">
          <a:xfrm>
            <a:off x="493521" y="586863"/>
            <a:ext cx="640589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r>
              <a:rPr lang="zh-CN" altLang="en-US" sz="2100" dirty="0">
                <a:solidFill>
                  <a:schemeClr val="tx1">
                    <a:lumMod val="95000"/>
                    <a:lumOff val="5000"/>
                  </a:schemeClr>
                </a:solidFill>
                <a:latin typeface="+mn-ea"/>
                <a:sym typeface="+mn-ea"/>
              </a:rPr>
              <a:t>根据运算律，在下面的方框里填上数或字母。</a:t>
            </a:r>
            <a:endParaRPr lang="zh-CN" altLang="en-US" sz="2100" dirty="0">
              <a:solidFill>
                <a:schemeClr val="tx1">
                  <a:lumMod val="95000"/>
                  <a:lumOff val="5000"/>
                </a:schemeClr>
              </a:solidFill>
              <a:latin typeface="+mn-ea"/>
              <a:sym typeface="+mn-ea"/>
            </a:endParaRPr>
          </a:p>
        </p:txBody>
      </p:sp>
      <p:grpSp>
        <p:nvGrpSpPr>
          <p:cNvPr id="6" name="组合 5"/>
          <p:cNvGrpSpPr/>
          <p:nvPr/>
        </p:nvGrpSpPr>
        <p:grpSpPr>
          <a:xfrm>
            <a:off x="1785486" y="1155124"/>
            <a:ext cx="5241472" cy="3300904"/>
            <a:chOff x="481509" y="1305704"/>
            <a:chExt cx="6988629" cy="4401205"/>
          </a:xfrm>
        </p:grpSpPr>
        <mc:AlternateContent xmlns:mc="http://schemas.openxmlformats.org/markup-compatibility/2006">
          <mc:Choice xmlns:a14="http://schemas.microsoft.com/office/drawing/2010/main" Requires="a14">
            <p:sp>
              <p:nvSpPr>
                <p:cNvPr id="3" name="文本框 2"/>
                <p:cNvSpPr txBox="1"/>
                <p:nvPr/>
              </p:nvSpPr>
              <p:spPr>
                <a:xfrm>
                  <a:off x="481509" y="1305704"/>
                  <a:ext cx="6988629" cy="4401205"/>
                </a:xfrm>
                <a:prstGeom prst="rect">
                  <a:avLst/>
                </a:prstGeom>
                <a:noFill/>
              </p:spPr>
              <p:txBody>
                <a:bodyPr wrap="square" rtlCol="0">
                  <a:spAutoFit/>
                </a:bodyPr>
                <a:lstStyle/>
                <a:p>
                  <a:pPr>
                    <a:lnSpc>
                      <a:spcPct val="200000"/>
                    </a:lnSpc>
                  </a:pPr>
                  <a:r>
                    <a:rPr lang="zh-CN" altLang="en-US" sz="2100" dirty="0">
                      <a:latin typeface="+mn-ea"/>
                    </a:rPr>
                    <a:t>（</a:t>
                  </a:r>
                  <a:r>
                    <a:rPr lang="en-US" altLang="zh-CN" sz="2100" dirty="0">
                      <a:latin typeface="+mn-ea"/>
                    </a:rPr>
                    <a:t>1</a:t>
                  </a:r>
                  <a:r>
                    <a:rPr lang="zh-CN" altLang="en-US" sz="2100" dirty="0">
                      <a:latin typeface="+mn-ea"/>
                    </a:rPr>
                    <a:t>）</a:t>
                  </a:r>
                  <a:r>
                    <a:rPr lang="en-US" altLang="zh-CN" sz="2100" dirty="0">
                      <a:latin typeface="+mn-ea"/>
                    </a:rPr>
                    <a:t>14+</a:t>
                  </a:r>
                  <a:r>
                    <a:rPr lang="zh-CN" altLang="en-US" sz="2100" dirty="0">
                      <a:latin typeface="+mn-ea"/>
                    </a:rPr>
                    <a:t>（</a:t>
                  </a:r>
                  <a:r>
                    <a:rPr lang="en-US" altLang="zh-CN" sz="2100" dirty="0">
                      <a:latin typeface="+mn-ea"/>
                    </a:rPr>
                    <a:t>22+</a:t>
                  </a:r>
                  <a14:m>
                    <m:oMath xmlns:m="http://schemas.openxmlformats.org/officeDocument/2006/math">
                      <m:r>
                        <a:rPr lang="en-US" altLang="zh-CN" sz="2100" i="1">
                          <a:solidFill>
                            <a:prstClr val="black"/>
                          </a:solidFill>
                          <a:latin typeface="Cambria Math" panose="02040503050406030204"/>
                        </a:rPr>
                        <m:t>𝑏</m:t>
                      </m:r>
                      <m:r>
                        <a:rPr lang="en-US" altLang="zh-CN" sz="2100" i="1">
                          <a:solidFill>
                            <a:prstClr val="black"/>
                          </a:solidFill>
                          <a:latin typeface="Cambria Math" panose="02040503050406030204"/>
                        </a:rPr>
                        <m:t> </m:t>
                      </m:r>
                    </m:oMath>
                  </a14:m>
                  <a:r>
                    <a:rPr lang="zh-CN" altLang="en-US" sz="2100" dirty="0">
                      <a:latin typeface="+mn-ea"/>
                    </a:rPr>
                    <a:t>）</a:t>
                  </a:r>
                  <a:r>
                    <a:rPr lang="en-US" altLang="zh-CN" sz="2100" dirty="0">
                      <a:latin typeface="+mn-ea"/>
                    </a:rPr>
                    <a:t>=(14+       )+22</a:t>
                  </a:r>
                  <a:endParaRPr lang="en-US" altLang="zh-CN" sz="2100" dirty="0">
                    <a:latin typeface="+mn-ea"/>
                  </a:endParaRPr>
                </a:p>
                <a:p>
                  <a:pPr>
                    <a:lnSpc>
                      <a:spcPct val="200000"/>
                    </a:lnSpc>
                  </a:pPr>
                  <a:r>
                    <a:rPr lang="zh-CN" altLang="en-US" sz="2100" dirty="0">
                      <a:latin typeface="+mn-ea"/>
                    </a:rPr>
                    <a:t>（</a:t>
                  </a:r>
                  <a:r>
                    <a:rPr lang="en-US" altLang="zh-CN" sz="2100" dirty="0">
                      <a:latin typeface="+mn-ea"/>
                    </a:rPr>
                    <a:t>2</a:t>
                  </a:r>
                  <a:r>
                    <a:rPr lang="zh-CN" altLang="en-US" sz="2100" dirty="0">
                      <a:latin typeface="+mn-ea"/>
                    </a:rPr>
                    <a:t>）</a:t>
                  </a:r>
                  <a:r>
                    <a:rPr lang="en-US" altLang="zh-CN" sz="2100" dirty="0">
                      <a:latin typeface="+mn-ea"/>
                    </a:rPr>
                    <a:t>15</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+15</a:t>
                  </a:r>
                  <a14:m>
                    <m:oMath xmlns:m="http://schemas.openxmlformats.org/officeDocument/2006/math">
                      <m:r>
                        <a:rPr lang="en-US" altLang="zh-CN" sz="2100" i="1">
                          <a:solidFill>
                            <a:prstClr val="black"/>
                          </a:solidFill>
                          <a:latin typeface="Cambria Math" panose="02040503050406030204"/>
                        </a:rPr>
                        <m:t>𝑏</m:t>
                      </m:r>
                      <m:r>
                        <a:rPr lang="en-US" altLang="zh-CN" sz="2100" i="1">
                          <a:solidFill>
                            <a:prstClr val="black"/>
                          </a:solidFill>
                          <a:latin typeface="Cambria Math" panose="02040503050406030204"/>
                        </a:rPr>
                        <m:t> </m:t>
                      </m:r>
                    </m:oMath>
                  </a14:m>
                  <a:r>
                    <a:rPr lang="en-US" altLang="zh-CN" sz="2100" dirty="0">
                      <a:latin typeface="+mn-ea"/>
                    </a:rPr>
                    <a:t>=15×</a:t>
                  </a:r>
                  <a:r>
                    <a:rPr lang="zh-CN" altLang="en-US" sz="2100" dirty="0">
                      <a:latin typeface="+mn-ea"/>
                    </a:rPr>
                    <a:t>（     </a:t>
                  </a:r>
                  <a:r>
                    <a:rPr lang="en-US" altLang="zh-CN" sz="2100" dirty="0">
                      <a:latin typeface="+mn-ea"/>
                    </a:rPr>
                    <a:t>+       </a:t>
                  </a:r>
                  <a:r>
                    <a:rPr lang="zh-CN" altLang="en-US" sz="2100" dirty="0">
                      <a:latin typeface="+mn-ea"/>
                    </a:rPr>
                    <a:t>）</a:t>
                  </a:r>
                  <a:endParaRPr lang="en-US" altLang="zh-CN" sz="2100" dirty="0">
                    <a:latin typeface="+mn-ea"/>
                  </a:endParaRPr>
                </a:p>
                <a:p>
                  <a:pPr>
                    <a:lnSpc>
                      <a:spcPct val="200000"/>
                    </a:lnSpc>
                  </a:pPr>
                  <a:r>
                    <a:rPr lang="zh-CN" altLang="en-US" sz="2100" dirty="0">
                      <a:latin typeface="+mn-ea"/>
                    </a:rPr>
                    <a:t>（</a:t>
                  </a:r>
                  <a:r>
                    <a:rPr lang="en-US" altLang="zh-CN" sz="2100" dirty="0">
                      <a:latin typeface="+mn-ea"/>
                    </a:rPr>
                    <a:t>3</a:t>
                  </a:r>
                  <a:r>
                    <a:rPr lang="zh-CN" altLang="en-US" sz="2100" dirty="0">
                      <a:latin typeface="+mn-ea"/>
                    </a:rPr>
                    <a:t>）</a:t>
                  </a:r>
                  <a:r>
                    <a:rPr lang="en-US" altLang="zh-CN" sz="2100" dirty="0">
                      <a:latin typeface="+mn-ea"/>
                    </a:rPr>
                    <a:t>5</a:t>
                  </a:r>
                  <a:r>
                    <a:rPr lang="zh-CN" altLang="en-US" sz="2100" dirty="0">
                      <a:latin typeface="+mn-ea"/>
                    </a:rPr>
                    <a:t>（</a:t>
                  </a:r>
                  <a:r>
                    <a:rPr lang="en-US" altLang="zh-CN" sz="2100" dirty="0" err="1">
                      <a:latin typeface="+mn-ea"/>
                    </a:rPr>
                    <a:t>m+n</a:t>
                  </a:r>
                  <a:r>
                    <a:rPr lang="zh-CN" altLang="en-US" sz="2100" dirty="0">
                      <a:latin typeface="+mn-ea"/>
                    </a:rPr>
                    <a:t>）</a:t>
                  </a:r>
                  <a:r>
                    <a:rPr lang="en-US" altLang="zh-CN" sz="2100" dirty="0">
                      <a:latin typeface="+mn-ea"/>
                    </a:rPr>
                    <a:t>=     +</a:t>
                  </a:r>
                  <a:endParaRPr lang="en-US" altLang="zh-CN" sz="2100" dirty="0">
                    <a:latin typeface="+mn-ea"/>
                  </a:endParaRPr>
                </a:p>
                <a:p>
                  <a:pPr>
                    <a:lnSpc>
                      <a:spcPct val="200000"/>
                    </a:lnSpc>
                  </a:pPr>
                  <a:r>
                    <a:rPr lang="zh-CN" altLang="en-US" sz="2100" dirty="0">
                      <a:latin typeface="+mn-ea"/>
                    </a:rPr>
                    <a:t>（</a:t>
                  </a:r>
                  <a:r>
                    <a:rPr lang="en-US" altLang="zh-CN" sz="2100" dirty="0">
                      <a:latin typeface="+mn-ea"/>
                    </a:rPr>
                    <a:t>4</a:t>
                  </a:r>
                  <a:r>
                    <a:rPr lang="zh-CN" altLang="en-US" sz="2100" dirty="0">
                      <a:latin typeface="+mn-ea"/>
                    </a:rPr>
                    <a:t>）</a:t>
                  </a:r>
                  <a:r>
                    <a:rPr lang="en-US" altLang="zh-CN" sz="2100" dirty="0">
                      <a:latin typeface="+mn-ea"/>
                    </a:rPr>
                    <a:t>3y=y·  </a:t>
                  </a:r>
                  <a:endParaRPr lang="en-US" altLang="zh-CN" sz="2100" dirty="0">
                    <a:latin typeface="+mn-ea"/>
                  </a:endParaRPr>
                </a:p>
                <a:p>
                  <a:pPr>
                    <a:lnSpc>
                      <a:spcPct val="200000"/>
                    </a:lnSpc>
                  </a:pPr>
                  <a:r>
                    <a:rPr lang="zh-CN" altLang="en-US" sz="2100" dirty="0">
                      <a:latin typeface="+mn-ea"/>
                    </a:rPr>
                    <a:t>（</a:t>
                  </a:r>
                  <a:r>
                    <a:rPr lang="en-US" altLang="zh-CN" sz="2100" dirty="0">
                      <a:latin typeface="+mn-ea"/>
                    </a:rPr>
                    <a:t>5</a:t>
                  </a:r>
                  <a:r>
                    <a:rPr lang="zh-CN" altLang="en-US" sz="2100" dirty="0">
                      <a:latin typeface="+mn-ea"/>
                    </a:rPr>
                    <a:t>）</a:t>
                  </a:r>
                  <a:r>
                    <a:rPr lang="en-US" altLang="zh-CN" sz="2100" dirty="0">
                      <a:latin typeface="+mn-ea"/>
                    </a:rPr>
                    <a:t>34×</a:t>
                  </a:r>
                  <a14:m>
                    <m:oMath xmlns:m="http://schemas.openxmlformats.org/officeDocument/2006/math">
                      <m:r>
                        <a:rPr lang="zh-CN" altLang="en-US" sz="2100" i="1">
                          <a:latin typeface="Cambria Math" panose="02040503050406030204" pitchFamily="18" charset="0"/>
                        </a:rPr>
                        <m:t>𝑎</m:t>
                      </m:r>
                    </m:oMath>
                  </a14:m>
                  <a:r>
                    <a:rPr lang="en-US" altLang="zh-CN" sz="2100" dirty="0">
                      <a:latin typeface="+mn-ea"/>
                    </a:rPr>
                    <a:t>×</a:t>
                  </a:r>
                  <a14:m>
                    <m:oMath xmlns:m="http://schemas.openxmlformats.org/officeDocument/2006/math">
                      <m:r>
                        <a:rPr lang="en-US" altLang="zh-CN" sz="2100" i="1">
                          <a:solidFill>
                            <a:prstClr val="black"/>
                          </a:solidFill>
                          <a:latin typeface="Cambria Math" panose="02040503050406030204"/>
                        </a:rPr>
                        <m:t>𝑏</m:t>
                      </m:r>
                      <m:r>
                        <a:rPr lang="en-US" altLang="zh-CN" sz="2100" i="1">
                          <a:solidFill>
                            <a:prstClr val="black"/>
                          </a:solidFill>
                          <a:latin typeface="Cambria Math" panose="02040503050406030204"/>
                        </a:rPr>
                        <m:t> </m:t>
                      </m:r>
                    </m:oMath>
                  </a14:m>
                  <a:r>
                    <a:rPr lang="en-US" altLang="zh-CN" sz="2100" dirty="0">
                      <a:latin typeface="+mn-ea"/>
                    </a:rPr>
                    <a:t>=34×      ×</a:t>
                  </a:r>
                  <a14:m>
                    <m:oMath xmlns:m="http://schemas.openxmlformats.org/officeDocument/2006/math">
                      <m:r>
                        <a:rPr lang="zh-CN" altLang="en-US" sz="2100" i="1">
                          <a:latin typeface="Cambria Math" panose="02040503050406030204" pitchFamily="18" charset="0"/>
                        </a:rPr>
                        <m:t>𝑎</m:t>
                      </m:r>
                    </m:oMath>
                  </a14:m>
                  <a:endParaRPr lang="en-US" altLang="zh-CN" sz="2100" dirty="0">
                    <a:latin typeface="+mn-ea"/>
                  </a:endParaRPr>
                </a:p>
              </p:txBody>
            </p:sp>
          </mc:Choice>
          <mc:Fallback>
            <p:sp>
              <p:nvSpPr>
                <p:cNvPr id="3" name="文本框 2"/>
                <p:cNvSpPr txBox="1">
                  <a:spLocks noRot="1" noChangeAspect="1" noMove="1" noResize="1" noEditPoints="1" noAdjustHandles="1" noChangeArrowheads="1" noChangeShapeType="1" noTextEdit="1"/>
                </p:cNvSpPr>
                <p:nvPr/>
              </p:nvSpPr>
              <p:spPr>
                <a:xfrm>
                  <a:off x="481509" y="1305704"/>
                  <a:ext cx="6988629" cy="4401205"/>
                </a:xfrm>
                <a:prstGeom prst="rect">
                  <a:avLst/>
                </a:prstGeom>
                <a:blipFill rotWithShape="1">
                  <a:blip r:embed="rId1"/>
                </a:blipFill>
              </p:spPr>
              <p:txBody>
                <a:bodyPr/>
                <a:lstStyle/>
                <a:p>
                  <a:r>
                    <a:rPr lang="zh-CN" altLang="en-US">
                      <a:noFill/>
                    </a:rPr>
                    <a:t> </a:t>
                  </a:r>
                </a:p>
              </p:txBody>
            </p:sp>
          </mc:Fallback>
        </mc:AlternateContent>
        <p:grpSp>
          <p:nvGrpSpPr>
            <p:cNvPr id="5" name="组合 4"/>
            <p:cNvGrpSpPr/>
            <p:nvPr/>
          </p:nvGrpSpPr>
          <p:grpSpPr>
            <a:xfrm>
              <a:off x="2507336" y="1660849"/>
              <a:ext cx="3254317" cy="3807469"/>
              <a:chOff x="2507336" y="1660849"/>
              <a:chExt cx="3254317" cy="3807469"/>
            </a:xfrm>
          </p:grpSpPr>
          <p:sp>
            <p:nvSpPr>
              <p:cNvPr id="4" name="矩形 3"/>
              <p:cNvSpPr/>
              <p:nvPr/>
            </p:nvSpPr>
            <p:spPr>
              <a:xfrm>
                <a:off x="5019869" y="1660849"/>
                <a:ext cx="494523" cy="50385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344412" y="2488035"/>
                <a:ext cx="494523" cy="50385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267130" y="2504294"/>
                <a:ext cx="494523" cy="50385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467304" y="3356490"/>
                <a:ext cx="494523" cy="50385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4323695" y="3356490"/>
                <a:ext cx="494523" cy="50385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507336" y="4227348"/>
                <a:ext cx="494523" cy="50385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961827" y="4964465"/>
                <a:ext cx="494523" cy="50385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mc:AlternateContent xmlns:mc="http://schemas.openxmlformats.org/markup-compatibility/2006">
        <mc:Choice xmlns:a14="http://schemas.microsoft.com/office/drawing/2010/main" Requires="a14">
          <p:sp>
            <p:nvSpPr>
              <p:cNvPr id="7" name="文本框 6"/>
              <p:cNvSpPr txBox="1"/>
              <p:nvPr/>
            </p:nvSpPr>
            <p:spPr>
              <a:xfrm>
                <a:off x="5240574" y="1405060"/>
                <a:ext cx="389554" cy="392415"/>
              </a:xfrm>
              <a:prstGeom prst="rect">
                <a:avLst/>
              </a:prstGeom>
              <a:noFill/>
            </p:spPr>
            <p:txBody>
              <a:bodyPr wrap="square" lIns="68580" tIns="34290" rIns="68580" bIns="34290" rtlCol="0">
                <a:spAutoFit/>
              </a:bodyPr>
              <a:lstStyle/>
              <a:p>
                <a:pPr lvl="0"/>
                <a14:m>
                  <m:oMathPara xmlns:m="http://schemas.openxmlformats.org/officeDocument/2006/math">
                    <m:oMathParaPr>
                      <m:jc m:val="centerGroup"/>
                    </m:oMathParaPr>
                    <m:oMath xmlns:m="http://schemas.openxmlformats.org/officeDocument/2006/math">
                      <m:r>
                        <a:rPr lang="en-US" altLang="zh-CN" sz="2100" i="1">
                          <a:solidFill>
                            <a:srgbClr val="FF0000"/>
                          </a:solidFill>
                          <a:latin typeface="Cambria Math" panose="02040503050406030204"/>
                        </a:rPr>
                        <m:t>𝑏</m:t>
                      </m:r>
                    </m:oMath>
                  </m:oMathPara>
                </a14:m>
                <a:endParaRPr lang="zh-CN" altLang="en-US" sz="2100" dirty="0">
                  <a:solidFill>
                    <a:srgbClr val="FF0000"/>
                  </a:solidFill>
                </a:endParaRPr>
              </a:p>
            </p:txBody>
          </p:sp>
        </mc:Choice>
        <mc:Fallback>
          <p:sp>
            <p:nvSpPr>
              <p:cNvPr id="7" name="文本框 6"/>
              <p:cNvSpPr txBox="1">
                <a:spLocks noRot="1" noChangeAspect="1" noMove="1" noResize="1" noEditPoints="1" noAdjustHandles="1" noChangeArrowheads="1" noChangeShapeType="1" noTextEdit="1"/>
              </p:cNvSpPr>
              <p:nvPr/>
            </p:nvSpPr>
            <p:spPr>
              <a:xfrm>
                <a:off x="5240574" y="1405060"/>
                <a:ext cx="389554" cy="392415"/>
              </a:xfrm>
              <a:prstGeom prst="rect">
                <a:avLst/>
              </a:prstGeom>
              <a:blipFill rotWithShape="1">
                <a:blip r:embed="rId2"/>
                <a:stretch>
                  <a:fillRect l="-142" t="-112" r="56" b="10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4" name="文本框 53"/>
              <p:cNvSpPr txBox="1"/>
              <p:nvPr/>
            </p:nvSpPr>
            <p:spPr>
              <a:xfrm>
                <a:off x="4696851" y="2041872"/>
                <a:ext cx="389554" cy="392415"/>
              </a:xfrm>
              <a:prstGeom prst="rect">
                <a:avLst/>
              </a:prstGeom>
              <a:noFill/>
            </p:spPr>
            <p:txBody>
              <a:bodyPr wrap="square" lIns="68580" tIns="34290" rIns="68580" bIns="34290" rtlCol="0">
                <a:spAutoFit/>
              </a:bodyPr>
              <a:lstStyle/>
              <a:p>
                <a14:m>
                  <m:oMathPara xmlns:m="http://schemas.openxmlformats.org/officeDocument/2006/math">
                    <m:oMathParaPr>
                      <m:jc m:val="centerGroup"/>
                    </m:oMathParaPr>
                    <m:oMath xmlns:m="http://schemas.openxmlformats.org/officeDocument/2006/math">
                      <m:r>
                        <a:rPr lang="zh-CN" altLang="en-US" sz="2100" i="1">
                          <a:solidFill>
                            <a:srgbClr val="FF0000"/>
                          </a:solidFill>
                          <a:latin typeface="Cambria Math" panose="02040503050406030204" pitchFamily="18" charset="0"/>
                        </a:rPr>
                        <m:t>𝑎</m:t>
                      </m:r>
                    </m:oMath>
                  </m:oMathPara>
                </a14:m>
                <a:endParaRPr lang="zh-CN" altLang="en-US" sz="2100" dirty="0">
                  <a:solidFill>
                    <a:srgbClr val="FF0000"/>
                  </a:solidFill>
                </a:endParaRPr>
              </a:p>
            </p:txBody>
          </p:sp>
        </mc:Choice>
        <mc:Fallback>
          <p:sp>
            <p:nvSpPr>
              <p:cNvPr id="54" name="文本框 53"/>
              <p:cNvSpPr txBox="1">
                <a:spLocks noRot="1" noChangeAspect="1" noMove="1" noResize="1" noEditPoints="1" noAdjustHandles="1" noChangeArrowheads="1" noChangeShapeType="1" noTextEdit="1"/>
              </p:cNvSpPr>
              <p:nvPr/>
            </p:nvSpPr>
            <p:spPr>
              <a:xfrm>
                <a:off x="4696851" y="2041872"/>
                <a:ext cx="389554" cy="392415"/>
              </a:xfrm>
              <a:prstGeom prst="rect">
                <a:avLst/>
              </a:prstGeom>
              <a:blipFill rotWithShape="1">
                <a:blip r:embed="rId3"/>
                <a:stretch>
                  <a:fillRect l="-100" t="-88" r="14" b="8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5" name="文本框 54"/>
              <p:cNvSpPr txBox="1"/>
              <p:nvPr/>
            </p:nvSpPr>
            <p:spPr>
              <a:xfrm>
                <a:off x="5376627" y="2054066"/>
                <a:ext cx="389554" cy="392415"/>
              </a:xfrm>
              <a:prstGeom prst="rect">
                <a:avLst/>
              </a:prstGeom>
              <a:noFill/>
            </p:spPr>
            <p:txBody>
              <a:bodyPr wrap="square" lIns="68580" tIns="34290" rIns="68580" bIns="34290" rtlCol="0">
                <a:spAutoFit/>
              </a:bodyPr>
              <a:lstStyle/>
              <a:p>
                <a:pPr lvl="0"/>
                <a14:m>
                  <m:oMathPara xmlns:m="http://schemas.openxmlformats.org/officeDocument/2006/math">
                    <m:oMathParaPr>
                      <m:jc m:val="centerGroup"/>
                    </m:oMathParaPr>
                    <m:oMath xmlns:m="http://schemas.openxmlformats.org/officeDocument/2006/math">
                      <m:r>
                        <a:rPr lang="en-US" altLang="zh-CN" sz="2100" i="1">
                          <a:solidFill>
                            <a:srgbClr val="FF0000"/>
                          </a:solidFill>
                          <a:latin typeface="Cambria Math" panose="02040503050406030204"/>
                        </a:rPr>
                        <m:t>𝑏</m:t>
                      </m:r>
                    </m:oMath>
                  </m:oMathPara>
                </a14:m>
                <a:endParaRPr lang="zh-CN" altLang="en-US" sz="2100" dirty="0">
                  <a:solidFill>
                    <a:srgbClr val="FF0000"/>
                  </a:solidFill>
                </a:endParaRPr>
              </a:p>
            </p:txBody>
          </p:sp>
        </mc:Choice>
        <mc:Fallback>
          <p:sp>
            <p:nvSpPr>
              <p:cNvPr id="55" name="文本框 54"/>
              <p:cNvSpPr txBox="1">
                <a:spLocks noRot="1" noChangeAspect="1" noMove="1" noResize="1" noEditPoints="1" noAdjustHandles="1" noChangeArrowheads="1" noChangeShapeType="1" noTextEdit="1"/>
              </p:cNvSpPr>
              <p:nvPr/>
            </p:nvSpPr>
            <p:spPr>
              <a:xfrm>
                <a:off x="5376627" y="2054066"/>
                <a:ext cx="389554" cy="392415"/>
              </a:xfrm>
              <a:prstGeom prst="rect">
                <a:avLst/>
              </a:prstGeom>
              <a:blipFill rotWithShape="1">
                <a:blip r:embed="rId2"/>
                <a:stretch>
                  <a:fillRect l="-21" t="-121" r="98" b="117"/>
                </a:stretch>
              </a:blipFill>
            </p:spPr>
            <p:txBody>
              <a:bodyPr/>
              <a:lstStyle/>
              <a:p>
                <a:r>
                  <a:rPr lang="zh-CN" altLang="en-US">
                    <a:noFill/>
                  </a:rPr>
                  <a:t> </a:t>
                </a:r>
              </a:p>
            </p:txBody>
          </p:sp>
        </mc:Fallback>
      </mc:AlternateContent>
      <p:sp>
        <p:nvSpPr>
          <p:cNvPr id="56" name="文本框 55"/>
          <p:cNvSpPr txBox="1"/>
          <p:nvPr/>
        </p:nvSpPr>
        <p:spPr>
          <a:xfrm>
            <a:off x="3938949" y="2693213"/>
            <a:ext cx="665643" cy="392415"/>
          </a:xfrm>
          <a:prstGeom prst="rect">
            <a:avLst/>
          </a:prstGeom>
          <a:noFill/>
        </p:spPr>
        <p:txBody>
          <a:bodyPr wrap="square" lIns="68580" tIns="34290" rIns="68580" bIns="34290" rtlCol="0">
            <a:spAutoFit/>
          </a:bodyPr>
          <a:lstStyle/>
          <a:p>
            <a:r>
              <a:rPr lang="en-US" altLang="zh-CN" sz="2100" dirty="0">
                <a:solidFill>
                  <a:srgbClr val="FF0000"/>
                </a:solidFill>
              </a:rPr>
              <a:t>5m</a:t>
            </a:r>
            <a:endParaRPr lang="zh-CN" altLang="en-US" sz="2100" dirty="0">
              <a:solidFill>
                <a:srgbClr val="FF0000"/>
              </a:solidFill>
            </a:endParaRPr>
          </a:p>
        </p:txBody>
      </p:sp>
      <p:sp>
        <p:nvSpPr>
          <p:cNvPr id="57" name="文本框 56"/>
          <p:cNvSpPr txBox="1"/>
          <p:nvPr/>
        </p:nvSpPr>
        <p:spPr>
          <a:xfrm>
            <a:off x="4604592" y="2693213"/>
            <a:ext cx="665643" cy="392415"/>
          </a:xfrm>
          <a:prstGeom prst="rect">
            <a:avLst/>
          </a:prstGeom>
          <a:noFill/>
        </p:spPr>
        <p:txBody>
          <a:bodyPr wrap="square" lIns="68580" tIns="34290" rIns="68580" bIns="34290" rtlCol="0">
            <a:spAutoFit/>
          </a:bodyPr>
          <a:lstStyle/>
          <a:p>
            <a:r>
              <a:rPr lang="en-US" altLang="zh-CN" sz="2100" dirty="0">
                <a:solidFill>
                  <a:srgbClr val="FF0000"/>
                </a:solidFill>
              </a:rPr>
              <a:t>5n</a:t>
            </a:r>
            <a:endParaRPr lang="zh-CN" altLang="en-US" sz="2100" dirty="0">
              <a:solidFill>
                <a:srgbClr val="FF0000"/>
              </a:solidFill>
            </a:endParaRPr>
          </a:p>
        </p:txBody>
      </p:sp>
      <p:sp>
        <p:nvSpPr>
          <p:cNvPr id="58" name="文本框 57"/>
          <p:cNvSpPr txBox="1"/>
          <p:nvPr/>
        </p:nvSpPr>
        <p:spPr>
          <a:xfrm>
            <a:off x="3249884" y="3346357"/>
            <a:ext cx="665643" cy="392415"/>
          </a:xfrm>
          <a:prstGeom prst="rect">
            <a:avLst/>
          </a:prstGeom>
          <a:noFill/>
        </p:spPr>
        <p:txBody>
          <a:bodyPr wrap="square" lIns="68580" tIns="34290" rIns="68580" bIns="34290" rtlCol="0">
            <a:spAutoFit/>
          </a:bodyPr>
          <a:lstStyle/>
          <a:p>
            <a:r>
              <a:rPr lang="en-US" altLang="zh-CN" sz="2100" dirty="0">
                <a:solidFill>
                  <a:srgbClr val="FF0000"/>
                </a:solidFill>
              </a:rPr>
              <a:t>3</a:t>
            </a:r>
            <a:endParaRPr lang="zh-CN" altLang="en-US" sz="2100" dirty="0">
              <a:solidFill>
                <a:srgbClr val="FF0000"/>
              </a:solidFill>
            </a:endParaRPr>
          </a:p>
        </p:txBody>
      </p:sp>
      <mc:AlternateContent xmlns:mc="http://schemas.openxmlformats.org/markup-compatibility/2006">
        <mc:Choice xmlns:a14="http://schemas.microsoft.com/office/drawing/2010/main" Requires="a14">
          <p:sp>
            <p:nvSpPr>
              <p:cNvPr id="59" name="文本框 58"/>
              <p:cNvSpPr txBox="1"/>
              <p:nvPr/>
            </p:nvSpPr>
            <p:spPr>
              <a:xfrm>
                <a:off x="4241462" y="3939146"/>
                <a:ext cx="665643" cy="392415"/>
              </a:xfrm>
              <a:prstGeom prst="rect">
                <a:avLst/>
              </a:prstGeom>
              <a:noFill/>
            </p:spPr>
            <p:txBody>
              <a:bodyPr wrap="square" lIns="68580" tIns="34290" rIns="68580" bIns="34290" rtlCol="0">
                <a:spAutoFit/>
              </a:bodyPr>
              <a:lstStyle/>
              <a:p>
                <a:pPr lvl="0"/>
                <a14:m>
                  <m:oMathPara xmlns:m="http://schemas.openxmlformats.org/officeDocument/2006/math">
                    <m:oMathParaPr>
                      <m:jc m:val="centerGroup"/>
                    </m:oMathParaPr>
                    <m:oMath xmlns:m="http://schemas.openxmlformats.org/officeDocument/2006/math">
                      <m:r>
                        <a:rPr lang="en-US" altLang="zh-CN" sz="2100" i="1">
                          <a:solidFill>
                            <a:srgbClr val="FF0000"/>
                          </a:solidFill>
                          <a:latin typeface="Cambria Math" panose="02040503050406030204"/>
                        </a:rPr>
                        <m:t>𝑏</m:t>
                      </m:r>
                    </m:oMath>
                  </m:oMathPara>
                </a14:m>
                <a:endParaRPr lang="zh-CN" altLang="en-US" sz="2100" dirty="0">
                  <a:solidFill>
                    <a:srgbClr val="FF0000"/>
                  </a:solidFill>
                </a:endParaRPr>
              </a:p>
            </p:txBody>
          </p:sp>
        </mc:Choice>
        <mc:Fallback>
          <p:sp>
            <p:nvSpPr>
              <p:cNvPr id="59" name="文本框 58"/>
              <p:cNvSpPr txBox="1">
                <a:spLocks noRot="1" noChangeAspect="1" noMove="1" noResize="1" noEditPoints="1" noAdjustHandles="1" noChangeArrowheads="1" noChangeShapeType="1" noTextEdit="1"/>
              </p:cNvSpPr>
              <p:nvPr/>
            </p:nvSpPr>
            <p:spPr>
              <a:xfrm>
                <a:off x="4241462" y="3939146"/>
                <a:ext cx="665643" cy="392415"/>
              </a:xfrm>
              <a:prstGeom prst="rect">
                <a:avLst/>
              </a:prstGeom>
              <a:blipFill rotWithShape="1">
                <a:blip r:embed="rId4"/>
                <a:stretch>
                  <a:fillRect l="-45" t="-61" r="69" b="58"/>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up)">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up)">
                                      <p:cBhvr>
                                        <p:cTn id="27" dur="50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up)">
                                      <p:cBhvr>
                                        <p:cTn id="32" dur="500"/>
                                        <p:tgtEl>
                                          <p:spTgt spid="5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up)">
                                      <p:cBhvr>
                                        <p:cTn id="37" dur="500"/>
                                        <p:tgtEl>
                                          <p:spTgt spid="5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wipe(up)">
                                      <p:cBhvr>
                                        <p:cTn id="42" dur="500"/>
                                        <p:tgtEl>
                                          <p:spTgt spid="5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wipe(up)">
                                      <p:cBhvr>
                                        <p:cTn id="4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7" grpId="0"/>
      <p:bldP spid="54" grpId="0"/>
      <p:bldP spid="55" grpId="0"/>
      <p:bldP spid="56" grpId="0"/>
      <p:bldP spid="57" grpId="0"/>
      <p:bldP spid="58" grpId="0"/>
      <p:bldP spid="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3520" y="459905"/>
            <a:ext cx="8202072" cy="103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zh-CN" altLang="en-US" sz="2100" dirty="0">
                <a:latin typeface="+mn-ea"/>
              </a:rPr>
              <a:t>运来</a:t>
            </a:r>
            <a:r>
              <a:rPr lang="en-US" altLang="zh-CN" sz="2100" dirty="0">
                <a:latin typeface="+mn-ea"/>
              </a:rPr>
              <a:t>a</a:t>
            </a:r>
            <a:r>
              <a:rPr lang="zh-CN" altLang="en-US" sz="2100" dirty="0">
                <a:latin typeface="+mn-ea"/>
              </a:rPr>
              <a:t>车水泥，每车装</a:t>
            </a:r>
            <a:r>
              <a:rPr lang="en-US" altLang="zh-CN" sz="2100" dirty="0">
                <a:latin typeface="+mn-ea"/>
              </a:rPr>
              <a:t>5</a:t>
            </a:r>
            <a:r>
              <a:rPr lang="zh-CN" altLang="en-US" sz="2100" dirty="0">
                <a:latin typeface="+mn-ea"/>
              </a:rPr>
              <a:t>吨，准备运往某施工现场</a:t>
            </a:r>
            <a:r>
              <a:rPr lang="en-US" altLang="zh-CN" sz="2100" dirty="0">
                <a:latin typeface="+mn-ea"/>
              </a:rPr>
              <a:t>42</a:t>
            </a:r>
            <a:r>
              <a:rPr lang="zh-CN" altLang="en-US" sz="2100" dirty="0">
                <a:latin typeface="+mn-ea"/>
              </a:rPr>
              <a:t>吨</a:t>
            </a:r>
            <a:r>
              <a:rPr lang="zh-CN" altLang="en-US" sz="2100" dirty="0">
                <a:latin typeface="+mn-ea"/>
              </a:rPr>
              <a:t>。用</a:t>
            </a:r>
            <a:r>
              <a:rPr lang="zh-CN" altLang="en-US" sz="2100" dirty="0">
                <a:latin typeface="+mn-ea"/>
              </a:rPr>
              <a:t>含有字母的式子表示剩下的吨数</a:t>
            </a:r>
            <a:r>
              <a:rPr lang="zh-CN" altLang="en-US" sz="2100" dirty="0">
                <a:latin typeface="+mn-ea"/>
              </a:rPr>
              <a:t>。</a:t>
            </a:r>
            <a:endParaRPr lang="zh-CN" altLang="en-US" sz="2100" dirty="0">
              <a:latin typeface="+mn-ea"/>
            </a:endParaRPr>
          </a:p>
        </p:txBody>
      </p:sp>
      <p:sp>
        <p:nvSpPr>
          <p:cNvPr id="4" name="文本框 3"/>
          <p:cNvSpPr txBox="1"/>
          <p:nvPr/>
        </p:nvSpPr>
        <p:spPr>
          <a:xfrm>
            <a:off x="3851210" y="1946861"/>
            <a:ext cx="1441580" cy="392415"/>
          </a:xfrm>
          <a:prstGeom prst="rect">
            <a:avLst/>
          </a:prstGeom>
          <a:noFill/>
        </p:spPr>
        <p:txBody>
          <a:bodyPr wrap="square" lIns="68580" tIns="34290" rIns="68580" bIns="34290" rtlCol="0">
            <a:spAutoFit/>
          </a:bodyPr>
          <a:lstStyle/>
          <a:p>
            <a:r>
              <a:rPr lang="en-US" altLang="zh-CN" sz="2100" dirty="0">
                <a:solidFill>
                  <a:srgbClr val="FF0000"/>
                </a:solidFill>
              </a:rPr>
              <a:t>5a-42</a:t>
            </a:r>
            <a:r>
              <a:rPr lang="zh-CN" altLang="en-US" sz="2100" dirty="0">
                <a:solidFill>
                  <a:srgbClr val="FF0000"/>
                </a:solidFill>
              </a:rPr>
              <a:t>（吨）</a:t>
            </a:r>
            <a:endParaRPr lang="zh-CN" altLang="en-US" sz="2100" dirty="0">
              <a:solidFill>
                <a:srgbClr val="FF0000"/>
              </a:solidFill>
            </a:endParaRPr>
          </a:p>
        </p:txBody>
      </p:sp>
      <p:sp>
        <p:nvSpPr>
          <p:cNvPr id="9" name="任意多边形 8"/>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4</a:t>
            </a:r>
            <a:endParaRPr lang="zh-CN" altLang="en-US" sz="2100" b="1" dirty="0"/>
          </a:p>
        </p:txBody>
      </p:sp>
      <p:sp>
        <p:nvSpPr>
          <p:cNvPr id="11" name="圆角矩形标注 10"/>
          <p:cNvSpPr/>
          <p:nvPr/>
        </p:nvSpPr>
        <p:spPr>
          <a:xfrm>
            <a:off x="1653579" y="2959407"/>
            <a:ext cx="4642189" cy="1165810"/>
          </a:xfrm>
          <a:prstGeom prst="wedgeRoundRectCallout">
            <a:avLst>
              <a:gd name="adj1" fmla="val 57765"/>
              <a:gd name="adj2" fmla="val -10319"/>
              <a:gd name="adj3" fmla="val 16667"/>
            </a:avLst>
          </a:prstGeom>
          <a:solidFill>
            <a:srgbClr val="EA976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pPr>
            <a:r>
              <a:rPr lang="zh-CN" altLang="en-US" sz="2100" dirty="0">
                <a:solidFill>
                  <a:schemeClr val="tx1"/>
                </a:solidFill>
              </a:rPr>
              <a:t>先求出总共的水泥是</a:t>
            </a:r>
            <a:r>
              <a:rPr lang="en-US" altLang="zh-CN" sz="2100" dirty="0">
                <a:solidFill>
                  <a:schemeClr val="tx1"/>
                </a:solidFill>
              </a:rPr>
              <a:t>5a</a:t>
            </a:r>
            <a:r>
              <a:rPr lang="zh-CN" altLang="en-US" sz="2100" dirty="0">
                <a:solidFill>
                  <a:schemeClr val="tx1"/>
                </a:solidFill>
              </a:rPr>
              <a:t>吨</a:t>
            </a:r>
            <a:r>
              <a:rPr lang="en-US" altLang="zh-CN" sz="2100" dirty="0">
                <a:solidFill>
                  <a:schemeClr val="tx1"/>
                </a:solidFill>
              </a:rPr>
              <a:t>,</a:t>
            </a:r>
            <a:r>
              <a:rPr lang="zh-CN" altLang="en-US" sz="2100" dirty="0">
                <a:solidFill>
                  <a:schemeClr val="tx1"/>
                </a:solidFill>
              </a:rPr>
              <a:t>然后求出运走后剩余的水泥：</a:t>
            </a:r>
            <a:r>
              <a:rPr lang="en-US" altLang="zh-CN" sz="2100" dirty="0">
                <a:solidFill>
                  <a:schemeClr val="tx1"/>
                </a:solidFill>
              </a:rPr>
              <a:t>5a-42</a:t>
            </a:r>
            <a:r>
              <a:rPr lang="zh-CN" altLang="en-US" sz="2100" dirty="0">
                <a:solidFill>
                  <a:schemeClr val="tx1"/>
                </a:solidFill>
              </a:rPr>
              <a:t>（吨）。</a:t>
            </a:r>
            <a:endParaRPr lang="zh-CN" altLang="en-US" sz="21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3613" y="923878"/>
            <a:ext cx="8508967" cy="1523494"/>
          </a:xfrm>
          <a:prstGeom prst="rect">
            <a:avLst/>
          </a:prstGeom>
        </p:spPr>
        <p:txBody>
          <a:bodyPr wrap="square" lIns="68580" tIns="34290" rIns="68580" bIns="34290">
            <a:spAutoFit/>
          </a:bodyPr>
          <a:lstStyle/>
          <a:p>
            <a:pPr>
              <a:lnSpc>
                <a:spcPct val="150000"/>
              </a:lnSpc>
            </a:pPr>
            <a:r>
              <a:rPr lang="en-US" altLang="zh-CN" sz="2100" b="1" dirty="0">
                <a:latin typeface="楷体" panose="02010609060101010101" pitchFamily="49" charset="-122"/>
                <a:ea typeface="楷体" panose="02010609060101010101" pitchFamily="49" charset="-122"/>
              </a:rPr>
              <a:t>1.</a:t>
            </a:r>
            <a:r>
              <a:rPr lang="zh-CN" altLang="en-US" sz="2100" b="1" dirty="0">
                <a:latin typeface="楷体" panose="02010609060101010101" pitchFamily="49" charset="-122"/>
                <a:ea typeface="楷体" panose="02010609060101010101" pitchFamily="49" charset="-122"/>
              </a:rPr>
              <a:t>结合具体情境，进一步认识用字母表示数的作用，能用“</a:t>
            </a:r>
            <a:r>
              <a:rPr lang="en-US" altLang="zh-CN" sz="2100" b="1" dirty="0">
                <a:latin typeface="楷体" panose="02010609060101010101" pitchFamily="49" charset="-122"/>
                <a:ea typeface="楷体" panose="02010609060101010101" pitchFamily="49" charset="-122"/>
              </a:rPr>
              <a:t>·</a:t>
            </a:r>
            <a:r>
              <a:rPr lang="zh-CN" altLang="en-US" sz="2100" b="1" dirty="0">
                <a:latin typeface="楷体" panose="02010609060101010101" pitchFamily="49" charset="-122"/>
                <a:ea typeface="楷体" panose="02010609060101010101" pitchFamily="49" charset="-122"/>
              </a:rPr>
              <a:t>”代替乘号、用字母表示运算律和有关图形的计算公式。</a:t>
            </a:r>
            <a:endParaRPr lang="en-US" altLang="zh-CN" sz="2100" b="1" dirty="0">
              <a:latin typeface="楷体" panose="02010609060101010101" pitchFamily="49" charset="-122"/>
              <a:ea typeface="楷体" panose="02010609060101010101" pitchFamily="49" charset="-122"/>
            </a:endParaRPr>
          </a:p>
          <a:p>
            <a:pPr>
              <a:lnSpc>
                <a:spcPct val="150000"/>
              </a:lnSpc>
            </a:pPr>
            <a:r>
              <a:rPr lang="en-US" altLang="zh-CN" sz="2100" b="1" dirty="0">
                <a:latin typeface="楷体" panose="02010609060101010101" pitchFamily="49" charset="-122"/>
                <a:ea typeface="楷体" panose="02010609060101010101" pitchFamily="49" charset="-122"/>
              </a:rPr>
              <a:t>2.</a:t>
            </a:r>
            <a:r>
              <a:rPr lang="zh-CN" altLang="en-US" sz="2100" b="1" dirty="0">
                <a:latin typeface="楷体" panose="02010609060101010101" pitchFamily="49" charset="-122"/>
                <a:ea typeface="楷体" panose="02010609060101010101" pitchFamily="49" charset="-122"/>
              </a:rPr>
              <a:t>培养我们的</a:t>
            </a:r>
            <a:r>
              <a:rPr lang="zh-CN" altLang="en-US" sz="2100" b="1" dirty="0">
                <a:latin typeface="楷体" panose="02010609060101010101" pitchFamily="49" charset="-122"/>
                <a:ea typeface="楷体" panose="02010609060101010101" pitchFamily="49" charset="-122"/>
              </a:rPr>
              <a:t>数学意识，抽象概括能力，渗透归纳猜想、函数思想。</a:t>
            </a:r>
            <a:endParaRPr lang="en-US" altLang="zh-CN" sz="2100" b="1" dirty="0">
              <a:latin typeface="楷体" panose="02010609060101010101" pitchFamily="49" charset="-122"/>
              <a:ea typeface="楷体" panose="02010609060101010101" pitchFamily="49" charset="-122"/>
            </a:endParaRPr>
          </a:p>
        </p:txBody>
      </p:sp>
      <p:sp>
        <p:nvSpPr>
          <p:cNvPr id="5" name="圆角矩形 4"/>
          <p:cNvSpPr/>
          <p:nvPr/>
        </p:nvSpPr>
        <p:spPr>
          <a:xfrm>
            <a:off x="256373" y="3111728"/>
            <a:ext cx="8646207" cy="1852301"/>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150000"/>
              </a:lnSpc>
            </a:pPr>
            <a:endParaRPr lang="zh-CN" altLang="en-US" sz="2100" dirty="0"/>
          </a:p>
        </p:txBody>
      </p:sp>
      <p:sp>
        <p:nvSpPr>
          <p:cNvPr id="6" name="矩形 5"/>
          <p:cNvSpPr/>
          <p:nvPr/>
        </p:nvSpPr>
        <p:spPr>
          <a:xfrm>
            <a:off x="429931" y="3317601"/>
            <a:ext cx="8171915" cy="392415"/>
          </a:xfrm>
          <a:prstGeom prst="rect">
            <a:avLst/>
          </a:prstGeom>
        </p:spPr>
        <p:txBody>
          <a:bodyPr wrap="square" lIns="68580" tIns="34290" rIns="68580" bIns="34290">
            <a:spAutoFit/>
          </a:bodyPr>
          <a:lstStyle/>
          <a:p>
            <a:r>
              <a:rPr lang="en-US" altLang="zh-CN" sz="2100" dirty="0">
                <a:solidFill>
                  <a:schemeClr val="bg1"/>
                </a:solidFill>
              </a:rPr>
              <a:t>【</a:t>
            </a:r>
            <a:r>
              <a:rPr lang="zh-CN" altLang="en-US" sz="2100" dirty="0">
                <a:solidFill>
                  <a:schemeClr val="bg1"/>
                </a:solidFill>
              </a:rPr>
              <a:t>重点</a:t>
            </a:r>
            <a:r>
              <a:rPr lang="en-US" altLang="zh-CN" sz="2100" dirty="0">
                <a:solidFill>
                  <a:schemeClr val="bg1"/>
                </a:solidFill>
              </a:rPr>
              <a:t>】</a:t>
            </a:r>
            <a:r>
              <a:rPr lang="zh-CN" altLang="en-US" sz="2100" dirty="0"/>
              <a:t>理解公式中字母表示的意义。</a:t>
            </a:r>
            <a:endParaRPr lang="zh-CN" altLang="en-US" sz="2100" dirty="0"/>
          </a:p>
        </p:txBody>
      </p:sp>
      <p:sp>
        <p:nvSpPr>
          <p:cNvPr id="8" name="矩形 7"/>
          <p:cNvSpPr/>
          <p:nvPr/>
        </p:nvSpPr>
        <p:spPr>
          <a:xfrm>
            <a:off x="429931" y="3926982"/>
            <a:ext cx="8171915" cy="553998"/>
          </a:xfrm>
          <a:prstGeom prst="rect">
            <a:avLst/>
          </a:prstGeom>
        </p:spPr>
        <p:txBody>
          <a:bodyPr wrap="square" lIns="68580" tIns="34290" rIns="68580" bIns="34290">
            <a:spAutoFit/>
          </a:bodyPr>
          <a:lstStyle/>
          <a:p>
            <a:pPr>
              <a:lnSpc>
                <a:spcPct val="150000"/>
              </a:lnSpc>
            </a:pPr>
            <a:r>
              <a:rPr lang="en-US" altLang="zh-CN" sz="2100" dirty="0">
                <a:solidFill>
                  <a:schemeClr val="bg1"/>
                </a:solidFill>
              </a:rPr>
              <a:t>【</a:t>
            </a:r>
            <a:r>
              <a:rPr lang="zh-CN" altLang="en-US" sz="2100" dirty="0">
                <a:solidFill>
                  <a:schemeClr val="bg1"/>
                </a:solidFill>
              </a:rPr>
              <a:t>难点</a:t>
            </a:r>
            <a:r>
              <a:rPr lang="en-US" altLang="zh-CN" sz="2100" dirty="0">
                <a:solidFill>
                  <a:schemeClr val="bg1"/>
                </a:solidFill>
              </a:rPr>
              <a:t>】</a:t>
            </a:r>
            <a:r>
              <a:rPr lang="zh-CN" altLang="en-US" sz="2100" dirty="0"/>
              <a:t>正确运用含有字母的计算公式和运算律。</a:t>
            </a:r>
            <a:endParaRPr lang="zh-CN" altLang="en-US" sz="21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任意多边形 67"/>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5</a:t>
            </a:r>
            <a:endParaRPr lang="zh-CN" altLang="en-US" sz="2100" b="1" dirty="0"/>
          </a:p>
        </p:txBody>
      </p:sp>
      <p:sp>
        <p:nvSpPr>
          <p:cNvPr id="32" name="Text Box 4"/>
          <p:cNvSpPr txBox="1">
            <a:spLocks noChangeArrowheads="1"/>
          </p:cNvSpPr>
          <p:nvPr/>
        </p:nvSpPr>
        <p:spPr bwMode="auto">
          <a:xfrm>
            <a:off x="493520" y="586863"/>
            <a:ext cx="674636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r>
              <a:rPr lang="zh-CN" altLang="en-US" sz="2100" dirty="0">
                <a:solidFill>
                  <a:schemeClr val="tx1">
                    <a:lumMod val="95000"/>
                    <a:lumOff val="5000"/>
                  </a:schemeClr>
                </a:solidFill>
                <a:latin typeface="+mn-ea"/>
                <a:sym typeface="+mn-ea"/>
              </a:rPr>
              <a:t>用含有字母的式子表示下图中阴影部分的面积。</a:t>
            </a:r>
            <a:endParaRPr lang="zh-CN" altLang="en-US" sz="2100" dirty="0">
              <a:solidFill>
                <a:schemeClr val="tx1">
                  <a:lumMod val="95000"/>
                  <a:lumOff val="5000"/>
                </a:schemeClr>
              </a:solidFill>
              <a:latin typeface="+mn-ea"/>
              <a:sym typeface="+mn-ea"/>
            </a:endParaRPr>
          </a:p>
        </p:txBody>
      </p:sp>
      <mc:AlternateContent xmlns:mc="http://schemas.openxmlformats.org/markup-compatibility/2006">
        <mc:Choice xmlns:a14="http://schemas.microsoft.com/office/drawing/2010/main" Requires="a14">
          <p:sp>
            <p:nvSpPr>
              <p:cNvPr id="33" name="TextBox 26"/>
              <p:cNvSpPr txBox="1"/>
              <p:nvPr/>
            </p:nvSpPr>
            <p:spPr>
              <a:xfrm>
                <a:off x="4801738" y="2978016"/>
                <a:ext cx="1589723" cy="392415"/>
              </a:xfrm>
              <a:prstGeom prst="rect">
                <a:avLst/>
              </a:prstGeom>
              <a:noFill/>
            </p:spPr>
            <p:txBody>
              <a:bodyPr wrap="square" lIns="68580" tIns="34290" rIns="68580" bIns="34290" rtlCol="0">
                <a:spAutoFit/>
              </a:bodyPr>
              <a:lstStyle/>
              <a:p>
                <a:pPr lvl="0"/>
                <a:r>
                  <a:rPr sz="2100" dirty="0">
                    <a:solidFill>
                      <a:srgbClr val="FF0000"/>
                    </a:solidFill>
                    <a:latin typeface="+mn-ea"/>
                    <a:cs typeface="Times New Roman" panose="02020603050405020304" pitchFamily="18" charset="0"/>
                  </a:rPr>
                  <a:t>2</a:t>
                </a:r>
                <a:r>
                  <a:rPr lang="en-US" altLang="zh-CN" sz="2100" dirty="0">
                    <a:solidFill>
                      <a:srgbClr val="FF0000"/>
                    </a:solidFill>
                  </a:rPr>
                  <a:t>𝑎</a:t>
                </a:r>
                <a14:m>
                  <m:oMath xmlns:m="http://schemas.openxmlformats.org/officeDocument/2006/math">
                    <m:r>
                      <a:rPr lang="en-US" altLang="zh-CN" sz="2100" i="1">
                        <a:solidFill>
                          <a:srgbClr val="FF0000"/>
                        </a:solidFill>
                        <a:latin typeface="Cambria Math" panose="02040503050406030204"/>
                      </a:rPr>
                      <m:t>𝑏</m:t>
                    </m:r>
                  </m:oMath>
                </a14:m>
                <a:r>
                  <a:rPr sz="2100" dirty="0">
                    <a:solidFill>
                      <a:srgbClr val="FF0000"/>
                    </a:solidFill>
                    <a:latin typeface="+mn-ea"/>
                    <a:cs typeface="Times New Roman" panose="02020603050405020304" pitchFamily="18" charset="0"/>
                  </a:rPr>
                  <a:t>-</a:t>
                </a:r>
                <a14:m>
                  <m:oMath xmlns:m="http://schemas.openxmlformats.org/officeDocument/2006/math">
                    <m:r>
                      <a:rPr lang="en-US" altLang="zh-CN" sz="2100" i="1">
                        <a:solidFill>
                          <a:srgbClr val="FF0000"/>
                        </a:solidFill>
                        <a:latin typeface="Cambria Math" panose="02040503050406030204"/>
                      </a:rPr>
                      <m:t>𝑏</m:t>
                    </m:r>
                  </m:oMath>
                </a14:m>
                <a:r>
                  <a:rPr lang="en-US" altLang="zh-CN" sz="2100" dirty="0">
                    <a:solidFill>
                      <a:srgbClr val="FF0000"/>
                    </a:solidFill>
                    <a:latin typeface="+mn-ea"/>
                    <a:cs typeface="Times New Roman" panose="02020603050405020304" pitchFamily="18" charset="0"/>
                  </a:rPr>
                  <a:t>²</a:t>
                </a:r>
                <a:endParaRPr lang="zh-CN" altLang="en-US" sz="2100" dirty="0">
                  <a:solidFill>
                    <a:srgbClr val="FF0000"/>
                  </a:solidFill>
                  <a:latin typeface="+mn-ea"/>
                  <a:cs typeface="Times New Roman" panose="02020603050405020304" pitchFamily="18" charset="0"/>
                </a:endParaRPr>
              </a:p>
            </p:txBody>
          </p:sp>
        </mc:Choice>
        <mc:Fallback>
          <p:sp>
            <p:nvSpPr>
              <p:cNvPr id="33" name="TextBox 26"/>
              <p:cNvSpPr txBox="1">
                <a:spLocks noRot="1" noChangeAspect="1" noMove="1" noResize="1" noEditPoints="1" noAdjustHandles="1" noChangeArrowheads="1" noChangeShapeType="1" noTextEdit="1"/>
              </p:cNvSpPr>
              <p:nvPr/>
            </p:nvSpPr>
            <p:spPr>
              <a:xfrm>
                <a:off x="4801738" y="2978016"/>
                <a:ext cx="1589723" cy="392415"/>
              </a:xfrm>
              <a:prstGeom prst="rect">
                <a:avLst/>
              </a:prstGeom>
              <a:blipFill rotWithShape="1">
                <a:blip r:embed="rId1"/>
                <a:stretch>
                  <a:fillRect l="-32" t="-9837" r="12" b="124"/>
                </a:stretch>
              </a:blipFill>
            </p:spPr>
            <p:txBody>
              <a:bodyPr/>
              <a:lstStyle/>
              <a:p>
                <a:r>
                  <a:rPr lang="zh-CN" altLang="en-US">
                    <a:noFill/>
                  </a:rPr>
                  <a:t> </a:t>
                </a:r>
              </a:p>
            </p:txBody>
          </p:sp>
        </mc:Fallback>
      </mc:AlternateContent>
      <p:pic>
        <p:nvPicPr>
          <p:cNvPr id="36" name="th50.jpg" descr="id:2147513480;FounderCES"/>
          <p:cNvPicPr>
            <a:picLocks noChangeAspect="1"/>
          </p:cNvPicPr>
          <p:nvPr/>
        </p:nvPicPr>
        <p:blipFill>
          <a:blip r:embed="rId2" cstate="email">
            <a:clrChange>
              <a:clrFrom>
                <a:srgbClr val="FFFFFF">
                  <a:alpha val="100000"/>
                </a:srgbClr>
              </a:clrFrom>
              <a:clrTo>
                <a:srgbClr val="FFFFFF">
                  <a:alpha val="100000"/>
                  <a:alpha val="0"/>
                </a:srgbClr>
              </a:clrTo>
            </a:clrChange>
          </a:blip>
          <a:stretch>
            <a:fillRect/>
          </a:stretch>
        </p:blipFill>
        <p:spPr>
          <a:xfrm>
            <a:off x="4352499" y="1043206"/>
            <a:ext cx="1649952" cy="1743868"/>
          </a:xfrm>
          <a:prstGeom prst="rect">
            <a:avLst/>
          </a:prstGeom>
        </p:spPr>
      </p:pic>
      <p:sp>
        <p:nvSpPr>
          <p:cNvPr id="8" name="圆角矩形标注 7"/>
          <p:cNvSpPr/>
          <p:nvPr/>
        </p:nvSpPr>
        <p:spPr>
          <a:xfrm>
            <a:off x="1075751" y="3383349"/>
            <a:ext cx="5581901" cy="1402463"/>
          </a:xfrm>
          <a:prstGeom prst="wedgeRoundRectCallout">
            <a:avLst>
              <a:gd name="adj1" fmla="val 54223"/>
              <a:gd name="adj2" fmla="val -16221"/>
              <a:gd name="adj3" fmla="val 16667"/>
            </a:avLst>
          </a:prstGeom>
          <a:solidFill>
            <a:srgbClr val="EA976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pPr>
            <a:r>
              <a:rPr lang="zh-CN" altLang="en-US" sz="2100" dirty="0">
                <a:solidFill>
                  <a:schemeClr val="tx1"/>
                </a:solidFill>
              </a:rPr>
              <a:t>图</a:t>
            </a:r>
            <a:r>
              <a:rPr lang="zh-CN" altLang="en-US" sz="2100" dirty="0">
                <a:solidFill>
                  <a:schemeClr val="tx1"/>
                </a:solidFill>
              </a:rPr>
              <a:t>中阴影部分是两个</a:t>
            </a:r>
            <a:r>
              <a:rPr lang="zh-CN" altLang="en-US" sz="2100" dirty="0">
                <a:solidFill>
                  <a:prstClr val="black"/>
                </a:solidFill>
              </a:rPr>
              <a:t>互相</a:t>
            </a:r>
            <a:r>
              <a:rPr lang="zh-CN" altLang="en-US" sz="2100" dirty="0">
                <a:solidFill>
                  <a:prstClr val="black"/>
                </a:solidFill>
              </a:rPr>
              <a:t>垂直</a:t>
            </a:r>
            <a:r>
              <a:rPr lang="zh-CN" altLang="en-US" sz="2100" dirty="0">
                <a:solidFill>
                  <a:prstClr val="black"/>
                </a:solidFill>
              </a:rPr>
              <a:t>的</a:t>
            </a:r>
            <a:r>
              <a:rPr lang="zh-CN" altLang="en-US" sz="2100" dirty="0">
                <a:solidFill>
                  <a:schemeClr val="tx1"/>
                </a:solidFill>
              </a:rPr>
              <a:t>长是</a:t>
            </a:r>
            <a:r>
              <a:rPr lang="en-US" altLang="zh-CN" sz="2100" dirty="0">
                <a:solidFill>
                  <a:schemeClr val="tx1"/>
                </a:solidFill>
              </a:rPr>
              <a:t>a</a:t>
            </a:r>
            <a:r>
              <a:rPr lang="zh-CN" altLang="en-US" sz="2100" dirty="0">
                <a:solidFill>
                  <a:schemeClr val="tx1"/>
                </a:solidFill>
              </a:rPr>
              <a:t>，宽是</a:t>
            </a:r>
            <a:r>
              <a:rPr lang="en-US" altLang="zh-CN" sz="2100" dirty="0">
                <a:solidFill>
                  <a:schemeClr val="tx1"/>
                </a:solidFill>
              </a:rPr>
              <a:t>b</a:t>
            </a:r>
            <a:r>
              <a:rPr lang="zh-CN" altLang="en-US" sz="2100" dirty="0">
                <a:solidFill>
                  <a:schemeClr val="tx1"/>
                </a:solidFill>
              </a:rPr>
              <a:t>的长方形，求阴影部分的面积就是求两个长方形的面积减去重合的正方形的面积。</a:t>
            </a:r>
            <a:endParaRPr lang="zh-CN" altLang="en-US" sz="21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par>
                                <p:cTn id="8" presetID="22" presetClass="entr" presetSubtype="1"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up)">
                                      <p:cBhvr>
                                        <p:cTn id="10" dur="500"/>
                                        <p:tgtEl>
                                          <p:spTgt spid="3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up)">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46"/>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6</a:t>
            </a:r>
            <a:endParaRPr lang="zh-CN" altLang="en-US" sz="2100" b="1" dirty="0"/>
          </a:p>
        </p:txBody>
      </p:sp>
      <mc:AlternateContent xmlns:mc="http://schemas.openxmlformats.org/markup-compatibility/2006">
        <mc:Choice xmlns:a14="http://schemas.microsoft.com/office/drawing/2010/main" Requires="a14">
          <p:sp>
            <p:nvSpPr>
              <p:cNvPr id="19" name="Text Box 10"/>
              <p:cNvSpPr txBox="1">
                <a:spLocks noChangeArrowheads="1"/>
              </p:cNvSpPr>
              <p:nvPr/>
            </p:nvSpPr>
            <p:spPr bwMode="auto">
              <a:xfrm>
                <a:off x="493520" y="477149"/>
                <a:ext cx="3684262" cy="297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9pPr>
              </a:lstStyle>
              <a:p>
                <a:pPr lvl="0" eaLnBrk="1" hangingPunct="1">
                  <a:lnSpc>
                    <a:spcPct val="150000"/>
                  </a:lnSpc>
                </a:pPr>
                <a:r>
                  <a:rPr lang="zh-CN" altLang="en-US" sz="2100" dirty="0">
                    <a:latin typeface="+mn-ea"/>
                    <a:ea typeface="+mn-ea"/>
                  </a:rPr>
                  <a:t>如</a:t>
                </a:r>
                <a:r>
                  <a:rPr lang="zh-CN" altLang="en-US" sz="2100" dirty="0">
                    <a:latin typeface="+mn-ea"/>
                    <a:ea typeface="+mn-ea"/>
                  </a:rPr>
                  <a:t>图，把一个边长为</a:t>
                </a:r>
                <a14:m>
                  <m:oMath xmlns:m="http://schemas.openxmlformats.org/officeDocument/2006/math">
                    <m:r>
                      <a:rPr lang="en-US" altLang="zh-CN" sz="2100" i="1">
                        <a:solidFill>
                          <a:prstClr val="black"/>
                        </a:solidFill>
                        <a:latin typeface="Cambria Math" panose="02040503050406030204" pitchFamily="18" charset="0"/>
                      </a:rPr>
                      <m:t>𝑎</m:t>
                    </m:r>
                  </m:oMath>
                </a14:m>
                <a:r>
                  <a:rPr lang="zh-CN" altLang="en-US" sz="2100" dirty="0">
                    <a:latin typeface="+mn-ea"/>
                    <a:ea typeface="+mn-ea"/>
                  </a:rPr>
                  <a:t>的</a:t>
                </a:r>
                <a:r>
                  <a:rPr lang="zh-CN" altLang="en-US" sz="2100" dirty="0">
                    <a:latin typeface="+mn-ea"/>
                    <a:ea typeface="+mn-ea"/>
                  </a:rPr>
                  <a:t>正方形</a:t>
                </a:r>
                <a:r>
                  <a:rPr lang="zh-CN" altLang="en-US" sz="2100" dirty="0">
                    <a:latin typeface="+mn-ea"/>
                    <a:ea typeface="+mn-ea"/>
                  </a:rPr>
                  <a:t>的</a:t>
                </a:r>
                <a:r>
                  <a:rPr lang="zh-CN" altLang="en-US" sz="2100" dirty="0">
                    <a:latin typeface="+mn-ea"/>
                    <a:ea typeface="+mn-ea"/>
                  </a:rPr>
                  <a:t>四</a:t>
                </a:r>
                <a:r>
                  <a:rPr lang="zh-CN" altLang="en-US" sz="2100" dirty="0">
                    <a:latin typeface="+mn-ea"/>
                    <a:ea typeface="+mn-ea"/>
                  </a:rPr>
                  <a:t>个角同时截去边长为</a:t>
                </a:r>
                <a14:m>
                  <m:oMath xmlns:m="http://schemas.openxmlformats.org/officeDocument/2006/math">
                    <m:r>
                      <a:rPr lang="en-US" altLang="zh-CN" sz="2100" i="1">
                        <a:solidFill>
                          <a:prstClr val="black"/>
                        </a:solidFill>
                        <a:latin typeface="Cambria Math" panose="02040503050406030204"/>
                      </a:rPr>
                      <m:t>𝑏</m:t>
                    </m:r>
                  </m:oMath>
                </a14:m>
                <a:r>
                  <a:rPr lang="zh-CN" altLang="en-US" sz="2100" dirty="0">
                    <a:latin typeface="+mn-ea"/>
                    <a:ea typeface="+mn-ea"/>
                  </a:rPr>
                  <a:t>的四个小正方形，</a:t>
                </a:r>
                <a:r>
                  <a:rPr lang="zh-CN" altLang="en-US" sz="2100" dirty="0">
                    <a:latin typeface="+mn-ea"/>
                    <a:ea typeface="+mn-ea"/>
                  </a:rPr>
                  <a:t>则截去的面积是</a:t>
                </a:r>
                <a:r>
                  <a:rPr lang="zh-CN" altLang="en-US" sz="2100" u="sng" dirty="0">
                    <a:latin typeface="+mn-ea"/>
                    <a:ea typeface="+mn-ea"/>
                  </a:rPr>
                  <a:t>            </a:t>
                </a:r>
                <a:r>
                  <a:rPr lang="zh-CN" altLang="en-US" sz="2100" dirty="0">
                    <a:latin typeface="+mn-ea"/>
                    <a:ea typeface="+mn-ea"/>
                  </a:rPr>
                  <a:t>，剩下的</a:t>
                </a:r>
                <a:r>
                  <a:rPr lang="zh-CN" altLang="en-US" sz="2100" dirty="0">
                    <a:latin typeface="+mn-ea"/>
                    <a:ea typeface="+mn-ea"/>
                  </a:rPr>
                  <a:t>面积</a:t>
                </a:r>
                <a:r>
                  <a:rPr lang="zh-CN" altLang="en-US" sz="2100" dirty="0">
                    <a:latin typeface="+mn-ea"/>
                    <a:ea typeface="+mn-ea"/>
                  </a:rPr>
                  <a:t>为</a:t>
                </a:r>
                <a:r>
                  <a:rPr lang="en-US" altLang="zh-CN" sz="2100" u="sng" dirty="0">
                    <a:latin typeface="+mn-ea"/>
                    <a:ea typeface="+mn-ea"/>
                  </a:rPr>
                  <a:t>                    </a:t>
                </a:r>
                <a:r>
                  <a:rPr lang="en-US" altLang="zh-CN" sz="2100" dirty="0">
                    <a:latin typeface="+mn-ea"/>
                    <a:ea typeface="+mn-ea"/>
                  </a:rPr>
                  <a:t>   ,</a:t>
                </a:r>
                <a:r>
                  <a:rPr lang="zh-CN" altLang="en-US" sz="2100" dirty="0">
                    <a:latin typeface="+mn-ea"/>
                    <a:ea typeface="+mn-ea"/>
                  </a:rPr>
                  <a:t>剩下的周长</a:t>
                </a:r>
                <a:r>
                  <a:rPr lang="zh-CN" altLang="en-US" sz="2100" dirty="0">
                    <a:latin typeface="+mn-ea"/>
                    <a:ea typeface="+mn-ea"/>
                  </a:rPr>
                  <a:t>为 </a:t>
                </a:r>
                <a:r>
                  <a:rPr lang="zh-CN" altLang="en-US" sz="2100" u="sng" dirty="0">
                    <a:latin typeface="+mn-ea"/>
                    <a:ea typeface="+mn-ea"/>
                  </a:rPr>
                  <a:t>                         </a:t>
                </a:r>
                <a:r>
                  <a:rPr lang="zh-CN" altLang="en-US" sz="2100" dirty="0">
                    <a:latin typeface="+mn-ea"/>
                    <a:ea typeface="+mn-ea"/>
                  </a:rPr>
                  <a:t>。</a:t>
                </a:r>
                <a:endParaRPr lang="zh-CN" altLang="en-US" sz="2100" dirty="0">
                  <a:latin typeface="+mn-ea"/>
                  <a:ea typeface="+mn-ea"/>
                </a:endParaRPr>
              </a:p>
            </p:txBody>
          </p:sp>
        </mc:Choice>
        <mc:Fallback>
          <p:sp>
            <p:nvSpPr>
              <p:cNvPr id="19" name="Text Box 10"/>
              <p:cNvSpPr txBox="1">
                <a:spLocks noRot="1" noChangeAspect="1" noMove="1" noResize="1" noEditPoints="1" noAdjustHandles="1" noChangeArrowheads="1" noChangeShapeType="1" noTextEdit="1"/>
              </p:cNvSpPr>
              <p:nvPr/>
            </p:nvSpPr>
            <p:spPr bwMode="auto">
              <a:xfrm>
                <a:off x="493520" y="477149"/>
                <a:ext cx="3684262" cy="2977739"/>
              </a:xfrm>
              <a:prstGeom prst="rect">
                <a:avLst/>
              </a:prstGeom>
              <a:blipFill rotWithShape="1">
                <a:blip r:embed="rId1"/>
                <a:stretch>
                  <a:fillRect l="-3" t="-9" r="3" b="1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grpSp>
        <p:nvGrpSpPr>
          <p:cNvPr id="5" name="组合 4"/>
          <p:cNvGrpSpPr/>
          <p:nvPr/>
        </p:nvGrpSpPr>
        <p:grpSpPr>
          <a:xfrm>
            <a:off x="3897862" y="623985"/>
            <a:ext cx="3535137" cy="3800007"/>
            <a:chOff x="5197149" y="831980"/>
            <a:chExt cx="4713516" cy="5066675"/>
          </a:xfrm>
        </p:grpSpPr>
        <p:grpSp>
          <p:nvGrpSpPr>
            <p:cNvPr id="13" name="Group 4"/>
            <p:cNvGrpSpPr/>
            <p:nvPr/>
          </p:nvGrpSpPr>
          <p:grpSpPr bwMode="auto">
            <a:xfrm>
              <a:off x="6253065" y="831980"/>
              <a:ext cx="3657600" cy="3505200"/>
              <a:chOff x="3264" y="192"/>
              <a:chExt cx="2304" cy="2208"/>
            </a:xfrm>
            <a:solidFill>
              <a:schemeClr val="accent2">
                <a:lumMod val="60000"/>
                <a:lumOff val="40000"/>
              </a:schemeClr>
            </a:solidFill>
          </p:grpSpPr>
          <p:sp>
            <p:nvSpPr>
              <p:cNvPr id="14" name="Rectangle 5"/>
              <p:cNvSpPr>
                <a:spLocks noChangeArrowheads="1"/>
              </p:cNvSpPr>
              <p:nvPr/>
            </p:nvSpPr>
            <p:spPr bwMode="auto">
              <a:xfrm>
                <a:off x="3264" y="192"/>
                <a:ext cx="2304" cy="2208"/>
              </a:xfrm>
              <a:prstGeom prst="rect">
                <a:avLst/>
              </a:prstGeom>
              <a:grpFill/>
              <a:ln w="9525">
                <a:solidFill>
                  <a:schemeClr val="tx1"/>
                </a:solidFill>
                <a:miter lim="800000"/>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9pPr>
              </a:lstStyle>
              <a:p>
                <a:pPr eaLnBrk="1" hangingPunct="1">
                  <a:lnSpc>
                    <a:spcPct val="150000"/>
                  </a:lnSpc>
                </a:pPr>
                <a:endParaRPr lang="zh-CN" altLang="en-US" sz="2100">
                  <a:latin typeface="+mn-ea"/>
                  <a:ea typeface="+mn-ea"/>
                </a:endParaRPr>
              </a:p>
            </p:txBody>
          </p:sp>
          <p:sp>
            <p:nvSpPr>
              <p:cNvPr id="15" name="Rectangle 6"/>
              <p:cNvSpPr>
                <a:spLocks noChangeArrowheads="1"/>
              </p:cNvSpPr>
              <p:nvPr/>
            </p:nvSpPr>
            <p:spPr bwMode="auto">
              <a:xfrm>
                <a:off x="4992" y="1824"/>
                <a:ext cx="576" cy="576"/>
              </a:xfrm>
              <a:prstGeom prst="rect">
                <a:avLst/>
              </a:prstGeom>
              <a:solidFill>
                <a:schemeClr val="accent2">
                  <a:lumMod val="75000"/>
                </a:schemeClr>
              </a:solidFill>
              <a:ln w="9525">
                <a:solidFill>
                  <a:schemeClr val="tx1"/>
                </a:solidFill>
                <a:miter lim="800000"/>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9pPr>
              </a:lstStyle>
              <a:p>
                <a:pPr eaLnBrk="1" hangingPunct="1">
                  <a:lnSpc>
                    <a:spcPct val="150000"/>
                  </a:lnSpc>
                </a:pPr>
                <a:endParaRPr lang="zh-CN" altLang="en-US" sz="2100">
                  <a:latin typeface="+mn-ea"/>
                  <a:ea typeface="+mn-ea"/>
                </a:endParaRPr>
              </a:p>
            </p:txBody>
          </p:sp>
          <p:sp>
            <p:nvSpPr>
              <p:cNvPr id="16" name="Rectangle 7"/>
              <p:cNvSpPr>
                <a:spLocks noChangeArrowheads="1"/>
              </p:cNvSpPr>
              <p:nvPr/>
            </p:nvSpPr>
            <p:spPr bwMode="auto">
              <a:xfrm>
                <a:off x="4992" y="192"/>
                <a:ext cx="576" cy="576"/>
              </a:xfrm>
              <a:prstGeom prst="rect">
                <a:avLst/>
              </a:prstGeom>
              <a:solidFill>
                <a:schemeClr val="accent2">
                  <a:lumMod val="75000"/>
                </a:schemeClr>
              </a:solidFill>
              <a:ln w="9525">
                <a:solidFill>
                  <a:schemeClr val="tx1"/>
                </a:solidFill>
                <a:miter lim="800000"/>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9pPr>
              </a:lstStyle>
              <a:p>
                <a:pPr eaLnBrk="1" hangingPunct="1">
                  <a:lnSpc>
                    <a:spcPct val="150000"/>
                  </a:lnSpc>
                </a:pPr>
                <a:endParaRPr lang="zh-CN" altLang="en-US" sz="2100">
                  <a:latin typeface="+mn-ea"/>
                  <a:ea typeface="+mn-ea"/>
                </a:endParaRPr>
              </a:p>
            </p:txBody>
          </p:sp>
          <p:sp>
            <p:nvSpPr>
              <p:cNvPr id="17" name="Rectangle 8"/>
              <p:cNvSpPr>
                <a:spLocks noChangeArrowheads="1"/>
              </p:cNvSpPr>
              <p:nvPr/>
            </p:nvSpPr>
            <p:spPr bwMode="auto">
              <a:xfrm>
                <a:off x="3264" y="192"/>
                <a:ext cx="576" cy="576"/>
              </a:xfrm>
              <a:prstGeom prst="rect">
                <a:avLst/>
              </a:prstGeom>
              <a:solidFill>
                <a:schemeClr val="accent2">
                  <a:lumMod val="75000"/>
                </a:schemeClr>
              </a:solidFill>
              <a:ln w="9525">
                <a:solidFill>
                  <a:schemeClr val="tx1"/>
                </a:solidFill>
                <a:miter lim="800000"/>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9pPr>
              </a:lstStyle>
              <a:p>
                <a:pPr eaLnBrk="1" hangingPunct="1">
                  <a:lnSpc>
                    <a:spcPct val="150000"/>
                  </a:lnSpc>
                </a:pPr>
                <a:endParaRPr lang="zh-CN" altLang="en-US" sz="2100">
                  <a:latin typeface="+mn-ea"/>
                  <a:ea typeface="+mn-ea"/>
                </a:endParaRPr>
              </a:p>
            </p:txBody>
          </p:sp>
          <p:sp>
            <p:nvSpPr>
              <p:cNvPr id="18" name="Rectangle 9"/>
              <p:cNvSpPr>
                <a:spLocks noChangeArrowheads="1"/>
              </p:cNvSpPr>
              <p:nvPr/>
            </p:nvSpPr>
            <p:spPr bwMode="auto">
              <a:xfrm>
                <a:off x="3264" y="1824"/>
                <a:ext cx="576" cy="576"/>
              </a:xfrm>
              <a:prstGeom prst="rect">
                <a:avLst/>
              </a:prstGeom>
              <a:solidFill>
                <a:schemeClr val="accent2">
                  <a:lumMod val="75000"/>
                </a:schemeClr>
              </a:solidFill>
              <a:ln w="9525">
                <a:solidFill>
                  <a:schemeClr val="tx1"/>
                </a:solidFill>
                <a:miter lim="800000"/>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Verdana" panose="020B0604030504040204" pitchFamily="34" charset="0"/>
                    <a:ea typeface="宋体" panose="02010600030101010101" pitchFamily="2" charset="-122"/>
                  </a:defRPr>
                </a:lvl9pPr>
              </a:lstStyle>
              <a:p>
                <a:pPr eaLnBrk="1" hangingPunct="1">
                  <a:lnSpc>
                    <a:spcPct val="150000"/>
                  </a:lnSpc>
                </a:pPr>
                <a:endParaRPr lang="zh-CN" altLang="en-US" sz="2100">
                  <a:latin typeface="+mn-ea"/>
                  <a:ea typeface="+mn-ea"/>
                </a:endParaRPr>
              </a:p>
            </p:txBody>
          </p:sp>
        </p:grpSp>
        <mc:AlternateContent xmlns:mc="http://schemas.openxmlformats.org/markup-compatibility/2006">
          <mc:Choice xmlns:a14="http://schemas.microsoft.com/office/drawing/2010/main" Requires="a14">
            <p:sp>
              <p:nvSpPr>
                <p:cNvPr id="2" name="文本框 1"/>
                <p:cNvSpPr txBox="1"/>
                <p:nvPr/>
              </p:nvSpPr>
              <p:spPr>
                <a:xfrm>
                  <a:off x="7895252" y="4913770"/>
                  <a:ext cx="1101013" cy="984885"/>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altLang="zh-CN" sz="2100" i="1">
                            <a:latin typeface="Cambria Math" panose="02040503050406030204" pitchFamily="18" charset="0"/>
                          </a:rPr>
                          <m:t>𝑎</m:t>
                        </m:r>
                      </m:oMath>
                    </m:oMathPara>
                  </a14:m>
                  <a:endParaRPr lang="zh-CN" altLang="en-US" sz="2100" dirty="0">
                    <a:latin typeface="+mn-ea"/>
                  </a:endParaRPr>
                </a:p>
                <a:p>
                  <a:endParaRPr lang="zh-CN" altLang="en-US" sz="2100" dirty="0">
                    <a:latin typeface="+mn-ea"/>
                  </a:endParaRPr>
                </a:p>
              </p:txBody>
            </p:sp>
          </mc:Choice>
          <mc:Fallback>
            <p:sp>
              <p:nvSpPr>
                <p:cNvPr id="2" name="文本框 1"/>
                <p:cNvSpPr txBox="1">
                  <a:spLocks noRot="1" noChangeAspect="1" noMove="1" noResize="1" noEditPoints="1" noAdjustHandles="1" noChangeArrowheads="1" noChangeShapeType="1" noTextEdit="1"/>
                </p:cNvSpPr>
                <p:nvPr/>
              </p:nvSpPr>
              <p:spPr>
                <a:xfrm>
                  <a:off x="7895252" y="4913770"/>
                  <a:ext cx="1101013" cy="984885"/>
                </a:xfrm>
                <a:prstGeom prst="rect">
                  <a:avLst/>
                </a:prstGeom>
                <a:blipFill rotWithShape="1">
                  <a:blip r:embed="rId2"/>
                </a:blipFill>
              </p:spPr>
              <p:txBody>
                <a:bodyPr/>
                <a:lstStyle/>
                <a:p>
                  <a:r>
                    <a:rPr lang="zh-CN" altLang="en-US">
                      <a:noFill/>
                    </a:rPr>
                    <a:t> </a:t>
                  </a:r>
                </a:p>
              </p:txBody>
            </p:sp>
          </mc:Fallback>
        </mc:AlternateContent>
        <p:sp>
          <p:nvSpPr>
            <p:cNvPr id="3" name="左大括号 2"/>
            <p:cNvSpPr/>
            <p:nvPr/>
          </p:nvSpPr>
          <p:spPr>
            <a:xfrm>
              <a:off x="5924938" y="3422780"/>
              <a:ext cx="373224" cy="942392"/>
            </a:xfrm>
            <a:prstGeom prst="leftBrace">
              <a:avLst>
                <a:gd name="adj1" fmla="val 358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mc:AlternateContent xmlns:mc="http://schemas.openxmlformats.org/markup-compatibility/2006">
          <mc:Choice xmlns:a14="http://schemas.microsoft.com/office/drawing/2010/main" Requires="a14">
            <p:sp>
              <p:nvSpPr>
                <p:cNvPr id="22" name="文本框 21"/>
                <p:cNvSpPr txBox="1"/>
                <p:nvPr/>
              </p:nvSpPr>
              <p:spPr>
                <a:xfrm>
                  <a:off x="5197149" y="3698575"/>
                  <a:ext cx="1101013" cy="553997"/>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altLang="zh-CN" sz="2100" i="1">
                            <a:latin typeface="Cambria Math" panose="02040503050406030204"/>
                          </a:rPr>
                          <m:t>𝑏</m:t>
                        </m:r>
                      </m:oMath>
                    </m:oMathPara>
                  </a14:m>
                  <a:endParaRPr lang="zh-CN" altLang="en-US" sz="2100" dirty="0"/>
                </a:p>
              </p:txBody>
            </p:sp>
          </mc:Choice>
          <mc:Fallback>
            <p:sp>
              <p:nvSpPr>
                <p:cNvPr id="22" name="文本框 21"/>
                <p:cNvSpPr txBox="1">
                  <a:spLocks noRot="1" noChangeAspect="1" noMove="1" noResize="1" noEditPoints="1" noAdjustHandles="1" noChangeArrowheads="1" noChangeShapeType="1" noTextEdit="1"/>
                </p:cNvSpPr>
                <p:nvPr/>
              </p:nvSpPr>
              <p:spPr>
                <a:xfrm>
                  <a:off x="5197149" y="3698575"/>
                  <a:ext cx="1101013" cy="553997"/>
                </a:xfrm>
                <a:prstGeom prst="rect">
                  <a:avLst/>
                </a:prstGeom>
                <a:blipFill rotWithShape="1">
                  <a:blip r:embed="rId3"/>
                </a:blipFill>
              </p:spPr>
              <p:txBody>
                <a:bodyPr/>
                <a:lstStyle/>
                <a:p>
                  <a:r>
                    <a:rPr lang="zh-CN" altLang="en-US">
                      <a:noFill/>
                    </a:rPr>
                    <a:t> </a:t>
                  </a:r>
                </a:p>
              </p:txBody>
            </p:sp>
          </mc:Fallback>
        </mc:AlternateContent>
        <p:sp>
          <p:nvSpPr>
            <p:cNvPr id="4" name="左大括号 3"/>
            <p:cNvSpPr/>
            <p:nvPr/>
          </p:nvSpPr>
          <p:spPr>
            <a:xfrm rot="16200000">
              <a:off x="7797706" y="2812168"/>
              <a:ext cx="568318" cy="3657600"/>
            </a:xfrm>
            <a:prstGeom prst="leftBrace">
              <a:avLst>
                <a:gd name="adj1" fmla="val 47745"/>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mc:AlternateContent xmlns:mc="http://schemas.openxmlformats.org/markup-compatibility/2006">
        <mc:Choice xmlns:a14="http://schemas.microsoft.com/office/drawing/2010/main" Requires="a14">
          <p:sp>
            <p:nvSpPr>
              <p:cNvPr id="6" name="文本框 5"/>
              <p:cNvSpPr txBox="1"/>
              <p:nvPr/>
            </p:nvSpPr>
            <p:spPr>
              <a:xfrm>
                <a:off x="1119916" y="2475602"/>
                <a:ext cx="2745614" cy="392415"/>
              </a:xfrm>
              <a:prstGeom prst="rect">
                <a:avLst/>
              </a:prstGeom>
              <a:noFill/>
            </p:spPr>
            <p:txBody>
              <a:bodyPr wrap="square" lIns="68580" tIns="34290" rIns="68580" bIns="34290" rtlCol="0">
                <a:spAutoFit/>
              </a:bodyPr>
              <a:lstStyle/>
              <a:p>
                <a14:m>
                  <m:oMath xmlns:m="http://schemas.openxmlformats.org/officeDocument/2006/math">
                    <m:r>
                      <a:rPr lang="en-US" altLang="zh-CN" sz="2100" i="1">
                        <a:solidFill>
                          <a:srgbClr val="FF0000"/>
                        </a:solidFill>
                        <a:latin typeface="Cambria Math" panose="02040503050406030204" pitchFamily="18" charset="0"/>
                      </a:rPr>
                      <m:t>𝑎</m:t>
                    </m:r>
                  </m:oMath>
                </a14:m>
                <a:r>
                  <a:rPr lang="en-US" altLang="zh-CN" sz="2100" dirty="0">
                    <a:solidFill>
                      <a:srgbClr val="FF0000"/>
                    </a:solidFill>
                  </a:rPr>
                  <a:t>²-4</a:t>
                </a:r>
                <a14:m>
                  <m:oMath xmlns:m="http://schemas.openxmlformats.org/officeDocument/2006/math">
                    <m:r>
                      <a:rPr lang="en-US" altLang="zh-CN" sz="2100" i="1">
                        <a:solidFill>
                          <a:srgbClr val="FF0000"/>
                        </a:solidFill>
                        <a:latin typeface="Cambria Math" panose="02040503050406030204"/>
                      </a:rPr>
                      <m:t>𝑏</m:t>
                    </m:r>
                  </m:oMath>
                </a14:m>
                <a:r>
                  <a:rPr lang="en-US" altLang="zh-CN" sz="2100" dirty="0">
                    <a:solidFill>
                      <a:srgbClr val="FF0000"/>
                    </a:solidFill>
                  </a:rPr>
                  <a:t>²</a:t>
                </a:r>
                <a:endParaRPr lang="zh-CN" altLang="en-US" sz="2100" dirty="0">
                  <a:solidFill>
                    <a:srgbClr val="FF0000"/>
                  </a:solidFill>
                </a:endParaRPr>
              </a:p>
            </p:txBody>
          </p:sp>
        </mc:Choice>
        <mc:Fallback>
          <p:sp>
            <p:nvSpPr>
              <p:cNvPr id="6" name="文本框 5"/>
              <p:cNvSpPr txBox="1">
                <a:spLocks noRot="1" noChangeAspect="1" noMove="1" noResize="1" noEditPoints="1" noAdjustHandles="1" noChangeArrowheads="1" noChangeShapeType="1" noTextEdit="1"/>
              </p:cNvSpPr>
              <p:nvPr/>
            </p:nvSpPr>
            <p:spPr>
              <a:xfrm>
                <a:off x="1119916" y="2475602"/>
                <a:ext cx="2745614" cy="392415"/>
              </a:xfrm>
              <a:prstGeom prst="rect">
                <a:avLst/>
              </a:prstGeom>
              <a:blipFill rotWithShape="1">
                <a:blip r:embed="rId4"/>
                <a:stretch>
                  <a:fillRect l="-15" t="-95" r="10" b="9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6" name="文本框 25"/>
              <p:cNvSpPr txBox="1"/>
              <p:nvPr/>
            </p:nvSpPr>
            <p:spPr>
              <a:xfrm>
                <a:off x="1193359" y="2909986"/>
                <a:ext cx="1081934" cy="392415"/>
              </a:xfrm>
              <a:prstGeom prst="rect">
                <a:avLst/>
              </a:prstGeom>
              <a:noFill/>
            </p:spPr>
            <p:txBody>
              <a:bodyPr wrap="square" lIns="68580" tIns="34290" rIns="68580" bIns="34290" rtlCol="0">
                <a:spAutoFit/>
              </a:bodyPr>
              <a:lstStyle/>
              <a:p>
                <a:r>
                  <a:rPr lang="en-US" altLang="zh-CN" sz="2100" dirty="0">
                    <a:solidFill>
                      <a:srgbClr val="FF0000"/>
                    </a:solidFill>
                  </a:rPr>
                  <a:t>4</a:t>
                </a:r>
                <a14:m>
                  <m:oMath xmlns:m="http://schemas.openxmlformats.org/officeDocument/2006/math">
                    <m:r>
                      <a:rPr lang="en-US" altLang="zh-CN" sz="2100" i="1">
                        <a:solidFill>
                          <a:srgbClr val="FF0000"/>
                        </a:solidFill>
                        <a:latin typeface="Cambria Math" panose="02040503050406030204" pitchFamily="18" charset="0"/>
                      </a:rPr>
                      <m:t>𝑎</m:t>
                    </m:r>
                    <m:r>
                      <m:rPr>
                        <m:nor/>
                      </m:rPr>
                      <a:rPr lang="en-US" altLang="zh-CN" sz="2100" dirty="0">
                        <a:solidFill>
                          <a:srgbClr val="FF0000"/>
                        </a:solidFill>
                        <a:latin typeface="Cambria Math" panose="02040503050406030204" pitchFamily="18" charset="0"/>
                      </a:rPr>
                      <m:t>−</m:t>
                    </m:r>
                    <m:r>
                      <m:rPr>
                        <m:nor/>
                      </m:rPr>
                      <a:rPr lang="en-US" altLang="zh-CN" sz="2100" dirty="0">
                        <a:solidFill>
                          <a:srgbClr val="FF0000"/>
                        </a:solidFill>
                        <a:latin typeface="Cambria Math" panose="02040503050406030204" pitchFamily="18" charset="0"/>
                      </a:rPr>
                      <m:t>8</m:t>
                    </m:r>
                    <m:r>
                      <a:rPr lang="en-US" altLang="zh-CN" sz="2100" i="1">
                        <a:solidFill>
                          <a:srgbClr val="FF0000"/>
                        </a:solidFill>
                        <a:latin typeface="Cambria Math" panose="02040503050406030204"/>
                      </a:rPr>
                      <m:t>𝑏</m:t>
                    </m:r>
                  </m:oMath>
                </a14:m>
                <a:endParaRPr lang="zh-CN" altLang="en-US" sz="2100" dirty="0">
                  <a:solidFill>
                    <a:srgbClr val="FF0000"/>
                  </a:solidFill>
                </a:endParaRPr>
              </a:p>
            </p:txBody>
          </p:sp>
        </mc:Choice>
        <mc:Fallback>
          <p:sp>
            <p:nvSpPr>
              <p:cNvPr id="26" name="文本框 25"/>
              <p:cNvSpPr txBox="1">
                <a:spLocks noRot="1" noChangeAspect="1" noMove="1" noResize="1" noEditPoints="1" noAdjustHandles="1" noChangeArrowheads="1" noChangeShapeType="1" noTextEdit="1"/>
              </p:cNvSpPr>
              <p:nvPr/>
            </p:nvSpPr>
            <p:spPr>
              <a:xfrm>
                <a:off x="1193359" y="2909986"/>
                <a:ext cx="1081934" cy="392415"/>
              </a:xfrm>
              <a:prstGeom prst="rect">
                <a:avLst/>
              </a:prstGeom>
              <a:blipFill rotWithShape="1">
                <a:blip r:embed="rId5"/>
                <a:stretch>
                  <a:fillRect l="-18" t="-106" r="8" b="10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0" name="文本框 19"/>
              <p:cNvSpPr txBox="1"/>
              <p:nvPr/>
            </p:nvSpPr>
            <p:spPr>
              <a:xfrm>
                <a:off x="1325964" y="1970133"/>
                <a:ext cx="949329" cy="392415"/>
              </a:xfrm>
              <a:prstGeom prst="rect">
                <a:avLst/>
              </a:prstGeom>
              <a:noFill/>
            </p:spPr>
            <p:txBody>
              <a:bodyPr wrap="square" lIns="68580" tIns="34290" rIns="68580" bIns="34290" rtlCol="0">
                <a:spAutoFit/>
              </a:bodyPr>
              <a:lstStyle/>
              <a:p>
                <a:r>
                  <a:rPr lang="en-US" altLang="zh-CN" sz="2100" dirty="0">
                    <a:solidFill>
                      <a:srgbClr val="FF0000"/>
                    </a:solidFill>
                  </a:rPr>
                  <a:t>4</a:t>
                </a:r>
                <a14:m>
                  <m:oMath xmlns:m="http://schemas.openxmlformats.org/officeDocument/2006/math">
                    <m:r>
                      <a:rPr lang="en-US" altLang="zh-CN" sz="2100" i="1">
                        <a:solidFill>
                          <a:srgbClr val="FF0000"/>
                        </a:solidFill>
                        <a:latin typeface="Cambria Math" panose="02040503050406030204"/>
                      </a:rPr>
                      <m:t>𝑏</m:t>
                    </m:r>
                  </m:oMath>
                </a14:m>
                <a:r>
                  <a:rPr lang="en-US" altLang="zh-CN" sz="2100" dirty="0">
                    <a:solidFill>
                      <a:srgbClr val="FF0000"/>
                    </a:solidFill>
                  </a:rPr>
                  <a:t>²</a:t>
                </a:r>
                <a:endParaRPr lang="zh-CN" altLang="en-US" sz="2100" dirty="0">
                  <a:solidFill>
                    <a:srgbClr val="FF0000"/>
                  </a:solidFill>
                </a:endParaRPr>
              </a:p>
            </p:txBody>
          </p:sp>
        </mc:Choice>
        <mc:Fallback>
          <p:sp>
            <p:nvSpPr>
              <p:cNvPr id="20" name="文本框 19"/>
              <p:cNvSpPr txBox="1">
                <a:spLocks noRot="1" noChangeAspect="1" noMove="1" noResize="1" noEditPoints="1" noAdjustHandles="1" noChangeArrowheads="1" noChangeShapeType="1" noTextEdit="1"/>
              </p:cNvSpPr>
              <p:nvPr/>
            </p:nvSpPr>
            <p:spPr>
              <a:xfrm>
                <a:off x="1325964" y="1970133"/>
                <a:ext cx="949329" cy="392415"/>
              </a:xfrm>
              <a:prstGeom prst="rect">
                <a:avLst/>
              </a:prstGeom>
              <a:blipFill rotWithShape="1">
                <a:blip r:embed="rId6"/>
                <a:stretch>
                  <a:fillRect l="-9" t="-93" r="9" b="89"/>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up)">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up)">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6" grpId="0"/>
      <p:bldP spid="26"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标注 12"/>
          <p:cNvSpPr/>
          <p:nvPr/>
        </p:nvSpPr>
        <p:spPr>
          <a:xfrm>
            <a:off x="2843965" y="3178372"/>
            <a:ext cx="3235830" cy="1117326"/>
          </a:xfrm>
          <a:prstGeom prst="wedgeRoundRectCallout">
            <a:avLst>
              <a:gd name="adj1" fmla="val 66667"/>
              <a:gd name="adj2" fmla="val 36440"/>
              <a:gd name="adj3" fmla="val 16667"/>
            </a:avLst>
          </a:prstGeom>
          <a:solidFill>
            <a:srgbClr val="D5737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pPr>
            <a:r>
              <a:rPr lang="zh-CN" altLang="en-US" sz="2100" dirty="0">
                <a:solidFill>
                  <a:schemeClr val="tx1"/>
                </a:solidFill>
              </a:rPr>
              <a:t>你</a:t>
            </a:r>
            <a:r>
              <a:rPr lang="zh-CN" altLang="en-US" sz="2100" dirty="0">
                <a:solidFill>
                  <a:schemeClr val="tx1"/>
                </a:solidFill>
              </a:rPr>
              <a:t>能写出这个正方形的周长公式吗？</a:t>
            </a:r>
            <a:endParaRPr lang="zh-CN" altLang="en-US" sz="2100" dirty="0">
              <a:solidFill>
                <a:schemeClr val="tx1"/>
              </a:solidFill>
            </a:endParaRPr>
          </a:p>
        </p:txBody>
      </p:sp>
      <p:graphicFrame>
        <p:nvGraphicFramePr>
          <p:cNvPr id="46" name="Object 2"/>
          <p:cNvGraphicFramePr>
            <a:graphicFrameLocks noChangeAspect="1"/>
          </p:cNvGraphicFramePr>
          <p:nvPr/>
        </p:nvGraphicFramePr>
        <p:xfrm>
          <a:off x="2919746" y="1920433"/>
          <a:ext cx="295275" cy="323850"/>
        </p:xfrm>
        <a:graphic>
          <a:graphicData uri="http://schemas.openxmlformats.org/presentationml/2006/ole">
            <mc:AlternateContent xmlns:mc="http://schemas.openxmlformats.org/markup-compatibility/2006">
              <mc:Choice xmlns:v="urn:schemas-microsoft-com:vml" Requires="v">
                <p:oleObj spid="_x0000_s1306" name="公式" r:id="rId1" imgW="127000" imgH="139700" progId="Equation.KSEE3">
                  <p:embed/>
                </p:oleObj>
              </mc:Choice>
              <mc:Fallback>
                <p:oleObj name="公式" r:id="rId1" imgW="127000" imgH="139700" progId="Equation.KSEE3">
                  <p:embed/>
                  <p:pic>
                    <p:nvPicPr>
                      <p:cNvPr id="0" name="图片 129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9746" y="1920433"/>
                        <a:ext cx="29527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矩形 47"/>
          <p:cNvSpPr/>
          <p:nvPr/>
        </p:nvSpPr>
        <p:spPr>
          <a:xfrm>
            <a:off x="3232482" y="1027007"/>
            <a:ext cx="1877037" cy="1878693"/>
          </a:xfrm>
          <a:prstGeom prst="rect">
            <a:avLst/>
          </a:prstGeom>
          <a:solidFill>
            <a:srgbClr val="FFC0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2100">
              <a:latin typeface="+mn-ea"/>
            </a:endParaRPr>
          </a:p>
        </p:txBody>
      </p:sp>
      <p:grpSp>
        <p:nvGrpSpPr>
          <p:cNvPr id="50" name="组合 40"/>
          <p:cNvGrpSpPr/>
          <p:nvPr/>
        </p:nvGrpSpPr>
        <p:grpSpPr bwMode="auto">
          <a:xfrm>
            <a:off x="2815814" y="480967"/>
            <a:ext cx="3977640" cy="415498"/>
            <a:chOff x="3779911" y="2303294"/>
            <a:chExt cx="4462766" cy="553553"/>
          </a:xfrm>
        </p:grpSpPr>
        <p:sp>
          <p:nvSpPr>
            <p:cNvPr id="51" name="TextBox 33"/>
            <p:cNvSpPr txBox="1">
              <a:spLocks noChangeArrowheads="1"/>
            </p:cNvSpPr>
            <p:nvPr/>
          </p:nvSpPr>
          <p:spPr bwMode="auto">
            <a:xfrm>
              <a:off x="3779911" y="2303294"/>
              <a:ext cx="4462766" cy="553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100" dirty="0">
                  <a:latin typeface="+mn-ea"/>
                  <a:ea typeface="+mn-ea"/>
                </a:rPr>
                <a:t>      用     </a:t>
              </a:r>
              <a:r>
                <a:rPr lang="zh-CN" altLang="en-US" sz="2100" dirty="0">
                  <a:latin typeface="+mn-ea"/>
                  <a:ea typeface="+mn-ea"/>
                </a:rPr>
                <a:t>表示</a:t>
              </a:r>
              <a:r>
                <a:rPr lang="zh-CN" altLang="en-US" sz="2100" dirty="0">
                  <a:latin typeface="+mn-ea"/>
                  <a:ea typeface="+mn-ea"/>
                </a:rPr>
                <a:t>周长</a:t>
              </a:r>
              <a:endParaRPr lang="zh-CN" altLang="en-US" sz="2100" dirty="0">
                <a:latin typeface="+mn-ea"/>
                <a:ea typeface="+mn-ea"/>
              </a:endParaRPr>
            </a:p>
          </p:txBody>
        </p:sp>
        <p:graphicFrame>
          <p:nvGraphicFramePr>
            <p:cNvPr id="52" name="Object 4"/>
            <p:cNvGraphicFramePr>
              <a:graphicFrameLocks noChangeAspect="1"/>
            </p:cNvGraphicFramePr>
            <p:nvPr/>
          </p:nvGraphicFramePr>
          <p:xfrm>
            <a:off x="4702872" y="2303294"/>
            <a:ext cx="462856" cy="540000"/>
          </p:xfrm>
          <a:graphic>
            <a:graphicData uri="http://schemas.openxmlformats.org/presentationml/2006/ole">
              <mc:AlternateContent xmlns:mc="http://schemas.openxmlformats.org/markup-compatibility/2006">
                <mc:Choice xmlns:v="urn:schemas-microsoft-com:vml" Requires="v">
                  <p:oleObj spid="_x0000_s1307" name="公式" r:id="rId3" imgW="152400" imgH="177800" progId="Equation.KSEE3">
                    <p:embed/>
                  </p:oleObj>
                </mc:Choice>
                <mc:Fallback>
                  <p:oleObj name="公式" r:id="rId3" imgW="152400" imgH="177800" progId="Equation.KSEE3">
                    <p:embed/>
                    <p:pic>
                      <p:nvPicPr>
                        <p:cNvPr id="0" name="图片 1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2872" y="2303294"/>
                          <a:ext cx="462856" cy="5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up)">
                                      <p:cBhvr>
                                        <p:cTn id="7" dur="500"/>
                                        <p:tgtEl>
                                          <p:spTgt spid="5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up)">
                                      <p:cBhvr>
                                        <p:cTn id="10" dur="500"/>
                                        <p:tgtEl>
                                          <p:spTgt spid="48"/>
                                        </p:tgtEl>
                                      </p:cBhvr>
                                    </p:animEffect>
                                  </p:childTnLst>
                                </p:cTn>
                              </p:par>
                              <p:par>
                                <p:cTn id="11" presetID="22" presetClass="entr" presetSubtype="1"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up)">
                                      <p:cBhvr>
                                        <p:cTn id="13" dur="500"/>
                                        <p:tgtEl>
                                          <p:spTgt spid="46"/>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标注 2"/>
          <p:cNvSpPr/>
          <p:nvPr/>
        </p:nvSpPr>
        <p:spPr>
          <a:xfrm>
            <a:off x="1189786" y="3238280"/>
            <a:ext cx="5024408" cy="1712945"/>
          </a:xfrm>
          <a:prstGeom prst="wedgeRoundRectCallout">
            <a:avLst>
              <a:gd name="adj1" fmla="val 66667"/>
              <a:gd name="adj2" fmla="val 36440"/>
              <a:gd name="adj3" fmla="val 16667"/>
            </a:avLst>
          </a:prstGeom>
          <a:solidFill>
            <a:srgbClr val="EA976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pPr>
            <a:r>
              <a:rPr lang="zh-CN" altLang="en-US" sz="2100" dirty="0">
                <a:solidFill>
                  <a:schemeClr val="tx1"/>
                </a:solidFill>
              </a:rPr>
              <a:t>在含有字母的式子里</a:t>
            </a:r>
            <a:r>
              <a:rPr lang="en-US" altLang="zh-CN" sz="2100" dirty="0">
                <a:solidFill>
                  <a:schemeClr val="tx1"/>
                </a:solidFill>
              </a:rPr>
              <a:t>,</a:t>
            </a:r>
            <a:r>
              <a:rPr lang="zh-CN" altLang="en-US" sz="2100" dirty="0">
                <a:solidFill>
                  <a:schemeClr val="tx1"/>
                </a:solidFill>
              </a:rPr>
              <a:t>数字</a:t>
            </a:r>
            <a:r>
              <a:rPr lang="zh-CN" altLang="en-US" sz="2100" dirty="0">
                <a:solidFill>
                  <a:schemeClr val="tx1"/>
                </a:solidFill>
              </a:rPr>
              <a:t>和字母中间的乘号可以记作小圆点</a:t>
            </a:r>
            <a:r>
              <a:rPr lang="en-US" altLang="zh-CN" sz="2100" dirty="0">
                <a:solidFill>
                  <a:schemeClr val="tx1"/>
                </a:solidFill>
              </a:rPr>
              <a:t>,</a:t>
            </a:r>
            <a:r>
              <a:rPr lang="zh-CN" altLang="en-US" sz="2100" dirty="0">
                <a:solidFill>
                  <a:schemeClr val="tx1"/>
                </a:solidFill>
              </a:rPr>
              <a:t>也可省略不写</a:t>
            </a:r>
            <a:r>
              <a:rPr lang="en-US" altLang="zh-CN" sz="2100" dirty="0">
                <a:solidFill>
                  <a:schemeClr val="tx1"/>
                </a:solidFill>
              </a:rPr>
              <a:t>,</a:t>
            </a:r>
            <a:r>
              <a:rPr lang="zh-CN" altLang="en-US" sz="2100" dirty="0">
                <a:solidFill>
                  <a:schemeClr val="tx1"/>
                </a:solidFill>
              </a:rPr>
              <a:t>数字要写在字母前面。</a:t>
            </a:r>
            <a:endParaRPr lang="zh-CN" altLang="en-US" sz="2100" dirty="0">
              <a:solidFill>
                <a:schemeClr val="tx1"/>
              </a:solidFill>
            </a:endParaRPr>
          </a:p>
        </p:txBody>
      </p:sp>
      <p:sp>
        <p:nvSpPr>
          <p:cNvPr id="8" name="TextBox 24"/>
          <p:cNvSpPr txBox="1">
            <a:spLocks noChangeArrowheads="1"/>
          </p:cNvSpPr>
          <p:nvPr/>
        </p:nvSpPr>
        <p:spPr bwMode="auto">
          <a:xfrm>
            <a:off x="472064" y="553197"/>
            <a:ext cx="6305073"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100" dirty="0">
                <a:latin typeface="+mn-ea"/>
                <a:ea typeface="+mn-ea"/>
              </a:rPr>
              <a:t>怎样计算正方形的周长？你能用字母表示吗？</a:t>
            </a:r>
            <a:endParaRPr lang="zh-CN" altLang="en-US" sz="2100" dirty="0">
              <a:latin typeface="+mn-ea"/>
              <a:ea typeface="+mn-ea"/>
            </a:endParaRPr>
          </a:p>
        </p:txBody>
      </p:sp>
      <p:graphicFrame>
        <p:nvGraphicFramePr>
          <p:cNvPr id="9" name="Object 2"/>
          <p:cNvGraphicFramePr>
            <a:graphicFrameLocks noChangeAspect="1"/>
          </p:cNvGraphicFramePr>
          <p:nvPr/>
        </p:nvGraphicFramePr>
        <p:xfrm>
          <a:off x="1192748" y="1079897"/>
          <a:ext cx="295275" cy="323850"/>
        </p:xfrm>
        <a:graphic>
          <a:graphicData uri="http://schemas.openxmlformats.org/presentationml/2006/ole">
            <mc:AlternateContent xmlns:mc="http://schemas.openxmlformats.org/markup-compatibility/2006">
              <mc:Choice xmlns:v="urn:schemas-microsoft-com:vml" Requires="v">
                <p:oleObj spid="_x0000_s7557" name="公式" r:id="rId1" imgW="127000" imgH="139700" progId="Equation.KSEE3">
                  <p:embed/>
                </p:oleObj>
              </mc:Choice>
              <mc:Fallback>
                <p:oleObj name="公式" r:id="rId1" imgW="127000" imgH="139700" progId="Equation.KSEE3">
                  <p:embed/>
                  <p:pic>
                    <p:nvPicPr>
                      <p:cNvPr id="0" name="图片 754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2748" y="1079897"/>
                        <a:ext cx="29527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矩形 10"/>
          <p:cNvSpPr/>
          <p:nvPr/>
        </p:nvSpPr>
        <p:spPr>
          <a:xfrm>
            <a:off x="697110" y="1376398"/>
            <a:ext cx="1348979" cy="1350169"/>
          </a:xfrm>
          <a:prstGeom prst="rect">
            <a:avLst/>
          </a:prstGeom>
          <a:solidFill>
            <a:srgbClr val="FFC0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2100">
              <a:latin typeface="+mn-ea"/>
            </a:endParaRPr>
          </a:p>
        </p:txBody>
      </p:sp>
      <p:graphicFrame>
        <p:nvGraphicFramePr>
          <p:cNvPr id="12" name="Object 3"/>
          <p:cNvGraphicFramePr>
            <a:graphicFrameLocks noChangeAspect="1"/>
          </p:cNvGraphicFramePr>
          <p:nvPr/>
        </p:nvGraphicFramePr>
        <p:xfrm>
          <a:off x="3077508" y="1890712"/>
          <a:ext cx="1272778" cy="404813"/>
        </p:xfrm>
        <a:graphic>
          <a:graphicData uri="http://schemas.openxmlformats.org/presentationml/2006/ole">
            <mc:AlternateContent xmlns:mc="http://schemas.openxmlformats.org/markup-compatibility/2006">
              <mc:Choice xmlns:v="urn:schemas-microsoft-com:vml" Requires="v">
                <p:oleObj spid="_x0000_s7558" name="公式" r:id="rId3" imgW="558800" imgH="177800" progId="Equation.KSEE3">
                  <p:embed/>
                </p:oleObj>
              </mc:Choice>
              <mc:Fallback>
                <p:oleObj name="公式" r:id="rId3" imgW="558800" imgH="177800" progId="Equation.KSEE3">
                  <p:embed/>
                  <p:pic>
                    <p:nvPicPr>
                      <p:cNvPr id="0" name="图片 75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7508" y="1890712"/>
                        <a:ext cx="1272778"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3" name="组合 40"/>
          <p:cNvGrpSpPr/>
          <p:nvPr/>
        </p:nvGrpSpPr>
        <p:grpSpPr bwMode="auto">
          <a:xfrm>
            <a:off x="2729846" y="1315641"/>
            <a:ext cx="1944290" cy="415498"/>
            <a:chOff x="3779912" y="2303294"/>
            <a:chExt cx="2592288" cy="553553"/>
          </a:xfrm>
        </p:grpSpPr>
        <p:sp>
          <p:nvSpPr>
            <p:cNvPr id="14" name="TextBox 33"/>
            <p:cNvSpPr txBox="1">
              <a:spLocks noChangeArrowheads="1"/>
            </p:cNvSpPr>
            <p:nvPr/>
          </p:nvSpPr>
          <p:spPr bwMode="auto">
            <a:xfrm>
              <a:off x="3779912" y="2303294"/>
              <a:ext cx="2592288" cy="553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100" dirty="0">
                  <a:latin typeface="+mn-ea"/>
                  <a:ea typeface="+mn-ea"/>
                </a:rPr>
                <a:t>用     表示周长</a:t>
              </a:r>
              <a:endParaRPr lang="zh-CN" altLang="en-US" sz="2100" dirty="0">
                <a:latin typeface="+mn-ea"/>
                <a:ea typeface="+mn-ea"/>
              </a:endParaRPr>
            </a:p>
          </p:txBody>
        </p:sp>
        <p:graphicFrame>
          <p:nvGraphicFramePr>
            <p:cNvPr id="15" name="Object 4"/>
            <p:cNvGraphicFramePr>
              <a:graphicFrameLocks noChangeAspect="1"/>
            </p:cNvGraphicFramePr>
            <p:nvPr/>
          </p:nvGraphicFramePr>
          <p:xfrm>
            <a:off x="4211960" y="2308956"/>
            <a:ext cx="462856" cy="540000"/>
          </p:xfrm>
          <a:graphic>
            <a:graphicData uri="http://schemas.openxmlformats.org/presentationml/2006/ole">
              <mc:AlternateContent xmlns:mc="http://schemas.openxmlformats.org/markup-compatibility/2006">
                <mc:Choice xmlns:v="urn:schemas-microsoft-com:vml" Requires="v">
                  <p:oleObj spid="_x0000_s7559" name="公式" r:id="rId5" imgW="152400" imgH="177800" progId="Equation.KSEE3">
                    <p:embed/>
                  </p:oleObj>
                </mc:Choice>
                <mc:Fallback>
                  <p:oleObj name="公式" r:id="rId5" imgW="152400" imgH="177800" progId="Equation.KSEE3">
                    <p:embed/>
                    <p:pic>
                      <p:nvPicPr>
                        <p:cNvPr id="0" name="图片 754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11960" y="2308956"/>
                          <a:ext cx="462856" cy="5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17" name="Object 5"/>
          <p:cNvGraphicFramePr>
            <a:graphicFrameLocks noChangeAspect="1"/>
          </p:cNvGraphicFramePr>
          <p:nvPr/>
        </p:nvGraphicFramePr>
        <p:xfrm>
          <a:off x="3089414" y="2402681"/>
          <a:ext cx="1070372" cy="404813"/>
        </p:xfrm>
        <a:graphic>
          <a:graphicData uri="http://schemas.openxmlformats.org/presentationml/2006/ole">
            <mc:AlternateContent xmlns:mc="http://schemas.openxmlformats.org/markup-compatibility/2006">
              <mc:Choice xmlns:v="urn:schemas-microsoft-com:vml" Requires="v">
                <p:oleObj spid="_x0000_s7560" name="公式" r:id="rId7" imgW="469900" imgH="177800" progId="Equation.KSEE3">
                  <p:embed/>
                </p:oleObj>
              </mc:Choice>
              <mc:Fallback>
                <p:oleObj name="公式" r:id="rId7" imgW="469900" imgH="177800" progId="Equation.KSEE3">
                  <p:embed/>
                  <p:pic>
                    <p:nvPicPr>
                      <p:cNvPr id="0" name="图片 754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9414" y="2402681"/>
                        <a:ext cx="1070372"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TextBox 39"/>
          <p:cNvSpPr txBox="1">
            <a:spLocks noChangeArrowheads="1"/>
          </p:cNvSpPr>
          <p:nvPr/>
        </p:nvSpPr>
        <p:spPr bwMode="auto">
          <a:xfrm>
            <a:off x="4158596" y="2415779"/>
            <a:ext cx="539353"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100">
                <a:latin typeface="+mn-ea"/>
                <a:ea typeface="+mn-ea"/>
              </a:rPr>
              <a:t>或</a:t>
            </a:r>
            <a:endParaRPr lang="zh-CN" altLang="en-US" sz="2100">
              <a:latin typeface="+mn-ea"/>
              <a:ea typeface="+mn-ea"/>
            </a:endParaRPr>
          </a:p>
        </p:txBody>
      </p:sp>
      <p:graphicFrame>
        <p:nvGraphicFramePr>
          <p:cNvPr id="19" name="Object 6"/>
          <p:cNvGraphicFramePr>
            <a:graphicFrameLocks noChangeAspect="1"/>
          </p:cNvGraphicFramePr>
          <p:nvPr/>
        </p:nvGraphicFramePr>
        <p:xfrm>
          <a:off x="4640799" y="2406253"/>
          <a:ext cx="1012031" cy="404813"/>
        </p:xfrm>
        <a:graphic>
          <a:graphicData uri="http://schemas.openxmlformats.org/presentationml/2006/ole">
            <mc:AlternateContent xmlns:mc="http://schemas.openxmlformats.org/markup-compatibility/2006">
              <mc:Choice xmlns:v="urn:schemas-microsoft-com:vml" Requires="v">
                <p:oleObj spid="_x0000_s7561" name="公式" r:id="rId9" imgW="443865" imgH="177800" progId="Equation.KSEE3">
                  <p:embed/>
                </p:oleObj>
              </mc:Choice>
              <mc:Fallback>
                <p:oleObj name="公式" r:id="rId9" imgW="443865" imgH="177800" progId="Equation.KSEE3">
                  <p:embed/>
                  <p:pic>
                    <p:nvPicPr>
                      <p:cNvPr id="0" name="图片 754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40799" y="2406253"/>
                        <a:ext cx="1012031"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圆角矩形标注 21"/>
          <p:cNvSpPr/>
          <p:nvPr/>
        </p:nvSpPr>
        <p:spPr>
          <a:xfrm>
            <a:off x="1189786" y="3255125"/>
            <a:ext cx="5024408" cy="1712945"/>
          </a:xfrm>
          <a:prstGeom prst="wedgeRoundRectCallout">
            <a:avLst>
              <a:gd name="adj1" fmla="val 66667"/>
              <a:gd name="adj2" fmla="val 36440"/>
              <a:gd name="adj3" fmla="val 16667"/>
            </a:avLst>
          </a:prstGeom>
          <a:solidFill>
            <a:srgbClr val="EA976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pPr>
            <a:r>
              <a:rPr lang="zh-CN" altLang="en-US" sz="2100" dirty="0">
                <a:solidFill>
                  <a:schemeClr val="tx1"/>
                </a:solidFill>
              </a:rPr>
              <a:t>提示：</a:t>
            </a:r>
            <a:r>
              <a:rPr lang="en-US" altLang="zh-CN" sz="2100" dirty="0">
                <a:solidFill>
                  <a:schemeClr val="tx1"/>
                </a:solidFill>
              </a:rPr>
              <a:t>1</a:t>
            </a:r>
            <a:r>
              <a:rPr lang="zh-CN" altLang="en-US" sz="2100" dirty="0">
                <a:solidFill>
                  <a:schemeClr val="tx1"/>
                </a:solidFill>
              </a:rPr>
              <a:t>和任何一个字母相乘，</a:t>
            </a:r>
            <a:r>
              <a:rPr lang="en-US" altLang="zh-CN" sz="2100" dirty="0">
                <a:solidFill>
                  <a:schemeClr val="tx1"/>
                </a:solidFill>
              </a:rPr>
              <a:t>1</a:t>
            </a:r>
            <a:r>
              <a:rPr lang="zh-CN" altLang="en-US" sz="2100" dirty="0">
                <a:solidFill>
                  <a:schemeClr val="tx1"/>
                </a:solidFill>
              </a:rPr>
              <a:t>通常省略不写。</a:t>
            </a:r>
            <a:endParaRPr lang="zh-CN" altLang="en-US" sz="21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500"/>
                                        <p:tgtEl>
                                          <p:spTgt spid="11"/>
                                        </p:tgtEl>
                                      </p:cBhvr>
                                    </p:animEffect>
                                  </p:childTnLst>
                                </p:cTn>
                              </p:par>
                              <p:par>
                                <p:cTn id="11" presetID="22" presetClass="entr" presetSubtype="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500"/>
                                        <p:tgtEl>
                                          <p:spTgt spid="9"/>
                                        </p:tgtEl>
                                      </p:cBhvr>
                                    </p:animEffect>
                                  </p:childTnLst>
                                </p:cTn>
                              </p:par>
                              <p:par>
                                <p:cTn id="14" presetID="22" presetClass="entr" presetSubtype="1"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up)">
                                      <p:cBhvr>
                                        <p:cTn id="34" dur="500"/>
                                        <p:tgtEl>
                                          <p:spTgt spid="18"/>
                                        </p:tgtEl>
                                      </p:cBhvr>
                                    </p:animEffect>
                                  </p:childTnLst>
                                </p:cTn>
                              </p:par>
                              <p:par>
                                <p:cTn id="35" presetID="22" presetClass="entr" presetSubtype="1"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11" grpId="0" animBg="1"/>
      <p:bldP spid="18" grpId="0"/>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blip>
          <a:stretch>
            <a:fillRect/>
          </a:stretch>
        </p:blipFill>
        <p:spPr>
          <a:xfrm>
            <a:off x="345823" y="2473032"/>
            <a:ext cx="1536556" cy="1609726"/>
          </a:xfrm>
          <a:prstGeom prst="rect">
            <a:avLst/>
          </a:prstGeom>
        </p:spPr>
      </p:pic>
      <mc:AlternateContent xmlns:mc="http://schemas.openxmlformats.org/markup-compatibility/2006">
        <mc:Choice xmlns:a14="http://schemas.microsoft.com/office/drawing/2010/main" Requires="a14">
          <p:sp>
            <p:nvSpPr>
              <p:cNvPr id="3" name="圆角矩形标注 2"/>
              <p:cNvSpPr/>
              <p:nvPr/>
            </p:nvSpPr>
            <p:spPr>
              <a:xfrm>
                <a:off x="2015412" y="2142056"/>
                <a:ext cx="2309327" cy="921908"/>
              </a:xfrm>
              <a:prstGeom prst="wedgeRoundRectCallout">
                <a:avLst>
                  <a:gd name="adj1" fmla="val -71064"/>
                  <a:gd name="adj2" fmla="val 56578"/>
                  <a:gd name="adj3" fmla="val 16667"/>
                </a:avLst>
              </a:prstGeom>
              <a:solidFill>
                <a:srgbClr val="76CAB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pPr>
                <a:r>
                  <a:rPr lang="en-US" altLang="zh-CN" sz="2100" dirty="0">
                    <a:solidFill>
                      <a:schemeClr val="tx1"/>
                    </a:solidFill>
                    <a:latin typeface="+mn-ea"/>
                  </a:rPr>
                  <a:t>1</a:t>
                </a:r>
                <a:r>
                  <a:rPr lang="zh-CN" altLang="en-US" sz="2100" dirty="0">
                    <a:solidFill>
                      <a:schemeClr val="tx1"/>
                    </a:solidFill>
                    <a:latin typeface="+mn-ea"/>
                  </a:rPr>
                  <a:t>张桌子</a:t>
                </a:r>
                <a:r>
                  <a:rPr lang="en-US" altLang="zh-CN" sz="2100" dirty="0">
                    <a:solidFill>
                      <a:schemeClr val="tx1"/>
                    </a:solidFill>
                    <a:latin typeface="+mn-ea"/>
                  </a:rPr>
                  <a:t>4</a:t>
                </a:r>
                <a:r>
                  <a:rPr lang="zh-CN" altLang="en-US" sz="2100" dirty="0">
                    <a:solidFill>
                      <a:schemeClr val="tx1"/>
                    </a:solidFill>
                    <a:latin typeface="+mn-ea"/>
                  </a:rPr>
                  <a:t>条腿，</a:t>
                </a:r>
                <a:endParaRPr lang="en-US" altLang="zh-CN" sz="2100" dirty="0">
                  <a:solidFill>
                    <a:schemeClr val="tx1"/>
                  </a:solidFill>
                  <a:latin typeface="+mn-ea"/>
                </a:endParaRPr>
              </a:p>
              <a:p>
                <a:pPr>
                  <a:lnSpc>
                    <a:spcPct val="150000"/>
                  </a:lnSpc>
                </a:pPr>
                <a14:m>
                  <m:oMath xmlns:m="http://schemas.openxmlformats.org/officeDocument/2006/math">
                    <m:r>
                      <a:rPr lang="en-US" altLang="zh-CN" sz="2100" i="1">
                        <a:solidFill>
                          <a:schemeClr val="tx1"/>
                        </a:solidFill>
                        <a:latin typeface="Cambria Math" panose="02040503050406030204" pitchFamily="18" charset="0"/>
                      </a:rPr>
                      <m:t>𝑎</m:t>
                    </m:r>
                  </m:oMath>
                </a14:m>
                <a:r>
                  <a:rPr lang="zh-CN" altLang="en-US" sz="2100" dirty="0">
                    <a:solidFill>
                      <a:schemeClr val="tx1"/>
                    </a:solidFill>
                    <a:latin typeface="+mn-ea"/>
                  </a:rPr>
                  <a:t>张桌子</a:t>
                </a:r>
                <a:r>
                  <a:rPr lang="en-US" altLang="zh-CN" sz="2100" dirty="0">
                    <a:solidFill>
                      <a:schemeClr val="tx1"/>
                    </a:solidFill>
                    <a:latin typeface="+mn-ea"/>
                  </a:rPr>
                  <a:t>4</a:t>
                </a:r>
                <a14:m>
                  <m:oMath xmlns:m="http://schemas.openxmlformats.org/officeDocument/2006/math">
                    <m:r>
                      <a:rPr lang="en-US" altLang="zh-CN" sz="2100" i="1">
                        <a:solidFill>
                          <a:schemeClr val="tx1"/>
                        </a:solidFill>
                        <a:latin typeface="Cambria Math" panose="02040503050406030204" pitchFamily="18" charset="0"/>
                      </a:rPr>
                      <m:t>𝑎</m:t>
                    </m:r>
                  </m:oMath>
                </a14:m>
                <a:r>
                  <a:rPr lang="zh-CN" altLang="en-US" sz="2100" dirty="0">
                    <a:solidFill>
                      <a:schemeClr val="tx1"/>
                    </a:solidFill>
                    <a:latin typeface="+mn-ea"/>
                  </a:rPr>
                  <a:t>条腿。</a:t>
                </a:r>
                <a:endParaRPr lang="zh-CN" altLang="en-US" sz="2100" dirty="0">
                  <a:solidFill>
                    <a:schemeClr val="tx1"/>
                  </a:solidFill>
                  <a:latin typeface="+mn-ea"/>
                </a:endParaRPr>
              </a:p>
            </p:txBody>
          </p:sp>
        </mc:Choice>
        <mc:Fallback>
          <p:sp>
            <p:nvSpPr>
              <p:cNvPr id="3" name="圆角矩形标注 2"/>
              <p:cNvSpPr>
                <a:spLocks noRot="1" noChangeAspect="1" noMove="1" noResize="1" noEditPoints="1" noAdjustHandles="1" noChangeArrowheads="1" noChangeShapeType="1" noTextEdit="1"/>
              </p:cNvSpPr>
              <p:nvPr/>
            </p:nvSpPr>
            <p:spPr>
              <a:xfrm>
                <a:off x="2015412" y="2142056"/>
                <a:ext cx="2309327" cy="921908"/>
              </a:xfrm>
              <a:prstGeom prst="wedgeRoundRectCallout">
                <a:avLst>
                  <a:gd name="adj1" fmla="val -71064"/>
                  <a:gd name="adj2" fmla="val 56578"/>
                  <a:gd name="adj3" fmla="val 16667"/>
                </a:avLst>
              </a:prstGeom>
              <a:blipFill rotWithShape="1">
                <a:blip r:embed="rId2"/>
                <a:stretch>
                  <a:fillRect l="-21087" t="-2019" r="17" b="-65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r>
                  <a:rPr lang="zh-CN" altLang="en-US">
                    <a:noFill/>
                  </a:rPr>
                  <a:t> </a:t>
                </a:r>
              </a:p>
            </p:txBody>
          </p:sp>
        </mc:Fallback>
      </mc:AlternateContent>
      <p:pic>
        <p:nvPicPr>
          <p:cNvPr id="4" name="图片 3"/>
          <p:cNvPicPr>
            <a:picLocks noChangeAspect="1"/>
          </p:cNvPicPr>
          <p:nvPr/>
        </p:nvPicPr>
        <p:blipFill>
          <a:blip r:embed="rId3" cstate="email"/>
          <a:stretch>
            <a:fillRect/>
          </a:stretch>
        </p:blipFill>
        <p:spPr>
          <a:xfrm>
            <a:off x="7745165" y="2603010"/>
            <a:ext cx="907143" cy="1235714"/>
          </a:xfrm>
          <a:prstGeom prst="rect">
            <a:avLst/>
          </a:prstGeom>
        </p:spPr>
      </p:pic>
      <mc:AlternateContent xmlns:mc="http://schemas.openxmlformats.org/markup-compatibility/2006">
        <mc:Choice xmlns:a14="http://schemas.microsoft.com/office/drawing/2010/main" Requires="a14">
          <p:sp>
            <p:nvSpPr>
              <p:cNvPr id="29" name="圆角矩形标注 28"/>
              <p:cNvSpPr/>
              <p:nvPr/>
            </p:nvSpPr>
            <p:spPr>
              <a:xfrm>
                <a:off x="5479156" y="2110796"/>
                <a:ext cx="2143775" cy="921908"/>
              </a:xfrm>
              <a:prstGeom prst="wedgeRoundRectCallout">
                <a:avLst>
                  <a:gd name="adj1" fmla="val 61585"/>
                  <a:gd name="adj2" fmla="val 38847"/>
                  <a:gd name="adj3" fmla="val 16667"/>
                </a:avLst>
              </a:prstGeom>
              <a:solidFill>
                <a:srgbClr val="F3A0B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pPr>
                <a:r>
                  <a:rPr lang="en-US" altLang="zh-CN" sz="2100" dirty="0">
                    <a:solidFill>
                      <a:schemeClr val="tx1"/>
                    </a:solidFill>
                    <a:latin typeface="+mn-ea"/>
                  </a:rPr>
                  <a:t>1</a:t>
                </a:r>
                <a:r>
                  <a:rPr lang="zh-CN" altLang="en-US" sz="2100" dirty="0">
                    <a:solidFill>
                      <a:schemeClr val="tx1"/>
                    </a:solidFill>
                    <a:latin typeface="+mn-ea"/>
                  </a:rPr>
                  <a:t>本书</a:t>
                </a:r>
                <a14:m>
                  <m:oMath xmlns:m="http://schemas.openxmlformats.org/officeDocument/2006/math">
                    <m:r>
                      <a:rPr lang="en-US" altLang="zh-CN" sz="2100" i="1">
                        <a:solidFill>
                          <a:schemeClr val="tx1"/>
                        </a:solidFill>
                        <a:latin typeface="Cambria Math" panose="02040503050406030204" pitchFamily="18" charset="0"/>
                      </a:rPr>
                      <m:t>𝑎</m:t>
                    </m:r>
                    <m:r>
                      <a:rPr lang="zh-CN" altLang="en-US" sz="2100" i="1">
                        <a:solidFill>
                          <a:schemeClr val="tx1"/>
                        </a:solidFill>
                        <a:latin typeface="Cambria Math" panose="02040503050406030204" pitchFamily="18" charset="0"/>
                      </a:rPr>
                      <m:t>元</m:t>
                    </m:r>
                  </m:oMath>
                </a14:m>
                <a:r>
                  <a:rPr lang="zh-CN" altLang="en-US" sz="2100" dirty="0">
                    <a:solidFill>
                      <a:schemeClr val="tx1"/>
                    </a:solidFill>
                    <a:latin typeface="+mn-ea"/>
                  </a:rPr>
                  <a:t>，买</a:t>
                </a:r>
                <a:r>
                  <a:rPr lang="en-US" altLang="zh-CN" sz="2100" dirty="0">
                    <a:solidFill>
                      <a:schemeClr val="tx1"/>
                    </a:solidFill>
                    <a:latin typeface="+mn-ea"/>
                  </a:rPr>
                  <a:t>4</a:t>
                </a:r>
                <a:r>
                  <a:rPr lang="zh-CN" altLang="en-US" sz="2100" dirty="0">
                    <a:solidFill>
                      <a:schemeClr val="tx1"/>
                    </a:solidFill>
                    <a:latin typeface="+mn-ea"/>
                  </a:rPr>
                  <a:t>本书要付</a:t>
                </a:r>
                <a:r>
                  <a:rPr lang="en-US" altLang="zh-CN" sz="2100" dirty="0">
                    <a:solidFill>
                      <a:schemeClr val="tx1"/>
                    </a:solidFill>
                    <a:latin typeface="+mn-ea"/>
                  </a:rPr>
                  <a:t>4</a:t>
                </a:r>
                <a14:m>
                  <m:oMath xmlns:m="http://schemas.openxmlformats.org/officeDocument/2006/math">
                    <m:r>
                      <a:rPr lang="en-US" altLang="zh-CN" sz="2100" i="1">
                        <a:solidFill>
                          <a:schemeClr val="tx1"/>
                        </a:solidFill>
                        <a:latin typeface="Cambria Math" panose="02040503050406030204" pitchFamily="18" charset="0"/>
                      </a:rPr>
                      <m:t>𝑎</m:t>
                    </m:r>
                    <m:r>
                      <a:rPr lang="zh-CN" altLang="en-US" sz="2100" i="1">
                        <a:solidFill>
                          <a:schemeClr val="tx1"/>
                        </a:solidFill>
                        <a:latin typeface="Cambria Math" panose="02040503050406030204" pitchFamily="18" charset="0"/>
                      </a:rPr>
                      <m:t>元</m:t>
                    </m:r>
                  </m:oMath>
                </a14:m>
                <a:r>
                  <a:rPr lang="zh-CN" altLang="en-US" sz="2100" dirty="0">
                    <a:solidFill>
                      <a:schemeClr val="tx1"/>
                    </a:solidFill>
                    <a:latin typeface="+mn-ea"/>
                  </a:rPr>
                  <a:t>。</a:t>
                </a:r>
                <a:endParaRPr lang="zh-CN" altLang="en-US" sz="2100" dirty="0">
                  <a:solidFill>
                    <a:schemeClr val="tx1"/>
                  </a:solidFill>
                  <a:latin typeface="+mn-ea"/>
                </a:endParaRPr>
              </a:p>
            </p:txBody>
          </p:sp>
        </mc:Choice>
        <mc:Fallback>
          <p:sp>
            <p:nvSpPr>
              <p:cNvPr id="29" name="圆角矩形标注 28"/>
              <p:cNvSpPr>
                <a:spLocks noRot="1" noChangeAspect="1" noMove="1" noResize="1" noEditPoints="1" noAdjustHandles="1" noChangeArrowheads="1" noChangeShapeType="1" noTextEdit="1"/>
              </p:cNvSpPr>
              <p:nvPr/>
            </p:nvSpPr>
            <p:spPr>
              <a:xfrm>
                <a:off x="5479156" y="2110796"/>
                <a:ext cx="2143775" cy="921908"/>
              </a:xfrm>
              <a:prstGeom prst="wedgeRoundRectCallout">
                <a:avLst>
                  <a:gd name="adj1" fmla="val 61585"/>
                  <a:gd name="adj2" fmla="val 38847"/>
                  <a:gd name="adj3" fmla="val 16667"/>
                </a:avLst>
              </a:prstGeom>
              <a:blipFill rotWithShape="1">
                <a:blip r:embed="rId4"/>
                <a:stretch>
                  <a:fillRect l="-18" t="-2072" r="-11563" b="-20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1" name="TextBox 24"/>
              <p:cNvSpPr txBox="1">
                <a:spLocks noChangeArrowheads="1"/>
              </p:cNvSpPr>
              <p:nvPr/>
            </p:nvSpPr>
            <p:spPr bwMode="auto">
              <a:xfrm>
                <a:off x="407194" y="776665"/>
                <a:ext cx="5738813" cy="93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a:defRPr sz="2800">
                    <a:latin typeface="+mn-ea"/>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生活中你还遇到哪些能用</a:t>
                </a:r>
                <a:r>
                  <a:rPr lang="en-US" altLang="zh-CN" dirty="0"/>
                  <a:t>4</a:t>
                </a:r>
                <a14:m>
                  <m:oMath xmlns:m="http://schemas.openxmlformats.org/officeDocument/2006/math">
                    <m:r>
                      <a:rPr lang="en-US" altLang="zh-CN">
                        <a:latin typeface="Cambria Math" panose="02040503050406030204"/>
                      </a:rPr>
                      <m:t>𝑎</m:t>
                    </m:r>
                  </m:oMath>
                </a14:m>
                <a:r>
                  <a:rPr lang="zh-CN" altLang="en-US" dirty="0"/>
                  <a:t>表示的问题。</a:t>
                </a:r>
                <a:endParaRPr lang="zh-CN" altLang="en-US" dirty="0"/>
              </a:p>
            </p:txBody>
          </p:sp>
        </mc:Choice>
        <mc:Fallback>
          <p:sp>
            <p:nvSpPr>
              <p:cNvPr id="31" name="TextBox 24"/>
              <p:cNvSpPr txBox="1">
                <a:spLocks noRot="1" noChangeAspect="1" noMove="1" noResize="1" noEditPoints="1" noAdjustHandles="1" noChangeArrowheads="1" noChangeShapeType="1" noTextEdit="1"/>
              </p:cNvSpPr>
              <p:nvPr/>
            </p:nvSpPr>
            <p:spPr bwMode="auto">
              <a:xfrm>
                <a:off x="407194" y="776665"/>
                <a:ext cx="5738813" cy="931024"/>
              </a:xfrm>
              <a:prstGeom prst="rect">
                <a:avLst/>
              </a:prstGeom>
              <a:blipFill rotWithShape="1">
                <a:blip r:embed="rId5"/>
                <a:stretch>
                  <a:fillRect l="-3" t="-6" r="8" b="1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up)">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9" grpId="0" animBg="1"/>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4"/>
          <p:cNvSpPr txBox="1">
            <a:spLocks noChangeArrowheads="1"/>
          </p:cNvSpPr>
          <p:nvPr/>
        </p:nvSpPr>
        <p:spPr bwMode="auto">
          <a:xfrm>
            <a:off x="404812" y="721415"/>
            <a:ext cx="5738813" cy="93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a:defRPr sz="2800">
                <a:latin typeface="+mn-ea"/>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用字母表示你学过的计算公式和运算律。</a:t>
            </a:r>
            <a:endParaRPr lang="zh-CN" altLang="en-US" dirty="0"/>
          </a:p>
        </p:txBody>
      </p:sp>
      <p:sp>
        <p:nvSpPr>
          <p:cNvPr id="37" name="TextBox 10"/>
          <p:cNvSpPr txBox="1">
            <a:spLocks noChangeArrowheads="1"/>
          </p:cNvSpPr>
          <p:nvPr/>
        </p:nvSpPr>
        <p:spPr bwMode="auto">
          <a:xfrm>
            <a:off x="404813" y="1545432"/>
            <a:ext cx="3402806"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100" dirty="0">
                <a:latin typeface="+mn-ea"/>
                <a:ea typeface="+mn-ea"/>
              </a:rPr>
              <a:t>正方形的面积＝边长</a:t>
            </a:r>
            <a:r>
              <a:rPr lang="en-US" altLang="zh-CN" sz="2100" dirty="0">
                <a:latin typeface="+mn-ea"/>
                <a:ea typeface="+mn-ea"/>
              </a:rPr>
              <a:t>×</a:t>
            </a:r>
            <a:r>
              <a:rPr lang="zh-CN" altLang="en-US" sz="2100" dirty="0">
                <a:latin typeface="+mn-ea"/>
                <a:ea typeface="+mn-ea"/>
              </a:rPr>
              <a:t>边长</a:t>
            </a:r>
            <a:endParaRPr lang="zh-CN" altLang="en-US" sz="2100" dirty="0">
              <a:latin typeface="+mn-ea"/>
              <a:ea typeface="+mn-ea"/>
            </a:endParaRPr>
          </a:p>
        </p:txBody>
      </p:sp>
      <p:graphicFrame>
        <p:nvGraphicFramePr>
          <p:cNvPr id="40" name="Object 3"/>
          <p:cNvGraphicFramePr>
            <a:graphicFrameLocks noChangeAspect="1"/>
          </p:cNvGraphicFramePr>
          <p:nvPr/>
        </p:nvGraphicFramePr>
        <p:xfrm>
          <a:off x="4185048" y="1545431"/>
          <a:ext cx="1272778" cy="404813"/>
        </p:xfrm>
        <a:graphic>
          <a:graphicData uri="http://schemas.openxmlformats.org/presentationml/2006/ole">
            <mc:AlternateContent xmlns:mc="http://schemas.openxmlformats.org/markup-compatibility/2006">
              <mc:Choice xmlns:v="urn:schemas-microsoft-com:vml" Requires="v">
                <p:oleObj spid="_x0000_s3476" name="公式" r:id="rId1" imgW="558800" imgH="177800" progId="Equation.KSEE3">
                  <p:embed/>
                </p:oleObj>
              </mc:Choice>
              <mc:Fallback>
                <p:oleObj name="公式" r:id="rId1" imgW="558800" imgH="177800" progId="Equation.KSEE3">
                  <p:embed/>
                  <p:pic>
                    <p:nvPicPr>
                      <p:cNvPr id="0" name="图片 346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5048" y="1545431"/>
                        <a:ext cx="1272778"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Box 12"/>
          <p:cNvSpPr txBox="1">
            <a:spLocks noChangeArrowheads="1"/>
          </p:cNvSpPr>
          <p:nvPr/>
        </p:nvSpPr>
        <p:spPr bwMode="auto">
          <a:xfrm>
            <a:off x="404813" y="2112169"/>
            <a:ext cx="3402806"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100" dirty="0">
                <a:latin typeface="+mn-ea"/>
                <a:ea typeface="+mn-ea"/>
              </a:rPr>
              <a:t>长方形的面积＝长</a:t>
            </a:r>
            <a:r>
              <a:rPr lang="en-US" altLang="zh-CN" sz="2100" dirty="0">
                <a:latin typeface="+mn-ea"/>
                <a:ea typeface="+mn-ea"/>
              </a:rPr>
              <a:t>×</a:t>
            </a:r>
            <a:r>
              <a:rPr lang="zh-CN" altLang="en-US" sz="2100" dirty="0">
                <a:latin typeface="+mn-ea"/>
                <a:ea typeface="+mn-ea"/>
              </a:rPr>
              <a:t>宽</a:t>
            </a:r>
            <a:endParaRPr lang="zh-CN" altLang="en-US" sz="2100" dirty="0">
              <a:latin typeface="+mn-ea"/>
              <a:ea typeface="+mn-ea"/>
            </a:endParaRPr>
          </a:p>
        </p:txBody>
      </p:sp>
      <p:graphicFrame>
        <p:nvGraphicFramePr>
          <p:cNvPr id="43" name="Object 4"/>
          <p:cNvGraphicFramePr>
            <a:graphicFrameLocks noChangeAspect="1"/>
          </p:cNvGraphicFramePr>
          <p:nvPr/>
        </p:nvGraphicFramePr>
        <p:xfrm>
          <a:off x="4199335" y="2112169"/>
          <a:ext cx="1244203" cy="406004"/>
        </p:xfrm>
        <a:graphic>
          <a:graphicData uri="http://schemas.openxmlformats.org/presentationml/2006/ole">
            <mc:AlternateContent xmlns:mc="http://schemas.openxmlformats.org/markup-compatibility/2006">
              <mc:Choice xmlns:v="urn:schemas-microsoft-com:vml" Requires="v">
                <p:oleObj spid="_x0000_s3477" name="公式" r:id="rId3" imgW="545465" imgH="177800" progId="Equation.KSEE3">
                  <p:embed/>
                </p:oleObj>
              </mc:Choice>
              <mc:Fallback>
                <p:oleObj name="公式" r:id="rId3" imgW="545465" imgH="177800" progId="Equation.KSEE3">
                  <p:embed/>
                  <p:pic>
                    <p:nvPicPr>
                      <p:cNvPr id="0" name="图片 34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9335" y="2112169"/>
                        <a:ext cx="1244203" cy="4060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TextBox 14"/>
          <p:cNvSpPr txBox="1"/>
          <p:nvPr/>
        </p:nvSpPr>
        <p:spPr>
          <a:xfrm>
            <a:off x="404813" y="2706292"/>
            <a:ext cx="4589860" cy="392906"/>
          </a:xfrm>
          <a:prstGeom prst="rect">
            <a:avLst/>
          </a:prstGeom>
          <a:noFill/>
        </p:spPr>
        <p:txBody>
          <a:bodyPr lIns="68580" tIns="34290" rIns="68580" bIns="34290">
            <a:spAutoFit/>
          </a:bodyPr>
          <a:lstStyle/>
          <a:p>
            <a:pPr>
              <a:defRPr/>
            </a:pPr>
            <a:r>
              <a:rPr lang="zh-CN" altLang="en-US" sz="2100" spc="-113" dirty="0">
                <a:latin typeface="+mn-ea"/>
              </a:rPr>
              <a:t>长方形的周长＝（长＋宽）</a:t>
            </a:r>
            <a:r>
              <a:rPr lang="en-US" altLang="zh-CN" sz="2100" spc="-113" dirty="0">
                <a:latin typeface="+mn-ea"/>
              </a:rPr>
              <a:t>×2</a:t>
            </a:r>
            <a:endParaRPr lang="zh-CN" altLang="en-US" sz="2100" spc="-113" dirty="0">
              <a:latin typeface="+mn-ea"/>
            </a:endParaRPr>
          </a:p>
        </p:txBody>
      </p:sp>
      <p:graphicFrame>
        <p:nvGraphicFramePr>
          <p:cNvPr id="45" name="Object 5"/>
          <p:cNvGraphicFramePr>
            <a:graphicFrameLocks noChangeAspect="1"/>
          </p:cNvGraphicFramePr>
          <p:nvPr/>
        </p:nvGraphicFramePr>
        <p:xfrm>
          <a:off x="4185047" y="2693194"/>
          <a:ext cx="2284809" cy="406004"/>
        </p:xfrm>
        <a:graphic>
          <a:graphicData uri="http://schemas.openxmlformats.org/presentationml/2006/ole">
            <mc:AlternateContent xmlns:mc="http://schemas.openxmlformats.org/markup-compatibility/2006">
              <mc:Choice xmlns:v="urn:schemas-microsoft-com:vml" Requires="v">
                <p:oleObj spid="_x0000_s3478" name="公式" r:id="rId5" imgW="1002665" imgH="177800" progId="Equation.KSEE3">
                  <p:embed/>
                </p:oleObj>
              </mc:Choice>
              <mc:Fallback>
                <p:oleObj name="公式" r:id="rId5" imgW="1002665" imgH="177800" progId="Equation.KSEE3">
                  <p:embed/>
                  <p:pic>
                    <p:nvPicPr>
                      <p:cNvPr id="0" name="图片 34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85047" y="2693194"/>
                        <a:ext cx="2284809" cy="4060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6"/>
          <p:cNvGraphicFramePr>
            <a:graphicFrameLocks noChangeAspect="1"/>
          </p:cNvGraphicFramePr>
          <p:nvPr/>
        </p:nvGraphicFramePr>
        <p:xfrm>
          <a:off x="5659042" y="1491853"/>
          <a:ext cx="926306" cy="461963"/>
        </p:xfrm>
        <a:graphic>
          <a:graphicData uri="http://schemas.openxmlformats.org/presentationml/2006/ole">
            <mc:AlternateContent xmlns:mc="http://schemas.openxmlformats.org/markup-compatibility/2006">
              <mc:Choice xmlns:v="urn:schemas-microsoft-com:vml" Requires="v">
                <p:oleObj spid="_x0000_s3479" name="公式" r:id="rId7" imgW="405765" imgH="203200" progId="Equation.KSEE3">
                  <p:embed/>
                </p:oleObj>
              </mc:Choice>
              <mc:Fallback>
                <p:oleObj name="公式" r:id="rId7" imgW="405765" imgH="203200" progId="Equation.KSEE3">
                  <p:embed/>
                  <p:pic>
                    <p:nvPicPr>
                      <p:cNvPr id="0" name="图片 346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59042" y="1491853"/>
                        <a:ext cx="926306"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圆角矩形标注 47"/>
          <p:cNvSpPr/>
          <p:nvPr/>
        </p:nvSpPr>
        <p:spPr>
          <a:xfrm>
            <a:off x="2866917" y="3501534"/>
            <a:ext cx="2874461" cy="1165810"/>
          </a:xfrm>
          <a:prstGeom prst="wedgeRoundRectCallout">
            <a:avLst>
              <a:gd name="adj1" fmla="val 60855"/>
              <a:gd name="adj2" fmla="val -15598"/>
              <a:gd name="adj3" fmla="val 16667"/>
            </a:avLst>
          </a:prstGeom>
          <a:solidFill>
            <a:srgbClr val="EA976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pPr>
            <a:r>
              <a:rPr lang="en-US" altLang="zh-CN" sz="2100" dirty="0">
                <a:solidFill>
                  <a:schemeClr val="tx1"/>
                </a:solidFill>
              </a:rPr>
              <a:t>2</a:t>
            </a:r>
            <a:r>
              <a:rPr lang="zh-CN" altLang="en-US" sz="2100" dirty="0">
                <a:solidFill>
                  <a:schemeClr val="tx1"/>
                </a:solidFill>
              </a:rPr>
              <a:t>个相同字母相乘，可以写成平方的形式。</a:t>
            </a:r>
            <a:endParaRPr lang="zh-CN" altLang="en-US" sz="21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up)">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up)">
                                      <p:cBhvr>
                                        <p:cTn id="12" dur="500"/>
                                        <p:tgtEl>
                                          <p:spTgt spid="40"/>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up)">
                                      <p:cBhvr>
                                        <p:cTn id="15" dur="500"/>
                                        <p:tgtEl>
                                          <p:spTgt spid="4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wipe(up)">
                                      <p:cBhvr>
                                        <p:cTn id="20" dur="500"/>
                                        <p:tgtEl>
                                          <p:spTgt spid="4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up)">
                                      <p:cBhvr>
                                        <p:cTn id="30" dur="500"/>
                                        <p:tgtEl>
                                          <p:spTgt spid="4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up)">
                                      <p:cBhvr>
                                        <p:cTn id="35" dur="500"/>
                                        <p:tgtEl>
                                          <p:spTgt spid="4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up)">
                                      <p:cBhvr>
                                        <p:cTn id="4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1" grpId="0"/>
      <p:bldP spid="44" grpId="0"/>
      <p:bldP spid="4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4"/>
          <p:cNvSpPr txBox="1">
            <a:spLocks noChangeArrowheads="1"/>
          </p:cNvSpPr>
          <p:nvPr/>
        </p:nvSpPr>
        <p:spPr bwMode="auto">
          <a:xfrm>
            <a:off x="430292" y="743189"/>
            <a:ext cx="5738813" cy="93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a:defRPr sz="2800">
                <a:latin typeface="+mn-ea"/>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用字母表示你学过的计算公式和运算律。</a:t>
            </a:r>
            <a:endParaRPr lang="zh-CN" altLang="en-US" dirty="0"/>
          </a:p>
        </p:txBody>
      </p:sp>
      <p:sp>
        <p:nvSpPr>
          <p:cNvPr id="37" name="TextBox 10"/>
          <p:cNvSpPr txBox="1">
            <a:spLocks noChangeArrowheads="1"/>
          </p:cNvSpPr>
          <p:nvPr/>
        </p:nvSpPr>
        <p:spPr bwMode="auto">
          <a:xfrm>
            <a:off x="763192" y="1545432"/>
            <a:ext cx="147756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100" dirty="0">
                <a:latin typeface="+mn-ea"/>
                <a:ea typeface="+mn-ea"/>
              </a:rPr>
              <a:t>加法交换律</a:t>
            </a:r>
            <a:endParaRPr lang="zh-CN" altLang="en-US" sz="2100" dirty="0">
              <a:latin typeface="+mn-ea"/>
              <a:ea typeface="+mn-ea"/>
            </a:endParaRPr>
          </a:p>
        </p:txBody>
      </p:sp>
      <p:graphicFrame>
        <p:nvGraphicFramePr>
          <p:cNvPr id="40" name="Object 3"/>
          <p:cNvGraphicFramePr>
            <a:graphicFrameLocks noChangeAspect="1"/>
          </p:cNvGraphicFramePr>
          <p:nvPr/>
        </p:nvGraphicFramePr>
        <p:xfrm>
          <a:off x="2834878" y="1545431"/>
          <a:ext cx="1794272" cy="404813"/>
        </p:xfrm>
        <a:graphic>
          <a:graphicData uri="http://schemas.openxmlformats.org/presentationml/2006/ole">
            <mc:AlternateContent xmlns:mc="http://schemas.openxmlformats.org/markup-compatibility/2006">
              <mc:Choice xmlns:v="urn:schemas-microsoft-com:vml" Requires="v">
                <p:oleObj spid="_x0000_s4600" name="公式" r:id="rId1" imgW="786765" imgH="177800" progId="Equation.KSEE3">
                  <p:embed/>
                </p:oleObj>
              </mc:Choice>
              <mc:Fallback>
                <p:oleObj name="公式" r:id="rId1" imgW="786765" imgH="177800" progId="Equation.KSEE3">
                  <p:embed/>
                  <p:pic>
                    <p:nvPicPr>
                      <p:cNvPr id="0" name="图片 458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4878" y="1545431"/>
                        <a:ext cx="1794272"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Box 12"/>
          <p:cNvSpPr txBox="1">
            <a:spLocks noChangeArrowheads="1"/>
          </p:cNvSpPr>
          <p:nvPr/>
        </p:nvSpPr>
        <p:spPr bwMode="auto">
          <a:xfrm>
            <a:off x="763192" y="2112169"/>
            <a:ext cx="147756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100">
                <a:latin typeface="+mn-ea"/>
                <a:ea typeface="+mn-ea"/>
              </a:rPr>
              <a:t>加法结合律</a:t>
            </a:r>
            <a:endParaRPr lang="zh-CN" altLang="en-US" sz="2100">
              <a:latin typeface="+mn-ea"/>
              <a:ea typeface="+mn-ea"/>
            </a:endParaRPr>
          </a:p>
        </p:txBody>
      </p:sp>
      <p:graphicFrame>
        <p:nvGraphicFramePr>
          <p:cNvPr id="43" name="Object 4"/>
          <p:cNvGraphicFramePr>
            <a:graphicFrameLocks noChangeAspect="1"/>
          </p:cNvGraphicFramePr>
          <p:nvPr/>
        </p:nvGraphicFramePr>
        <p:xfrm>
          <a:off x="2888457" y="2112169"/>
          <a:ext cx="3326606" cy="406004"/>
        </p:xfrm>
        <a:graphic>
          <a:graphicData uri="http://schemas.openxmlformats.org/presentationml/2006/ole">
            <mc:AlternateContent xmlns:mc="http://schemas.openxmlformats.org/markup-compatibility/2006">
              <mc:Choice xmlns:v="urn:schemas-microsoft-com:vml" Requires="v">
                <p:oleObj spid="_x0000_s4601" name="公式" r:id="rId3" imgW="1459865" imgH="177800" progId="Equation.KSEE3">
                  <p:embed/>
                </p:oleObj>
              </mc:Choice>
              <mc:Fallback>
                <p:oleObj name="公式" r:id="rId3" imgW="1459865" imgH="177800" progId="Equation.KSEE3">
                  <p:embed/>
                  <p:pic>
                    <p:nvPicPr>
                      <p:cNvPr id="0" name="图片 458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8457" y="2112169"/>
                        <a:ext cx="3326606" cy="4060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TextBox 14"/>
          <p:cNvSpPr txBox="1"/>
          <p:nvPr/>
        </p:nvSpPr>
        <p:spPr>
          <a:xfrm>
            <a:off x="763192" y="2706292"/>
            <a:ext cx="1477565" cy="392906"/>
          </a:xfrm>
          <a:prstGeom prst="rect">
            <a:avLst/>
          </a:prstGeom>
          <a:noFill/>
        </p:spPr>
        <p:txBody>
          <a:bodyPr lIns="68580" tIns="34290" rIns="68580" bIns="34290">
            <a:spAutoFit/>
          </a:bodyPr>
          <a:lstStyle/>
          <a:p>
            <a:pPr>
              <a:defRPr/>
            </a:pPr>
            <a:r>
              <a:rPr lang="zh-CN" altLang="en-US" sz="2100" spc="-113" dirty="0">
                <a:latin typeface="+mn-ea"/>
              </a:rPr>
              <a:t>乘法交换律</a:t>
            </a:r>
            <a:endParaRPr lang="zh-CN" altLang="en-US" sz="2100" spc="-113" dirty="0">
              <a:latin typeface="+mn-ea"/>
            </a:endParaRPr>
          </a:p>
        </p:txBody>
      </p:sp>
      <p:graphicFrame>
        <p:nvGraphicFramePr>
          <p:cNvPr id="45" name="Object 5"/>
          <p:cNvGraphicFramePr>
            <a:graphicFrameLocks noChangeAspect="1"/>
          </p:cNvGraphicFramePr>
          <p:nvPr/>
        </p:nvGraphicFramePr>
        <p:xfrm>
          <a:off x="2834879" y="2693194"/>
          <a:ext cx="1707356" cy="406004"/>
        </p:xfrm>
        <a:graphic>
          <a:graphicData uri="http://schemas.openxmlformats.org/presentationml/2006/ole">
            <mc:AlternateContent xmlns:mc="http://schemas.openxmlformats.org/markup-compatibility/2006">
              <mc:Choice xmlns:v="urn:schemas-microsoft-com:vml" Requires="v">
                <p:oleObj spid="_x0000_s4602" name="公式" r:id="rId5" imgW="748665" imgH="177800" progId="Equation.KSEE3">
                  <p:embed/>
                </p:oleObj>
              </mc:Choice>
              <mc:Fallback>
                <p:oleObj name="公式" r:id="rId5" imgW="748665" imgH="177800" progId="Equation.KSEE3">
                  <p:embed/>
                  <p:pic>
                    <p:nvPicPr>
                      <p:cNvPr id="0" name="图片 458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34879" y="2693194"/>
                        <a:ext cx="1707356" cy="4060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TextBox 18"/>
          <p:cNvSpPr txBox="1"/>
          <p:nvPr/>
        </p:nvSpPr>
        <p:spPr>
          <a:xfrm>
            <a:off x="763192" y="3313510"/>
            <a:ext cx="1477565" cy="392906"/>
          </a:xfrm>
          <a:prstGeom prst="rect">
            <a:avLst/>
          </a:prstGeom>
          <a:noFill/>
        </p:spPr>
        <p:txBody>
          <a:bodyPr lIns="68580" tIns="34290" rIns="68580" bIns="34290">
            <a:spAutoFit/>
          </a:bodyPr>
          <a:lstStyle/>
          <a:p>
            <a:pPr>
              <a:defRPr/>
            </a:pPr>
            <a:r>
              <a:rPr lang="zh-CN" altLang="en-US" sz="2100" spc="-113" dirty="0">
                <a:latin typeface="+mn-ea"/>
              </a:rPr>
              <a:t>乘法结合律</a:t>
            </a:r>
            <a:endParaRPr lang="zh-CN" altLang="en-US" sz="2100" spc="-113" dirty="0">
              <a:latin typeface="+mn-ea"/>
            </a:endParaRPr>
          </a:p>
        </p:txBody>
      </p:sp>
      <p:graphicFrame>
        <p:nvGraphicFramePr>
          <p:cNvPr id="47" name="Object 5"/>
          <p:cNvGraphicFramePr>
            <a:graphicFrameLocks noChangeAspect="1"/>
          </p:cNvGraphicFramePr>
          <p:nvPr/>
        </p:nvGraphicFramePr>
        <p:xfrm>
          <a:off x="2926557" y="3271838"/>
          <a:ext cx="3094435" cy="464344"/>
        </p:xfrm>
        <a:graphic>
          <a:graphicData uri="http://schemas.openxmlformats.org/presentationml/2006/ole">
            <mc:AlternateContent xmlns:mc="http://schemas.openxmlformats.org/markup-compatibility/2006">
              <mc:Choice xmlns:v="urn:schemas-microsoft-com:vml" Requires="v">
                <p:oleObj spid="_x0000_s4603" name="公式" r:id="rId7" imgW="1358265" imgH="203200" progId="Equation.KSEE3">
                  <p:embed/>
                </p:oleObj>
              </mc:Choice>
              <mc:Fallback>
                <p:oleObj name="公式" r:id="rId7" imgW="1358265" imgH="203200" progId="Equation.KSEE3">
                  <p:embed/>
                  <p:pic>
                    <p:nvPicPr>
                      <p:cNvPr id="0" name="图片 459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6557" y="3271838"/>
                        <a:ext cx="3094435" cy="464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TextBox 20"/>
          <p:cNvSpPr txBox="1"/>
          <p:nvPr/>
        </p:nvSpPr>
        <p:spPr>
          <a:xfrm>
            <a:off x="763192" y="3848100"/>
            <a:ext cx="1477565" cy="391716"/>
          </a:xfrm>
          <a:prstGeom prst="rect">
            <a:avLst/>
          </a:prstGeom>
          <a:noFill/>
        </p:spPr>
        <p:txBody>
          <a:bodyPr lIns="68580" tIns="34290" rIns="68580" bIns="34290">
            <a:spAutoFit/>
          </a:bodyPr>
          <a:lstStyle/>
          <a:p>
            <a:pPr>
              <a:defRPr/>
            </a:pPr>
            <a:r>
              <a:rPr lang="zh-CN" altLang="en-US" sz="2100" spc="-113" dirty="0">
                <a:latin typeface="+mn-ea"/>
              </a:rPr>
              <a:t>乘法分配律</a:t>
            </a:r>
            <a:endParaRPr lang="zh-CN" altLang="en-US" sz="2100" spc="-113" dirty="0">
              <a:latin typeface="+mn-ea"/>
            </a:endParaRPr>
          </a:p>
        </p:txBody>
      </p:sp>
      <p:graphicFrame>
        <p:nvGraphicFramePr>
          <p:cNvPr id="49" name="Object 6"/>
          <p:cNvGraphicFramePr>
            <a:graphicFrameLocks noChangeAspect="1"/>
          </p:cNvGraphicFramePr>
          <p:nvPr/>
        </p:nvGraphicFramePr>
        <p:xfrm>
          <a:off x="2906317" y="3863579"/>
          <a:ext cx="3355181" cy="406003"/>
        </p:xfrm>
        <a:graphic>
          <a:graphicData uri="http://schemas.openxmlformats.org/presentationml/2006/ole">
            <mc:AlternateContent xmlns:mc="http://schemas.openxmlformats.org/markup-compatibility/2006">
              <mc:Choice xmlns:v="urn:schemas-microsoft-com:vml" Requires="v">
                <p:oleObj spid="_x0000_s4604" name="公式" r:id="rId9" imgW="1472565" imgH="177800" progId="Equation.KSEE3">
                  <p:embed/>
                </p:oleObj>
              </mc:Choice>
              <mc:Fallback>
                <p:oleObj name="公式" r:id="rId9" imgW="1472565" imgH="177800" progId="Equation.KSEE3">
                  <p:embed/>
                  <p:pic>
                    <p:nvPicPr>
                      <p:cNvPr id="0" name="图片 459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06317" y="3863579"/>
                        <a:ext cx="3355181" cy="4060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up)">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up)">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up)">
                                      <p:cBhvr>
                                        <p:cTn id="17" dur="5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up)">
                                      <p:cBhvr>
                                        <p:cTn id="22" dur="500"/>
                                        <p:tgtEl>
                                          <p:spTgt spid="4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up)">
                                      <p:cBhvr>
                                        <p:cTn id="27" dur="500"/>
                                        <p:tgtEl>
                                          <p:spTgt spid="4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up)">
                                      <p:cBhvr>
                                        <p:cTn id="32" dur="500"/>
                                        <p:tgtEl>
                                          <p:spTgt spid="4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up)">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up)">
                                      <p:cBhvr>
                                        <p:cTn id="42" dur="500"/>
                                        <p:tgtEl>
                                          <p:spTgt spid="4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up)">
                                      <p:cBhvr>
                                        <p:cTn id="47" dur="500"/>
                                        <p:tgtEl>
                                          <p:spTgt spid="4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wipe(up)">
                                      <p:cBhvr>
                                        <p:cTn id="5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1" grpId="0"/>
      <p:bldP spid="44" grpId="0"/>
      <p:bldP spid="46" grpId="0"/>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9" name="TextBox 9"/>
              <p:cNvSpPr txBox="1">
                <a:spLocks noChangeArrowheads="1"/>
              </p:cNvSpPr>
              <p:nvPr/>
            </p:nvSpPr>
            <p:spPr bwMode="auto">
              <a:xfrm>
                <a:off x="362903" y="1066799"/>
                <a:ext cx="8122114" cy="297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100" dirty="0">
                    <a:latin typeface="+mn-ea"/>
                    <a:ea typeface="+mn-ea"/>
                  </a:rPr>
                  <a:t>（</a:t>
                </a:r>
                <a:r>
                  <a:rPr lang="en-US" altLang="zh-CN" sz="2100" dirty="0">
                    <a:latin typeface="+mn-ea"/>
                    <a:ea typeface="+mn-ea"/>
                  </a:rPr>
                  <a:t>1</a:t>
                </a:r>
                <a:r>
                  <a:rPr lang="zh-CN" altLang="en-US" sz="2100" dirty="0">
                    <a:latin typeface="+mn-ea"/>
                    <a:ea typeface="+mn-ea"/>
                  </a:rPr>
                  <a:t>）一</a:t>
                </a:r>
                <a:r>
                  <a:rPr lang="zh-CN" altLang="en-US" sz="2100" dirty="0">
                    <a:latin typeface="+mn-ea"/>
                    <a:ea typeface="+mn-ea"/>
                  </a:rPr>
                  <a:t>个长方形的宽是</a:t>
                </a:r>
                <a:r>
                  <a:rPr lang="en-US" altLang="zh-CN" sz="2100" dirty="0">
                    <a:latin typeface="+mn-ea"/>
                    <a:ea typeface="+mn-ea"/>
                  </a:rPr>
                  <a:t>80</a:t>
                </a:r>
                <a:r>
                  <a:rPr lang="zh-CN" altLang="en-US" sz="2100" dirty="0">
                    <a:latin typeface="+mn-ea"/>
                    <a:ea typeface="+mn-ea"/>
                  </a:rPr>
                  <a:t>厘米，长</a:t>
                </a:r>
                <a:r>
                  <a:rPr lang="zh-CN" altLang="en-US" sz="2100" dirty="0">
                    <a:latin typeface="+mn-ea"/>
                    <a:ea typeface="+mn-ea"/>
                  </a:rPr>
                  <a:t>是</a:t>
                </a:r>
                <a14:m>
                  <m:oMath xmlns:m="http://schemas.openxmlformats.org/officeDocument/2006/math">
                    <m:r>
                      <a:rPr lang="en-US" altLang="zh-CN" sz="2100" i="1">
                        <a:solidFill>
                          <a:prstClr val="black"/>
                        </a:solidFill>
                        <a:latin typeface="Cambria Math" panose="02040503050406030204" pitchFamily="18" charset="0"/>
                      </a:rPr>
                      <m:t>𝑏</m:t>
                    </m:r>
                  </m:oMath>
                </a14:m>
                <a:r>
                  <a:rPr lang="zh-CN" altLang="en-US" sz="2100" dirty="0">
                    <a:latin typeface="+mn-ea"/>
                    <a:ea typeface="+mn-ea"/>
                  </a:rPr>
                  <a:t>厘米</a:t>
                </a:r>
                <a:r>
                  <a:rPr lang="zh-CN" altLang="en-US" sz="2100" dirty="0">
                    <a:latin typeface="+mn-ea"/>
                    <a:ea typeface="+mn-ea"/>
                  </a:rPr>
                  <a:t>，面积</a:t>
                </a:r>
                <a:r>
                  <a:rPr lang="zh-CN" altLang="en-US" sz="2100" dirty="0">
                    <a:latin typeface="+mn-ea"/>
                    <a:ea typeface="+mn-ea"/>
                  </a:rPr>
                  <a:t>是（          ）平方厘米。</a:t>
                </a:r>
                <a:endParaRPr lang="en-US" altLang="zh-CN" sz="2100" dirty="0">
                  <a:latin typeface="+mn-ea"/>
                  <a:ea typeface="+mn-ea"/>
                </a:endParaRPr>
              </a:p>
              <a:p>
                <a:pPr lvl="0">
                  <a:lnSpc>
                    <a:spcPct val="150000"/>
                  </a:lnSpc>
                </a:pPr>
                <a:r>
                  <a:rPr lang="zh-CN" altLang="en-US" sz="2100" dirty="0">
                    <a:latin typeface="+mn-ea"/>
                    <a:ea typeface="+mn-ea"/>
                  </a:rPr>
                  <a:t>（</a:t>
                </a:r>
                <a:r>
                  <a:rPr lang="en-US" altLang="zh-CN" sz="2100" dirty="0">
                    <a:latin typeface="+mn-ea"/>
                    <a:ea typeface="+mn-ea"/>
                  </a:rPr>
                  <a:t>2</a:t>
                </a:r>
                <a:r>
                  <a:rPr lang="zh-CN" altLang="en-US" sz="2100" dirty="0">
                    <a:latin typeface="+mn-ea"/>
                    <a:ea typeface="+mn-ea"/>
                  </a:rPr>
                  <a:t>）学校买进一些铅笔和钢笔，已知</a:t>
                </a:r>
                <a:r>
                  <a:rPr lang="zh-CN" altLang="en-US" sz="2100" dirty="0">
                    <a:solidFill>
                      <a:prstClr val="black"/>
                    </a:solidFill>
                    <a:latin typeface="微软雅黑" panose="020B0503020204020204" pitchFamily="34" charset="-122"/>
                    <a:ea typeface="微软雅黑" panose="020B0503020204020204" pitchFamily="34" charset="-122"/>
                  </a:rPr>
                  <a:t>一支</a:t>
                </a:r>
                <a:r>
                  <a:rPr lang="zh-CN" altLang="en-US" sz="2100" dirty="0">
                    <a:latin typeface="+mn-ea"/>
                    <a:ea typeface="+mn-ea"/>
                  </a:rPr>
                  <a:t>铅笔</a:t>
                </a:r>
                <a14:m>
                  <m:oMath xmlns:m="http://schemas.openxmlformats.org/officeDocument/2006/math">
                    <m:r>
                      <a:rPr lang="en-US" altLang="zh-CN" sz="2100" i="1">
                        <a:latin typeface="Cambria Math" panose="02040503050406030204" pitchFamily="18" charset="0"/>
                        <a:ea typeface="+mn-ea"/>
                      </a:rPr>
                      <m:t>𝑎</m:t>
                    </m:r>
                  </m:oMath>
                </a14:m>
                <a:r>
                  <a:rPr lang="zh-CN" altLang="en-US" sz="2100" dirty="0">
                    <a:latin typeface="+mn-ea"/>
                    <a:ea typeface="+mn-ea"/>
                  </a:rPr>
                  <a:t>元，一支钢笔</a:t>
                </a:r>
                <a14:m>
                  <m:oMath xmlns:m="http://schemas.openxmlformats.org/officeDocument/2006/math">
                    <m:r>
                      <a:rPr lang="en-US" altLang="zh-CN" sz="2100" i="1">
                        <a:latin typeface="Cambria Math" panose="02040503050406030204" pitchFamily="18" charset="0"/>
                      </a:rPr>
                      <m:t>𝑏</m:t>
                    </m:r>
                  </m:oMath>
                </a14:m>
                <a:r>
                  <a:rPr lang="zh-CN" altLang="en-US" sz="2100" dirty="0">
                    <a:latin typeface="+mn-ea"/>
                    <a:ea typeface="+mn-ea"/>
                  </a:rPr>
                  <a:t>元，买</a:t>
                </a:r>
                <a:r>
                  <a:rPr lang="en-US" altLang="zh-CN" sz="2100" dirty="0">
                    <a:latin typeface="+mn-ea"/>
                    <a:ea typeface="+mn-ea"/>
                  </a:rPr>
                  <a:t>90</a:t>
                </a:r>
                <a:r>
                  <a:rPr lang="zh-CN" altLang="en-US" sz="2100" dirty="0">
                    <a:latin typeface="+mn-ea"/>
                    <a:ea typeface="+mn-ea"/>
                  </a:rPr>
                  <a:t>支铅笔和</a:t>
                </a:r>
                <a:r>
                  <a:rPr lang="en-US" altLang="zh-CN" sz="2100" dirty="0">
                    <a:latin typeface="+mn-ea"/>
                    <a:ea typeface="+mn-ea"/>
                  </a:rPr>
                  <a:t>100</a:t>
                </a:r>
                <a:r>
                  <a:rPr lang="zh-CN" altLang="en-US" sz="2100" dirty="0">
                    <a:latin typeface="+mn-ea"/>
                    <a:ea typeface="+mn-ea"/>
                  </a:rPr>
                  <a:t>支钢笔一共花了（                   ）元。</a:t>
                </a:r>
                <a:endParaRPr lang="en-US" altLang="zh-CN" sz="2100" dirty="0">
                  <a:latin typeface="+mn-ea"/>
                  <a:ea typeface="+mn-ea"/>
                </a:endParaRPr>
              </a:p>
              <a:p>
                <a:pPr lvl="0">
                  <a:lnSpc>
                    <a:spcPct val="150000"/>
                  </a:lnSpc>
                </a:pPr>
                <a:r>
                  <a:rPr lang="zh-CN" altLang="en-US" sz="2100" dirty="0">
                    <a:latin typeface="+mn-ea"/>
                    <a:ea typeface="+mn-ea"/>
                  </a:rPr>
                  <a:t>（</a:t>
                </a:r>
                <a:r>
                  <a:rPr lang="en-US" altLang="zh-CN" sz="2100" dirty="0">
                    <a:latin typeface="+mn-ea"/>
                    <a:ea typeface="+mn-ea"/>
                  </a:rPr>
                  <a:t>3</a:t>
                </a:r>
                <a:r>
                  <a:rPr lang="zh-CN" altLang="en-US" sz="2100" dirty="0">
                    <a:latin typeface="+mn-ea"/>
                    <a:ea typeface="+mn-ea"/>
                  </a:rPr>
                  <a:t>）有一块长是</a:t>
                </a:r>
                <a:r>
                  <a:rPr lang="en-US" altLang="zh-CN" sz="2100" dirty="0">
                    <a:latin typeface="+mn-ea"/>
                    <a:ea typeface="+mn-ea"/>
                  </a:rPr>
                  <a:t>12</a:t>
                </a:r>
                <a:r>
                  <a:rPr lang="zh-CN" altLang="en-US" sz="2100" dirty="0">
                    <a:latin typeface="+mn-ea"/>
                    <a:ea typeface="+mn-ea"/>
                  </a:rPr>
                  <a:t>米，宽是</a:t>
                </a:r>
                <a14:m>
                  <m:oMath xmlns:m="http://schemas.openxmlformats.org/officeDocument/2006/math">
                    <m:r>
                      <a:rPr lang="en-US" altLang="zh-CN" sz="2100" i="1">
                        <a:latin typeface="Cambria Math" panose="02040503050406030204" pitchFamily="18" charset="0"/>
                      </a:rPr>
                      <m:t>𝑏</m:t>
                    </m:r>
                  </m:oMath>
                </a14:m>
                <a:r>
                  <a:rPr lang="zh-CN" altLang="en-US" sz="2100" dirty="0">
                    <a:latin typeface="+mn-ea"/>
                    <a:ea typeface="+mn-ea"/>
                  </a:rPr>
                  <a:t>米的菜地，现需要给这块菜地的四周围上栅栏，需要（            ）米的栅栏。</a:t>
                </a:r>
                <a:endParaRPr lang="en-US" altLang="zh-CN" sz="2100" dirty="0">
                  <a:latin typeface="+mn-ea"/>
                  <a:ea typeface="+mn-ea"/>
                </a:endParaRPr>
              </a:p>
            </p:txBody>
          </p:sp>
        </mc:Choice>
        <mc:Fallback>
          <p:sp>
            <p:nvSpPr>
              <p:cNvPr id="9" name="TextBox 9"/>
              <p:cNvSpPr txBox="1">
                <a:spLocks noRot="1" noChangeAspect="1" noMove="1" noResize="1" noEditPoints="1" noAdjustHandles="1" noChangeArrowheads="1" noChangeShapeType="1" noTextEdit="1"/>
              </p:cNvSpPr>
              <p:nvPr/>
            </p:nvSpPr>
            <p:spPr bwMode="auto">
              <a:xfrm>
                <a:off x="362903" y="1066799"/>
                <a:ext cx="8122114" cy="2977739"/>
              </a:xfrm>
              <a:prstGeom prst="rect">
                <a:avLst/>
              </a:prstGeom>
              <a:blipFill rotWithShape="1">
                <a:blip r:embed="rId1"/>
                <a:stretch>
                  <a:fillRect l="-4" t="-21" r="2" b="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文本框 14"/>
              <p:cNvSpPr txBox="1"/>
              <p:nvPr/>
            </p:nvSpPr>
            <p:spPr>
              <a:xfrm>
                <a:off x="7077209" y="1165970"/>
                <a:ext cx="655184" cy="392415"/>
              </a:xfrm>
              <a:prstGeom prst="rect">
                <a:avLst/>
              </a:prstGeom>
              <a:noFill/>
            </p:spPr>
            <p:txBody>
              <a:bodyPr wrap="square" lIns="68580" tIns="34290" rIns="68580" bIns="34290" rtlCol="0">
                <a:spAutoFit/>
              </a:bodyPr>
              <a:lstStyle/>
              <a:p>
                <a:pPr lvl="0"/>
                <a:r>
                  <a:rPr lang="en-US" altLang="zh-CN" sz="2100" dirty="0">
                    <a:solidFill>
                      <a:srgbClr val="FF0000"/>
                    </a:solidFill>
                  </a:rPr>
                  <a:t>80</a:t>
                </a:r>
                <a14:m>
                  <m:oMath xmlns:m="http://schemas.openxmlformats.org/officeDocument/2006/math">
                    <m:r>
                      <a:rPr lang="en-US" altLang="zh-CN" sz="2100" i="1">
                        <a:solidFill>
                          <a:srgbClr val="FF0000"/>
                        </a:solidFill>
                        <a:latin typeface="Cambria Math" panose="02040503050406030204" pitchFamily="18" charset="0"/>
                      </a:rPr>
                      <m:t>𝑏</m:t>
                    </m:r>
                  </m:oMath>
                </a14:m>
                <a:endParaRPr lang="zh-CN" altLang="en-US" sz="2100" dirty="0">
                  <a:solidFill>
                    <a:srgbClr val="FF0000"/>
                  </a:solidFill>
                </a:endParaRPr>
              </a:p>
            </p:txBody>
          </p:sp>
        </mc:Choice>
        <mc:Fallback>
          <p:sp>
            <p:nvSpPr>
              <p:cNvPr id="15" name="文本框 14"/>
              <p:cNvSpPr txBox="1">
                <a:spLocks noRot="1" noChangeAspect="1" noMove="1" noResize="1" noEditPoints="1" noAdjustHandles="1" noChangeArrowheads="1" noChangeShapeType="1" noTextEdit="1"/>
              </p:cNvSpPr>
              <p:nvPr/>
            </p:nvSpPr>
            <p:spPr>
              <a:xfrm>
                <a:off x="7077209" y="1165970"/>
                <a:ext cx="655184" cy="392415"/>
              </a:xfrm>
              <a:prstGeom prst="rect">
                <a:avLst/>
              </a:prstGeom>
              <a:blipFill rotWithShape="1">
                <a:blip r:embed="rId2"/>
                <a:stretch>
                  <a:fillRect l="-20" t="-28" r="97" b="2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文本框 15"/>
              <p:cNvSpPr txBox="1"/>
              <p:nvPr/>
            </p:nvSpPr>
            <p:spPr>
              <a:xfrm>
                <a:off x="4746856" y="2650881"/>
                <a:ext cx="1567544" cy="392415"/>
              </a:xfrm>
              <a:prstGeom prst="rect">
                <a:avLst/>
              </a:prstGeom>
              <a:noFill/>
            </p:spPr>
            <p:txBody>
              <a:bodyPr wrap="square" lIns="68580" tIns="34290" rIns="68580" bIns="34290" rtlCol="0">
                <a:spAutoFit/>
              </a:bodyPr>
              <a:lstStyle/>
              <a:p>
                <a:pPr lvl="0"/>
                <a:r>
                  <a:rPr lang="en-US" altLang="zh-CN" sz="2100" dirty="0">
                    <a:solidFill>
                      <a:srgbClr val="FF0000"/>
                    </a:solidFill>
                    <a:latin typeface="+mn-ea"/>
                  </a:rPr>
                  <a:t>9</a:t>
                </a:r>
                <a:r>
                  <a:rPr lang="en-US" altLang="zh-CN" sz="2100" dirty="0">
                    <a:solidFill>
                      <a:srgbClr val="FF0000"/>
                    </a:solidFill>
                    <a:latin typeface="+mn-ea"/>
                  </a:rPr>
                  <a:t>0</a:t>
                </a:r>
                <a14:m>
                  <m:oMath xmlns:m="http://schemas.openxmlformats.org/officeDocument/2006/math">
                    <m:r>
                      <a:rPr lang="en-US" altLang="zh-CN" sz="2100" i="1">
                        <a:solidFill>
                          <a:srgbClr val="FF0000"/>
                        </a:solidFill>
                        <a:latin typeface="Cambria Math" panose="02040503050406030204" pitchFamily="18" charset="0"/>
                      </a:rPr>
                      <m:t>𝑎</m:t>
                    </m:r>
                  </m:oMath>
                </a14:m>
                <a:r>
                  <a:rPr lang="en-US" altLang="zh-CN" sz="2100" dirty="0">
                    <a:solidFill>
                      <a:srgbClr val="FF0000"/>
                    </a:solidFill>
                    <a:latin typeface="+mn-ea"/>
                  </a:rPr>
                  <a:t>+100</a:t>
                </a:r>
                <a14:m>
                  <m:oMath xmlns:m="http://schemas.openxmlformats.org/officeDocument/2006/math">
                    <m:r>
                      <a:rPr lang="en-US" altLang="zh-CN" sz="2100" i="1">
                        <a:solidFill>
                          <a:srgbClr val="FF0000"/>
                        </a:solidFill>
                        <a:latin typeface="Cambria Math" panose="02040503050406030204" pitchFamily="18" charset="0"/>
                      </a:rPr>
                      <m:t>𝑏</m:t>
                    </m:r>
                  </m:oMath>
                </a14:m>
                <a:endParaRPr lang="zh-CN" altLang="en-US" sz="2100" dirty="0">
                  <a:solidFill>
                    <a:srgbClr val="FF0000"/>
                  </a:solidFill>
                  <a:latin typeface="+mn-ea"/>
                </a:endParaRPr>
              </a:p>
            </p:txBody>
          </p:sp>
        </mc:Choice>
        <mc:Fallback>
          <p:sp>
            <p:nvSpPr>
              <p:cNvPr id="16" name="文本框 15"/>
              <p:cNvSpPr txBox="1">
                <a:spLocks noRot="1" noChangeAspect="1" noMove="1" noResize="1" noEditPoints="1" noAdjustHandles="1" noChangeArrowheads="1" noChangeShapeType="1" noTextEdit="1"/>
              </p:cNvSpPr>
              <p:nvPr/>
            </p:nvSpPr>
            <p:spPr>
              <a:xfrm>
                <a:off x="4746856" y="2650881"/>
                <a:ext cx="1567544" cy="392415"/>
              </a:xfrm>
              <a:prstGeom prst="rect">
                <a:avLst/>
              </a:prstGeom>
              <a:blipFill rotWithShape="1">
                <a:blip r:embed="rId3"/>
                <a:stretch>
                  <a:fillRect l="-15" t="-100" r="38" b="9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7" name="文本框 16"/>
              <p:cNvSpPr txBox="1"/>
              <p:nvPr/>
            </p:nvSpPr>
            <p:spPr>
              <a:xfrm>
                <a:off x="2249576" y="3587901"/>
                <a:ext cx="1602533" cy="392415"/>
              </a:xfrm>
              <a:prstGeom prst="rect">
                <a:avLst/>
              </a:prstGeom>
              <a:noFill/>
            </p:spPr>
            <p:txBody>
              <a:bodyPr wrap="square" lIns="68580" tIns="34290" rIns="68580" bIns="34290" rtlCol="0">
                <a:spAutoFit/>
              </a:bodyPr>
              <a:lstStyle/>
              <a:p>
                <a:pPr lvl="0"/>
                <a14:m>
                  <m:oMathPara xmlns:m="http://schemas.openxmlformats.org/officeDocument/2006/math">
                    <m:oMathParaPr>
                      <m:jc m:val="centerGroup"/>
                    </m:oMathParaPr>
                    <m:oMath xmlns:m="http://schemas.openxmlformats.org/officeDocument/2006/math">
                      <m:r>
                        <a:rPr lang="en-US" altLang="zh-CN" sz="2100">
                          <a:solidFill>
                            <a:srgbClr val="FF0000"/>
                          </a:solidFill>
                          <a:latin typeface="Cambria Math" panose="02040503050406030204" pitchFamily="18" charset="0"/>
                        </a:rPr>
                        <m:t>24</m:t>
                      </m:r>
                      <m:r>
                        <a:rPr lang="en-US" altLang="zh-CN" sz="2100">
                          <a:solidFill>
                            <a:srgbClr val="FF0000"/>
                          </a:solidFill>
                          <a:latin typeface="Cambria Math" panose="02040503050406030204" pitchFamily="18" charset="0"/>
                        </a:rPr>
                        <m:t>+</m:t>
                      </m:r>
                      <m:r>
                        <a:rPr lang="en-US" altLang="zh-CN" sz="2100">
                          <a:solidFill>
                            <a:srgbClr val="FF0000"/>
                          </a:solidFill>
                          <a:latin typeface="Cambria Math" panose="02040503050406030204" pitchFamily="18" charset="0"/>
                        </a:rPr>
                        <m:t>2</m:t>
                      </m:r>
                      <m:r>
                        <a:rPr lang="en-US" altLang="zh-CN" sz="2100" i="1">
                          <a:solidFill>
                            <a:srgbClr val="FF0000"/>
                          </a:solidFill>
                          <a:latin typeface="Cambria Math" panose="02040503050406030204" pitchFamily="18" charset="0"/>
                        </a:rPr>
                        <m:t>𝑏</m:t>
                      </m:r>
                    </m:oMath>
                  </m:oMathPara>
                </a14:m>
                <a:endParaRPr lang="zh-CN" altLang="en-US" sz="2100" dirty="0">
                  <a:solidFill>
                    <a:srgbClr val="FF0000"/>
                  </a:solidFill>
                </a:endParaRPr>
              </a:p>
            </p:txBody>
          </p:sp>
        </mc:Choice>
        <mc:Fallback>
          <p:sp>
            <p:nvSpPr>
              <p:cNvPr id="17" name="文本框 16"/>
              <p:cNvSpPr txBox="1">
                <a:spLocks noRot="1" noChangeAspect="1" noMove="1" noResize="1" noEditPoints="1" noAdjustHandles="1" noChangeArrowheads="1" noChangeShapeType="1" noTextEdit="1"/>
              </p:cNvSpPr>
              <p:nvPr/>
            </p:nvSpPr>
            <p:spPr>
              <a:xfrm>
                <a:off x="2249576" y="3587901"/>
                <a:ext cx="1602533" cy="392415"/>
              </a:xfrm>
              <a:prstGeom prst="rect">
                <a:avLst/>
              </a:prstGeom>
              <a:blipFill rotWithShape="1">
                <a:blip r:embed="rId4"/>
                <a:stretch>
                  <a:fillRect l="-25" t="-38" r="12" b="35"/>
                </a:stretch>
              </a:blipFill>
            </p:spPr>
            <p:txBody>
              <a:bodyPr/>
              <a:lstStyle/>
              <a:p>
                <a:r>
                  <a:rPr lang="zh-CN" altLang="en-US">
                    <a:noFill/>
                  </a:rPr>
                  <a:t> </a:t>
                </a:r>
              </a:p>
            </p:txBody>
          </p:sp>
        </mc:Fallback>
      </mc:AlternateContent>
      <p:sp>
        <p:nvSpPr>
          <p:cNvPr id="8" name="矩形 7"/>
          <p:cNvSpPr/>
          <p:nvPr/>
        </p:nvSpPr>
        <p:spPr>
          <a:xfrm>
            <a:off x="493521" y="445130"/>
            <a:ext cx="1369606" cy="623248"/>
          </a:xfrm>
          <a:prstGeom prst="rect">
            <a:avLst/>
          </a:prstGeom>
        </p:spPr>
        <p:txBody>
          <a:bodyPr wrap="none" lIns="68580" tIns="34290" rIns="68580" bIns="34290">
            <a:spAutoFit/>
          </a:bodyPr>
          <a:lstStyle/>
          <a:p>
            <a:pPr lvl="0">
              <a:lnSpc>
                <a:spcPct val="150000"/>
              </a:lnSpc>
            </a:pPr>
            <a:r>
              <a:rPr lang="zh-CN" altLang="en-US" sz="2400" dirty="0">
                <a:solidFill>
                  <a:prstClr val="black"/>
                </a:solidFill>
              </a:rPr>
              <a:t>填一填。</a:t>
            </a:r>
            <a:endParaRPr lang="en-US" altLang="zh-CN" sz="2400" dirty="0">
              <a:solidFill>
                <a:prstClr val="black"/>
              </a:solidFill>
            </a:endParaRPr>
          </a:p>
        </p:txBody>
      </p:sp>
      <p:sp>
        <p:nvSpPr>
          <p:cNvPr id="10" name="任意多边形 9"/>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1</a:t>
            </a:r>
            <a:endParaRPr lang="zh-CN" altLang="en-US" sz="21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1</a:t>
            </a:r>
            <a:endParaRPr lang="zh-CN" altLang="en-US" sz="2100" b="1" dirty="0"/>
          </a:p>
        </p:txBody>
      </p:sp>
      <mc:AlternateContent xmlns:mc="http://schemas.openxmlformats.org/markup-compatibility/2006">
        <mc:Choice xmlns:a14="http://schemas.microsoft.com/office/drawing/2010/main" Requires="a14">
          <p:sp>
            <p:nvSpPr>
              <p:cNvPr id="51" name="TextBox 9"/>
              <p:cNvSpPr txBox="1">
                <a:spLocks noChangeArrowheads="1"/>
              </p:cNvSpPr>
              <p:nvPr/>
            </p:nvSpPr>
            <p:spPr bwMode="auto">
              <a:xfrm>
                <a:off x="493520" y="2974152"/>
                <a:ext cx="7550043" cy="103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100" dirty="0">
                    <a:latin typeface="+mn-ea"/>
                    <a:ea typeface="+mn-ea"/>
                  </a:rPr>
                  <a:t>（</a:t>
                </a:r>
                <a:r>
                  <a:rPr lang="en-US" altLang="zh-CN" sz="2100" dirty="0">
                    <a:latin typeface="+mn-ea"/>
                    <a:ea typeface="+mn-ea"/>
                  </a:rPr>
                  <a:t>4</a:t>
                </a:r>
                <a:r>
                  <a:rPr lang="zh-CN" altLang="en-US" sz="2100" dirty="0">
                    <a:latin typeface="+mn-ea"/>
                    <a:ea typeface="+mn-ea"/>
                  </a:rPr>
                  <a:t>）鸵鸟</a:t>
                </a:r>
                <a:r>
                  <a:rPr lang="en-US" altLang="zh-CN" sz="2100" dirty="0">
                    <a:latin typeface="+mn-ea"/>
                    <a:ea typeface="+mn-ea"/>
                  </a:rPr>
                  <a:t>2</a:t>
                </a:r>
                <a:r>
                  <a:rPr lang="zh-CN" altLang="en-US" sz="2100" dirty="0">
                    <a:latin typeface="+mn-ea"/>
                    <a:ea typeface="+mn-ea"/>
                  </a:rPr>
                  <a:t>时奔跑</a:t>
                </a:r>
                <a:r>
                  <a:rPr lang="zh-CN" altLang="en-US" sz="2100" u="sng" dirty="0">
                    <a:latin typeface="+mn-ea"/>
                    <a:ea typeface="+mn-ea"/>
                  </a:rPr>
                  <a:t>   </a:t>
                </a:r>
                <a:r>
                  <a:rPr lang="zh-CN" altLang="en-US" sz="2100" u="sng" dirty="0">
                    <a:latin typeface="+mn-ea"/>
                    <a:ea typeface="+mn-ea"/>
                  </a:rPr>
                  <a:t>     </a:t>
                </a:r>
                <a:r>
                  <a:rPr lang="zh-CN" altLang="en-US" sz="2100" dirty="0">
                    <a:latin typeface="+mn-ea"/>
                    <a:ea typeface="+mn-ea"/>
                  </a:rPr>
                  <a:t>千米</a:t>
                </a:r>
                <a:r>
                  <a:rPr lang="zh-CN" altLang="en-US" sz="2100" dirty="0">
                    <a:latin typeface="+mn-ea"/>
                    <a:ea typeface="+mn-ea"/>
                  </a:rPr>
                  <a:t>，</a:t>
                </a:r>
                <a:r>
                  <a:rPr lang="en-US" altLang="zh-CN" sz="2100" dirty="0">
                    <a:latin typeface="+mn-ea"/>
                    <a:ea typeface="+mn-ea"/>
                  </a:rPr>
                  <a:t> </a:t>
                </a:r>
                <a:r>
                  <a:rPr lang="en-US" altLang="zh-CN" sz="2100" dirty="0">
                    <a:latin typeface="+mn-ea"/>
                    <a:ea typeface="+mn-ea"/>
                  </a:rPr>
                  <a:t>3.5</a:t>
                </a:r>
                <a:r>
                  <a:rPr lang="zh-CN" altLang="en-US" sz="2100" dirty="0">
                    <a:latin typeface="+mn-ea"/>
                    <a:ea typeface="+mn-ea"/>
                  </a:rPr>
                  <a:t>时奔跑</a:t>
                </a:r>
                <a:r>
                  <a:rPr lang="zh-CN" altLang="en-US" sz="2100" u="sng" dirty="0">
                    <a:latin typeface="+mn-ea"/>
                    <a:ea typeface="+mn-ea"/>
                  </a:rPr>
                  <a:t>   </a:t>
                </a:r>
                <a:r>
                  <a:rPr lang="zh-CN" altLang="en-US" sz="2100" u="sng" dirty="0">
                    <a:latin typeface="+mn-ea"/>
                    <a:ea typeface="+mn-ea"/>
                  </a:rPr>
                  <a:t>       </a:t>
                </a:r>
                <a:r>
                  <a:rPr lang="zh-CN" altLang="en-US" sz="2100" dirty="0">
                    <a:latin typeface="+mn-ea"/>
                    <a:ea typeface="+mn-ea"/>
                  </a:rPr>
                  <a:t>千米，</a:t>
                </a:r>
                <a:endParaRPr lang="en-US" altLang="zh-CN" sz="2100" dirty="0">
                  <a:latin typeface="+mn-ea"/>
                  <a:ea typeface="+mn-ea"/>
                </a:endParaRPr>
              </a:p>
              <a:p>
                <a:pPr>
                  <a:lnSpc>
                    <a:spcPct val="150000"/>
                  </a:lnSpc>
                </a:pPr>
                <a:r>
                  <a:rPr lang="en-US" altLang="zh-CN" sz="2100" dirty="0">
                    <a:latin typeface="+mn-ea"/>
                    <a:ea typeface="+mn-ea"/>
                  </a:rPr>
                  <a:t>    </a:t>
                </a:r>
                <a14:m>
                  <m:oMath xmlns:m="http://schemas.openxmlformats.org/officeDocument/2006/math">
                    <m:r>
                      <a:rPr lang="en-US" altLang="zh-CN" sz="2100" i="1">
                        <a:latin typeface="Cambria Math" panose="02040503050406030204" pitchFamily="18" charset="0"/>
                      </a:rPr>
                      <m:t>𝑡</m:t>
                    </m:r>
                  </m:oMath>
                </a14:m>
                <a:r>
                  <a:rPr lang="zh-CN" altLang="en-US" sz="2100" dirty="0">
                    <a:latin typeface="+mn-ea"/>
                    <a:ea typeface="+mn-ea"/>
                  </a:rPr>
                  <a:t>时奔跑</a:t>
                </a:r>
                <a:r>
                  <a:rPr lang="zh-CN" altLang="en-US" sz="2100" u="sng" dirty="0">
                    <a:latin typeface="+mn-ea"/>
                    <a:ea typeface="+mn-ea"/>
                  </a:rPr>
                  <a:t>    </a:t>
                </a:r>
                <a:r>
                  <a:rPr lang="zh-CN" altLang="en-US" sz="2100" u="sng" dirty="0">
                    <a:latin typeface="+mn-ea"/>
                    <a:ea typeface="+mn-ea"/>
                  </a:rPr>
                  <a:t>       </a:t>
                </a:r>
                <a:r>
                  <a:rPr lang="zh-CN" altLang="en-US" sz="2100" dirty="0">
                    <a:latin typeface="+mn-ea"/>
                    <a:ea typeface="+mn-ea"/>
                  </a:rPr>
                  <a:t>千米</a:t>
                </a:r>
                <a:r>
                  <a:rPr lang="zh-CN" altLang="en-US" sz="2100" dirty="0">
                    <a:latin typeface="+mn-ea"/>
                    <a:ea typeface="+mn-ea"/>
                  </a:rPr>
                  <a:t>。</a:t>
                </a:r>
                <a:endParaRPr lang="en-US" altLang="zh-CN" sz="2100" dirty="0">
                  <a:latin typeface="+mn-ea"/>
                  <a:ea typeface="+mn-ea"/>
                </a:endParaRPr>
              </a:p>
            </p:txBody>
          </p:sp>
        </mc:Choice>
        <mc:Fallback>
          <p:sp>
            <p:nvSpPr>
              <p:cNvPr id="51" name="TextBox 9"/>
              <p:cNvSpPr txBox="1">
                <a:spLocks noRot="1" noChangeAspect="1" noMove="1" noResize="1" noEditPoints="1" noAdjustHandles="1" noChangeArrowheads="1" noChangeShapeType="1" noTextEdit="1"/>
              </p:cNvSpPr>
              <p:nvPr/>
            </p:nvSpPr>
            <p:spPr bwMode="auto">
              <a:xfrm>
                <a:off x="493520" y="2974152"/>
                <a:ext cx="7550043" cy="1038746"/>
              </a:xfrm>
              <a:prstGeom prst="rect">
                <a:avLst/>
              </a:prstGeom>
              <a:blipFill rotWithShape="1">
                <a:blip r:embed="rId1"/>
                <a:stretch>
                  <a:fillRect l="-2" t="-43" b="3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grpSp>
        <p:nvGrpSpPr>
          <p:cNvPr id="64" name="组合 63"/>
          <p:cNvGrpSpPr/>
          <p:nvPr/>
        </p:nvGrpSpPr>
        <p:grpSpPr>
          <a:xfrm>
            <a:off x="3082874" y="1055872"/>
            <a:ext cx="3111635" cy="1673555"/>
            <a:chOff x="5502440" y="1273757"/>
            <a:chExt cx="3670300" cy="1774825"/>
          </a:xfrm>
        </p:grpSpPr>
        <p:pic>
          <p:nvPicPr>
            <p:cNvPr id="54" name="Picture 4"/>
            <p:cNvPicPr>
              <a:picLocks noChangeAspect="1" noChangeArrowheads="1"/>
            </p:cNvPicPr>
            <p:nvPr/>
          </p:nvPicPr>
          <p:blipFill>
            <a:blip r:embed="rId2" cstate="email"/>
            <a:srcRect/>
            <a:stretch>
              <a:fillRect/>
            </a:stretch>
          </p:blipFill>
          <p:spPr bwMode="auto">
            <a:xfrm>
              <a:off x="5502440" y="1273757"/>
              <a:ext cx="3670300" cy="177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圆角矩形 2"/>
            <p:cNvSpPr/>
            <p:nvPr/>
          </p:nvSpPr>
          <p:spPr>
            <a:xfrm>
              <a:off x="5502440" y="2507651"/>
              <a:ext cx="3670300" cy="52308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chemeClr val="tx1"/>
                  </a:solidFill>
                  <a:latin typeface="+mn-ea"/>
                </a:rPr>
                <a:t>鸵鸟的奔跑速度为</a:t>
              </a:r>
              <a:r>
                <a:rPr lang="en-US" altLang="zh-CN" sz="1800" dirty="0">
                  <a:solidFill>
                    <a:schemeClr val="tx1"/>
                  </a:solidFill>
                  <a:latin typeface="+mn-ea"/>
                </a:rPr>
                <a:t>70</a:t>
              </a:r>
              <a:r>
                <a:rPr lang="zh-CN" altLang="en-US" sz="1800" dirty="0">
                  <a:solidFill>
                    <a:schemeClr val="tx1"/>
                  </a:solidFill>
                  <a:latin typeface="+mn-ea"/>
                </a:rPr>
                <a:t>千米</a:t>
              </a:r>
              <a:r>
                <a:rPr lang="en-US" altLang="zh-CN" sz="1800" dirty="0">
                  <a:solidFill>
                    <a:schemeClr val="tx1"/>
                  </a:solidFill>
                  <a:latin typeface="+mn-ea"/>
                </a:rPr>
                <a:t>/</a:t>
              </a:r>
              <a:r>
                <a:rPr lang="zh-CN" altLang="en-US" sz="1800" dirty="0">
                  <a:solidFill>
                    <a:schemeClr val="tx1"/>
                  </a:solidFill>
                  <a:latin typeface="+mn-ea"/>
                </a:rPr>
                <a:t>时</a:t>
              </a:r>
              <a:endParaRPr lang="zh-CN" altLang="en-US" sz="1800" dirty="0">
                <a:solidFill>
                  <a:schemeClr val="tx1"/>
                </a:solidFill>
                <a:latin typeface="+mn-ea"/>
              </a:endParaRPr>
            </a:p>
          </p:txBody>
        </p:sp>
      </p:grpSp>
      <p:sp>
        <p:nvSpPr>
          <p:cNvPr id="2" name="文本框 1"/>
          <p:cNvSpPr txBox="1"/>
          <p:nvPr/>
        </p:nvSpPr>
        <p:spPr>
          <a:xfrm>
            <a:off x="2746972" y="3018804"/>
            <a:ext cx="671804" cy="392415"/>
          </a:xfrm>
          <a:prstGeom prst="rect">
            <a:avLst/>
          </a:prstGeom>
          <a:noFill/>
        </p:spPr>
        <p:txBody>
          <a:bodyPr wrap="square" lIns="68580" tIns="34290" rIns="68580" bIns="34290" rtlCol="0">
            <a:spAutoFit/>
          </a:bodyPr>
          <a:lstStyle/>
          <a:p>
            <a:r>
              <a:rPr lang="en-US" altLang="zh-CN" sz="2100" dirty="0">
                <a:solidFill>
                  <a:srgbClr val="FF0000"/>
                </a:solidFill>
              </a:rPr>
              <a:t>140</a:t>
            </a:r>
            <a:endParaRPr lang="zh-CN" altLang="en-US" sz="2100" dirty="0">
              <a:solidFill>
                <a:srgbClr val="FF0000"/>
              </a:solidFill>
            </a:endParaRPr>
          </a:p>
        </p:txBody>
      </p:sp>
      <p:sp>
        <p:nvSpPr>
          <p:cNvPr id="19" name="文本框 18"/>
          <p:cNvSpPr txBox="1"/>
          <p:nvPr/>
        </p:nvSpPr>
        <p:spPr>
          <a:xfrm>
            <a:off x="5491333" y="3018804"/>
            <a:ext cx="671804" cy="392415"/>
          </a:xfrm>
          <a:prstGeom prst="rect">
            <a:avLst/>
          </a:prstGeom>
          <a:noFill/>
        </p:spPr>
        <p:txBody>
          <a:bodyPr wrap="square" lIns="68580" tIns="34290" rIns="68580" bIns="34290" rtlCol="0">
            <a:spAutoFit/>
          </a:bodyPr>
          <a:lstStyle/>
          <a:p>
            <a:r>
              <a:rPr lang="en-US" altLang="zh-CN" sz="2100" dirty="0">
                <a:solidFill>
                  <a:srgbClr val="FF0000"/>
                </a:solidFill>
              </a:rPr>
              <a:t>245</a:t>
            </a:r>
            <a:endParaRPr lang="zh-CN" altLang="en-US" sz="2100" dirty="0">
              <a:solidFill>
                <a:srgbClr val="FF0000"/>
              </a:solidFill>
            </a:endParaRPr>
          </a:p>
        </p:txBody>
      </p:sp>
      <mc:AlternateContent xmlns:mc="http://schemas.openxmlformats.org/markup-compatibility/2006">
        <mc:Choice xmlns:a14="http://schemas.microsoft.com/office/drawing/2010/main" Requires="a14">
          <p:sp>
            <p:nvSpPr>
              <p:cNvPr id="20" name="文本框 19"/>
              <p:cNvSpPr txBox="1"/>
              <p:nvPr/>
            </p:nvSpPr>
            <p:spPr>
              <a:xfrm>
                <a:off x="1775797" y="3493525"/>
                <a:ext cx="671804" cy="392415"/>
              </a:xfrm>
              <a:prstGeom prst="rect">
                <a:avLst/>
              </a:prstGeom>
              <a:noFill/>
            </p:spPr>
            <p:txBody>
              <a:bodyPr wrap="square" lIns="68580" tIns="34290" rIns="68580" bIns="34290" rtlCol="0">
                <a:spAutoFit/>
              </a:bodyPr>
              <a:lstStyle/>
              <a:p>
                <a:r>
                  <a:rPr lang="en-US" altLang="zh-CN" sz="2100" dirty="0">
                    <a:solidFill>
                      <a:srgbClr val="FF0000"/>
                    </a:solidFill>
                  </a:rPr>
                  <a:t>70</a:t>
                </a:r>
                <a14:m>
                  <m:oMath xmlns:m="http://schemas.openxmlformats.org/officeDocument/2006/math">
                    <m:r>
                      <a:rPr lang="en-US" altLang="zh-CN" sz="2100" i="1">
                        <a:solidFill>
                          <a:srgbClr val="FF0000"/>
                        </a:solidFill>
                        <a:latin typeface="Cambria Math" panose="02040503050406030204" pitchFamily="18" charset="0"/>
                      </a:rPr>
                      <m:t>𝑡</m:t>
                    </m:r>
                  </m:oMath>
                </a14:m>
                <a:endParaRPr lang="zh-CN" altLang="en-US" sz="2100" dirty="0">
                  <a:solidFill>
                    <a:srgbClr val="FF0000"/>
                  </a:solidFill>
                </a:endParaRPr>
              </a:p>
            </p:txBody>
          </p:sp>
        </mc:Choice>
        <mc:Fallback>
          <p:sp>
            <p:nvSpPr>
              <p:cNvPr id="20" name="文本框 19"/>
              <p:cNvSpPr txBox="1">
                <a:spLocks noRot="1" noChangeAspect="1" noMove="1" noResize="1" noEditPoints="1" noAdjustHandles="1" noChangeArrowheads="1" noChangeShapeType="1" noTextEdit="1"/>
              </p:cNvSpPr>
              <p:nvPr/>
            </p:nvSpPr>
            <p:spPr>
              <a:xfrm>
                <a:off x="1775797" y="3493525"/>
                <a:ext cx="671804" cy="392415"/>
              </a:xfrm>
              <a:prstGeom prst="rect">
                <a:avLst/>
              </a:prstGeom>
              <a:blipFill rotWithShape="1">
                <a:blip r:embed="rId3"/>
                <a:stretch>
                  <a:fillRect l="-50" t="-99" r="46" b="96"/>
                </a:stretch>
              </a:blipFill>
            </p:spPr>
            <p:txBody>
              <a:bodyPr/>
              <a:lstStyle/>
              <a:p>
                <a:r>
                  <a:rPr lang="zh-CN" altLang="en-US">
                    <a:noFill/>
                  </a:rPr>
                  <a:t> </a:t>
                </a:r>
              </a:p>
            </p:txBody>
          </p:sp>
        </mc:Fallback>
      </mc:AlternateContent>
      <p:sp>
        <p:nvSpPr>
          <p:cNvPr id="4" name="矩形 3"/>
          <p:cNvSpPr/>
          <p:nvPr/>
        </p:nvSpPr>
        <p:spPr>
          <a:xfrm>
            <a:off x="493521" y="445130"/>
            <a:ext cx="1369606" cy="623248"/>
          </a:xfrm>
          <a:prstGeom prst="rect">
            <a:avLst/>
          </a:prstGeom>
        </p:spPr>
        <p:txBody>
          <a:bodyPr wrap="none" lIns="68580" tIns="34290" rIns="68580" bIns="34290">
            <a:spAutoFit/>
          </a:bodyPr>
          <a:lstStyle/>
          <a:p>
            <a:pPr lvl="0">
              <a:lnSpc>
                <a:spcPct val="150000"/>
              </a:lnSpc>
            </a:pPr>
            <a:r>
              <a:rPr lang="zh-CN" altLang="en-US" sz="2400" dirty="0">
                <a:solidFill>
                  <a:prstClr val="black"/>
                </a:solidFill>
              </a:rPr>
              <a:t>填一填。</a:t>
            </a:r>
            <a:endParaRPr lang="en-US" altLang="zh-CN" sz="2400" dirty="0">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500"/>
                                        <p:tgtEl>
                                          <p:spTgt spid="6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up)">
                                      <p:cBhvr>
                                        <p:cTn id="10" dur="500"/>
                                        <p:tgtEl>
                                          <p:spTgt spid="5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up)">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2" grpId="0"/>
      <p:bldP spid="19" grpId="0"/>
      <p:bldP spid="20"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PP_MARK_KEY" val="3b328efb-8912-4014-906a-96cf4d4b7b71"/>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2864</Words>
  <Application>WPS 演示</Application>
  <PresentationFormat>全屏显示(16:9)</PresentationFormat>
  <Paragraphs>283</Paragraphs>
  <Slides>21</Slides>
  <Notes>3</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21</vt:i4>
      </vt:variant>
      <vt:variant>
        <vt:lpstr>幻灯片标题</vt:lpstr>
      </vt:variant>
      <vt:variant>
        <vt:i4>21</vt:i4>
      </vt:variant>
    </vt:vector>
  </HeadingPairs>
  <TitlesOfParts>
    <vt:vector size="58" baseType="lpstr">
      <vt:lpstr>Arial</vt:lpstr>
      <vt:lpstr>宋体</vt:lpstr>
      <vt:lpstr>Wingdings</vt:lpstr>
      <vt:lpstr>微软雅黑</vt:lpstr>
      <vt:lpstr>楷体</vt:lpstr>
      <vt:lpstr>Cambria Math</vt:lpstr>
      <vt:lpstr>Cambria Math</vt:lpstr>
      <vt:lpstr>Arial Unicode MS</vt:lpstr>
      <vt:lpstr>Calibri</vt:lpstr>
      <vt:lpstr>Times New Roman</vt:lpstr>
      <vt:lpstr>Comic Sans MS</vt:lpstr>
      <vt:lpstr>Verdana</vt:lpstr>
      <vt:lpstr>Arial</vt:lpstr>
      <vt:lpstr>BatangChe</vt:lpstr>
      <vt:lpstr>Segoe Print</vt:lpstr>
      <vt:lpstr>第一PPT模板网-WWW.1PPT.COM</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小树</cp:lastModifiedBy>
  <cp:revision>661</cp:revision>
  <dcterms:created xsi:type="dcterms:W3CDTF">2019-05-20T10:58:00Z</dcterms:created>
  <dcterms:modified xsi:type="dcterms:W3CDTF">2023-02-06T11:32:11Z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493536280405462196727FC8C01FEE38</vt:lpwstr>
  </property>
</Properties>
</file>