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emf" ContentType="image/x-em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7"/>
  </p:notesMasterIdLst>
  <p:sldIdLst>
    <p:sldId id="256" r:id="rId4"/>
    <p:sldId id="295" r:id="rId5"/>
    <p:sldId id="296" r:id="rId6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292" r:id="rId20"/>
    <p:sldId id="272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2" userDrawn="1">
          <p15:clr>
            <a:srgbClr val="A4A3A4"/>
          </p15:clr>
        </p15:guide>
        <p15:guide id="2" pos="2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570" y="-96"/>
      </p:cViewPr>
      <p:guideLst>
        <p:guide orient="horz" pos="1662"/>
        <p:guide pos="29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2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3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0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0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0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0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0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0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0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3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3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0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0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13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wmf"/><Relationship Id="rId8" Type="http://schemas.openxmlformats.org/officeDocument/2006/relationships/image" Target="../media/image15.wmf"/><Relationship Id="rId7" Type="http://schemas.openxmlformats.org/officeDocument/2006/relationships/image" Target="../media/image14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jpeg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13.xml"/><Relationship Id="rId12" Type="http://schemas.openxmlformats.org/officeDocument/2006/relationships/image" Target="../media/image19.wmf"/><Relationship Id="rId11" Type="http://schemas.openxmlformats.org/officeDocument/2006/relationships/image" Target="../media/image18.wmf"/><Relationship Id="rId10" Type="http://schemas.openxmlformats.org/officeDocument/2006/relationships/image" Target="../media/image17.wmf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6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"/>
            <a:ext cx="3491880" cy="513135"/>
            <a:chOff x="0" y="0"/>
            <a:chExt cx="3491880" cy="513135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461665"/>
              <a:chOff x="0" y="51470"/>
              <a:chExt cx="3275856" cy="461665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56993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青岛版(六年制) 数学 四年级 下册</a:t>
                </a:r>
                <a:endParaRPr lang="zh-CN" altLang="en-US" sz="1200" b="1" dirty="0">
                  <a:ln w="3175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  <a:p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51353" y="2283720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09461" y="987574"/>
            <a:ext cx="5328592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泰</a:t>
            </a:r>
            <a:r>
              <a:rPr lang="zh-CN" altLang="en-US" sz="44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山古树</a:t>
            </a:r>
            <a:r>
              <a:rPr lang="en-US" altLang="zh-CN" sz="28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8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</a:t>
            </a:r>
            <a:r>
              <a:rPr lang="zh-CN" altLang="en-US" sz="2800" b="1" dirty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算器</a:t>
            </a:r>
            <a:endParaRPr lang="zh-CN" altLang="en-US" sz="28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67481" y="447197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642388" y="1023397"/>
            <a:ext cx="654821" cy="648000"/>
            <a:chOff x="1306635" y="1440417"/>
            <a:chExt cx="654821" cy="64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457294"/>
              <a:ext cx="461986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sz="3500" b="1" dirty="0">
                  <a:solidFill>
                    <a:srgbClr val="005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1" lang="en-US" sz="35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" name="Rectangle 11"/>
          <p:cNvSpPr/>
          <p:nvPr/>
        </p:nvSpPr>
        <p:spPr>
          <a:xfrm>
            <a:off x="1198563" y="1629094"/>
            <a:ext cx="5821362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灵岩寺古树的数量是岱庙的几倍？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12813" y="1856105"/>
            <a:ext cx="285750" cy="28575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2711133" y="2310448"/>
            <a:ext cx="279558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10891÷250 ＝       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230" name="Rectangle 39"/>
          <p:cNvSpPr/>
          <p:nvPr/>
        </p:nvSpPr>
        <p:spPr>
          <a:xfrm>
            <a:off x="1706880" y="2918460"/>
            <a:ext cx="65913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灵岩寺古树的数量是岱庙的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43.564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227" name="Text Box 26"/>
          <p:cNvSpPr txBox="1"/>
          <p:nvPr/>
        </p:nvSpPr>
        <p:spPr>
          <a:xfrm>
            <a:off x="5052699" y="2274570"/>
            <a:ext cx="147891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43.564           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8" name="Text Box 14"/>
          <p:cNvSpPr txBox="1"/>
          <p:nvPr/>
        </p:nvSpPr>
        <p:spPr>
          <a:xfrm>
            <a:off x="1905955" y="3648077"/>
            <a:ext cx="5832475" cy="932563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65000"/>
              </a:lnSpc>
              <a:buFont typeface="Arial" panose="020B0604020202020204" pitchFamily="34" charset="0"/>
              <a:buNone/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65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用计算器计算，速度快，正确率高。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65000"/>
              </a:lnSpc>
              <a:buFont typeface="Arial" panose="020B0604020202020204" pitchFamily="34" charset="0"/>
              <a:buNone/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1427" y="699544"/>
            <a:ext cx="3661579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泰山古树数量统计表</a:t>
            </a:r>
            <a:endParaRPr lang="zh-CN" altLang="zh-CN" sz="28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763690" y="1070886"/>
          <a:ext cx="6104777" cy="6903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6565"/>
                <a:gridCol w="636565"/>
                <a:gridCol w="636565"/>
                <a:gridCol w="636565"/>
                <a:gridCol w="949262"/>
                <a:gridCol w="949262"/>
                <a:gridCol w="949262"/>
                <a:gridCol w="710731"/>
              </a:tblGrid>
              <a:tr h="345151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地点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岱庙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虎山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红门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中天门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南天门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天烛峰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灵岩寺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</a:tr>
              <a:tr h="345151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棵数</a:t>
                      </a:r>
                      <a:endParaRPr lang="zh-CN" sz="20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250</a:t>
                      </a:r>
                      <a:endParaRPr lang="zh-CN" sz="20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166</a:t>
                      </a:r>
                      <a:endParaRPr lang="zh-CN" sz="20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3449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527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1640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146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10891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/>
      <p:bldP spid="9227" grpId="0"/>
      <p:bldP spid="11268" grpId="0" bldLvl="0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/>
          <p:nvPr/>
        </p:nvSpPr>
        <p:spPr>
          <a:xfrm>
            <a:off x="1385892" y="3796824"/>
            <a:ext cx="3240881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3" name="Picture 4" descr="VT_OKB7DA~_ATEF`76[0@I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01395" y="520781"/>
            <a:ext cx="432197" cy="3607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5" name="Text Box 10"/>
          <p:cNvSpPr txBox="1"/>
          <p:nvPr/>
        </p:nvSpPr>
        <p:spPr>
          <a:xfrm>
            <a:off x="2519363" y="3958751"/>
            <a:ext cx="4267200" cy="738664"/>
          </a:xfrm>
          <a:prstGeom prst="rect">
            <a:avLst/>
          </a:prstGeom>
          <a:noFill/>
          <a:ln w="28575" cap="flat" cmpd="sng">
            <a:solidFill>
              <a:schemeClr val="hlink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不同级运算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的两步计算题，应先算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高一级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的运算，再算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低一级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的运算。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5" name="Text Box 20"/>
          <p:cNvSpPr txBox="1"/>
          <p:nvPr/>
        </p:nvSpPr>
        <p:spPr>
          <a:xfrm>
            <a:off x="2033588" y="449025"/>
            <a:ext cx="5961888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你会用计算器计算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128×6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3" name="Text Box 21"/>
          <p:cNvSpPr txBox="1"/>
          <p:nvPr/>
        </p:nvSpPr>
        <p:spPr>
          <a:xfrm>
            <a:off x="3330178" y="3202702"/>
            <a:ext cx="2361544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128×6＝ 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768  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7" name="Text Box 22"/>
          <p:cNvSpPr txBox="1"/>
          <p:nvPr/>
        </p:nvSpPr>
        <p:spPr>
          <a:xfrm>
            <a:off x="3330178" y="3526552"/>
            <a:ext cx="2634054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3000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768＝</a:t>
            </a:r>
            <a:r>
              <a:rPr lang="en-US" altLang="zh-CN" sz="21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2232 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44"/>
          <p:cNvGrpSpPr/>
          <p:nvPr/>
        </p:nvGrpSpPr>
        <p:grpSpPr>
          <a:xfrm>
            <a:off x="1897856" y="1744186"/>
            <a:ext cx="3679032" cy="508398"/>
            <a:chOff x="0" y="0"/>
            <a:chExt cx="3090" cy="427"/>
          </a:xfrm>
        </p:grpSpPr>
        <p:sp>
          <p:nvSpPr>
            <p:cNvPr id="20519" name="Text Box 41"/>
            <p:cNvSpPr txBox="1"/>
            <p:nvPr/>
          </p:nvSpPr>
          <p:spPr>
            <a:xfrm>
              <a:off x="0" y="0"/>
              <a:ext cx="3090" cy="4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Char char="l"/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按 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键显示结果：</a:t>
              </a:r>
              <a:r>
                <a:rPr lang="en-US" altLang="zh-CN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768 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20" name="AutoShape 43"/>
            <p:cNvSpPr/>
            <p:nvPr/>
          </p:nvSpPr>
          <p:spPr>
            <a:xfrm>
              <a:off x="551" y="123"/>
              <a:ext cx="259" cy="214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9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Group 65"/>
          <p:cNvGrpSpPr/>
          <p:nvPr/>
        </p:nvGrpSpPr>
        <p:grpSpPr>
          <a:xfrm>
            <a:off x="1871663" y="2664542"/>
            <a:ext cx="3892154" cy="508397"/>
            <a:chOff x="0" y="0"/>
            <a:chExt cx="3269" cy="427"/>
          </a:xfrm>
        </p:grpSpPr>
        <p:sp>
          <p:nvSpPr>
            <p:cNvPr id="20517" name="Text Box 63"/>
            <p:cNvSpPr txBox="1"/>
            <p:nvPr/>
          </p:nvSpPr>
          <p:spPr>
            <a:xfrm>
              <a:off x="0" y="0"/>
              <a:ext cx="3269" cy="4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Char char="l"/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按 </a:t>
              </a:r>
              <a:r>
                <a:rPr lang="en-US" altLang="zh-CN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 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键显示结果：</a:t>
              </a:r>
              <a:r>
                <a:rPr lang="en-US" altLang="zh-CN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2232 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18" name="AutoShape 64"/>
            <p:cNvSpPr/>
            <p:nvPr/>
          </p:nvSpPr>
          <p:spPr>
            <a:xfrm>
              <a:off x="568" y="133"/>
              <a:ext cx="259" cy="214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9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Group 74"/>
          <p:cNvGrpSpPr/>
          <p:nvPr/>
        </p:nvGrpSpPr>
        <p:grpSpPr>
          <a:xfrm>
            <a:off x="1891908" y="1096486"/>
            <a:ext cx="2830115" cy="415530"/>
            <a:chOff x="0" y="0"/>
            <a:chExt cx="2377" cy="349"/>
          </a:xfrm>
        </p:grpSpPr>
        <p:sp>
          <p:nvSpPr>
            <p:cNvPr id="20515" name="Text Box 35"/>
            <p:cNvSpPr txBox="1"/>
            <p:nvPr/>
          </p:nvSpPr>
          <p:spPr>
            <a:xfrm>
              <a:off x="0" y="0"/>
              <a:ext cx="2377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Char char="l"/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开机按 </a:t>
              </a:r>
              <a:r>
                <a:rPr lang="en-US" altLang="zh-CN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ON/OFF 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键。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16" name="AutoShape 68"/>
            <p:cNvSpPr/>
            <p:nvPr/>
          </p:nvSpPr>
          <p:spPr>
            <a:xfrm>
              <a:off x="995" y="55"/>
              <a:ext cx="726" cy="214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9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6"/>
          <p:cNvGrpSpPr/>
          <p:nvPr/>
        </p:nvGrpSpPr>
        <p:grpSpPr>
          <a:xfrm>
            <a:off x="1890713" y="1421528"/>
            <a:ext cx="3844528" cy="415530"/>
            <a:chOff x="349252" y="2421410"/>
            <a:chExt cx="5126038" cy="554038"/>
          </a:xfrm>
        </p:grpSpPr>
        <p:grpSp>
          <p:nvGrpSpPr>
            <p:cNvPr id="20507" name="Group 79"/>
            <p:cNvGrpSpPr/>
            <p:nvPr/>
          </p:nvGrpSpPr>
          <p:grpSpPr>
            <a:xfrm>
              <a:off x="349252" y="2421410"/>
              <a:ext cx="5126038" cy="554038"/>
              <a:chOff x="-6" y="-137"/>
              <a:chExt cx="3229" cy="349"/>
            </a:xfrm>
          </p:grpSpPr>
          <p:sp>
            <p:nvSpPr>
              <p:cNvPr id="20509" name="AutoShape 80"/>
              <p:cNvSpPr/>
              <p:nvPr/>
            </p:nvSpPr>
            <p:spPr>
              <a:xfrm>
                <a:off x="2019" y="-67"/>
                <a:ext cx="227" cy="214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zh-CN" sz="9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0510" name="Group 81"/>
              <p:cNvGrpSpPr/>
              <p:nvPr/>
            </p:nvGrpSpPr>
            <p:grpSpPr>
              <a:xfrm>
                <a:off x="-6" y="-137"/>
                <a:ext cx="3229" cy="349"/>
                <a:chOff x="-6" y="-137"/>
                <a:chExt cx="3229" cy="349"/>
              </a:xfrm>
            </p:grpSpPr>
            <p:sp>
              <p:nvSpPr>
                <p:cNvPr id="20511" name="Text Box 82"/>
                <p:cNvSpPr txBox="1"/>
                <p:nvPr/>
              </p:nvSpPr>
              <p:spPr>
                <a:xfrm>
                  <a:off x="-6" y="-137"/>
                  <a:ext cx="3229" cy="3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Wingdings" panose="05000000000000000000" pitchFamily="2" charset="2"/>
                    <a:buChar char="l"/>
                  </a:pPr>
                  <a:r>
                    <a:rPr lang="zh-CN" altLang="en-US" sz="21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依次按 </a:t>
                  </a:r>
                  <a:r>
                    <a:rPr lang="en-US" altLang="zh-CN" sz="21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1  2  8</a:t>
                  </a: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</a:t>
                  </a:r>
                  <a:r>
                    <a:rPr lang="en-US" altLang="zh-CN" sz="21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×</a:t>
                  </a: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</a:t>
                  </a:r>
                  <a:r>
                    <a:rPr lang="en-US" altLang="zh-CN" sz="21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</a:t>
                  </a:r>
                  <a:r>
                    <a:rPr lang="zh-CN" altLang="en-US" sz="21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键。</a:t>
                  </a:r>
                  <a:endPara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512" name="AutoShape 83"/>
                <p:cNvSpPr/>
                <p:nvPr/>
              </p:nvSpPr>
              <p:spPr>
                <a:xfrm>
                  <a:off x="1302" y="-70"/>
                  <a:ext cx="227" cy="214"/>
                </a:xfrm>
                <a:prstGeom prst="roundRect">
                  <a:avLst>
                    <a:gd name="adj" fmla="val 16667"/>
                  </a:avLst>
                </a:prstGeom>
                <a:noFill/>
                <a:ln w="1905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zh-CN" sz="9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513" name="AutoShape 84"/>
                <p:cNvSpPr/>
                <p:nvPr/>
              </p:nvSpPr>
              <p:spPr>
                <a:xfrm>
                  <a:off x="968" y="-67"/>
                  <a:ext cx="227" cy="214"/>
                </a:xfrm>
                <a:prstGeom prst="roundRect">
                  <a:avLst>
                    <a:gd name="adj" fmla="val 16667"/>
                  </a:avLst>
                </a:prstGeom>
                <a:noFill/>
                <a:ln w="1905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zh-CN" sz="9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514" name="AutoShape 85"/>
                <p:cNvSpPr/>
                <p:nvPr/>
              </p:nvSpPr>
              <p:spPr>
                <a:xfrm>
                  <a:off x="1636" y="-67"/>
                  <a:ext cx="227" cy="214"/>
                </a:xfrm>
                <a:prstGeom prst="roundRect">
                  <a:avLst>
                    <a:gd name="adj" fmla="val 16667"/>
                  </a:avLst>
                </a:prstGeom>
                <a:noFill/>
                <a:ln w="1905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zh-CN" sz="9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0508" name="AutoShape 50"/>
            <p:cNvSpPr/>
            <p:nvPr/>
          </p:nvSpPr>
          <p:spPr>
            <a:xfrm>
              <a:off x="4211637" y="2527896"/>
              <a:ext cx="360363" cy="340517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9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59"/>
          <p:cNvGrpSpPr/>
          <p:nvPr/>
        </p:nvGrpSpPr>
        <p:grpSpPr>
          <a:xfrm>
            <a:off x="1888331" y="2224008"/>
            <a:ext cx="5168504" cy="460817"/>
            <a:chOff x="345659" y="3492500"/>
            <a:chExt cx="6891338" cy="613148"/>
          </a:xfrm>
        </p:grpSpPr>
        <p:sp>
          <p:nvSpPr>
            <p:cNvPr id="20493" name="AutoShape 5" descr="L3%WVWDA_)WM{}0(HJ1WD"/>
            <p:cNvSpPr>
              <a:spLocks noChangeAspect="1"/>
            </p:cNvSpPr>
            <p:nvPr/>
          </p:nvSpPr>
          <p:spPr>
            <a:xfrm>
              <a:off x="3195638" y="3492500"/>
              <a:ext cx="304800" cy="30480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9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94" name="AutoShape 6" descr="L3%WVWDA_)WM{}0(HJ1WD"/>
            <p:cNvSpPr>
              <a:spLocks noChangeAspect="1"/>
            </p:cNvSpPr>
            <p:nvPr/>
          </p:nvSpPr>
          <p:spPr>
            <a:xfrm>
              <a:off x="3195638" y="3492500"/>
              <a:ext cx="304800" cy="30480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9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0495" name="组合 47"/>
            <p:cNvGrpSpPr/>
            <p:nvPr/>
          </p:nvGrpSpPr>
          <p:grpSpPr>
            <a:xfrm>
              <a:off x="345659" y="3553197"/>
              <a:ext cx="6891338" cy="552451"/>
              <a:chOff x="349252" y="2421410"/>
              <a:chExt cx="6891338" cy="552451"/>
            </a:xfrm>
          </p:grpSpPr>
          <p:grpSp>
            <p:nvGrpSpPr>
              <p:cNvPr id="20499" name="Group 79"/>
              <p:cNvGrpSpPr/>
              <p:nvPr/>
            </p:nvGrpSpPr>
            <p:grpSpPr>
              <a:xfrm>
                <a:off x="349252" y="2421410"/>
                <a:ext cx="6891338" cy="552451"/>
                <a:chOff x="-6" y="-137"/>
                <a:chExt cx="4341" cy="348"/>
              </a:xfrm>
            </p:grpSpPr>
            <p:sp>
              <p:nvSpPr>
                <p:cNvPr id="20501" name="AutoShape 80"/>
                <p:cNvSpPr/>
                <p:nvPr/>
              </p:nvSpPr>
              <p:spPr>
                <a:xfrm>
                  <a:off x="2019" y="-66"/>
                  <a:ext cx="227" cy="214"/>
                </a:xfrm>
                <a:prstGeom prst="roundRect">
                  <a:avLst>
                    <a:gd name="adj" fmla="val 16667"/>
                  </a:avLst>
                </a:prstGeom>
                <a:noFill/>
                <a:ln w="1905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zh-CN" sz="9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20502" name="Group 81"/>
                <p:cNvGrpSpPr/>
                <p:nvPr/>
              </p:nvGrpSpPr>
              <p:grpSpPr>
                <a:xfrm>
                  <a:off x="-6" y="-137"/>
                  <a:ext cx="4341" cy="348"/>
                  <a:chOff x="-6" y="-137"/>
                  <a:chExt cx="4341" cy="348"/>
                </a:xfrm>
              </p:grpSpPr>
              <p:sp>
                <p:nvSpPr>
                  <p:cNvPr id="20503" name="Text Box 82"/>
                  <p:cNvSpPr txBox="1"/>
                  <p:nvPr/>
                </p:nvSpPr>
                <p:spPr>
                  <a:xfrm>
                    <a:off x="-6" y="-137"/>
                    <a:ext cx="4341" cy="34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buFont typeface="Wingdings" panose="05000000000000000000" pitchFamily="2" charset="2"/>
                      <a:buChar char="l"/>
                    </a:pPr>
                    <a:r>
                      <a:rPr lang="zh-CN" altLang="en-US" sz="21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依次按 </a:t>
                    </a:r>
                    <a:r>
                      <a:rPr lang="en-US" altLang="zh-CN" sz="21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3  0  0</a:t>
                    </a:r>
                    <a:r>
                      <a:rPr lang="en-US" altLang="zh-CN" sz="21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 </a:t>
                    </a:r>
                    <a:r>
                      <a:rPr lang="en-US" altLang="zh-CN" sz="21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0</a:t>
                    </a:r>
                    <a:r>
                      <a:rPr lang="en-US" altLang="zh-CN" sz="21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 </a:t>
                    </a:r>
                    <a:r>
                      <a:rPr lang="zh-CN" altLang="en-US" sz="21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－ </a:t>
                    </a:r>
                    <a:r>
                      <a:rPr lang="en-US" altLang="zh-CN" sz="21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7  6  8</a:t>
                    </a:r>
                    <a:r>
                      <a:rPr lang="en-US" altLang="zh-CN" sz="21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</a:t>
                    </a:r>
                    <a:r>
                      <a:rPr lang="zh-CN" altLang="en-US" sz="21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键。</a:t>
                    </a:r>
                    <a:endParaRPr lang="zh-CN" altLang="en-US" sz="21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0504" name="AutoShape 83"/>
                  <p:cNvSpPr/>
                  <p:nvPr/>
                </p:nvSpPr>
                <p:spPr>
                  <a:xfrm>
                    <a:off x="1302" y="-69"/>
                    <a:ext cx="227" cy="214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1905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anchor="ctr">
                    <a:spAutoFit/>
                  </a:bodyPr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zh-CN" sz="9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0505" name="AutoShape 84"/>
                  <p:cNvSpPr/>
                  <p:nvPr/>
                </p:nvSpPr>
                <p:spPr>
                  <a:xfrm>
                    <a:off x="968" y="-66"/>
                    <a:ext cx="227" cy="214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1905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anchor="ctr">
                    <a:spAutoFit/>
                  </a:bodyPr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zh-CN" sz="9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0506" name="AutoShape 85"/>
                  <p:cNvSpPr/>
                  <p:nvPr/>
                </p:nvSpPr>
                <p:spPr>
                  <a:xfrm>
                    <a:off x="1636" y="-66"/>
                    <a:ext cx="227" cy="214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1905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anchor="ctr">
                    <a:spAutoFit/>
                  </a:bodyPr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zh-CN" sz="9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20500" name="AutoShape 50"/>
              <p:cNvSpPr/>
              <p:nvPr/>
            </p:nvSpPr>
            <p:spPr>
              <a:xfrm>
                <a:off x="4116693" y="2528249"/>
                <a:ext cx="360363" cy="339812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zh-CN" sz="9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0496" name="AutoShape 50"/>
            <p:cNvSpPr/>
            <p:nvPr/>
          </p:nvSpPr>
          <p:spPr>
            <a:xfrm>
              <a:off x="4571677" y="3657800"/>
              <a:ext cx="360363" cy="33981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9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97" name="AutoShape 50"/>
            <p:cNvSpPr/>
            <p:nvPr/>
          </p:nvSpPr>
          <p:spPr>
            <a:xfrm>
              <a:off x="5113875" y="3657800"/>
              <a:ext cx="360363" cy="33981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9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98" name="AutoShape 50"/>
            <p:cNvSpPr/>
            <p:nvPr/>
          </p:nvSpPr>
          <p:spPr>
            <a:xfrm>
              <a:off x="5625268" y="3663769"/>
              <a:ext cx="360363" cy="33981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9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bldLvl="0" animBg="1"/>
      <p:bldP spid="14353" grpId="0"/>
      <p:bldP spid="143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4" descr="VT_OKB7DA~_ATEF`76[0@I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01395" y="736046"/>
            <a:ext cx="432197" cy="3607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Text Box 20"/>
          <p:cNvSpPr txBox="1"/>
          <p:nvPr/>
        </p:nvSpPr>
        <p:spPr>
          <a:xfrm>
            <a:off x="2033588" y="736045"/>
            <a:ext cx="5961888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你会用计算器计算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128×6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5" name="Text Box 21"/>
          <p:cNvSpPr txBox="1"/>
          <p:nvPr/>
        </p:nvSpPr>
        <p:spPr>
          <a:xfrm>
            <a:off x="3437335" y="3421856"/>
            <a:ext cx="2361544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3000－128×6   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6" name="Text Box 23"/>
          <p:cNvSpPr txBox="1"/>
          <p:nvPr/>
        </p:nvSpPr>
        <p:spPr>
          <a:xfrm>
            <a:off x="3330181" y="3813572"/>
            <a:ext cx="1273105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2232 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8" name="Text Box 10"/>
          <p:cNvSpPr txBox="1"/>
          <p:nvPr/>
        </p:nvSpPr>
        <p:spPr>
          <a:xfrm>
            <a:off x="2195517" y="4285060"/>
            <a:ext cx="4536281" cy="415498"/>
          </a:xfrm>
          <a:prstGeom prst="rect">
            <a:avLst/>
          </a:prstGeom>
          <a:noFill/>
          <a:ln w="28575" cap="flat" cmpd="sng">
            <a:solidFill>
              <a:schemeClr val="hlink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有些科学计算器会自动先乘除后加减。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65"/>
          <p:cNvGrpSpPr/>
          <p:nvPr/>
        </p:nvGrpSpPr>
        <p:grpSpPr>
          <a:xfrm>
            <a:off x="1871664" y="2734867"/>
            <a:ext cx="3892154" cy="508397"/>
            <a:chOff x="0" y="0"/>
            <a:chExt cx="3269" cy="427"/>
          </a:xfrm>
        </p:grpSpPr>
        <p:sp>
          <p:nvSpPr>
            <p:cNvPr id="21535" name="Text Box 63"/>
            <p:cNvSpPr txBox="1"/>
            <p:nvPr/>
          </p:nvSpPr>
          <p:spPr>
            <a:xfrm>
              <a:off x="0" y="0"/>
              <a:ext cx="3269" cy="4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Char char="l"/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按 </a:t>
              </a:r>
              <a:r>
                <a:rPr lang="en-US" altLang="zh-CN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 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键显示结果：</a:t>
              </a:r>
              <a:r>
                <a:rPr lang="en-US" altLang="zh-CN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2232 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36" name="AutoShape 64"/>
            <p:cNvSpPr/>
            <p:nvPr/>
          </p:nvSpPr>
          <p:spPr>
            <a:xfrm>
              <a:off x="568" y="133"/>
              <a:ext cx="259" cy="214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9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Group 74"/>
          <p:cNvGrpSpPr/>
          <p:nvPr/>
        </p:nvGrpSpPr>
        <p:grpSpPr>
          <a:xfrm>
            <a:off x="1891908" y="1600200"/>
            <a:ext cx="2830115" cy="415528"/>
            <a:chOff x="0" y="0"/>
            <a:chExt cx="2377" cy="349"/>
          </a:xfrm>
        </p:grpSpPr>
        <p:sp>
          <p:nvSpPr>
            <p:cNvPr id="21533" name="Text Box 35"/>
            <p:cNvSpPr txBox="1"/>
            <p:nvPr/>
          </p:nvSpPr>
          <p:spPr>
            <a:xfrm>
              <a:off x="0" y="0"/>
              <a:ext cx="2377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Char char="l"/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开机按 </a:t>
              </a:r>
              <a:r>
                <a:rPr lang="en-US" altLang="zh-CN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ON/OFF 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键。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34" name="AutoShape 68"/>
            <p:cNvSpPr/>
            <p:nvPr/>
          </p:nvSpPr>
          <p:spPr>
            <a:xfrm>
              <a:off x="995" y="55"/>
              <a:ext cx="726" cy="215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9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9"/>
          <p:cNvGrpSpPr/>
          <p:nvPr/>
        </p:nvGrpSpPr>
        <p:grpSpPr>
          <a:xfrm>
            <a:off x="1888332" y="2139554"/>
            <a:ext cx="5709047" cy="600075"/>
            <a:chOff x="993030" y="2852936"/>
            <a:chExt cx="7612063" cy="800348"/>
          </a:xfrm>
        </p:grpSpPr>
        <p:sp>
          <p:nvSpPr>
            <p:cNvPr id="21515" name="AutoShape 5" descr="L3%WVWDA_)WM{}0(HJ1WD"/>
            <p:cNvSpPr>
              <a:spLocks noChangeAspect="1"/>
            </p:cNvSpPr>
            <p:nvPr/>
          </p:nvSpPr>
          <p:spPr>
            <a:xfrm>
              <a:off x="3195638" y="3348484"/>
              <a:ext cx="304800" cy="30480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9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1516" name="组合 22"/>
            <p:cNvGrpSpPr/>
            <p:nvPr/>
          </p:nvGrpSpPr>
          <p:grpSpPr>
            <a:xfrm>
              <a:off x="993030" y="2852936"/>
              <a:ext cx="7612063" cy="614735"/>
              <a:chOff x="345659" y="3492500"/>
              <a:chExt cx="7612063" cy="614735"/>
            </a:xfrm>
          </p:grpSpPr>
          <p:sp>
            <p:nvSpPr>
              <p:cNvPr id="21519" name="AutoShape 5" descr="L3%WVWDA_)WM{}0(HJ1WD"/>
              <p:cNvSpPr>
                <a:spLocks noChangeAspect="1"/>
              </p:cNvSpPr>
              <p:nvPr/>
            </p:nvSpPr>
            <p:spPr>
              <a:xfrm>
                <a:off x="3195638" y="3492500"/>
                <a:ext cx="304800" cy="3048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zh-CN" sz="9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520" name="AutoShape 6" descr="L3%WVWDA_)WM{}0(HJ1WD"/>
              <p:cNvSpPr>
                <a:spLocks noChangeAspect="1"/>
              </p:cNvSpPr>
              <p:nvPr/>
            </p:nvSpPr>
            <p:spPr>
              <a:xfrm>
                <a:off x="3195638" y="3492500"/>
                <a:ext cx="304800" cy="3048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zh-CN" sz="9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1521" name="组合 47"/>
              <p:cNvGrpSpPr/>
              <p:nvPr/>
            </p:nvGrpSpPr>
            <p:grpSpPr>
              <a:xfrm>
                <a:off x="345659" y="3553197"/>
                <a:ext cx="7612063" cy="554038"/>
                <a:chOff x="349252" y="2421410"/>
                <a:chExt cx="7612063" cy="554038"/>
              </a:xfrm>
            </p:grpSpPr>
            <p:grpSp>
              <p:nvGrpSpPr>
                <p:cNvPr id="21525" name="Group 79"/>
                <p:cNvGrpSpPr/>
                <p:nvPr/>
              </p:nvGrpSpPr>
              <p:grpSpPr>
                <a:xfrm>
                  <a:off x="349252" y="2421410"/>
                  <a:ext cx="7612063" cy="554038"/>
                  <a:chOff x="-6" y="-137"/>
                  <a:chExt cx="4795" cy="349"/>
                </a:xfrm>
              </p:grpSpPr>
              <p:sp>
                <p:nvSpPr>
                  <p:cNvPr id="21527" name="AutoShape 80"/>
                  <p:cNvSpPr/>
                  <p:nvPr/>
                </p:nvSpPr>
                <p:spPr>
                  <a:xfrm>
                    <a:off x="2019" y="-67"/>
                    <a:ext cx="227" cy="215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1905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anchor="ctr">
                    <a:spAutoFit/>
                  </a:bodyPr>
                  <a:lstStyle/>
                  <a:p>
                    <a:pPr>
                      <a:buFont typeface="Arial" panose="020B0604020202020204" pitchFamily="34" charset="0"/>
                      <a:buNone/>
                    </a:pPr>
                    <a:endParaRPr lang="zh-CN" altLang="zh-CN" sz="9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grpSp>
                <p:nvGrpSpPr>
                  <p:cNvPr id="21528" name="Group 81"/>
                  <p:cNvGrpSpPr/>
                  <p:nvPr/>
                </p:nvGrpSpPr>
                <p:grpSpPr>
                  <a:xfrm>
                    <a:off x="-6" y="-137"/>
                    <a:ext cx="4795" cy="349"/>
                    <a:chOff x="-6" y="-137"/>
                    <a:chExt cx="4795" cy="349"/>
                  </a:xfrm>
                </p:grpSpPr>
                <p:sp>
                  <p:nvSpPr>
                    <p:cNvPr id="21529" name="Text Box 82"/>
                    <p:cNvSpPr txBox="1"/>
                    <p:nvPr/>
                  </p:nvSpPr>
                  <p:spPr>
                    <a:xfrm>
                      <a:off x="-6" y="-137"/>
                      <a:ext cx="4795" cy="349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 typeface="Wingdings" panose="05000000000000000000" pitchFamily="2" charset="2"/>
                        <a:buChar char="l"/>
                      </a:pPr>
                      <a:r>
                        <a:rPr lang="zh-CN" altLang="en-US" sz="2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依次按 </a:t>
                      </a:r>
                      <a:r>
                        <a:rPr lang="en-US" altLang="zh-CN" sz="21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3  0  0</a:t>
                      </a:r>
                      <a:r>
                        <a:rPr lang="en-US" altLang="zh-CN" sz="2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en-US" altLang="zh-CN" sz="21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r>
                        <a:rPr lang="en-US" altLang="zh-CN" sz="2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sz="21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－ </a:t>
                      </a:r>
                      <a:r>
                        <a:rPr lang="en-US" altLang="zh-CN" sz="21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1  2  8</a:t>
                      </a:r>
                      <a:r>
                        <a:rPr lang="en-US" altLang="zh-CN" sz="2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en-US" altLang="zh-CN" sz="21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× 6</a:t>
                      </a:r>
                      <a:r>
                        <a:rPr lang="en-US" altLang="zh-CN" sz="2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zh-CN" altLang="en-US" sz="2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键。</a:t>
                      </a:r>
                      <a:endParaRPr lang="zh-CN" altLang="en-US" sz="2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21530" name="AutoShape 83"/>
                    <p:cNvSpPr/>
                    <p:nvPr/>
                  </p:nvSpPr>
                  <p:spPr>
                    <a:xfrm>
                      <a:off x="1302" y="-70"/>
                      <a:ext cx="227" cy="215"/>
                    </a:xfrm>
                    <a:prstGeom prst="roundRect">
                      <a:avLst>
                        <a:gd name="adj" fmla="val 16667"/>
                      </a:avLst>
                    </a:prstGeom>
                    <a:noFill/>
                    <a:ln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anchor="ctr">
                      <a:spAutoFit/>
                    </a:bodyPr>
                    <a:lstStyle/>
                    <a:p>
                      <a:pPr>
                        <a:buFont typeface="Arial" panose="020B0604020202020204" pitchFamily="34" charset="0"/>
                        <a:buNone/>
                      </a:pPr>
                      <a:endParaRPr lang="zh-CN" altLang="zh-CN" sz="9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21531" name="AutoShape 84"/>
                    <p:cNvSpPr/>
                    <p:nvPr/>
                  </p:nvSpPr>
                  <p:spPr>
                    <a:xfrm>
                      <a:off x="968" y="-67"/>
                      <a:ext cx="227" cy="215"/>
                    </a:xfrm>
                    <a:prstGeom prst="roundRect">
                      <a:avLst>
                        <a:gd name="adj" fmla="val 16667"/>
                      </a:avLst>
                    </a:prstGeom>
                    <a:noFill/>
                    <a:ln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anchor="ctr">
                      <a:spAutoFit/>
                    </a:bodyPr>
                    <a:lstStyle/>
                    <a:p>
                      <a:pPr>
                        <a:buFont typeface="Arial" panose="020B0604020202020204" pitchFamily="34" charset="0"/>
                        <a:buNone/>
                      </a:pPr>
                      <a:endParaRPr lang="zh-CN" altLang="zh-CN" sz="9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21532" name="AutoShape 85"/>
                    <p:cNvSpPr/>
                    <p:nvPr/>
                  </p:nvSpPr>
                  <p:spPr>
                    <a:xfrm>
                      <a:off x="1636" y="-67"/>
                      <a:ext cx="227" cy="215"/>
                    </a:xfrm>
                    <a:prstGeom prst="roundRect">
                      <a:avLst>
                        <a:gd name="adj" fmla="val 16667"/>
                      </a:avLst>
                    </a:prstGeom>
                    <a:noFill/>
                    <a:ln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anchor="ctr">
                      <a:spAutoFit/>
                    </a:bodyPr>
                    <a:lstStyle/>
                    <a:p>
                      <a:pPr>
                        <a:buFont typeface="Arial" panose="020B0604020202020204" pitchFamily="34" charset="0"/>
                        <a:buNone/>
                      </a:pPr>
                      <a:endParaRPr lang="zh-CN" altLang="zh-CN" sz="9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</p:grpSp>
            <p:sp>
              <p:nvSpPr>
                <p:cNvPr id="21526" name="AutoShape 50"/>
                <p:cNvSpPr/>
                <p:nvPr/>
              </p:nvSpPr>
              <p:spPr>
                <a:xfrm>
                  <a:off x="4116693" y="2527842"/>
                  <a:ext cx="360363" cy="340625"/>
                </a:xfrm>
                <a:prstGeom prst="roundRect">
                  <a:avLst>
                    <a:gd name="adj" fmla="val 16667"/>
                  </a:avLst>
                </a:prstGeom>
                <a:noFill/>
                <a:ln w="1905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zh-CN" sz="9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1522" name="AutoShape 50"/>
              <p:cNvSpPr/>
              <p:nvPr/>
            </p:nvSpPr>
            <p:spPr>
              <a:xfrm>
                <a:off x="4571677" y="3657390"/>
                <a:ext cx="360363" cy="340624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zh-CN" sz="9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523" name="AutoShape 50"/>
              <p:cNvSpPr/>
              <p:nvPr/>
            </p:nvSpPr>
            <p:spPr>
              <a:xfrm>
                <a:off x="5113874" y="3657390"/>
                <a:ext cx="360363" cy="340624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zh-CN" sz="9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524" name="AutoShape 50"/>
              <p:cNvSpPr/>
              <p:nvPr/>
            </p:nvSpPr>
            <p:spPr>
              <a:xfrm>
                <a:off x="5625269" y="3663360"/>
                <a:ext cx="360363" cy="340624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zh-CN" sz="9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1517" name="AutoShape 50"/>
            <p:cNvSpPr/>
            <p:nvPr/>
          </p:nvSpPr>
          <p:spPr>
            <a:xfrm>
              <a:off x="6914074" y="3020609"/>
              <a:ext cx="360363" cy="340624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9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18" name="AutoShape 50"/>
            <p:cNvSpPr/>
            <p:nvPr/>
          </p:nvSpPr>
          <p:spPr>
            <a:xfrm>
              <a:off x="7379989" y="3019562"/>
              <a:ext cx="360363" cy="340624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9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5" grpId="0"/>
      <p:bldP spid="14356" grpId="0"/>
      <p:bldP spid="1435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74" name="Text Box 5"/>
          <p:cNvSpPr txBox="1"/>
          <p:nvPr/>
        </p:nvSpPr>
        <p:spPr>
          <a:xfrm>
            <a:off x="824231" y="1880236"/>
            <a:ext cx="7200265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559＋241＝                721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324＝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59×84＝                  3123÷9＝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729＋362－826＝           667＋234×12＝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5846－（1428＋519）＝     （1645－865）×29＝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483" name="Text Box 6"/>
          <p:cNvSpPr txBox="1"/>
          <p:nvPr/>
        </p:nvSpPr>
        <p:spPr>
          <a:xfrm>
            <a:off x="6383973" y="1880237"/>
            <a:ext cx="65114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4" name="Text Box 7"/>
          <p:cNvSpPr txBox="1"/>
          <p:nvPr/>
        </p:nvSpPr>
        <p:spPr>
          <a:xfrm>
            <a:off x="2130108" y="2406652"/>
            <a:ext cx="9017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4956      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Text Box 16"/>
          <p:cNvSpPr txBox="1"/>
          <p:nvPr/>
        </p:nvSpPr>
        <p:spPr>
          <a:xfrm>
            <a:off x="1089660" y="1099185"/>
            <a:ext cx="252603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用计算器计算。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486" name="Text Box 6"/>
          <p:cNvSpPr txBox="1"/>
          <p:nvPr/>
        </p:nvSpPr>
        <p:spPr>
          <a:xfrm>
            <a:off x="2453640" y="1885000"/>
            <a:ext cx="65114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7" name="Text Box 6"/>
          <p:cNvSpPr txBox="1"/>
          <p:nvPr/>
        </p:nvSpPr>
        <p:spPr>
          <a:xfrm>
            <a:off x="6383973" y="2406335"/>
            <a:ext cx="65114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8" name="Text Box 6"/>
          <p:cNvSpPr txBox="1"/>
          <p:nvPr/>
        </p:nvSpPr>
        <p:spPr>
          <a:xfrm>
            <a:off x="3205798" y="3008315"/>
            <a:ext cx="65114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9" name="Text Box 6"/>
          <p:cNvSpPr txBox="1"/>
          <p:nvPr/>
        </p:nvSpPr>
        <p:spPr>
          <a:xfrm>
            <a:off x="7028183" y="3008315"/>
            <a:ext cx="80663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3475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0" name="Text Box 6"/>
          <p:cNvSpPr txBox="1"/>
          <p:nvPr/>
        </p:nvSpPr>
        <p:spPr>
          <a:xfrm>
            <a:off x="4101151" y="3542350"/>
            <a:ext cx="80663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3899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1" name="Text Box 6"/>
          <p:cNvSpPr txBox="1"/>
          <p:nvPr/>
        </p:nvSpPr>
        <p:spPr>
          <a:xfrm>
            <a:off x="7743193" y="3542667"/>
            <a:ext cx="96212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22620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4"/>
          <p:cNvGrpSpPr/>
          <p:nvPr/>
        </p:nvGrpSpPr>
        <p:grpSpPr bwMode="auto">
          <a:xfrm flipH="1">
            <a:off x="3850009" y="627381"/>
            <a:ext cx="5006975" cy="1258570"/>
            <a:chOff x="2366021" y="1091504"/>
            <a:chExt cx="2965708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5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58991"/>
                <a:gd name="adj2" fmla="val 3733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4"/>
            <p:cNvSpPr>
              <a:spLocks noChangeArrowheads="1"/>
            </p:cNvSpPr>
            <p:nvPr/>
          </p:nvSpPr>
          <p:spPr bwMode="auto">
            <a:xfrm>
              <a:off x="2481913" y="1143886"/>
              <a:ext cx="2766519" cy="44045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用计算器计算时，先观察算式的运算顺序，再进行计算。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 smtClean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0483" grpId="0"/>
      <p:bldP spid="20484" grpId="0"/>
      <p:bldP spid="28677" grpId="0"/>
      <p:bldP spid="20486" grpId="0"/>
      <p:bldP spid="20487" grpId="0"/>
      <p:bldP spid="20488" grpId="0"/>
      <p:bldP spid="20489" grpId="0"/>
      <p:bldP spid="20490" grpId="0"/>
      <p:bldP spid="204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1038672" y="701060"/>
            <a:ext cx="68456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多选几个数试试，你发现了什么？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79303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7" descr="未标题-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5289" y="1487489"/>
            <a:ext cx="8497887" cy="246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Text Box 5"/>
          <p:cNvSpPr txBox="1"/>
          <p:nvPr/>
        </p:nvSpPr>
        <p:spPr>
          <a:xfrm>
            <a:off x="762635" y="2491107"/>
            <a:ext cx="7300396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选择的非零自然数是多少，最后的结果就等于多少。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11" name="Text Box 22"/>
          <p:cNvSpPr txBox="1"/>
          <p:nvPr/>
        </p:nvSpPr>
        <p:spPr>
          <a:xfrm>
            <a:off x="3563938" y="1871663"/>
            <a:ext cx="863600" cy="36933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×878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12" name="Text Box 23"/>
          <p:cNvSpPr txBox="1"/>
          <p:nvPr/>
        </p:nvSpPr>
        <p:spPr>
          <a:xfrm>
            <a:off x="5795963" y="1847850"/>
            <a:ext cx="812800" cy="36933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765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13" name="Text Box 24"/>
          <p:cNvSpPr txBox="1"/>
          <p:nvPr/>
        </p:nvSpPr>
        <p:spPr>
          <a:xfrm>
            <a:off x="8101017" y="1838325"/>
            <a:ext cx="642937" cy="36933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×2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15" name="Text Box 26"/>
          <p:cNvSpPr txBox="1"/>
          <p:nvPr/>
        </p:nvSpPr>
        <p:spPr>
          <a:xfrm>
            <a:off x="5776913" y="3300413"/>
            <a:ext cx="882650" cy="36933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470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16" name="Text Box 27"/>
          <p:cNvSpPr txBox="1"/>
          <p:nvPr/>
        </p:nvSpPr>
        <p:spPr>
          <a:xfrm>
            <a:off x="3554413" y="3300415"/>
            <a:ext cx="793750" cy="30777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÷1756</a:t>
            </a:r>
            <a:endParaRPr lang="en-US" altLang="zh-CN" sz="2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050" name="t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5" y="1741490"/>
            <a:ext cx="1285875" cy="554037"/>
          </a:xfrm>
          <a:prstGeom prst="rect">
            <a:avLst/>
          </a:prstGeom>
        </p:spPr>
      </p:pic>
      <p:pic>
        <p:nvPicPr>
          <p:cNvPr id="2052" name="cb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4302" y="4056380"/>
            <a:ext cx="1152525" cy="360363"/>
          </a:xfrm>
          <a:prstGeom prst="rect">
            <a:avLst/>
          </a:prstGeom>
        </p:spPr>
      </p:pic>
      <p:pic>
        <p:nvPicPr>
          <p:cNvPr id="2054" name="TextBox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9700" y="1863725"/>
            <a:ext cx="903288" cy="342900"/>
          </a:xfrm>
          <a:prstGeom prst="rect">
            <a:avLst/>
          </a:prstGeom>
        </p:spPr>
      </p:pic>
      <p:pic>
        <p:nvPicPr>
          <p:cNvPr id="2056" name="textbox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19138" y="3273427"/>
            <a:ext cx="1160462" cy="330200"/>
          </a:xfrm>
          <a:prstGeom prst="rect">
            <a:avLst/>
          </a:prstGeom>
        </p:spPr>
      </p:pic>
      <p:pic>
        <p:nvPicPr>
          <p:cNvPr id="2058" name="TextBox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4104" y="1851025"/>
            <a:ext cx="974725" cy="342900"/>
          </a:xfrm>
          <a:prstGeom prst="rect">
            <a:avLst/>
          </a:prstGeom>
        </p:spPr>
      </p:pic>
      <p:pic>
        <p:nvPicPr>
          <p:cNvPr id="2060" name="TextBox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45325" y="1863725"/>
            <a:ext cx="1020763" cy="342900"/>
          </a:xfrm>
          <a:prstGeom prst="rect">
            <a:avLst/>
          </a:prstGeom>
        </p:spPr>
      </p:pic>
      <p:pic>
        <p:nvPicPr>
          <p:cNvPr id="2062" name="TextBox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38975" y="3295650"/>
            <a:ext cx="946150" cy="304800"/>
          </a:xfrm>
          <a:prstGeom prst="rect">
            <a:avLst/>
          </a:prstGeom>
        </p:spPr>
      </p:pic>
      <p:pic>
        <p:nvPicPr>
          <p:cNvPr id="2064" name="TextBox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62513" y="3298825"/>
            <a:ext cx="971550" cy="304800"/>
          </a:xfrm>
          <a:prstGeom prst="rect">
            <a:avLst/>
          </a:prstGeom>
        </p:spPr>
      </p:pic>
      <p:pic>
        <p:nvPicPr>
          <p:cNvPr id="2066" name="TextBox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74938" y="3298825"/>
            <a:ext cx="927100" cy="304800"/>
          </a:xfrm>
          <a:prstGeom prst="rect">
            <a:avLst/>
          </a:prstGeom>
        </p:spPr>
      </p:pic>
      <p:pic>
        <p:nvPicPr>
          <p:cNvPr id="2068" name="CommandButton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35859" y="4056380"/>
            <a:ext cx="1152525" cy="360363"/>
          </a:xfrm>
          <a:prstGeom prst="rect">
            <a:avLst/>
          </a:prstGeom>
        </p:spPr>
      </p:pic>
    </p:spTree>
    <p:controls/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1508" grpId="0"/>
      <p:bldP spid="4111" grpId="0"/>
      <p:bldP spid="4112" grpId="0"/>
      <p:bldP spid="4113" grpId="0"/>
      <p:bldP spid="4115" grpId="0"/>
      <p:bldP spid="41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043305" y="772795"/>
            <a:ext cx="62509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下面是三个小区8月份的用电情况。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86478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1" name="Text Box 5"/>
          <p:cNvSpPr txBox="1"/>
          <p:nvPr/>
        </p:nvSpPr>
        <p:spPr>
          <a:xfrm>
            <a:off x="3689354" y="3484880"/>
            <a:ext cx="109036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45024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Text Box 6"/>
          <p:cNvSpPr txBox="1"/>
          <p:nvPr/>
        </p:nvSpPr>
        <p:spPr>
          <a:xfrm>
            <a:off x="5346704" y="3484880"/>
            <a:ext cx="109036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63434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Text Box 7"/>
          <p:cNvSpPr txBox="1"/>
          <p:nvPr/>
        </p:nvSpPr>
        <p:spPr>
          <a:xfrm>
            <a:off x="6973889" y="3484880"/>
            <a:ext cx="12715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131634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2536" name="Group 8"/>
          <p:cNvGraphicFramePr>
            <a:graphicFrameLocks noGrp="1"/>
          </p:cNvGraphicFramePr>
          <p:nvPr/>
        </p:nvGraphicFramePr>
        <p:xfrm>
          <a:off x="681039" y="1897380"/>
          <a:ext cx="7867333" cy="2491740"/>
        </p:xfrm>
        <a:graphic>
          <a:graphicData uri="http://schemas.openxmlformats.org/drawingml/2006/table">
            <a:tbl>
              <a:tblPr/>
              <a:tblGrid>
                <a:gridCol w="2557145"/>
                <a:gridCol w="1800225"/>
                <a:gridCol w="1709738"/>
                <a:gridCol w="1800225"/>
              </a:tblGrid>
              <a:tr h="5181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CFE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A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小区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CFE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B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小区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CFE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小区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CFEEB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每户用电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268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197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309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户数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C7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168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C7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322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C7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426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C7EF"/>
                    </a:solidFill>
                  </a:tcPr>
                </a:tc>
              </a:tr>
              <a:tr h="9372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电费总额（元）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531" grpId="0"/>
      <p:bldP spid="22532" grpId="0"/>
      <p:bldP spid="225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680019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06101" y="2011746"/>
            <a:ext cx="6258277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用计算器计算时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数字键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按出第一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运算符号键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接着按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第二个数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最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等号键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得出结果。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9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40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页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第3、6题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95451" y="899160"/>
            <a:ext cx="5916295" cy="2430780"/>
          </a:xfrm>
          <a:prstGeom prst="rect">
            <a:avLst/>
          </a:prstGeom>
        </p:spPr>
      </p:pic>
      <p:grpSp>
        <p:nvGrpSpPr>
          <p:cNvPr id="36" name="组合 4"/>
          <p:cNvGrpSpPr/>
          <p:nvPr/>
        </p:nvGrpSpPr>
        <p:grpSpPr bwMode="auto">
          <a:xfrm flipH="1">
            <a:off x="1784985" y="2326640"/>
            <a:ext cx="3166745" cy="911769"/>
            <a:chOff x="2366021" y="1091504"/>
            <a:chExt cx="2965708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7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66017"/>
                <a:gd name="adj2" fmla="val 72381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2428200" y="1247179"/>
              <a:ext cx="2780807" cy="3377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你能提出什么问题？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271061" y="3299407"/>
            <a:ext cx="2738250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泰山古树数量统计表</a:t>
            </a:r>
            <a:endParaRPr lang="zh-CN" altLang="zh-CN" sz="20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123728" y="3581152"/>
          <a:ext cx="5186744" cy="5385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0501"/>
                <a:gridCol w="520501"/>
                <a:gridCol w="520501"/>
                <a:gridCol w="520501"/>
                <a:gridCol w="776185"/>
                <a:gridCol w="776185"/>
                <a:gridCol w="776185"/>
                <a:gridCol w="776185"/>
              </a:tblGrid>
              <a:tr h="269281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2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地点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2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岱庙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2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虎山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2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红门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2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中天门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2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南天门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2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天烛峰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2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灵岩寺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</a:tr>
              <a:tr h="269281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2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棵数</a:t>
                      </a:r>
                      <a:endParaRPr lang="zh-CN" sz="16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250</a:t>
                      </a:r>
                      <a:endParaRPr lang="zh-CN" sz="16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166</a:t>
                      </a:r>
                      <a:endParaRPr lang="zh-CN" sz="16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3449</a:t>
                      </a:r>
                      <a:endParaRPr lang="zh-CN" sz="16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527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1640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146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10891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752725" y="4204336"/>
            <a:ext cx="3853180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泰山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石刻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数量统计表</a:t>
            </a:r>
            <a:endParaRPr lang="zh-CN" altLang="zh-CN" sz="2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123162" y="4431445"/>
          <a:ext cx="5213147" cy="666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643"/>
                <a:gridCol w="432048"/>
                <a:gridCol w="504056"/>
                <a:gridCol w="648072"/>
                <a:gridCol w="576064"/>
                <a:gridCol w="576064"/>
                <a:gridCol w="504056"/>
                <a:gridCol w="504056"/>
                <a:gridCol w="792088"/>
              </a:tblGrid>
              <a:tr h="358140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2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地点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2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岱庙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b="1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岱麓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b="1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登山东路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b="1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岱顶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b="1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岱西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b="1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岱阴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200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灵岩寺</a:t>
                      </a:r>
                      <a:endParaRPr lang="zh-CN" sz="1200" b="1" kern="12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神通寺</a:t>
                      </a:r>
                      <a:endParaRPr lang="zh-CN" altLang="en-US" sz="1200" b="1" kern="12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</a:tr>
              <a:tr h="307942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b="1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块</a:t>
                      </a:r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200" b="1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处</a:t>
                      </a:r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1200" b="1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157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215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576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258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44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400</a:t>
                      </a:r>
                      <a:endParaRPr lang="zh-CN" sz="1200" b="1" kern="12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kern="1200" dirty="0" smtClean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altLang="en-US" sz="1200" b="1" kern="12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14"/>
          <p:cNvSpPr txBox="1"/>
          <p:nvPr/>
        </p:nvSpPr>
        <p:spPr>
          <a:xfrm>
            <a:off x="611560" y="439396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4"/>
          <p:cNvGrpSpPr/>
          <p:nvPr/>
        </p:nvGrpSpPr>
        <p:grpSpPr bwMode="auto">
          <a:xfrm>
            <a:off x="1836424" y="3064512"/>
            <a:ext cx="5191125" cy="1518287"/>
            <a:chOff x="2232170" y="1003212"/>
            <a:chExt cx="3100863" cy="97537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2232170" y="1003212"/>
              <a:ext cx="3100863" cy="975379"/>
            </a:xfrm>
            <a:prstGeom prst="cloudCallout">
              <a:avLst>
                <a:gd name="adj1" fmla="val 64304"/>
                <a:gd name="adj2" fmla="val -18925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2542934" y="1093774"/>
              <a:ext cx="2517729" cy="77111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当算式中的数目比较大，计算起来比较麻烦时，我们可以用计算器来计算。</a:t>
              </a:r>
              <a:endPara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38" name="Rectangle 11"/>
          <p:cNvSpPr/>
          <p:nvPr/>
        </p:nvSpPr>
        <p:spPr>
          <a:xfrm>
            <a:off x="1027113" y="1744980"/>
            <a:ext cx="74168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红门、中天山和南天门一共有多少棵古树？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4" name="Text Box 7"/>
          <p:cNvSpPr txBox="1"/>
          <p:nvPr/>
        </p:nvSpPr>
        <p:spPr>
          <a:xfrm>
            <a:off x="1564641" y="2389823"/>
            <a:ext cx="525175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3449 ＋ 527 ＋ 1640 ＝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29323" y="1845310"/>
            <a:ext cx="285750" cy="2857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63434" y="715707"/>
            <a:ext cx="3661579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泰山古树数量统计表</a:t>
            </a:r>
            <a:endParaRPr lang="zh-CN" altLang="zh-CN" sz="28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835697" y="1087048"/>
          <a:ext cx="6104777" cy="6903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6565"/>
                <a:gridCol w="636565"/>
                <a:gridCol w="636565"/>
                <a:gridCol w="636565"/>
                <a:gridCol w="949262"/>
                <a:gridCol w="949262"/>
                <a:gridCol w="949262"/>
                <a:gridCol w="710731"/>
              </a:tblGrid>
              <a:tr h="345151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地点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岱庙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虎山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红门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中天门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南天门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天烛峰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灵岩寺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</a:tr>
              <a:tr h="345151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棵数</a:t>
                      </a:r>
                      <a:endParaRPr lang="zh-CN" sz="20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250</a:t>
                      </a:r>
                      <a:endParaRPr lang="zh-CN" sz="20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166</a:t>
                      </a:r>
                      <a:endParaRPr lang="zh-CN" sz="20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3449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527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1640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146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10891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</a:tr>
            </a:tbl>
          </a:graphicData>
        </a:graphic>
      </p:graphicFrame>
      <p:sp>
        <p:nvSpPr>
          <p:cNvPr id="21" name="圆角矩形 20"/>
          <p:cNvSpPr/>
          <p:nvPr/>
        </p:nvSpPr>
        <p:spPr>
          <a:xfrm>
            <a:off x="3779912" y="1077419"/>
            <a:ext cx="576064" cy="67514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4499993" y="1104518"/>
            <a:ext cx="720080" cy="67514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5436097" y="1077419"/>
            <a:ext cx="720080" cy="67514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5124" grpId="0"/>
      <p:bldP spid="10" grpId="0" bldLvl="0" animBg="1"/>
      <p:bldP spid="18" grpId="0"/>
      <p:bldP spid="21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18"/>
          <p:cNvSpPr/>
          <p:nvPr/>
        </p:nvSpPr>
        <p:spPr>
          <a:xfrm>
            <a:off x="1009015" y="1621157"/>
            <a:ext cx="7512050" cy="2386965"/>
          </a:xfrm>
          <a:prstGeom prst="foldedCorner">
            <a:avLst>
              <a:gd name="adj" fmla="val 12500"/>
            </a:avLst>
          </a:prstGeom>
          <a:solidFill>
            <a:srgbClr val="FFCC99">
              <a:alpha val="43921"/>
            </a:srgbClr>
          </a:solidFill>
          <a:ln w="28575" cap="flat" cmpd="sng">
            <a:solidFill>
              <a:srgbClr val="FF6600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Rectangle 5"/>
          <p:cNvSpPr/>
          <p:nvPr/>
        </p:nvSpPr>
        <p:spPr>
          <a:xfrm>
            <a:off x="1305882" y="596585"/>
            <a:ext cx="4319587" cy="7191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lnSpc>
                <a:spcPct val="16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你认识计算器吗？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4" name="Rectangle 17"/>
          <p:cNvSpPr/>
          <p:nvPr/>
        </p:nvSpPr>
        <p:spPr>
          <a:xfrm>
            <a:off x="3263265" y="1620195"/>
            <a:ext cx="3816350" cy="461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小组探究的问题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9" name="Rectangle 8"/>
          <p:cNvSpPr/>
          <p:nvPr/>
        </p:nvSpPr>
        <p:spPr>
          <a:xfrm>
            <a:off x="1099822" y="1940562"/>
            <a:ext cx="5649595" cy="9366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lnSpc>
                <a:spcPct val="16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说一说，你对计算器有哪些认识。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151" name="Rectangle 10"/>
          <p:cNvSpPr/>
          <p:nvPr/>
        </p:nvSpPr>
        <p:spPr>
          <a:xfrm>
            <a:off x="1099821" y="2543812"/>
            <a:ext cx="8785225" cy="863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计算器的外部特征、基本构造和基本功能都有哪些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153" name="Rectangle 15"/>
          <p:cNvSpPr/>
          <p:nvPr/>
        </p:nvSpPr>
        <p:spPr>
          <a:xfrm>
            <a:off x="1099820" y="2930527"/>
            <a:ext cx="7200900" cy="79184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lnSpc>
                <a:spcPct val="16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计算器主要键的作用和操作方法是什么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  <p:bldP spid="15363" grpId="0"/>
      <p:bldP spid="6154" grpId="0"/>
      <p:bldP spid="6149" grpId="0"/>
      <p:bldP spid="6151" grpId="0"/>
      <p:bldP spid="61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110233" y="856616"/>
            <a:ext cx="3035935" cy="3903345"/>
            <a:chOff x="3110230" y="1143635"/>
            <a:chExt cx="3035935" cy="3903345"/>
          </a:xfrm>
        </p:grpSpPr>
        <p:pic>
          <p:nvPicPr>
            <p:cNvPr id="16386" name="Picture 2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10230" y="1143635"/>
              <a:ext cx="3035935" cy="39033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3285450" y="4566920"/>
              <a:ext cx="324000" cy="252000"/>
            </a:xfrm>
            <a:prstGeom prst="rect">
              <a:avLst/>
            </a:prstGeom>
            <a:solidFill>
              <a:srgbClr val="F5C227"/>
            </a:solidFill>
            <a:ln>
              <a:solidFill>
                <a:srgbClr val="F5C2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239453" y="4506674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AC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72" name="Rectangle 4"/>
          <p:cNvSpPr/>
          <p:nvPr/>
        </p:nvSpPr>
        <p:spPr>
          <a:xfrm>
            <a:off x="3235963" y="1069975"/>
            <a:ext cx="2784475" cy="73787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sz="1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388" name="Text Box 27"/>
          <p:cNvSpPr txBox="1"/>
          <p:nvPr/>
        </p:nvSpPr>
        <p:spPr>
          <a:xfrm>
            <a:off x="539750" y="683578"/>
            <a:ext cx="223202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认识计算器：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943610" y="1234442"/>
            <a:ext cx="1872615" cy="573405"/>
          </a:xfrm>
          <a:prstGeom prst="wedgeRoundRectCallout">
            <a:avLst>
              <a:gd name="adj1" fmla="val 72386"/>
              <a:gd name="adj2" fmla="val 6759"/>
              <a:gd name="adj3" fmla="val 16667"/>
            </a:avLst>
          </a:prstGeom>
          <a:solidFill>
            <a:srgbClr val="FFC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液晶显示屏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3235964" y="2705101"/>
            <a:ext cx="860425" cy="23876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sz="1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231265" y="2443480"/>
            <a:ext cx="1803400" cy="530860"/>
          </a:xfrm>
          <a:prstGeom prst="wedgeRoundRectCallout">
            <a:avLst>
              <a:gd name="adj1" fmla="val 59146"/>
              <a:gd name="adj2" fmla="val -7239"/>
              <a:gd name="adj3" fmla="val 16667"/>
            </a:avLst>
          </a:prstGeom>
          <a:solidFill>
            <a:srgbClr val="FFC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关机键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92219" y="4275933"/>
            <a:ext cx="327025" cy="313055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ap="flat" cmpd="sng">
            <a:solidFill>
              <a:srgbClr val="7030A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sz="1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864574" y="4054477"/>
            <a:ext cx="1174115" cy="583565"/>
          </a:xfrm>
          <a:prstGeom prst="wedgeRoundRectCallout">
            <a:avLst>
              <a:gd name="adj1" fmla="val 66911"/>
              <a:gd name="adj2" fmla="val -3682"/>
              <a:gd name="adj3" fmla="val 16667"/>
            </a:avLst>
          </a:prstGeom>
          <a:solidFill>
            <a:srgbClr val="FFC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消除键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1" name="Rectangle 4"/>
          <p:cNvSpPr/>
          <p:nvPr/>
        </p:nvSpPr>
        <p:spPr>
          <a:xfrm>
            <a:off x="3745234" y="3097530"/>
            <a:ext cx="1296035" cy="106426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sz="1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2" name="圆角矩形标注 41"/>
          <p:cNvSpPr/>
          <p:nvPr/>
        </p:nvSpPr>
        <p:spPr>
          <a:xfrm>
            <a:off x="1859916" y="3097530"/>
            <a:ext cx="1523365" cy="636905"/>
          </a:xfrm>
          <a:prstGeom prst="wedgeRoundRectCallout">
            <a:avLst>
              <a:gd name="adj1" fmla="val 68728"/>
              <a:gd name="adj2" fmla="val 60758"/>
              <a:gd name="adj3" fmla="val 16667"/>
            </a:avLst>
          </a:prstGeom>
          <a:solidFill>
            <a:srgbClr val="FFC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数字键区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3" name="Rectangle 4"/>
          <p:cNvSpPr/>
          <p:nvPr/>
        </p:nvSpPr>
        <p:spPr>
          <a:xfrm>
            <a:off x="5160010" y="3463926"/>
            <a:ext cx="775970" cy="106426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sz="1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" name="圆角矩形标注 43"/>
          <p:cNvSpPr/>
          <p:nvPr/>
        </p:nvSpPr>
        <p:spPr>
          <a:xfrm>
            <a:off x="6309995" y="3780790"/>
            <a:ext cx="1785620" cy="499110"/>
          </a:xfrm>
          <a:prstGeom prst="wedgeRoundRectCallout">
            <a:avLst>
              <a:gd name="adj1" fmla="val -67480"/>
              <a:gd name="adj2" fmla="val -48982"/>
              <a:gd name="adj3" fmla="val 16667"/>
            </a:avLst>
          </a:prstGeom>
          <a:solidFill>
            <a:srgbClr val="FFC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运算符号键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  <p:bldP spid="16388" grpId="0"/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Text Box 4"/>
          <p:cNvSpPr txBox="1"/>
          <p:nvPr/>
        </p:nvSpPr>
        <p:spPr>
          <a:xfrm>
            <a:off x="366713" y="795022"/>
            <a:ext cx="3887787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用计算器计算的步骤：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Group 44"/>
          <p:cNvGrpSpPr/>
          <p:nvPr/>
        </p:nvGrpSpPr>
        <p:grpSpPr>
          <a:xfrm>
            <a:off x="407680" y="1784372"/>
            <a:ext cx="1987550" cy="584199"/>
            <a:chOff x="0" y="5"/>
            <a:chExt cx="1252" cy="368"/>
          </a:xfrm>
        </p:grpSpPr>
        <p:sp>
          <p:nvSpPr>
            <p:cNvPr id="1087" name="Text Box 41"/>
            <p:cNvSpPr txBox="1"/>
            <p:nvPr/>
          </p:nvSpPr>
          <p:spPr>
            <a:xfrm>
              <a:off x="0" y="5"/>
              <a:ext cx="125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按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＋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键。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088" name="AutoShape 43"/>
            <p:cNvSpPr/>
            <p:nvPr/>
          </p:nvSpPr>
          <p:spPr>
            <a:xfrm>
              <a:off x="454" y="139"/>
              <a:ext cx="249" cy="17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Group 51"/>
          <p:cNvGrpSpPr/>
          <p:nvPr/>
        </p:nvGrpSpPr>
        <p:grpSpPr>
          <a:xfrm>
            <a:off x="384810" y="2281558"/>
            <a:ext cx="2741613" cy="461964"/>
            <a:chOff x="0" y="-17"/>
            <a:chExt cx="1727" cy="291"/>
          </a:xfrm>
        </p:grpSpPr>
        <p:sp>
          <p:nvSpPr>
            <p:cNvPr id="1083" name="Text Box 45"/>
            <p:cNvSpPr txBox="1"/>
            <p:nvPr/>
          </p:nvSpPr>
          <p:spPr>
            <a:xfrm>
              <a:off x="0" y="-17"/>
              <a:ext cx="1727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按 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5  2  7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键。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084" name="AutoShape 46"/>
            <p:cNvSpPr/>
            <p:nvPr/>
          </p:nvSpPr>
          <p:spPr>
            <a:xfrm>
              <a:off x="416" y="43"/>
              <a:ext cx="227" cy="17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85" name="AutoShape 49"/>
            <p:cNvSpPr/>
            <p:nvPr/>
          </p:nvSpPr>
          <p:spPr>
            <a:xfrm>
              <a:off x="709" y="43"/>
              <a:ext cx="227" cy="17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86" name="AutoShape 50"/>
            <p:cNvSpPr/>
            <p:nvPr/>
          </p:nvSpPr>
          <p:spPr>
            <a:xfrm>
              <a:off x="1011" y="43"/>
              <a:ext cx="227" cy="17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Group 52"/>
          <p:cNvGrpSpPr/>
          <p:nvPr/>
        </p:nvGrpSpPr>
        <p:grpSpPr>
          <a:xfrm>
            <a:off x="395536" y="2581912"/>
            <a:ext cx="1960562" cy="584199"/>
            <a:chOff x="0" y="0"/>
            <a:chExt cx="1235" cy="368"/>
          </a:xfrm>
        </p:grpSpPr>
        <p:sp>
          <p:nvSpPr>
            <p:cNvPr id="1081" name="Text Box 53"/>
            <p:cNvSpPr txBox="1"/>
            <p:nvPr/>
          </p:nvSpPr>
          <p:spPr>
            <a:xfrm>
              <a:off x="0" y="0"/>
              <a:ext cx="123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按 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＋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键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082" name="AutoShape 54"/>
            <p:cNvSpPr/>
            <p:nvPr/>
          </p:nvSpPr>
          <p:spPr>
            <a:xfrm>
              <a:off x="460" y="144"/>
              <a:ext cx="249" cy="17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Group 65"/>
          <p:cNvGrpSpPr/>
          <p:nvPr/>
        </p:nvGrpSpPr>
        <p:grpSpPr>
          <a:xfrm>
            <a:off x="395537" y="3408532"/>
            <a:ext cx="3175001" cy="461964"/>
            <a:chOff x="0" y="0"/>
            <a:chExt cx="2000" cy="291"/>
          </a:xfrm>
        </p:grpSpPr>
        <p:sp>
          <p:nvSpPr>
            <p:cNvPr id="1073" name="Text Box 63"/>
            <p:cNvSpPr txBox="1"/>
            <p:nvPr/>
          </p:nvSpPr>
          <p:spPr>
            <a:xfrm>
              <a:off x="0" y="0"/>
              <a:ext cx="2000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按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键显示结果。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074" name="AutoShape 64"/>
            <p:cNvSpPr/>
            <p:nvPr/>
          </p:nvSpPr>
          <p:spPr>
            <a:xfrm>
              <a:off x="450" y="55"/>
              <a:ext cx="259" cy="17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Group 74"/>
          <p:cNvGrpSpPr/>
          <p:nvPr/>
        </p:nvGrpSpPr>
        <p:grpSpPr>
          <a:xfrm>
            <a:off x="417827" y="1165228"/>
            <a:ext cx="3205163" cy="461964"/>
            <a:chOff x="0" y="0"/>
            <a:chExt cx="2019" cy="291"/>
          </a:xfrm>
        </p:grpSpPr>
        <p:sp>
          <p:nvSpPr>
            <p:cNvPr id="1071" name="Text Box 35"/>
            <p:cNvSpPr txBox="1"/>
            <p:nvPr/>
          </p:nvSpPr>
          <p:spPr>
            <a:xfrm>
              <a:off x="0" y="0"/>
              <a:ext cx="2019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开机按 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ON/OFF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键。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072" name="AutoShape 68"/>
            <p:cNvSpPr/>
            <p:nvPr/>
          </p:nvSpPr>
          <p:spPr>
            <a:xfrm>
              <a:off x="815" y="52"/>
              <a:ext cx="726" cy="17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40"/>
          <p:cNvGrpSpPr/>
          <p:nvPr/>
        </p:nvGrpSpPr>
        <p:grpSpPr>
          <a:xfrm>
            <a:off x="395536" y="3826123"/>
            <a:ext cx="4032250" cy="866904"/>
            <a:chOff x="334256" y="5079527"/>
            <a:chExt cx="4032448" cy="867756"/>
          </a:xfrm>
        </p:grpSpPr>
        <p:sp>
          <p:nvSpPr>
            <p:cNvPr id="1069" name="Text Box 66"/>
            <p:cNvSpPr txBox="1"/>
            <p:nvPr/>
          </p:nvSpPr>
          <p:spPr>
            <a:xfrm>
              <a:off x="334256" y="5079527"/>
              <a:ext cx="4032448" cy="8677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ts val="2300"/>
                </a:lnSpc>
                <a:spcBef>
                  <a:spcPct val="50000"/>
                </a:spcBef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如果要清屏按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C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键，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indent="0">
                <a:lnSpc>
                  <a:spcPts val="2300"/>
                </a:lnSpc>
                <a:spcBef>
                  <a:spcPct val="50000"/>
                </a:spcBef>
                <a:buFont typeface="Wingdings" panose="05000000000000000000" pitchFamily="2" charset="2"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要关机按 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ON/OFF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键。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070" name="AutoShape 73"/>
            <p:cNvSpPr/>
            <p:nvPr/>
          </p:nvSpPr>
          <p:spPr>
            <a:xfrm>
              <a:off x="1682321" y="5598669"/>
              <a:ext cx="1116055" cy="272683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anchor="ctr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 sz="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82465" y="668022"/>
            <a:ext cx="3233420" cy="3928745"/>
          </a:xfrm>
          <a:prstGeom prst="rect">
            <a:avLst/>
          </a:prstGeom>
        </p:spPr>
      </p:pic>
      <p:grpSp>
        <p:nvGrpSpPr>
          <p:cNvPr id="29" name="Group 79"/>
          <p:cNvGrpSpPr/>
          <p:nvPr/>
        </p:nvGrpSpPr>
        <p:grpSpPr bwMode="auto">
          <a:xfrm>
            <a:off x="416081" y="1514317"/>
            <a:ext cx="4752975" cy="461963"/>
            <a:chOff x="0" y="-124"/>
            <a:chExt cx="2994" cy="291"/>
          </a:xfrm>
        </p:grpSpPr>
        <p:sp>
          <p:nvSpPr>
            <p:cNvPr id="30" name="AutoShape 80"/>
            <p:cNvSpPr>
              <a:spLocks noChangeArrowheads="1"/>
            </p:cNvSpPr>
            <p:nvPr/>
          </p:nvSpPr>
          <p:spPr bwMode="auto">
            <a:xfrm>
              <a:off x="1708" y="-62"/>
              <a:ext cx="218" cy="193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zh-CN" sz="1200" b="1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endParaRPr>
            </a:p>
          </p:txBody>
        </p:sp>
        <p:grpSp>
          <p:nvGrpSpPr>
            <p:cNvPr id="31" name="Group 81"/>
            <p:cNvGrpSpPr/>
            <p:nvPr/>
          </p:nvGrpSpPr>
          <p:grpSpPr bwMode="auto">
            <a:xfrm>
              <a:off x="0" y="-124"/>
              <a:ext cx="2994" cy="291"/>
              <a:chOff x="0" y="-124"/>
              <a:chExt cx="2994" cy="291"/>
            </a:xfrm>
          </p:grpSpPr>
          <p:sp>
            <p:nvSpPr>
              <p:cNvPr id="32" name="Text Box 82"/>
              <p:cNvSpPr txBox="1">
                <a:spLocks noChangeArrowheads="1"/>
              </p:cNvSpPr>
              <p:nvPr/>
            </p:nvSpPr>
            <p:spPr bwMode="auto">
              <a:xfrm>
                <a:off x="0" y="-124"/>
                <a:ext cx="299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anose="05000000000000000000" pitchFamily="2" charset="2"/>
                  <a:buChar char="l"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/>
                  </a:rPr>
                  <a:t>依次按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_GB2312"/>
                  </a:rPr>
                  <a:t>3  4  4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/>
                  </a:rPr>
                  <a:t> 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_GB2312"/>
                  </a:rPr>
                  <a:t>9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/>
                  </a:rPr>
                  <a:t>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/>
                  </a:rPr>
                  <a:t>键。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endParaRPr>
              </a:p>
            </p:txBody>
          </p:sp>
          <p:sp>
            <p:nvSpPr>
              <p:cNvPr id="33" name="AutoShape 83"/>
              <p:cNvSpPr>
                <a:spLocks noChangeArrowheads="1"/>
              </p:cNvSpPr>
              <p:nvPr/>
            </p:nvSpPr>
            <p:spPr bwMode="auto">
              <a:xfrm>
                <a:off x="1115" y="-63"/>
                <a:ext cx="209" cy="193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zh-CN" sz="1200" b="1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endParaRPr>
              </a:p>
            </p:txBody>
          </p:sp>
          <p:sp>
            <p:nvSpPr>
              <p:cNvPr id="34" name="AutoShape 84"/>
              <p:cNvSpPr>
                <a:spLocks noChangeArrowheads="1"/>
              </p:cNvSpPr>
              <p:nvPr/>
            </p:nvSpPr>
            <p:spPr bwMode="auto">
              <a:xfrm>
                <a:off x="810" y="-62"/>
                <a:ext cx="215" cy="193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zh-CN" sz="1200" b="1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endParaRPr>
              </a:p>
            </p:txBody>
          </p:sp>
          <p:sp>
            <p:nvSpPr>
              <p:cNvPr id="35" name="AutoShape 85"/>
              <p:cNvSpPr>
                <a:spLocks noChangeArrowheads="1"/>
              </p:cNvSpPr>
              <p:nvPr/>
            </p:nvSpPr>
            <p:spPr bwMode="auto">
              <a:xfrm>
                <a:off x="1387" y="-62"/>
                <a:ext cx="227" cy="193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zh-CN" sz="1200" b="1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endParaRPr>
              </a:p>
            </p:txBody>
          </p:sp>
        </p:grpSp>
      </p:grpSp>
      <p:grpSp>
        <p:nvGrpSpPr>
          <p:cNvPr id="36" name="Group 79"/>
          <p:cNvGrpSpPr/>
          <p:nvPr/>
        </p:nvGrpSpPr>
        <p:grpSpPr bwMode="auto">
          <a:xfrm>
            <a:off x="395536" y="3038439"/>
            <a:ext cx="4752975" cy="461963"/>
            <a:chOff x="0" y="-124"/>
            <a:chExt cx="2994" cy="291"/>
          </a:xfrm>
        </p:grpSpPr>
        <p:sp>
          <p:nvSpPr>
            <p:cNvPr id="37" name="AutoShape 80"/>
            <p:cNvSpPr>
              <a:spLocks noChangeArrowheads="1"/>
            </p:cNvSpPr>
            <p:nvPr/>
          </p:nvSpPr>
          <p:spPr bwMode="auto">
            <a:xfrm>
              <a:off x="1708" y="-62"/>
              <a:ext cx="218" cy="193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zh-CN" sz="1200" b="1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endParaRPr>
            </a:p>
          </p:txBody>
        </p:sp>
        <p:grpSp>
          <p:nvGrpSpPr>
            <p:cNvPr id="38" name="Group 81"/>
            <p:cNvGrpSpPr/>
            <p:nvPr/>
          </p:nvGrpSpPr>
          <p:grpSpPr bwMode="auto">
            <a:xfrm>
              <a:off x="0" y="-124"/>
              <a:ext cx="2994" cy="291"/>
              <a:chOff x="0" y="-124"/>
              <a:chExt cx="2994" cy="291"/>
            </a:xfrm>
          </p:grpSpPr>
          <p:sp>
            <p:nvSpPr>
              <p:cNvPr id="39" name="Text Box 82"/>
              <p:cNvSpPr txBox="1">
                <a:spLocks noChangeArrowheads="1"/>
              </p:cNvSpPr>
              <p:nvPr/>
            </p:nvSpPr>
            <p:spPr bwMode="auto">
              <a:xfrm>
                <a:off x="0" y="-124"/>
                <a:ext cx="299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Wingdings" panose="05000000000000000000" pitchFamily="2" charset="2"/>
                  <a:buChar char="l"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/>
                  </a:rPr>
                  <a:t>依次按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_GB2312"/>
                  </a:rPr>
                  <a:t>1  6 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_GB2312"/>
                  </a:rPr>
                  <a:t>4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/>
                  </a:rPr>
                  <a:t> 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_GB2312"/>
                  </a:rPr>
                  <a:t>0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_GB2312"/>
                  </a:rPr>
                  <a:t>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/>
                  </a:rPr>
                  <a:t>键。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endParaRPr>
              </a:p>
            </p:txBody>
          </p:sp>
          <p:sp>
            <p:nvSpPr>
              <p:cNvPr id="40" name="AutoShape 83"/>
              <p:cNvSpPr>
                <a:spLocks noChangeArrowheads="1"/>
              </p:cNvSpPr>
              <p:nvPr/>
            </p:nvSpPr>
            <p:spPr bwMode="auto">
              <a:xfrm>
                <a:off x="1115" y="-63"/>
                <a:ext cx="209" cy="193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zh-CN" sz="1200" b="1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endParaRPr>
              </a:p>
            </p:txBody>
          </p:sp>
          <p:sp>
            <p:nvSpPr>
              <p:cNvPr id="41" name="AutoShape 84"/>
              <p:cNvSpPr>
                <a:spLocks noChangeArrowheads="1"/>
              </p:cNvSpPr>
              <p:nvPr/>
            </p:nvSpPr>
            <p:spPr bwMode="auto">
              <a:xfrm>
                <a:off x="810" y="-62"/>
                <a:ext cx="215" cy="193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zh-CN" sz="1200" b="1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endParaRPr>
              </a:p>
            </p:txBody>
          </p:sp>
          <p:sp>
            <p:nvSpPr>
              <p:cNvPr id="42" name="AutoShape 85"/>
              <p:cNvSpPr>
                <a:spLocks noChangeArrowheads="1"/>
              </p:cNvSpPr>
              <p:nvPr/>
            </p:nvSpPr>
            <p:spPr bwMode="auto">
              <a:xfrm>
                <a:off x="1387" y="-62"/>
                <a:ext cx="227" cy="193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zh-CN" sz="1200" b="1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1"/>
          <p:cNvSpPr/>
          <p:nvPr/>
        </p:nvSpPr>
        <p:spPr>
          <a:xfrm>
            <a:off x="740093" y="812165"/>
            <a:ext cx="74168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红门、中天山和南天门一共有多少棵古树？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42303" y="912495"/>
            <a:ext cx="285750" cy="2857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224" name="Text Box 46"/>
          <p:cNvSpPr txBox="1"/>
          <p:nvPr/>
        </p:nvSpPr>
        <p:spPr>
          <a:xfrm>
            <a:off x="1215077" y="1596710"/>
            <a:ext cx="6048375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3449＋527＋1640 ＝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（棵）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228" name="Text Box 45"/>
          <p:cNvSpPr txBox="1"/>
          <p:nvPr/>
        </p:nvSpPr>
        <p:spPr>
          <a:xfrm>
            <a:off x="4218623" y="1524953"/>
            <a:ext cx="6477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              </a:t>
            </a:r>
            <a:endParaRPr lang="zh-CN" altLang="en-US" sz="28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0" name="Rectangle 39"/>
          <p:cNvSpPr/>
          <p:nvPr/>
        </p:nvSpPr>
        <p:spPr>
          <a:xfrm>
            <a:off x="989330" y="2057401"/>
            <a:ext cx="659130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答：红门、中天山和南天门一共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有</a:t>
            </a: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5616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棵古树。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44189" y="1334135"/>
            <a:ext cx="2613025" cy="3175635"/>
          </a:xfrm>
          <a:prstGeom prst="rect">
            <a:avLst/>
          </a:prstGeom>
        </p:spPr>
      </p:pic>
      <p:sp>
        <p:nvSpPr>
          <p:cNvPr id="9227" name="Text Box 26"/>
          <p:cNvSpPr txBox="1"/>
          <p:nvPr/>
        </p:nvSpPr>
        <p:spPr>
          <a:xfrm>
            <a:off x="3990027" y="1519875"/>
            <a:ext cx="1150937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5616           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318135" y="3225167"/>
            <a:ext cx="1344930" cy="1284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AutoShape 27"/>
          <p:cNvSpPr>
            <a:spLocks noChangeArrowheads="1"/>
          </p:cNvSpPr>
          <p:nvPr/>
        </p:nvSpPr>
        <p:spPr bwMode="auto">
          <a:xfrm flipH="1">
            <a:off x="1591310" y="3225166"/>
            <a:ext cx="3820160" cy="810260"/>
          </a:xfrm>
          <a:prstGeom prst="wedgeRoundRectCallout">
            <a:avLst>
              <a:gd name="adj1" fmla="val 63539"/>
              <a:gd name="adj2" fmla="val -315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与同伴说说你用计算器计算的过程与步骤。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7" grpId="0" bldLvl="0" animBg="1"/>
      <p:bldP spid="9224" grpId="0"/>
      <p:bldP spid="9228" grpId="0"/>
      <p:bldP spid="9228" grpId="1"/>
      <p:bldP spid="9230" grpId="0"/>
      <p:bldP spid="9227" grpId="0"/>
      <p:bldP spid="4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" name="Rectangle 11"/>
          <p:cNvSpPr/>
          <p:nvPr/>
        </p:nvSpPr>
        <p:spPr>
          <a:xfrm>
            <a:off x="1126808" y="1485585"/>
            <a:ext cx="5821362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灵岩寺古树的数量是岱庙的几倍？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41058" y="1712595"/>
            <a:ext cx="285750" cy="28575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2884492" y="2399983"/>
            <a:ext cx="279558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10891÷250 ＝       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1466215" y="3009900"/>
            <a:ext cx="1344930" cy="1284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AutoShape 27"/>
          <p:cNvSpPr>
            <a:spLocks noChangeArrowheads="1"/>
          </p:cNvSpPr>
          <p:nvPr/>
        </p:nvSpPr>
        <p:spPr bwMode="auto">
          <a:xfrm flipH="1">
            <a:off x="2739390" y="3009901"/>
            <a:ext cx="3820160" cy="810260"/>
          </a:xfrm>
          <a:prstGeom prst="wedgeRoundRectCallout">
            <a:avLst>
              <a:gd name="adj1" fmla="val 63539"/>
              <a:gd name="adj2" fmla="val -315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与同伴说说你用计算器计算的过程与步骤。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19673" y="556033"/>
            <a:ext cx="3661579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泰山古树数量统计表</a:t>
            </a:r>
            <a:endParaRPr lang="zh-CN" altLang="zh-CN" sz="28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691935" y="927376"/>
          <a:ext cx="6104777" cy="6903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6565"/>
                <a:gridCol w="636565"/>
                <a:gridCol w="636565"/>
                <a:gridCol w="636565"/>
                <a:gridCol w="949262"/>
                <a:gridCol w="949262"/>
                <a:gridCol w="949262"/>
                <a:gridCol w="710731"/>
              </a:tblGrid>
              <a:tr h="345151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地点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岱庙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虎山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红门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中天门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南天门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天烛峰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灵岩寺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7A2"/>
                    </a:solidFill>
                  </a:tcPr>
                </a:tc>
              </a:tr>
              <a:tr h="345151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16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棵数</a:t>
                      </a:r>
                      <a:endParaRPr lang="zh-CN" sz="16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250</a:t>
                      </a:r>
                      <a:endParaRPr lang="en-US" sz="16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166</a:t>
                      </a:r>
                      <a:endParaRPr lang="en-US" sz="16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3449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527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1640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146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10891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E"/>
                    </a:solidFill>
                  </a:tcPr>
                </a:tc>
              </a:tr>
            </a:tbl>
          </a:graphicData>
        </a:graphic>
      </p:graphicFrame>
      <p:sp>
        <p:nvSpPr>
          <p:cNvPr id="18" name="圆角矩形 17"/>
          <p:cNvSpPr/>
          <p:nvPr/>
        </p:nvSpPr>
        <p:spPr>
          <a:xfrm>
            <a:off x="2340005" y="917746"/>
            <a:ext cx="576064" cy="67514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092533" y="917746"/>
            <a:ext cx="720080" cy="67514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2" grpId="0"/>
      <p:bldP spid="6" grpId="0" bldLvl="0" animBg="1"/>
      <p:bldP spid="8" grpId="0"/>
      <p:bldP spid="11" grpId="0" bldLvl="0" animBg="1"/>
      <p:bldP spid="16" grpId="0"/>
      <p:bldP spid="18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Text Box 4"/>
          <p:cNvSpPr txBox="1"/>
          <p:nvPr/>
        </p:nvSpPr>
        <p:spPr>
          <a:xfrm>
            <a:off x="366713" y="651512"/>
            <a:ext cx="3887787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用计算器计算的步骤：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Group 65"/>
          <p:cNvGrpSpPr/>
          <p:nvPr/>
        </p:nvGrpSpPr>
        <p:grpSpPr>
          <a:xfrm>
            <a:off x="384810" y="2760982"/>
            <a:ext cx="4418013" cy="461964"/>
            <a:chOff x="0" y="0"/>
            <a:chExt cx="2783" cy="291"/>
          </a:xfrm>
        </p:grpSpPr>
        <p:sp>
          <p:nvSpPr>
            <p:cNvPr id="1073" name="Text Box 63"/>
            <p:cNvSpPr txBox="1"/>
            <p:nvPr/>
          </p:nvSpPr>
          <p:spPr>
            <a:xfrm>
              <a:off x="0" y="0"/>
              <a:ext cx="2783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按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＝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键显示结果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:43.564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074" name="AutoShape 64"/>
            <p:cNvSpPr/>
            <p:nvPr/>
          </p:nvSpPr>
          <p:spPr>
            <a:xfrm>
              <a:off x="450" y="55"/>
              <a:ext cx="259" cy="17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Group 74"/>
          <p:cNvGrpSpPr/>
          <p:nvPr/>
        </p:nvGrpSpPr>
        <p:grpSpPr>
          <a:xfrm>
            <a:off x="384812" y="1155701"/>
            <a:ext cx="3205163" cy="461964"/>
            <a:chOff x="0" y="0"/>
            <a:chExt cx="2019" cy="291"/>
          </a:xfrm>
        </p:grpSpPr>
        <p:sp>
          <p:nvSpPr>
            <p:cNvPr id="1071" name="Text Box 35"/>
            <p:cNvSpPr txBox="1"/>
            <p:nvPr/>
          </p:nvSpPr>
          <p:spPr>
            <a:xfrm>
              <a:off x="0" y="0"/>
              <a:ext cx="2019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开机按 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ON/OFF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键。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072" name="AutoShape 68"/>
            <p:cNvSpPr/>
            <p:nvPr/>
          </p:nvSpPr>
          <p:spPr>
            <a:xfrm>
              <a:off x="815" y="52"/>
              <a:ext cx="726" cy="17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40"/>
          <p:cNvGrpSpPr/>
          <p:nvPr/>
        </p:nvGrpSpPr>
        <p:grpSpPr>
          <a:xfrm>
            <a:off x="378460" y="3334697"/>
            <a:ext cx="4032250" cy="461665"/>
            <a:chOff x="323529" y="4945485"/>
            <a:chExt cx="4032448" cy="462121"/>
          </a:xfrm>
        </p:grpSpPr>
        <p:sp>
          <p:nvSpPr>
            <p:cNvPr id="1069" name="Text Box 66"/>
            <p:cNvSpPr txBox="1"/>
            <p:nvPr/>
          </p:nvSpPr>
          <p:spPr>
            <a:xfrm>
              <a:off x="323529" y="4945485"/>
              <a:ext cx="4032448" cy="4621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按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C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键清屏。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070" name="AutoShape 73"/>
            <p:cNvSpPr/>
            <p:nvPr/>
          </p:nvSpPr>
          <p:spPr>
            <a:xfrm>
              <a:off x="943954" y="5029067"/>
              <a:ext cx="398165" cy="272684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anchor="ctr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 sz="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82465" y="524512"/>
            <a:ext cx="3233420" cy="392874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84812" y="1687831"/>
            <a:ext cx="4008755" cy="1016000"/>
            <a:chOff x="606" y="3336"/>
            <a:chExt cx="6313" cy="1600"/>
          </a:xfrm>
        </p:grpSpPr>
        <p:grpSp>
          <p:nvGrpSpPr>
            <p:cNvPr id="17" name="组合 16"/>
            <p:cNvGrpSpPr/>
            <p:nvPr/>
          </p:nvGrpSpPr>
          <p:grpSpPr>
            <a:xfrm>
              <a:off x="606" y="3336"/>
              <a:ext cx="6313" cy="1600"/>
              <a:chOff x="606" y="3336"/>
              <a:chExt cx="6313" cy="1600"/>
            </a:xfrm>
          </p:grpSpPr>
          <p:grpSp>
            <p:nvGrpSpPr>
              <p:cNvPr id="10" name="Group 51"/>
              <p:cNvGrpSpPr/>
              <p:nvPr/>
            </p:nvGrpSpPr>
            <p:grpSpPr>
              <a:xfrm>
                <a:off x="606" y="3336"/>
                <a:ext cx="6313" cy="1600"/>
                <a:chOff x="0" y="0"/>
                <a:chExt cx="2525" cy="640"/>
              </a:xfrm>
            </p:grpSpPr>
            <p:sp>
              <p:nvSpPr>
                <p:cNvPr id="1083" name="Text Box 45"/>
                <p:cNvSpPr txBox="1"/>
                <p:nvPr/>
              </p:nvSpPr>
              <p:spPr>
                <a:xfrm>
                  <a:off x="0" y="0"/>
                  <a:ext cx="2525" cy="6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Wingdings" panose="05000000000000000000" pitchFamily="2" charset="2"/>
                    <a:buChar char="l"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依次按 </a:t>
                  </a:r>
                  <a:r>
                    <a: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1  0  8  9</a:t>
                  </a:r>
                  <a:r>
                    <a:rPr lang="zh-CN" altLang="en-US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 </a:t>
                  </a:r>
                  <a:r>
                    <a: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1 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  <a:p>
                  <a:pPr indent="0">
                    <a:spcBef>
                      <a:spcPct val="50000"/>
                    </a:spcBef>
                    <a:buFont typeface="Wingdings" panose="05000000000000000000" pitchFamily="2" charset="2"/>
                    <a:buNone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 </a:t>
                  </a:r>
                  <a:r>
                    <a:rPr lang="zh-CN" altLang="en-US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÷  </a:t>
                  </a:r>
                  <a:r>
                    <a: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2   5  0  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键。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084" name="AutoShape 46"/>
                <p:cNvSpPr/>
                <p:nvPr/>
              </p:nvSpPr>
              <p:spPr>
                <a:xfrm>
                  <a:off x="821" y="43"/>
                  <a:ext cx="227" cy="172"/>
                </a:xfrm>
                <a:prstGeom prst="roundRect">
                  <a:avLst>
                    <a:gd name="adj" fmla="val 16667"/>
                  </a:avLst>
                </a:prstGeom>
                <a:noFill/>
                <a:ln w="1905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square" anchor="ctr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zh-CN" sz="10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085" name="AutoShape 49"/>
                <p:cNvSpPr/>
                <p:nvPr/>
              </p:nvSpPr>
              <p:spPr>
                <a:xfrm>
                  <a:off x="1114" y="43"/>
                  <a:ext cx="227" cy="172"/>
                </a:xfrm>
                <a:prstGeom prst="roundRect">
                  <a:avLst>
                    <a:gd name="adj" fmla="val 16667"/>
                  </a:avLst>
                </a:prstGeom>
                <a:noFill/>
                <a:ln w="1905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zh-CN" sz="10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086" name="AutoShape 50"/>
                <p:cNvSpPr/>
                <p:nvPr/>
              </p:nvSpPr>
              <p:spPr>
                <a:xfrm>
                  <a:off x="1371" y="43"/>
                  <a:ext cx="227" cy="172"/>
                </a:xfrm>
                <a:prstGeom prst="roundRect">
                  <a:avLst>
                    <a:gd name="adj" fmla="val 16667"/>
                  </a:avLst>
                </a:prstGeom>
                <a:noFill/>
                <a:ln w="1905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zh-CN" sz="10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8" name="AutoShape 50"/>
              <p:cNvSpPr/>
              <p:nvPr/>
            </p:nvSpPr>
            <p:spPr>
              <a:xfrm>
                <a:off x="4828" y="3442"/>
                <a:ext cx="568" cy="429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zh-CN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AutoShape 50"/>
              <p:cNvSpPr/>
              <p:nvPr/>
            </p:nvSpPr>
            <p:spPr>
              <a:xfrm>
                <a:off x="5554" y="3442"/>
                <a:ext cx="568" cy="429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zh-CN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8" name="AutoShape 50"/>
            <p:cNvSpPr/>
            <p:nvPr/>
          </p:nvSpPr>
          <p:spPr>
            <a:xfrm>
              <a:off x="1163" y="4300"/>
              <a:ext cx="624" cy="429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AutoShape 50"/>
            <p:cNvSpPr/>
            <p:nvPr/>
          </p:nvSpPr>
          <p:spPr>
            <a:xfrm>
              <a:off x="2050" y="4300"/>
              <a:ext cx="623" cy="429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AutoShape 50"/>
            <p:cNvSpPr/>
            <p:nvPr/>
          </p:nvSpPr>
          <p:spPr>
            <a:xfrm>
              <a:off x="2937" y="4300"/>
              <a:ext cx="623" cy="429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AutoShape 50"/>
            <p:cNvSpPr/>
            <p:nvPr/>
          </p:nvSpPr>
          <p:spPr>
            <a:xfrm>
              <a:off x="3711" y="4300"/>
              <a:ext cx="623" cy="429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square"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" grpId="0"/>
    </p:bldLst>
  </p:timing>
</p:sld>
</file>

<file path=ppt/tags/tag1.xml><?xml version="1.0" encoding="utf-8"?>
<p:tagLst xmlns:p="http://schemas.openxmlformats.org/presentationml/2006/main">
  <p:tag name="KSO_WPP_MARK_KEY" val="9bd68177-2f63-4960-9d32-d9b1681927e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1712</Words>
  <Application>WPS 演示</Application>
  <PresentationFormat>全屏显示(16:9)</PresentationFormat>
  <Paragraphs>407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黑体</vt:lpstr>
      <vt:lpstr>微软雅黑</vt:lpstr>
      <vt:lpstr>楷体</vt:lpstr>
      <vt:lpstr>等线</vt:lpstr>
      <vt:lpstr>Times New Roman</vt:lpstr>
      <vt:lpstr>幼圆</vt:lpstr>
      <vt:lpstr>楷体_GB2312</vt:lpstr>
      <vt:lpstr>新宋体</vt:lpstr>
      <vt:lpstr>楷体_GB2312</vt:lpstr>
      <vt:lpstr>Calibri</vt:lpstr>
      <vt:lpstr>Arial</vt:lpstr>
      <vt:lpstr>Arial Unicode MS</vt:lpstr>
      <vt:lpstr>第一PPT模板网-WWW.1PPT.COM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</cp:revision>
  <dcterms:created xsi:type="dcterms:W3CDTF">2018-09-11T05:46:00Z</dcterms:created>
  <dcterms:modified xsi:type="dcterms:W3CDTF">2023-02-06T11:38:41Z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DC9C4AC1C6C741EFA04174D3C856BFE1</vt:lpwstr>
  </property>
</Properties>
</file>