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5" r:id="rId4"/>
    <p:sldId id="296" r:id="rId5"/>
    <p:sldId id="297" r:id="rId6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292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2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62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27247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计算器 用计算器探索规律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2.emf"/><Relationship Id="rId1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511845"/>
            <a:chOff x="0" y="0"/>
            <a:chExt cx="3491880" cy="51184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0375"/>
              <a:chOff x="0" y="51470"/>
              <a:chExt cx="3275856" cy="46037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5450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青岛版(六年制) 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1" action="ppaction://hlinksldjump"/>
          </p:cNvPr>
          <p:cNvSpPr/>
          <p:nvPr/>
        </p:nvSpPr>
        <p:spPr>
          <a:xfrm>
            <a:off x="2247861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2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51353" y="2283720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09461" y="987574"/>
            <a:ext cx="5328592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44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泰</a:t>
            </a:r>
            <a:r>
              <a:rPr lang="zh-CN" altLang="en-US" sz="4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山古树</a:t>
            </a:r>
            <a:r>
              <a:rPr lang="en-US" altLang="zh-CN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</a:t>
            </a:r>
            <a:r>
              <a:rPr lang="zh-CN" altLang="en-US" sz="2800" b="1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算器</a:t>
            </a:r>
            <a:endParaRPr lang="zh-CN" altLang="en-US" sz="28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642388" y="1023397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61986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1" lang="en-US" sz="35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772815"/>
            <a:ext cx="79208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用计算器计算下面每组的前三道题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再直接写出后面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47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619672" y="1540001"/>
            <a:ext cx="387017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66×69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666×669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6666×6669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66666×66669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666666×666669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00600" y="1540001"/>
            <a:ext cx="219573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1×9+2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12×9+3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123×9+4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1234×9+5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12345×9+6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123456×9+7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923" y="1596841"/>
            <a:ext cx="5676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82746" y="1596841"/>
            <a:ext cx="5676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701060"/>
            <a:ext cx="79208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用计算器计算下面每组的前三道题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再直接写出后面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79302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619672" y="1468246"/>
            <a:ext cx="387017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66×69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666×669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6666×6669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66666×66669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666666×666669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923" y="1525086"/>
            <a:ext cx="5676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2483768" y="1517471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2731592" y="1971490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045289" y="2459668"/>
            <a:ext cx="11049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445554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347864" y="2924562"/>
            <a:ext cx="14122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44455554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8"/>
          <p:cNvSpPr txBox="1"/>
          <p:nvPr/>
        </p:nvSpPr>
        <p:spPr>
          <a:xfrm>
            <a:off x="3604096" y="3409092"/>
            <a:ext cx="17195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4444555554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8"/>
          <p:cNvSpPr txBox="1"/>
          <p:nvPr/>
        </p:nvSpPr>
        <p:spPr>
          <a:xfrm>
            <a:off x="3860328" y="3893622"/>
            <a:ext cx="20269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444445555554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0379" y="1837851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4"/>
          <p:cNvGrpSpPr/>
          <p:nvPr/>
        </p:nvGrpSpPr>
        <p:grpSpPr bwMode="auto">
          <a:xfrm>
            <a:off x="4367138" y="1303283"/>
            <a:ext cx="2847860" cy="1598415"/>
            <a:chOff x="2614601" y="1007790"/>
            <a:chExt cx="3123718" cy="102685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614601" y="1007790"/>
              <a:ext cx="3123718" cy="1026855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905986" y="1106999"/>
              <a:ext cx="2746225" cy="7701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算式积的最后两位都是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前面由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组成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每个数字的个数同第二个因数中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的个数相同。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772815"/>
            <a:ext cx="792088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用计算器计算下面每组的前三道题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再直接写出后面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题的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47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512168" y="1540001"/>
            <a:ext cx="2195736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1×9+2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12×9+3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123×9+4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1234×9+5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12345×9+6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123456×9+7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78277" y="1596841"/>
            <a:ext cx="5676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8"/>
          <p:cNvSpPr txBox="1"/>
          <p:nvPr/>
        </p:nvSpPr>
        <p:spPr>
          <a:xfrm>
            <a:off x="2610036" y="1596841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2771800" y="2031591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2912748" y="2530848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3097370" y="2985542"/>
            <a:ext cx="951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8"/>
          <p:cNvSpPr txBox="1"/>
          <p:nvPr/>
        </p:nvSpPr>
        <p:spPr>
          <a:xfrm>
            <a:off x="3232580" y="3457884"/>
            <a:ext cx="11049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7826" y="2011862"/>
            <a:ext cx="97666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8"/>
          <p:cNvSpPr txBox="1"/>
          <p:nvPr/>
        </p:nvSpPr>
        <p:spPr>
          <a:xfrm>
            <a:off x="3367790" y="3930226"/>
            <a:ext cx="125857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1111111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4"/>
          <p:cNvGrpSpPr/>
          <p:nvPr/>
        </p:nvGrpSpPr>
        <p:grpSpPr bwMode="auto">
          <a:xfrm>
            <a:off x="4367138" y="1375038"/>
            <a:ext cx="3211652" cy="1341993"/>
            <a:chOff x="2614601" y="1007790"/>
            <a:chExt cx="3522749" cy="86212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2614601" y="1007790"/>
              <a:ext cx="3522749" cy="862124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2905985" y="1106999"/>
              <a:ext cx="3171626" cy="5923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它们的积都是由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组成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每个算式中第二个加数是几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它的积就有几个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6101" y="2011744"/>
            <a:ext cx="6258277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用计算器计算时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按键一定要准确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正确计算的前提。在遇到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有规律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先观察规律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再解决问题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第7、8题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/>
          <p:nvPr/>
        </p:nvSpPr>
        <p:spPr>
          <a:xfrm>
            <a:off x="608965" y="1611630"/>
            <a:ext cx="896461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第一组：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17＋83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  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125×8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    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1000÷5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681038" y="2785428"/>
            <a:ext cx="9432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第二组：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7865＋3497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  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835×23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 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293" name="Text Box 8"/>
          <p:cNvSpPr txBox="1"/>
          <p:nvPr/>
        </p:nvSpPr>
        <p:spPr>
          <a:xfrm>
            <a:off x="3195955" y="1611630"/>
            <a:ext cx="64389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 Box 9"/>
          <p:cNvSpPr txBox="1"/>
          <p:nvPr/>
        </p:nvSpPr>
        <p:spPr>
          <a:xfrm>
            <a:off x="5016818" y="1611630"/>
            <a:ext cx="10683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Text Box 10"/>
          <p:cNvSpPr txBox="1"/>
          <p:nvPr/>
        </p:nvSpPr>
        <p:spPr>
          <a:xfrm>
            <a:off x="7311073" y="1611630"/>
            <a:ext cx="9350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Text Box 11"/>
          <p:cNvSpPr txBox="1"/>
          <p:nvPr/>
        </p:nvSpPr>
        <p:spPr>
          <a:xfrm>
            <a:off x="3722053" y="2777490"/>
            <a:ext cx="15128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11362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7" name="Text Box 12"/>
          <p:cNvSpPr txBox="1"/>
          <p:nvPr/>
        </p:nvSpPr>
        <p:spPr>
          <a:xfrm>
            <a:off x="6375083" y="2777173"/>
            <a:ext cx="172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19205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Text Box 17"/>
          <p:cNvSpPr txBox="1"/>
          <p:nvPr/>
        </p:nvSpPr>
        <p:spPr>
          <a:xfrm>
            <a:off x="178435" y="1053148"/>
            <a:ext cx="78346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下面两组题，使用什么样的计算方法比较合适？试一试。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AutoShape 19"/>
          <p:cNvSpPr/>
          <p:nvPr/>
        </p:nvSpPr>
        <p:spPr>
          <a:xfrm>
            <a:off x="1454785" y="2072005"/>
            <a:ext cx="2076450" cy="407670"/>
          </a:xfrm>
          <a:prstGeom prst="wedgeRectCallout">
            <a:avLst>
              <a:gd name="adj1" fmla="val -35866"/>
              <a:gd name="adj2" fmla="val -95111"/>
            </a:avLst>
          </a:prstGeom>
          <a:noFill/>
          <a:ln w="1905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口算比较简捷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1" name="AutoShape 21"/>
          <p:cNvSpPr/>
          <p:nvPr/>
        </p:nvSpPr>
        <p:spPr>
          <a:xfrm>
            <a:off x="1454785" y="3411220"/>
            <a:ext cx="3407410" cy="504825"/>
          </a:xfrm>
          <a:prstGeom prst="wedgeRectCallout">
            <a:avLst>
              <a:gd name="adj1" fmla="val -38315"/>
              <a:gd name="adj2" fmla="val -100000"/>
            </a:avLst>
          </a:prstGeom>
          <a:noFill/>
          <a:ln w="1905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用计算器计算比较简捷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AutoShape 22"/>
          <p:cNvSpPr/>
          <p:nvPr/>
        </p:nvSpPr>
        <p:spPr>
          <a:xfrm>
            <a:off x="2842578" y="4081463"/>
            <a:ext cx="3816350" cy="503237"/>
          </a:xfrm>
          <a:prstGeom prst="wedgeRectCallout">
            <a:avLst>
              <a:gd name="adj1" fmla="val -48708"/>
              <a:gd name="adj2" fmla="val 1102"/>
            </a:avLst>
          </a:prstGeom>
          <a:solidFill>
            <a:srgbClr val="FF0000">
              <a:alpha val="14117"/>
            </a:srgbClr>
          </a:solidFill>
          <a:ln w="9525">
            <a:noFill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要合理地使用计算器。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2293" grpId="0"/>
      <p:bldP spid="12294" grpId="0"/>
      <p:bldP spid="12295" grpId="0"/>
      <p:bldP spid="12296" grpId="0"/>
      <p:bldP spid="12297" grpId="0"/>
      <p:bldP spid="18441" grpId="0"/>
      <p:bldP spid="12300" grpId="0" bldLvl="0" animBg="1"/>
      <p:bldP spid="12301" grpId="0" bldLvl="0" animBg="1"/>
      <p:bldP spid="1230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5"/>
          <p:cNvSpPr txBox="1"/>
          <p:nvPr/>
        </p:nvSpPr>
        <p:spPr>
          <a:xfrm>
            <a:off x="4643438" y="2085340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109989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Text Box 6"/>
          <p:cNvSpPr txBox="1"/>
          <p:nvPr/>
        </p:nvSpPr>
        <p:spPr>
          <a:xfrm>
            <a:off x="4643438" y="2639378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119988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Text Box 7"/>
          <p:cNvSpPr txBox="1"/>
          <p:nvPr/>
        </p:nvSpPr>
        <p:spPr>
          <a:xfrm>
            <a:off x="4659313" y="3164840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129987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0" name="Text Box 8"/>
          <p:cNvSpPr txBox="1"/>
          <p:nvPr/>
        </p:nvSpPr>
        <p:spPr>
          <a:xfrm>
            <a:off x="4659313" y="3699828"/>
            <a:ext cx="1261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139986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 Box 10"/>
          <p:cNvSpPr txBox="1"/>
          <p:nvPr/>
        </p:nvSpPr>
        <p:spPr>
          <a:xfrm>
            <a:off x="1233395" y="2139702"/>
            <a:ext cx="3744913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 × 11 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 × 12 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 × 13 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 × 14 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559" name="Text Box 12"/>
          <p:cNvSpPr txBox="1"/>
          <p:nvPr/>
        </p:nvSpPr>
        <p:spPr>
          <a:xfrm>
            <a:off x="3544888" y="2355215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Text Box 18"/>
          <p:cNvSpPr txBox="1"/>
          <p:nvPr/>
        </p:nvSpPr>
        <p:spPr>
          <a:xfrm>
            <a:off x="1181100" y="981393"/>
            <a:ext cx="55397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用计算器计算下面各题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你能发现什么？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396" name="Rectangle 24"/>
          <p:cNvSpPr/>
          <p:nvPr/>
        </p:nvSpPr>
        <p:spPr>
          <a:xfrm>
            <a:off x="3889375" y="2207578"/>
            <a:ext cx="360363" cy="194310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7" name="Rectangle 27"/>
          <p:cNvSpPr/>
          <p:nvPr/>
        </p:nvSpPr>
        <p:spPr>
          <a:xfrm>
            <a:off x="5651500" y="2205990"/>
            <a:ext cx="215900" cy="1944688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8" name="Rectangle 28"/>
          <p:cNvSpPr/>
          <p:nvPr/>
        </p:nvSpPr>
        <p:spPr>
          <a:xfrm>
            <a:off x="4751388" y="2205990"/>
            <a:ext cx="363537" cy="1943100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9" name="AutoShape 29"/>
          <p:cNvSpPr/>
          <p:nvPr/>
        </p:nvSpPr>
        <p:spPr>
          <a:xfrm>
            <a:off x="1979613" y="4530090"/>
            <a:ext cx="4679950" cy="393700"/>
          </a:xfrm>
          <a:prstGeom prst="wedgeRectCallout">
            <a:avLst>
              <a:gd name="adj1" fmla="val 12852"/>
              <a:gd name="adj2" fmla="val -131005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得数的前两位数比乘数少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400" name="AutoShape 29"/>
          <p:cNvSpPr/>
          <p:nvPr/>
        </p:nvSpPr>
        <p:spPr>
          <a:xfrm>
            <a:off x="1692275" y="1417003"/>
            <a:ext cx="5321300" cy="430212"/>
          </a:xfrm>
          <a:prstGeom prst="wedgeRectCallout">
            <a:avLst>
              <a:gd name="adj1" fmla="val 26514"/>
              <a:gd name="adj2" fmla="val 129991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得数的个位数与乘数的和是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401" name="AutoShape 29"/>
          <p:cNvSpPr/>
          <p:nvPr/>
        </p:nvSpPr>
        <p:spPr>
          <a:xfrm>
            <a:off x="1692275" y="1413828"/>
            <a:ext cx="5327650" cy="433387"/>
          </a:xfrm>
          <a:prstGeom prst="wedgeRectCallout">
            <a:avLst>
              <a:gd name="adj1" fmla="val -5588"/>
              <a:gd name="adj2" fmla="val 129361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ts val="1900"/>
              </a:lnSpc>
              <a:buFont typeface="Arial" panose="020B0604020202020204" pitchFamily="34" charset="0"/>
              <a:buNone/>
            </a:pP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04" name="AutoShape 29"/>
          <p:cNvSpPr/>
          <p:nvPr/>
        </p:nvSpPr>
        <p:spPr>
          <a:xfrm>
            <a:off x="6084888" y="3358515"/>
            <a:ext cx="2459037" cy="792163"/>
          </a:xfrm>
          <a:prstGeom prst="wedgeRectCallout">
            <a:avLst>
              <a:gd name="adj1" fmla="val -76995"/>
              <a:gd name="adj2" fmla="val -99796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得数的中间部分都是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81393" y="1085850"/>
            <a:ext cx="252002" cy="25200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23558" grpId="0"/>
      <p:bldP spid="23560" grpId="0"/>
      <p:bldP spid="16396" grpId="0" bldLvl="0" animBg="1"/>
      <p:bldP spid="16396" grpId="1" bldLvl="0" animBg="1"/>
      <p:bldP spid="16397" grpId="0" bldLvl="0" animBg="1"/>
      <p:bldP spid="16397" grpId="1" bldLvl="0" animBg="1"/>
      <p:bldP spid="16398" grpId="0" bldLvl="0" animBg="1"/>
      <p:bldP spid="16398" grpId="1" bldLvl="0" animBg="1"/>
      <p:bldP spid="16399" grpId="0" bldLvl="0" animBg="1"/>
      <p:bldP spid="16400" grpId="0" bldLvl="0" animBg="1"/>
      <p:bldP spid="16401" grpId="0" bldLvl="0" animBg="1"/>
      <p:bldP spid="16404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2" name="Text Box 59"/>
          <p:cNvSpPr txBox="1"/>
          <p:nvPr/>
        </p:nvSpPr>
        <p:spPr>
          <a:xfrm>
            <a:off x="1233488" y="756920"/>
            <a:ext cx="508381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不用计算器，求出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9999×19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的结果。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403" name="Text Box 65"/>
          <p:cNvSpPr txBox="1"/>
          <p:nvPr/>
        </p:nvSpPr>
        <p:spPr>
          <a:xfrm>
            <a:off x="2457133" y="1663065"/>
            <a:ext cx="17170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9999×19＝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76554" y="2165209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4"/>
          <p:cNvGrpSpPr/>
          <p:nvPr/>
        </p:nvGrpSpPr>
        <p:grpSpPr bwMode="auto">
          <a:xfrm>
            <a:off x="4841240" y="2183765"/>
            <a:ext cx="2047340" cy="1038225"/>
            <a:chOff x="2918290" y="1104380"/>
            <a:chExt cx="2509612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3080187" y="1210955"/>
              <a:ext cx="2347715" cy="4541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得数的中间部分都是998。</a:t>
              </a:r>
              <a:endParaRPr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17881" y="239318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4"/>
          <p:cNvGrpSpPr/>
          <p:nvPr/>
        </p:nvGrpSpPr>
        <p:grpSpPr bwMode="auto">
          <a:xfrm>
            <a:off x="2033905" y="2370455"/>
            <a:ext cx="2317115" cy="1038225"/>
            <a:chOff x="2366021" y="1091504"/>
            <a:chExt cx="2965708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701685" y="1182488"/>
              <a:ext cx="2630044" cy="4541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得数的前两位数比乘数少1</a:t>
              </a:r>
              <a:r>
                <a:rPr 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15740" y="1663065"/>
            <a:ext cx="490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1020" y="1663065"/>
            <a:ext cx="6438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998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圆角矩形 17"/>
          <p:cNvSpPr/>
          <p:nvPr/>
        </p:nvSpPr>
        <p:spPr>
          <a:xfrm>
            <a:off x="2033906" y="3646170"/>
            <a:ext cx="5346406" cy="4318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en-US" sz="2400" b="1" kern="0" spc="3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400" b="1" kern="0" spc="3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得数的个位数与乘数的和是20。</a:t>
            </a:r>
            <a:endParaRPr sz="2400" b="1" kern="0" spc="300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2665" y="1663065"/>
            <a:ext cx="3365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1"/>
      <p:bldP spid="16403" grpId="0"/>
      <p:bldP spid="2" grpId="0"/>
      <p:bldP spid="3" grpId="0"/>
      <p:bldP spid="8" grpId="0" bldLvl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Text Box 18"/>
          <p:cNvSpPr txBox="1"/>
          <p:nvPr/>
        </p:nvSpPr>
        <p:spPr>
          <a:xfrm>
            <a:off x="1181100" y="622618"/>
            <a:ext cx="55397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先用计算器计算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再说说你有什么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578" name="Text Box 12"/>
          <p:cNvSpPr txBox="1"/>
          <p:nvPr/>
        </p:nvSpPr>
        <p:spPr>
          <a:xfrm>
            <a:off x="1042988" y="858520"/>
            <a:ext cx="2897187" cy="3222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1×1 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11×11 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111×111 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1111×1111 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11111×11111 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Text Box 7"/>
          <p:cNvSpPr txBox="1"/>
          <p:nvPr/>
        </p:nvSpPr>
        <p:spPr>
          <a:xfrm>
            <a:off x="1112838" y="1199833"/>
            <a:ext cx="561657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　　　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4580" name="Group 2"/>
          <p:cNvGrpSpPr/>
          <p:nvPr/>
        </p:nvGrpSpPr>
        <p:grpSpPr>
          <a:xfrm>
            <a:off x="4641850" y="956945"/>
            <a:ext cx="733425" cy="2008188"/>
            <a:chOff x="0" y="0"/>
            <a:chExt cx="462" cy="1265"/>
          </a:xfrm>
        </p:grpSpPr>
        <p:sp>
          <p:nvSpPr>
            <p:cNvPr id="24612" name="Text Box 3"/>
            <p:cNvSpPr txBox="1"/>
            <p:nvPr/>
          </p:nvSpPr>
          <p:spPr>
            <a:xfrm>
              <a:off x="0" y="0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 dirty="0">
                <a:solidFill>
                  <a:srgbClr val="FF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3" name="Text Box 4"/>
            <p:cNvSpPr txBox="1"/>
            <p:nvPr/>
          </p:nvSpPr>
          <p:spPr>
            <a:xfrm>
              <a:off x="106" y="324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 dirty="0">
                <a:solidFill>
                  <a:srgbClr val="FF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4" name="Text Box 5"/>
            <p:cNvSpPr txBox="1"/>
            <p:nvPr/>
          </p:nvSpPr>
          <p:spPr>
            <a:xfrm>
              <a:off x="202" y="598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 dirty="0">
                <a:solidFill>
                  <a:srgbClr val="FF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5" name="Text Box 6"/>
            <p:cNvSpPr txBox="1"/>
            <p:nvPr/>
          </p:nvSpPr>
          <p:spPr>
            <a:xfrm>
              <a:off x="346" y="900"/>
              <a:ext cx="11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endParaRPr lang="zh-CN" altLang="zh-CN" sz="3200" b="1" dirty="0">
                <a:solidFill>
                  <a:srgbClr val="FF66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7418" name="Text Box 13"/>
          <p:cNvSpPr txBox="1"/>
          <p:nvPr/>
        </p:nvSpPr>
        <p:spPr>
          <a:xfrm>
            <a:off x="2338388" y="985520"/>
            <a:ext cx="365125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9" name="Text Box 14"/>
          <p:cNvSpPr txBox="1"/>
          <p:nvPr/>
        </p:nvSpPr>
        <p:spPr>
          <a:xfrm>
            <a:off x="2698750" y="1625283"/>
            <a:ext cx="7270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0" name="Text Box 15"/>
          <p:cNvSpPr txBox="1"/>
          <p:nvPr/>
        </p:nvSpPr>
        <p:spPr>
          <a:xfrm>
            <a:off x="3081338" y="2280920"/>
            <a:ext cx="10890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12321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1" name="Text Box 16"/>
          <p:cNvSpPr txBox="1"/>
          <p:nvPr/>
        </p:nvSpPr>
        <p:spPr>
          <a:xfrm>
            <a:off x="3413125" y="2909570"/>
            <a:ext cx="14525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1234321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2" name="Text Box 17"/>
          <p:cNvSpPr txBox="1"/>
          <p:nvPr/>
        </p:nvSpPr>
        <p:spPr>
          <a:xfrm>
            <a:off x="3773488" y="3552508"/>
            <a:ext cx="1814512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123454321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4" name="Group 27"/>
          <p:cNvGrpSpPr/>
          <p:nvPr/>
        </p:nvGrpSpPr>
        <p:grpSpPr>
          <a:xfrm>
            <a:off x="2315210" y="913130"/>
            <a:ext cx="3519805" cy="3162300"/>
            <a:chOff x="0" y="0"/>
            <a:chExt cx="2660" cy="2477"/>
          </a:xfrm>
        </p:grpSpPr>
        <p:sp>
          <p:nvSpPr>
            <p:cNvPr id="24609" name="Line 24"/>
            <p:cNvSpPr/>
            <p:nvPr/>
          </p:nvSpPr>
          <p:spPr>
            <a:xfrm>
              <a:off x="8" y="8"/>
              <a:ext cx="1029" cy="2469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610" name="Line 25"/>
            <p:cNvSpPr/>
            <p:nvPr/>
          </p:nvSpPr>
          <p:spPr>
            <a:xfrm>
              <a:off x="0" y="0"/>
              <a:ext cx="2660" cy="2477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24611" name="Line 26"/>
            <p:cNvSpPr/>
            <p:nvPr/>
          </p:nvSpPr>
          <p:spPr>
            <a:xfrm>
              <a:off x="1043" y="2477"/>
              <a:ext cx="1588" cy="0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17430" name="AutoShape 28"/>
          <p:cNvSpPr/>
          <p:nvPr/>
        </p:nvSpPr>
        <p:spPr>
          <a:xfrm>
            <a:off x="3632835" y="984250"/>
            <a:ext cx="2428875" cy="695960"/>
          </a:xfrm>
          <a:prstGeom prst="wedgeRectCallout">
            <a:avLst>
              <a:gd name="adj1" fmla="val -61051"/>
              <a:gd name="adj2" fmla="val 81255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乘数有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，得数正中间的数就是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31" name="Text Box 32"/>
          <p:cNvSpPr txBox="1"/>
          <p:nvPr/>
        </p:nvSpPr>
        <p:spPr>
          <a:xfrm>
            <a:off x="2974975" y="1772920"/>
            <a:ext cx="166688" cy="276225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32" name="Text Box 34"/>
          <p:cNvSpPr txBox="1"/>
          <p:nvPr/>
        </p:nvSpPr>
        <p:spPr>
          <a:xfrm>
            <a:off x="3560763" y="2403158"/>
            <a:ext cx="157162" cy="293687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33" name="Text Box 35"/>
          <p:cNvSpPr txBox="1"/>
          <p:nvPr/>
        </p:nvSpPr>
        <p:spPr>
          <a:xfrm>
            <a:off x="4078288" y="3039745"/>
            <a:ext cx="157162" cy="293688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34" name="Text Box 36"/>
          <p:cNvSpPr txBox="1"/>
          <p:nvPr/>
        </p:nvSpPr>
        <p:spPr>
          <a:xfrm>
            <a:off x="4616450" y="3671570"/>
            <a:ext cx="157163" cy="293688"/>
          </a:xfrm>
          <a:prstGeom prst="rect">
            <a:avLst/>
          </a:prstGeom>
          <a:noFill/>
          <a:ln w="1905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1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35" name="Line 42"/>
          <p:cNvSpPr/>
          <p:nvPr/>
        </p:nvSpPr>
        <p:spPr>
          <a:xfrm>
            <a:off x="3562350" y="3360420"/>
            <a:ext cx="431800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6" name="Line 43"/>
          <p:cNvSpPr/>
          <p:nvPr/>
        </p:nvSpPr>
        <p:spPr>
          <a:xfrm>
            <a:off x="4283075" y="3360420"/>
            <a:ext cx="431800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7" name="Line 44"/>
          <p:cNvSpPr/>
          <p:nvPr/>
        </p:nvSpPr>
        <p:spPr>
          <a:xfrm>
            <a:off x="3967163" y="4009708"/>
            <a:ext cx="576262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8" name="Line 45"/>
          <p:cNvSpPr/>
          <p:nvPr/>
        </p:nvSpPr>
        <p:spPr>
          <a:xfrm>
            <a:off x="4859338" y="4009708"/>
            <a:ext cx="576262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9" name="Line 48"/>
          <p:cNvSpPr/>
          <p:nvPr/>
        </p:nvSpPr>
        <p:spPr>
          <a:xfrm>
            <a:off x="3740150" y="2734945"/>
            <a:ext cx="288925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0" name="Line 49"/>
          <p:cNvSpPr/>
          <p:nvPr/>
        </p:nvSpPr>
        <p:spPr>
          <a:xfrm flipV="1">
            <a:off x="3213100" y="2734945"/>
            <a:ext cx="277813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1" name="Line 50"/>
          <p:cNvSpPr/>
          <p:nvPr/>
        </p:nvSpPr>
        <p:spPr>
          <a:xfrm flipV="1">
            <a:off x="3168650" y="2065020"/>
            <a:ext cx="142875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2" name="Line 51"/>
          <p:cNvSpPr/>
          <p:nvPr/>
        </p:nvSpPr>
        <p:spPr>
          <a:xfrm flipV="1">
            <a:off x="2805113" y="2065020"/>
            <a:ext cx="142875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43" name="AutoShape 53"/>
          <p:cNvSpPr/>
          <p:nvPr/>
        </p:nvSpPr>
        <p:spPr>
          <a:xfrm>
            <a:off x="4534535" y="1776730"/>
            <a:ext cx="2451100" cy="751840"/>
          </a:xfrm>
          <a:prstGeom prst="wedgeRectCallout">
            <a:avLst>
              <a:gd name="adj1" fmla="val -68500"/>
              <a:gd name="adj2" fmla="val 36486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乘数有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，得数正中间的数就是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44" name="AutoShape 54"/>
          <p:cNvSpPr/>
          <p:nvPr/>
        </p:nvSpPr>
        <p:spPr>
          <a:xfrm>
            <a:off x="5435600" y="2804795"/>
            <a:ext cx="2252980" cy="692150"/>
          </a:xfrm>
          <a:prstGeom prst="wedgeRectCallout">
            <a:avLst>
              <a:gd name="adj1" fmla="val -79685"/>
              <a:gd name="adj2" fmla="val -7926"/>
            </a:avLst>
          </a:prstGeom>
          <a:noFill/>
          <a:ln w="19050" cap="flat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乘数有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，得数正中间的数就是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45" name="Text Box 56"/>
          <p:cNvSpPr txBox="1"/>
          <p:nvPr/>
        </p:nvSpPr>
        <p:spPr>
          <a:xfrm>
            <a:off x="7000875" y="3647758"/>
            <a:ext cx="611188" cy="5048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楷体_GB2312" pitchFamily="49" charset="-122"/>
              </a:rPr>
              <a:t>…</a:t>
            </a:r>
            <a:endParaRPr lang="en-US" altLang="zh-CN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46" name="Line 57"/>
          <p:cNvSpPr/>
          <p:nvPr/>
        </p:nvSpPr>
        <p:spPr>
          <a:xfrm flipH="1" flipV="1">
            <a:off x="4293235" y="4008120"/>
            <a:ext cx="311150" cy="3016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7447" name="Line 58"/>
          <p:cNvSpPr/>
          <p:nvPr/>
        </p:nvSpPr>
        <p:spPr>
          <a:xfrm flipV="1">
            <a:off x="4641850" y="4081145"/>
            <a:ext cx="514350" cy="2286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</p:sp>
      <p:sp>
        <p:nvSpPr>
          <p:cNvPr id="17448" name="AutoShape 59"/>
          <p:cNvSpPr/>
          <p:nvPr/>
        </p:nvSpPr>
        <p:spPr>
          <a:xfrm>
            <a:off x="3634740" y="4309745"/>
            <a:ext cx="1889760" cy="343535"/>
          </a:xfrm>
          <a:prstGeom prst="wedgeRectCallout">
            <a:avLst>
              <a:gd name="adj1" fmla="val -46884"/>
              <a:gd name="adj2" fmla="val 43398"/>
            </a:avLst>
          </a:prstGeom>
          <a:noFill/>
          <a:ln w="19050" cap="flat" cmpd="sng">
            <a:solidFill>
              <a:srgbClr val="FF0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105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两边数字对称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4578" grpId="0"/>
      <p:bldP spid="17418" grpId="0"/>
      <p:bldP spid="17419" grpId="0"/>
      <p:bldP spid="17420" grpId="0"/>
      <p:bldP spid="17421" grpId="0"/>
      <p:bldP spid="17422" grpId="0"/>
      <p:bldP spid="17430" grpId="0" bldLvl="0" animBg="1"/>
      <p:bldP spid="17431" grpId="0" bldLvl="0" animBg="1"/>
      <p:bldP spid="17432" grpId="0" bldLvl="0" animBg="1"/>
      <p:bldP spid="17433" grpId="0" bldLvl="0" animBg="1"/>
      <p:bldP spid="17434" grpId="0" bldLvl="0" animBg="1"/>
      <p:bldP spid="17443" grpId="0" bldLvl="0" animBg="1"/>
      <p:bldP spid="17444" grpId="0" bldLvl="0" animBg="1"/>
      <p:bldP spid="17445" grpId="0"/>
      <p:bldP spid="1744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2" name="Text Box 59"/>
          <p:cNvSpPr txBox="1"/>
          <p:nvPr/>
        </p:nvSpPr>
        <p:spPr>
          <a:xfrm>
            <a:off x="1233488" y="900430"/>
            <a:ext cx="662051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不用计算器，求出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11111111×11111111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的结果。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08304" y="2513824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4"/>
          <p:cNvGrpSpPr/>
          <p:nvPr/>
        </p:nvGrpSpPr>
        <p:grpSpPr bwMode="auto">
          <a:xfrm>
            <a:off x="4733290" y="2327275"/>
            <a:ext cx="2155190" cy="869315"/>
            <a:chOff x="2917512" y="1104380"/>
            <a:chExt cx="251026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917512" y="1256972"/>
              <a:ext cx="2510268" cy="3060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得数的</a:t>
              </a:r>
              <a:r>
                <a:rPr 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两边对称</a:t>
              </a:r>
              <a:r>
                <a:rPr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817881" y="253669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4"/>
          <p:cNvGrpSpPr/>
          <p:nvPr/>
        </p:nvGrpSpPr>
        <p:grpSpPr bwMode="auto">
          <a:xfrm>
            <a:off x="2033905" y="2513965"/>
            <a:ext cx="2317115" cy="1038225"/>
            <a:chOff x="2366021" y="1091504"/>
            <a:chExt cx="2965708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701685" y="1182488"/>
              <a:ext cx="2630044" cy="45410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几个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得数的中间就是几。</a:t>
              </a:r>
              <a:endParaRPr 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423" name="Text Box 18"/>
          <p:cNvSpPr txBox="1"/>
          <p:nvPr/>
        </p:nvSpPr>
        <p:spPr>
          <a:xfrm>
            <a:off x="4590098" y="1654175"/>
            <a:ext cx="29019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123456787654321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4" name="Text Box 19"/>
          <p:cNvSpPr txBox="1"/>
          <p:nvPr/>
        </p:nvSpPr>
        <p:spPr>
          <a:xfrm>
            <a:off x="1044893" y="1665605"/>
            <a:ext cx="45577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11111111×11111111＝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1"/>
      <p:bldP spid="17423" grpId="0"/>
      <p:bldP spid="174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2" descr="0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05075" y="3041015"/>
            <a:ext cx="4262120" cy="1634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0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02665" y="1334135"/>
            <a:ext cx="2047240" cy="1375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Rectangle 4"/>
          <p:cNvSpPr/>
          <p:nvPr/>
        </p:nvSpPr>
        <p:spPr>
          <a:xfrm>
            <a:off x="1305560" y="2291715"/>
            <a:ext cx="1441450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算筹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581" name="Rectangle 4"/>
          <p:cNvSpPr/>
          <p:nvPr/>
        </p:nvSpPr>
        <p:spPr>
          <a:xfrm>
            <a:off x="5367973" y="483235"/>
            <a:ext cx="1296987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2" name="Picture 7" descr="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40200" y="1137920"/>
            <a:ext cx="1440180" cy="1153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8" descr="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70295" y="1086168"/>
            <a:ext cx="1944688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4" name="Rectangle 4"/>
          <p:cNvSpPr/>
          <p:nvPr/>
        </p:nvSpPr>
        <p:spPr>
          <a:xfrm>
            <a:off x="3124200" y="2778443"/>
            <a:ext cx="2592388" cy="8509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常用计算器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Text Box 14"/>
          <p:cNvSpPr txBox="1"/>
          <p:nvPr/>
        </p:nvSpPr>
        <p:spPr>
          <a:xfrm>
            <a:off x="601028" y="812165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4" grpId="0"/>
      <p:bldP spid="256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95" y="1059815"/>
            <a:ext cx="724154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一个没有关紧的水龙头，每天大约滴18千克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的水，这些水就这样被白白地流掉了……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26" name="Text Box 2"/>
          <p:cNvSpPr txBox="1"/>
          <p:nvPr/>
        </p:nvSpPr>
        <p:spPr>
          <a:xfrm>
            <a:off x="718820" y="2012950"/>
            <a:ext cx="8424863" cy="164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照这样计算，一个没有关紧的水龙头两年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一年按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365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，要浪费（     ）千克。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把这些水装在饮水桶中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每桶按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千克计算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，这些水大约能装（     ）桶。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23" name="Text Box 18"/>
          <p:cNvSpPr txBox="1"/>
          <p:nvPr/>
        </p:nvSpPr>
        <p:spPr>
          <a:xfrm>
            <a:off x="4285298" y="3662045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6570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24" name="Text Box 19"/>
          <p:cNvSpPr txBox="1"/>
          <p:nvPr/>
        </p:nvSpPr>
        <p:spPr>
          <a:xfrm>
            <a:off x="2673350" y="3662045"/>
            <a:ext cx="1830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365×18＝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3209608" y="2615565"/>
            <a:ext cx="9017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6570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18"/>
          <p:cNvSpPr txBox="1"/>
          <p:nvPr/>
        </p:nvSpPr>
        <p:spPr>
          <a:xfrm>
            <a:off x="4484053" y="4219575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438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 Box 19"/>
          <p:cNvSpPr txBox="1"/>
          <p:nvPr/>
        </p:nvSpPr>
        <p:spPr>
          <a:xfrm>
            <a:off x="2656840" y="4219575"/>
            <a:ext cx="20427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6570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÷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15＝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 Box 18"/>
          <p:cNvSpPr txBox="1"/>
          <p:nvPr/>
        </p:nvSpPr>
        <p:spPr>
          <a:xfrm>
            <a:off x="6637338" y="3057892"/>
            <a:ext cx="721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438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/>
      <p:bldP spid="17424" grpId="0"/>
      <p:bldP spid="6" grpId="0"/>
      <p:bldP spid="14" grpId="0"/>
      <p:bldP spid="1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0"/>
            <a:ext cx="799782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用计算器计算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884-59×12,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59×12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038672" y="2355726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2320532" y="2198791"/>
            <a:ext cx="3907652" cy="1189277"/>
          </a:xfrm>
          <a:prstGeom prst="wedgeRoundRectCallout">
            <a:avLst>
              <a:gd name="adj1" fmla="val -64113"/>
              <a:gd name="adj2" fmla="val -9276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ON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键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只能开机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并不能继续后面的计算。开始下一题前要将输入的全部数据清除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 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AC 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键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520000" y="2304000"/>
            <a:ext cx="36004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5184000" y="2988000"/>
            <a:ext cx="36004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740352" y="1189713"/>
            <a:ext cx="415498" cy="369332"/>
            <a:chOff x="4404417" y="4019724"/>
            <a:chExt cx="415498" cy="369332"/>
          </a:xfrm>
        </p:grpSpPr>
        <p:sp>
          <p:nvSpPr>
            <p:cNvPr id="4" name="矩形 3"/>
            <p:cNvSpPr/>
            <p:nvPr/>
          </p:nvSpPr>
          <p:spPr>
            <a:xfrm>
              <a:off x="4404417" y="4019724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8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AC</a:t>
              </a:r>
              <a:endParaRPr lang="zh-CN" altLang="en-US" sz="1800" dirty="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432146" y="4060374"/>
              <a:ext cx="360040" cy="288032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1" grpId="0" bldLvl="0" animBg="1"/>
      <p:bldP spid="3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PP_MARK_KEY" val="8783078f-d689-4503-bd29-b9d4de4394b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1448</Words>
  <Application>WPS 演示</Application>
  <PresentationFormat>全屏显示(16:9)</PresentationFormat>
  <Paragraphs>270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楷体_GB2312</vt:lpstr>
      <vt:lpstr>新宋体</vt:lpstr>
      <vt:lpstr>Times New Roman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43</cp:revision>
  <dcterms:created xsi:type="dcterms:W3CDTF">2018-09-11T05:46:00Z</dcterms:created>
  <dcterms:modified xsi:type="dcterms:W3CDTF">2023-02-06T11:39:28Z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80826DBB4DDB4ECCA1BD167A350B7DD0</vt:lpwstr>
  </property>
</Properties>
</file>