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308" r:id="rId4"/>
    <p:sldId id="309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4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5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6" Type="http://schemas.openxmlformats.org/officeDocument/2006/relationships/theme" Target="../theme/theme2.xml"/><Relationship Id="rId25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.png"/><Relationship Id="rId6" Type="http://schemas.openxmlformats.org/officeDocument/2006/relationships/slide" Target="slide6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GIF"/><Relationship Id="rId1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9.GIF"/><Relationship Id="rId2" Type="http://schemas.openxmlformats.org/officeDocument/2006/relationships/image" Target="../media/image32.GIF"/><Relationship Id="rId1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0826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u="sng" dirty="0">
                    <a:solidFill>
                      <a:schemeClr val="tx1"/>
                    </a:solidFill>
                    <a:uFill>
                      <a:solidFill>
                        <a:srgbClr val="00B050"/>
                      </a:solidFill>
                    </a:uFill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u="sng" dirty="0" smtClean="0">
                    <a:solidFill>
                      <a:schemeClr val="tx1"/>
                    </a:solidFill>
                    <a:uFill>
                      <a:solidFill>
                        <a:srgbClr val="00B050"/>
                      </a:solidFill>
                    </a:uFill>
                    <a:latin typeface="黑体" panose="02010609060101010101" pitchFamily="49" charset="-122"/>
                    <a:ea typeface="黑体" panose="02010609060101010101" pitchFamily="49" charset="-122"/>
                  </a:rPr>
                  <a:t>版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四年级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84786" y="2279801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课前导入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85900" y="943442"/>
            <a:ext cx="5883662" cy="807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节能减排</a:t>
            </a:r>
            <a:r>
              <a:rPr lang="en-US" altLang="zh-CN" sz="3200" b="1" dirty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用字母表示数</a:t>
            </a:r>
            <a:endParaRPr lang="zh-CN" altLang="en-US" sz="3200" b="1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48345" y="4487842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704993" y="968521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971600" y="455900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、速生杨的树径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每年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大约增长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576" y="987574"/>
            <a:ext cx="4968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如果栽种时的树径为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后这棵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树的树径是多少厘米？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3568" y="2217807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时，这棵树的树径是多少厘米？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Picture 1859"/>
          <p:cNvPicPr/>
          <p:nvPr/>
        </p:nvPicPr>
        <p:blipFill>
          <a:blip r:embed="rId1" cstate="email">
            <a:clrChange>
              <a:clrFrom>
                <a:srgbClr val="BDB1A5"/>
              </a:clrFrom>
              <a:clrTo>
                <a:srgbClr val="BDB1A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144" y="471060"/>
            <a:ext cx="2211688" cy="2308309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103623" y="2038513"/>
            <a:ext cx="0" cy="3501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660232" y="2067694"/>
            <a:ext cx="0" cy="3501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H="1">
            <a:off x="6103627" y="2213595"/>
            <a:ext cx="12456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6516216" y="2213595"/>
            <a:ext cx="14401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132809" y="2094552"/>
            <a:ext cx="5955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10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1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AutoShape 3"/>
          <p:cNvSpPr/>
          <p:nvPr/>
        </p:nvSpPr>
        <p:spPr>
          <a:xfrm>
            <a:off x="4860032" y="3201719"/>
            <a:ext cx="2010298" cy="1026217"/>
          </a:xfrm>
          <a:prstGeom prst="wedgeRoundRectCallout">
            <a:avLst>
              <a:gd name="adj1" fmla="val 61886"/>
              <a:gd name="adj2" fmla="val 36030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每年大约增长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年就增长了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╳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64292" y="3542563"/>
            <a:ext cx="712211" cy="122672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263880" y="1717700"/>
            <a:ext cx="3699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这棵树的树径是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(5+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3)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90497" y="2617917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5+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356808" y="3001662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=5+6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337353" y="3337898"/>
            <a:ext cx="7980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=23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43317" y="3745887"/>
            <a:ext cx="3476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答：这棵树的树径是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10" grpId="0"/>
      <p:bldP spid="37" grpId="0"/>
      <p:bldP spid="38" grpId="0"/>
      <p:bldP spid="39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971605" y="807284"/>
            <a:ext cx="72007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、大客车每小时行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千米，小汽车每小时比大客车多行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7624" y="1359752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+20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zh-CN" altLang="en-US" sz="2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54527" y="1774813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大客车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小时行的千米数</a:t>
            </a:r>
            <a:r>
              <a:rPr lang="zh-CN" altLang="en-US" sz="2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54527" y="2189874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小汽车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小时行的千米数</a:t>
            </a:r>
            <a:r>
              <a:rPr lang="zh-CN" altLang="en-US" sz="2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http://bpic.588ku.com/element_origin_min_pic/17/06/15/45ffa9386f9c5db2864c2361414668cd.jpg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22024" y="2985113"/>
            <a:ext cx="2999036" cy="124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3950" y="3010348"/>
            <a:ext cx="2224459" cy="147849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33988" y="1280315"/>
            <a:ext cx="2744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小汽车每小时行的路程。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571999" y="1774813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499992" y="2167059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a+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20)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971600" y="455900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、学校得队组织原地投篮比赛，每投中一个得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。小云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投中了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，小华投中了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9875" y="1205799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小云得了</a:t>
            </a:r>
            <a:r>
              <a:rPr lang="zh-CN" altLang="en-US" sz="2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0677" y="2226662"/>
            <a:ext cx="7560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如果小云比小华投得准，小云比小华多得</a:t>
            </a:r>
            <a:r>
              <a:rPr lang="zh-CN" altLang="en-US" sz="2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605324" y="1205799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084168" y="2171640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0681" y="1711803"/>
            <a:ext cx="3429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小华得了</a:t>
            </a:r>
            <a:r>
              <a:rPr lang="zh-CN" altLang="en-US" sz="2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05324" y="1699193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9632" y="2602462"/>
            <a:ext cx="5724000" cy="2388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754716" y="771552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、你能说出每个式子所表示的意思吗？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2069"/>
          <p:cNvPicPr/>
          <p:nvPr/>
        </p:nvPicPr>
        <p:blipFill>
          <a:blip r:embed="rId1" cstate="email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720" y="1451562"/>
            <a:ext cx="4271543" cy="14401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87624" y="2452744"/>
            <a:ext cx="93610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79912" y="2452744"/>
            <a:ext cx="93610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55216" y="1451562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55216" y="2340919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m+n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9592" y="3330967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45846" y="3319414"/>
            <a:ext cx="2252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④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m+n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364088" y="2171640"/>
            <a:ext cx="25922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364088" y="3219822"/>
            <a:ext cx="25922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39552" y="4371950"/>
            <a:ext cx="25922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383008" y="4371950"/>
            <a:ext cx="356525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5291220" y="1839329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香蕉比苹果重多少千克？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291220" y="2852526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香蕉和苹果一共多少千克？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1140" y="4047209"/>
            <a:ext cx="2269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筐香蕉多少千克？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351589" y="3999422"/>
            <a:ext cx="3879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筐香蕉和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筐苹果一共多少千克？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031957" y="627536"/>
            <a:ext cx="6696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、一列磁悬浮列车的速度是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分，进站前，平均每分钟减速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分钟后，速度减少了</a:t>
            </a:r>
            <a:r>
              <a:rPr lang="zh-CN" altLang="en-US" sz="2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千米；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分钟后，速度为</a:t>
            </a:r>
            <a:r>
              <a:rPr lang="zh-CN" altLang="en-US" sz="2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784485" y="93531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2055"/>
          <p:cNvPicPr/>
          <p:nvPr/>
        </p:nvPicPr>
        <p:blipFill>
          <a:blip r:embed="rId1" cstate="email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9330" y="2067696"/>
            <a:ext cx="5941998" cy="256980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00209" y="1243087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7-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683568" y="723035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、甲、乙两位送奶工每天分别送奶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22512" y="3162367"/>
            <a:ext cx="3168352" cy="400110"/>
          </a:xfrm>
          <a:prstGeom prst="rect">
            <a:avLst/>
          </a:prstGeom>
          <a:solidFill>
            <a:schemeClr val="accent6">
              <a:lumMod val="60000"/>
              <a:lumOff val="40000"/>
              <a:alpha val="26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乙一周比甲少送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╳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袋。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5616" y="1258707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(1)3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月份甲、乙二人各送奶多少袋？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3873" y="2658071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en-US" altLang="zh-CN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r>
              <a:rPr lang="en-US" altLang="zh-CN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乙一周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(7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比甲少送多少袋？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 descr="http://cbwmw.chibi.com.cn/ddjs/UploadFiles_2561/201008/2010080511124352.jpg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46" t="8001" r="22383" b="3800"/>
          <a:stretch>
            <a:fillRect/>
          </a:stretch>
        </p:blipFill>
        <p:spPr bwMode="auto">
          <a:xfrm>
            <a:off x="5796136" y="723035"/>
            <a:ext cx="2559504" cy="255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3"/>
          <p:cNvSpPr/>
          <p:nvPr/>
        </p:nvSpPr>
        <p:spPr>
          <a:xfrm>
            <a:off x="4472553" y="3282541"/>
            <a:ext cx="2802386" cy="1226726"/>
          </a:xfrm>
          <a:prstGeom prst="wedgeRoundRectCallout">
            <a:avLst>
              <a:gd name="adj1" fmla="val 67005"/>
              <a:gd name="adj2" fmla="val 13376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月份有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。每天送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天就是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。每天送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天就是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12361" y="3507856"/>
            <a:ext cx="712211" cy="122672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835696" y="1696672"/>
            <a:ext cx="18002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甲送奶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35696" y="2220106"/>
            <a:ext cx="18002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乙送奶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 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袋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204892" y="3795888"/>
            <a:ext cx="779661" cy="1108091"/>
          </a:xfrm>
          <a:prstGeom prst="rect">
            <a:avLst/>
          </a:prstGeom>
        </p:spPr>
      </p:pic>
      <p:sp>
        <p:nvSpPr>
          <p:cNvPr id="17" name="AutoShape 3"/>
          <p:cNvSpPr/>
          <p:nvPr/>
        </p:nvSpPr>
        <p:spPr>
          <a:xfrm>
            <a:off x="1401460" y="3702927"/>
            <a:ext cx="2802387" cy="806338"/>
          </a:xfrm>
          <a:prstGeom prst="wedgeRoundRectCallout">
            <a:avLst>
              <a:gd name="adj1" fmla="val -62124"/>
              <a:gd name="adj2" fmla="val -8827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甲每天比乙多送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袋，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天就多送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╳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袋。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 bldLvl="0" animBg="1"/>
      <p:bldP spid="13" grpId="0" animBg="1"/>
      <p:bldP spid="14" grpId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1923680"/>
            <a:ext cx="6624736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在数学中，我们经常用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字母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。字母表示的数，数值可以是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任意数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。通常用字母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，用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周长，用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表示面积。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9541" y="3147816"/>
            <a:ext cx="6650505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可以先用字母表示数，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列出算式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，在计算的时候再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把数值代入关系式中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进行计算。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23728" y="1601239"/>
            <a:ext cx="482453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pic>
        <p:nvPicPr>
          <p:cNvPr id="49" name="Picture 1508"/>
          <p:cNvPicPr/>
          <p:nvPr/>
        </p:nvPicPr>
        <p:blipFill rotWithShape="1">
          <a:blip r:embed="rId2" cstate="email"/>
          <a:srcRect b="45151"/>
          <a:stretch>
            <a:fillRect/>
          </a:stretch>
        </p:blipFill>
        <p:spPr>
          <a:xfrm>
            <a:off x="1804754" y="1266739"/>
            <a:ext cx="5361474" cy="1413846"/>
          </a:xfrm>
          <a:prstGeom prst="rect">
            <a:avLst/>
          </a:prstGeom>
        </p:spPr>
      </p:pic>
      <p:sp>
        <p:nvSpPr>
          <p:cNvPr id="58" name="Shape 1576"/>
          <p:cNvSpPr/>
          <p:nvPr/>
        </p:nvSpPr>
        <p:spPr>
          <a:xfrm>
            <a:off x="1043608" y="1240427"/>
            <a:ext cx="6769288" cy="2536815"/>
          </a:xfrm>
          <a:custGeom>
            <a:avLst/>
            <a:gdLst/>
            <a:ahLst/>
            <a:cxnLst/>
            <a:rect l="0" t="0" r="0" b="0"/>
            <a:pathLst>
              <a:path w="5046256" h="1970647">
                <a:moveTo>
                  <a:pt x="0" y="1970647"/>
                </a:moveTo>
                <a:lnTo>
                  <a:pt x="5046256" y="1970647"/>
                </a:lnTo>
                <a:lnTo>
                  <a:pt x="5046256" y="0"/>
                </a:lnTo>
                <a:lnTo>
                  <a:pt x="0" y="0"/>
                </a:lnTo>
                <a:close/>
              </a:path>
            </a:pathLst>
          </a:custGeom>
          <a:ln w="9360" cap="flat">
            <a:miter lim="100000"/>
          </a:ln>
        </p:spPr>
        <p:style>
          <a:lnRef idx="1">
            <a:srgbClr val="009ED5"/>
          </a:lnRef>
          <a:fillRef idx="0">
            <a:srgbClr val="000000">
              <a:alpha val="0"/>
            </a:srgbClr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zh-CN" altLang="en-US"/>
          </a:p>
        </p:txBody>
      </p:sp>
      <p:pic>
        <p:nvPicPr>
          <p:cNvPr id="64" name="Picture 283494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1043608" y="1030003"/>
            <a:ext cx="657860" cy="444500"/>
          </a:xfrm>
          <a:prstGeom prst="rect">
            <a:avLst/>
          </a:prstGeom>
        </p:spPr>
      </p:pic>
      <p:sp>
        <p:nvSpPr>
          <p:cNvPr id="66" name="Rectangle 1579"/>
          <p:cNvSpPr/>
          <p:nvPr/>
        </p:nvSpPr>
        <p:spPr>
          <a:xfrm>
            <a:off x="1133173" y="1068104"/>
            <a:ext cx="233680" cy="48196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/>
          <a:p>
            <a:pPr marL="764540" indent="-6350">
              <a:lnSpc>
                <a:spcPct val="107000"/>
              </a:lnSpc>
              <a:spcAft>
                <a:spcPts val="800"/>
              </a:spcAft>
            </a:pPr>
            <a:endParaRPr lang="zh-CN" sz="1450" kern="100" dirty="0">
              <a:solidFill>
                <a:srgbClr val="18171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7455" y="1012840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AutoShape 3"/>
          <p:cNvSpPr/>
          <p:nvPr/>
        </p:nvSpPr>
        <p:spPr>
          <a:xfrm>
            <a:off x="1207459" y="2480222"/>
            <a:ext cx="1689673" cy="980139"/>
          </a:xfrm>
          <a:prstGeom prst="wedgeRoundRectCallout">
            <a:avLst>
              <a:gd name="adj1" fmla="val 66369"/>
              <a:gd name="adj2" fmla="val 28616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一个节水水龙头每分钟可节水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毫升。</a:t>
            </a:r>
            <a:endParaRPr lang="en-US" altLang="zh-CN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AutoShape 3"/>
          <p:cNvSpPr/>
          <p:nvPr/>
        </p:nvSpPr>
        <p:spPr>
          <a:xfrm>
            <a:off x="5625471" y="2569205"/>
            <a:ext cx="2130310" cy="690795"/>
          </a:xfrm>
          <a:prstGeom prst="wedgeRoundRectCallout">
            <a:avLst>
              <a:gd name="adj1" fmla="val -63087"/>
              <a:gd name="adj2" fmla="val 25872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出门时关闭电器开关可以节约用电。</a:t>
            </a:r>
            <a:endParaRPr lang="en-US" altLang="zh-CN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9" name="Picture 1508"/>
          <p:cNvPicPr/>
          <p:nvPr/>
        </p:nvPicPr>
        <p:blipFill rotWithShape="1">
          <a:blip r:embed="rId2" cstate="email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 l="21516" t="57193" r="59188"/>
          <a:stretch>
            <a:fillRect/>
          </a:stretch>
        </p:blipFill>
        <p:spPr>
          <a:xfrm>
            <a:off x="2995136" y="2694554"/>
            <a:ext cx="998582" cy="1103103"/>
          </a:xfrm>
          <a:prstGeom prst="rect">
            <a:avLst/>
          </a:prstGeom>
        </p:spPr>
      </p:pic>
      <p:pic>
        <p:nvPicPr>
          <p:cNvPr id="70" name="Picture 1508"/>
          <p:cNvPicPr/>
          <p:nvPr/>
        </p:nvPicPr>
        <p:blipFill rotWithShape="1">
          <a:blip r:embed="rId2" cstate="email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 l="49081" t="57928" r="29326"/>
          <a:stretch>
            <a:fillRect/>
          </a:stretch>
        </p:blipFill>
        <p:spPr>
          <a:xfrm>
            <a:off x="4484856" y="2694555"/>
            <a:ext cx="1140619" cy="1106632"/>
          </a:xfrm>
          <a:prstGeom prst="rect">
            <a:avLst/>
          </a:prstGeom>
        </p:spPr>
      </p:pic>
      <p:pic>
        <p:nvPicPr>
          <p:cNvPr id="71" name="Picture 283492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1907708" y="3903077"/>
            <a:ext cx="716809" cy="6664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43515" y="4050509"/>
            <a:ext cx="3531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你能提出什么问题？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ldLvl="0" animBg="1"/>
      <p:bldP spid="68" grpId="0" bldLvl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34104" y="1164896"/>
            <a:ext cx="7271139" cy="461665"/>
          </a:xfrm>
          <a:prstGeom prst="rect">
            <a:avLst/>
          </a:prstGeom>
          <a:solidFill>
            <a:srgbClr val="0070C0">
              <a:alpha val="37000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节水水龙头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分钟节水多少毫升？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4" name="Picture 283480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95889" y="1199111"/>
            <a:ext cx="353877" cy="330219"/>
          </a:xfrm>
          <a:prstGeom prst="rect">
            <a:avLst/>
          </a:prstGeom>
        </p:spPr>
      </p:pic>
      <p:pic>
        <p:nvPicPr>
          <p:cNvPr id="44" name="Picture 283493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906212" y="983224"/>
            <a:ext cx="727893" cy="79190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54653" y="1922238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898869" y="1922238"/>
            <a:ext cx="1708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节水量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9478" y="2347467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170677" y="262678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169728" y="2918283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9482" y="3229979"/>
            <a:ext cx="461665" cy="4428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/>
              <a:t>…</a:t>
            </a:r>
            <a:endParaRPr lang="zh-CN" altLang="en-US" dirty="0"/>
          </a:p>
        </p:txBody>
      </p:sp>
      <p:sp>
        <p:nvSpPr>
          <p:cNvPr id="53" name="文本框 52"/>
          <p:cNvSpPr txBox="1"/>
          <p:nvPr/>
        </p:nvSpPr>
        <p:spPr>
          <a:xfrm>
            <a:off x="3185944" y="2347467"/>
            <a:ext cx="1174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10=20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187146" y="2632875"/>
            <a:ext cx="1048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10=30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186194" y="2918283"/>
            <a:ext cx="1174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10=40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542266" y="3230990"/>
            <a:ext cx="461665" cy="4428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/>
              <a:t>…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810637" y="3411448"/>
            <a:ext cx="4176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你能用一个式子简明地表示出任何时间的节水量吗？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7" name="Picture 283496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781300" y="4004183"/>
            <a:ext cx="705117" cy="736859"/>
          </a:xfrm>
          <a:prstGeom prst="rect">
            <a:avLst/>
          </a:prstGeom>
        </p:spPr>
      </p:pic>
      <p:pic>
        <p:nvPicPr>
          <p:cNvPr id="58" name="Picture 283497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7740356" y="2222565"/>
            <a:ext cx="673799" cy="773557"/>
          </a:xfrm>
          <a:prstGeom prst="rect">
            <a:avLst/>
          </a:prstGeom>
        </p:spPr>
      </p:pic>
      <p:pic>
        <p:nvPicPr>
          <p:cNvPr id="59" name="Picture 283498"/>
          <p:cNvPicPr/>
          <p:nvPr/>
        </p:nvPicPr>
        <p:blipFill>
          <a:blip r:embed="rId6" cstate="email"/>
          <a:stretch>
            <a:fillRect/>
          </a:stretch>
        </p:blipFill>
        <p:spPr>
          <a:xfrm>
            <a:off x="4641227" y="2933470"/>
            <a:ext cx="727893" cy="791906"/>
          </a:xfrm>
          <a:prstGeom prst="rect">
            <a:avLst/>
          </a:prstGeom>
        </p:spPr>
      </p:pic>
      <p:sp>
        <p:nvSpPr>
          <p:cNvPr id="60" name="AutoShape 27"/>
          <p:cNvSpPr>
            <a:spLocks noChangeArrowheads="1"/>
          </p:cNvSpPr>
          <p:nvPr/>
        </p:nvSpPr>
        <p:spPr bwMode="auto">
          <a:xfrm>
            <a:off x="5333264" y="3827010"/>
            <a:ext cx="2308129" cy="762150"/>
          </a:xfrm>
          <a:prstGeom prst="wedgeRoundRectCallout">
            <a:avLst>
              <a:gd name="adj1" fmla="val 62708"/>
              <a:gd name="adj2" fmla="val 3214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我用</a:t>
            </a:r>
            <a:r>
              <a:rPr lang="en-US" altLang="zh-CN" sz="16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表示流水的时间，节水量为</a:t>
            </a:r>
            <a:r>
              <a:rPr lang="en-US" altLang="zh-CN" sz="16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╳</a:t>
            </a:r>
            <a:r>
              <a:rPr lang="en-US" altLang="zh-CN" sz="1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zh-CN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308042" y="1852251"/>
            <a:ext cx="2308129" cy="762150"/>
            <a:chOff x="5308038" y="1852251"/>
            <a:chExt cx="2308129" cy="762150"/>
          </a:xfrm>
        </p:grpSpPr>
        <p:sp>
          <p:nvSpPr>
            <p:cNvPr id="61" name="AutoShape 27"/>
            <p:cNvSpPr>
              <a:spLocks noChangeArrowheads="1"/>
            </p:cNvSpPr>
            <p:nvPr/>
          </p:nvSpPr>
          <p:spPr bwMode="auto">
            <a:xfrm>
              <a:off x="5308038" y="1852251"/>
              <a:ext cx="2308129" cy="762150"/>
            </a:xfrm>
            <a:prstGeom prst="wedgeRoundRectCallout">
              <a:avLst>
                <a:gd name="adj1" fmla="val 62708"/>
                <a:gd name="adj2" fmla="val 32147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我用  表示流水的时间，节水量为  </a:t>
              </a:r>
              <a:r>
                <a:rPr lang="en-US" altLang="zh-CN" sz="1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╳</a:t>
              </a:r>
              <a:r>
                <a:rPr lang="en-US" altLang="zh-CN" sz="1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/>
              <a:endParaRPr lang="zh-CN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5904689" y="1984443"/>
              <a:ext cx="129905" cy="147470"/>
            </a:xfrm>
            <a:prstGeom prst="triangl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>
              <a:off x="6284068" y="2217907"/>
              <a:ext cx="129905" cy="147470"/>
            </a:xfrm>
            <a:prstGeom prst="triangl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490708" y="2848902"/>
            <a:ext cx="2308129" cy="762150"/>
            <a:chOff x="5490704" y="2848902"/>
            <a:chExt cx="2308129" cy="762150"/>
          </a:xfrm>
        </p:grpSpPr>
        <p:sp>
          <p:nvSpPr>
            <p:cNvPr id="64" name="AutoShape 27"/>
            <p:cNvSpPr>
              <a:spLocks noChangeArrowheads="1"/>
            </p:cNvSpPr>
            <p:nvPr/>
          </p:nvSpPr>
          <p:spPr bwMode="auto">
            <a:xfrm>
              <a:off x="5490704" y="2848902"/>
              <a:ext cx="2308129" cy="762150"/>
            </a:xfrm>
            <a:prstGeom prst="wedgeRoundRectCallout">
              <a:avLst>
                <a:gd name="adj1" fmla="val -59513"/>
                <a:gd name="adj2" fmla="val 10449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我用  表示流水的时间，节水量为  </a:t>
              </a:r>
              <a:r>
                <a:rPr lang="en-US" altLang="zh-CN" sz="16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╳</a:t>
              </a:r>
              <a:r>
                <a:rPr lang="en-US" altLang="zh-CN" sz="1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/>
              <a:endParaRPr lang="zh-CN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092960" y="3005848"/>
              <a:ext cx="121582" cy="12158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6462611" y="3229585"/>
              <a:ext cx="121582" cy="12158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802518" y="4185493"/>
            <a:ext cx="4386954" cy="584775"/>
          </a:xfrm>
          <a:prstGeom prst="rect">
            <a:avLst/>
          </a:prstGeom>
          <a:solidFill>
            <a:srgbClr val="C00000">
              <a:alpha val="48000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在数学中，我们经常</a:t>
            </a:r>
            <a:r>
              <a:rPr lang="zh-CN" altLang="en-US" sz="1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用字母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来表示数，通常用字母</a:t>
            </a:r>
            <a:r>
              <a:rPr lang="en-US" altLang="zh-CN" sz="16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表示时间，</a:t>
            </a:r>
            <a:r>
              <a:rPr lang="en-US" altLang="zh-CN" sz="16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分钟的节水量表示为</a:t>
            </a:r>
            <a:r>
              <a:rPr lang="en-US" altLang="zh-CN" sz="1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en-US" altLang="zh-CN" sz="1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sz="16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47" grpId="0"/>
      <p:bldP spid="5" grpId="0"/>
      <p:bldP spid="50" grpId="0"/>
      <p:bldP spid="51" grpId="0"/>
      <p:bldP spid="6" grpId="0"/>
      <p:bldP spid="53" grpId="0"/>
      <p:bldP spid="54" grpId="0"/>
      <p:bldP spid="55" grpId="0"/>
      <p:bldP spid="56" grpId="0"/>
      <p:bldP spid="7" grpId="0"/>
      <p:bldP spid="60" grpId="0" animBg="1"/>
      <p:bldP spid="6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8347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710652" y="3110150"/>
            <a:ext cx="877962" cy="942263"/>
          </a:xfrm>
          <a:prstGeom prst="rect">
            <a:avLst/>
          </a:prstGeom>
        </p:spPr>
      </p:pic>
      <p:sp>
        <p:nvSpPr>
          <p:cNvPr id="61" name="AutoShape 3"/>
          <p:cNvSpPr/>
          <p:nvPr/>
        </p:nvSpPr>
        <p:spPr>
          <a:xfrm>
            <a:off x="2019985" y="2443483"/>
            <a:ext cx="2307256" cy="1333334"/>
          </a:xfrm>
          <a:prstGeom prst="wedgeRoundRectCallout">
            <a:avLst>
              <a:gd name="adj1" fmla="val -68968"/>
              <a:gd name="adj2" fmla="val 22779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原来的电费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节约的电费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，所得的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就是节约用电后每年的电费。</a:t>
            </a:r>
            <a:endParaRPr lang="en-US" altLang="zh-CN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283480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359377" y="868754"/>
            <a:ext cx="353877" cy="330219"/>
          </a:xfrm>
          <a:prstGeom prst="rect">
            <a:avLst/>
          </a:prstGeom>
        </p:spPr>
      </p:pic>
      <p:pic>
        <p:nvPicPr>
          <p:cNvPr id="30" name="Picture 283499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662482" y="618368"/>
            <a:ext cx="913853" cy="94226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331640" y="525099"/>
            <a:ext cx="6948348" cy="1042930"/>
            <a:chOff x="1528312" y="545607"/>
            <a:chExt cx="6948348" cy="1042930"/>
          </a:xfrm>
        </p:grpSpPr>
        <p:sp>
          <p:nvSpPr>
            <p:cNvPr id="4" name="矩形: 圆角 3"/>
            <p:cNvSpPr/>
            <p:nvPr/>
          </p:nvSpPr>
          <p:spPr>
            <a:xfrm>
              <a:off x="1907704" y="545607"/>
              <a:ext cx="6568956" cy="104293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 rot="15235113">
              <a:off x="1662144" y="849325"/>
              <a:ext cx="159746" cy="42741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907704" y="618366"/>
              <a:ext cx="65689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小明家原来每年的电费是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，现在每年节省电费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150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节约用电后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每年的电费是多少元？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4" name="Picture 283501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298526" y="3012043"/>
            <a:ext cx="873497" cy="979301"/>
          </a:xfrm>
          <a:prstGeom prst="rect">
            <a:avLst/>
          </a:prstGeom>
        </p:spPr>
      </p:pic>
      <p:sp>
        <p:nvSpPr>
          <p:cNvPr id="39" name="AutoShape 3"/>
          <p:cNvSpPr/>
          <p:nvPr/>
        </p:nvSpPr>
        <p:spPr>
          <a:xfrm>
            <a:off x="4852573" y="2686345"/>
            <a:ext cx="2307256" cy="835039"/>
          </a:xfrm>
          <a:prstGeom prst="wedgeRoundRectCallout">
            <a:avLst>
              <a:gd name="adj1" fmla="val 65526"/>
              <a:gd name="adj2" fmla="val 49867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现在每年的电费是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-150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ldLvl="0" animBg="1"/>
      <p:bldP spid="3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62954" y="626844"/>
            <a:ext cx="6979239" cy="835039"/>
            <a:chOff x="1528312" y="545607"/>
            <a:chExt cx="6979239" cy="1042930"/>
          </a:xfrm>
        </p:grpSpPr>
        <p:sp>
          <p:nvSpPr>
            <p:cNvPr id="4" name="矩形: 圆角 3"/>
            <p:cNvSpPr/>
            <p:nvPr/>
          </p:nvSpPr>
          <p:spPr>
            <a:xfrm>
              <a:off x="1907704" y="545607"/>
              <a:ext cx="6568956" cy="104293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 rot="15235113">
              <a:off x="1662144" y="849325"/>
              <a:ext cx="159746" cy="42741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938595" y="737310"/>
              <a:ext cx="6568956" cy="576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当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=900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时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，现在每年的电费是多少元？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4" name="Picture 283501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7697028" y="2031828"/>
            <a:ext cx="873497" cy="979301"/>
          </a:xfrm>
          <a:prstGeom prst="rect">
            <a:avLst/>
          </a:prstGeom>
        </p:spPr>
      </p:pic>
      <p:sp>
        <p:nvSpPr>
          <p:cNvPr id="39" name="AutoShape 3"/>
          <p:cNvSpPr/>
          <p:nvPr/>
        </p:nvSpPr>
        <p:spPr>
          <a:xfrm>
            <a:off x="5246157" y="1692217"/>
            <a:ext cx="2307256" cy="835039"/>
          </a:xfrm>
          <a:prstGeom prst="wedgeRoundRectCallout">
            <a:avLst>
              <a:gd name="adj1" fmla="val 65526"/>
              <a:gd name="adj2" fmla="val 49867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现在每年的电费是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-150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06006" y="483520"/>
            <a:ext cx="1224528" cy="125474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61837" y="154060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72865" y="1898207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=900-150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72865" y="2290647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=750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09815" y="2601740"/>
            <a:ext cx="43850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答：现在每年的电费是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8006" y="3511948"/>
            <a:ext cx="1224528" cy="1373861"/>
          </a:xfrm>
          <a:prstGeom prst="rect">
            <a:avLst/>
          </a:prstGeom>
        </p:spPr>
      </p:pic>
      <p:sp>
        <p:nvSpPr>
          <p:cNvPr id="18" name="AutoShape 3"/>
          <p:cNvSpPr/>
          <p:nvPr/>
        </p:nvSpPr>
        <p:spPr>
          <a:xfrm>
            <a:off x="1716610" y="3309120"/>
            <a:ext cx="3704090" cy="1254743"/>
          </a:xfrm>
          <a:prstGeom prst="wedgeRoundRectCallout">
            <a:avLst>
              <a:gd name="adj1" fmla="val -62803"/>
              <a:gd name="adj2" fmla="val -3655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用字母表示数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，列出算式。  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代入字母表示的数的数值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，进行计算，得出得数。           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写答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5" grpId="0"/>
      <p:bldP spid="14" grpId="0"/>
      <p:bldP spid="15" grpId="0"/>
      <p:bldP spid="16" grpId="0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683568" y="967202"/>
            <a:ext cx="504056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3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8" name="Shape 1755"/>
          <p:cNvSpPr/>
          <p:nvPr/>
        </p:nvSpPr>
        <p:spPr>
          <a:xfrm>
            <a:off x="1259636" y="2639336"/>
            <a:ext cx="2246601" cy="147197"/>
          </a:xfrm>
          <a:custGeom>
            <a:avLst/>
            <a:gdLst/>
            <a:ahLst/>
            <a:cxnLst/>
            <a:rect l="0" t="0" r="0" b="0"/>
            <a:pathLst>
              <a:path w="1810385" h="118643">
                <a:moveTo>
                  <a:pt x="1810385" y="0"/>
                </a:moveTo>
                <a:lnTo>
                  <a:pt x="1741322" y="70523"/>
                </a:lnTo>
                <a:lnTo>
                  <a:pt x="934669" y="69723"/>
                </a:lnTo>
                <a:lnTo>
                  <a:pt x="905078" y="118643"/>
                </a:lnTo>
                <a:lnTo>
                  <a:pt x="875716" y="69723"/>
                </a:lnTo>
                <a:lnTo>
                  <a:pt x="69063" y="70523"/>
                </a:lnTo>
                <a:lnTo>
                  <a:pt x="0" y="0"/>
                </a:lnTo>
              </a:path>
            </a:pathLst>
          </a:custGeom>
          <a:ln w="5613" cap="flat">
            <a:miter lim="100000"/>
          </a:ln>
        </p:spPr>
        <p:style>
          <a:lnRef idx="1">
            <a:srgbClr val="181717"/>
          </a:lnRef>
          <a:fillRef idx="0">
            <a:srgbClr val="000000">
              <a:alpha val="0"/>
            </a:srgbClr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zh-CN" altLang="en-US"/>
          </a:p>
        </p:txBody>
      </p:sp>
      <p:pic>
        <p:nvPicPr>
          <p:cNvPr id="19" name="Picture 28350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173156" y="1525039"/>
            <a:ext cx="692183" cy="1017241"/>
          </a:xfrm>
          <a:prstGeom prst="rect">
            <a:avLst/>
          </a:prstGeom>
        </p:spPr>
      </p:pic>
      <p:pic>
        <p:nvPicPr>
          <p:cNvPr id="20" name="Picture 283504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4859035" y="1525039"/>
            <a:ext cx="692183" cy="1017241"/>
          </a:xfrm>
          <a:prstGeom prst="rect">
            <a:avLst/>
          </a:prstGeom>
        </p:spPr>
      </p:pic>
      <p:pic>
        <p:nvPicPr>
          <p:cNvPr id="21" name="Picture 283505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5548697" y="1525039"/>
            <a:ext cx="692183" cy="1017241"/>
          </a:xfrm>
          <a:prstGeom prst="rect">
            <a:avLst/>
          </a:prstGeom>
        </p:spPr>
      </p:pic>
      <p:pic>
        <p:nvPicPr>
          <p:cNvPr id="22" name="Picture 283506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6234576" y="1525039"/>
            <a:ext cx="692183" cy="1017241"/>
          </a:xfrm>
          <a:prstGeom prst="rect">
            <a:avLst/>
          </a:prstGeom>
        </p:spPr>
      </p:pic>
      <p:sp>
        <p:nvSpPr>
          <p:cNvPr id="23" name="Shape 1765"/>
          <p:cNvSpPr/>
          <p:nvPr/>
        </p:nvSpPr>
        <p:spPr>
          <a:xfrm>
            <a:off x="4084275" y="2639681"/>
            <a:ext cx="3070886" cy="148095"/>
          </a:xfrm>
          <a:custGeom>
            <a:avLst/>
            <a:gdLst/>
            <a:ahLst/>
            <a:cxnLst/>
            <a:rect l="0" t="0" r="0" b="0"/>
            <a:pathLst>
              <a:path w="2474621" h="119367">
                <a:moveTo>
                  <a:pt x="2474621" y="0"/>
                </a:moveTo>
                <a:lnTo>
                  <a:pt x="2380222" y="70968"/>
                </a:lnTo>
                <a:lnTo>
                  <a:pt x="1277608" y="70155"/>
                </a:lnTo>
                <a:lnTo>
                  <a:pt x="1237158" y="119367"/>
                </a:lnTo>
                <a:lnTo>
                  <a:pt x="1197013" y="70155"/>
                </a:lnTo>
                <a:lnTo>
                  <a:pt x="94399" y="70968"/>
                </a:lnTo>
                <a:lnTo>
                  <a:pt x="0" y="0"/>
                </a:lnTo>
              </a:path>
            </a:pathLst>
          </a:custGeom>
          <a:ln w="5613" cap="flat">
            <a:miter lim="100000"/>
          </a:ln>
        </p:spPr>
        <p:style>
          <a:lnRef idx="1">
            <a:srgbClr val="181717"/>
          </a:lnRef>
          <a:fillRef idx="0">
            <a:srgbClr val="000000">
              <a:alpha val="0"/>
            </a:srgbClr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zh-CN" altLang="en-US"/>
          </a:p>
        </p:txBody>
      </p:sp>
      <p:pic>
        <p:nvPicPr>
          <p:cNvPr id="44" name="Picture 1784"/>
          <p:cNvPicPr/>
          <p:nvPr/>
        </p:nvPicPr>
        <p:blipFill>
          <a:blip r:embed="rId6" cstate="email"/>
          <a:stretch>
            <a:fillRect/>
          </a:stretch>
        </p:blipFill>
        <p:spPr>
          <a:xfrm>
            <a:off x="1374298" y="1347617"/>
            <a:ext cx="2124240" cy="1394279"/>
          </a:xfrm>
          <a:prstGeom prst="rect">
            <a:avLst/>
          </a:prstGeom>
        </p:spPr>
      </p:pic>
      <p:sp>
        <p:nvSpPr>
          <p:cNvPr id="46" name="Shape 1786"/>
          <p:cNvSpPr/>
          <p:nvPr/>
        </p:nvSpPr>
        <p:spPr>
          <a:xfrm>
            <a:off x="2458772" y="1575038"/>
            <a:ext cx="383742" cy="285111"/>
          </a:xfrm>
          <a:custGeom>
            <a:avLst/>
            <a:gdLst/>
            <a:ahLst/>
            <a:cxnLst/>
            <a:rect l="0" t="0" r="0" b="0"/>
            <a:pathLst>
              <a:path w="309232" h="183324">
                <a:moveTo>
                  <a:pt x="0" y="183324"/>
                </a:moveTo>
                <a:lnTo>
                  <a:pt x="309232" y="183324"/>
                </a:lnTo>
                <a:lnTo>
                  <a:pt x="30923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5893" cap="flat">
            <a:miter lim="100000"/>
          </a:ln>
        </p:spPr>
        <p:style>
          <a:lnRef idx="1">
            <a:srgbClr val="181717"/>
          </a:lnRef>
          <a:fillRef idx="0">
            <a:srgbClr val="000000">
              <a:alpha val="0"/>
            </a:srgbClr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382932" y="1525874"/>
            <a:ext cx="601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35481" y="2159413"/>
            <a:ext cx="537358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918839" y="2159413"/>
            <a:ext cx="537358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591449" y="2159413"/>
            <a:ext cx="537358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274807" y="2159413"/>
            <a:ext cx="537358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6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0697" y="2851895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909578" y="2863721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48314" y="2863721"/>
            <a:ext cx="820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221946" y="2863718"/>
            <a:ext cx="820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484189" y="555527"/>
            <a:ext cx="343396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AutoShape 3"/>
          <p:cNvSpPr/>
          <p:nvPr/>
        </p:nvSpPr>
        <p:spPr>
          <a:xfrm>
            <a:off x="2720458" y="1425156"/>
            <a:ext cx="1533414" cy="467711"/>
          </a:xfrm>
          <a:prstGeom prst="wedgeRoundRectCallout">
            <a:avLst>
              <a:gd name="adj1" fmla="val 61886"/>
              <a:gd name="adj2" fmla="val 36030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喝了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毫升。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Picture 283507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907708" y="1281803"/>
            <a:ext cx="798071" cy="1291347"/>
          </a:xfrm>
          <a:prstGeom prst="rect">
            <a:avLst/>
          </a:prstGeom>
        </p:spPr>
      </p:pic>
      <p:pic>
        <p:nvPicPr>
          <p:cNvPr id="69" name="Picture 283508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351372" y="1526381"/>
            <a:ext cx="846826" cy="949399"/>
          </a:xfrm>
          <a:prstGeom prst="rect">
            <a:avLst/>
          </a:prstGeom>
        </p:spPr>
      </p:pic>
      <p:sp>
        <p:nvSpPr>
          <p:cNvPr id="70" name="Shape 1909"/>
          <p:cNvSpPr/>
          <p:nvPr/>
        </p:nvSpPr>
        <p:spPr>
          <a:xfrm>
            <a:off x="1706608" y="1404516"/>
            <a:ext cx="201101" cy="1098169"/>
          </a:xfrm>
          <a:custGeom>
            <a:avLst/>
            <a:gdLst/>
            <a:ahLst/>
            <a:cxnLst/>
            <a:rect l="0" t="0" r="0" b="0"/>
            <a:pathLst>
              <a:path w="129921" h="707911">
                <a:moveTo>
                  <a:pt x="129921" y="707911"/>
                </a:moveTo>
                <a:lnTo>
                  <a:pt x="52692" y="680910"/>
                </a:lnTo>
                <a:lnTo>
                  <a:pt x="53569" y="365481"/>
                </a:lnTo>
                <a:lnTo>
                  <a:pt x="0" y="353911"/>
                </a:lnTo>
                <a:lnTo>
                  <a:pt x="53569" y="342430"/>
                </a:lnTo>
                <a:lnTo>
                  <a:pt x="52692" y="27013"/>
                </a:lnTo>
                <a:lnTo>
                  <a:pt x="129921" y="0"/>
                </a:lnTo>
              </a:path>
            </a:pathLst>
          </a:custGeom>
          <a:ln w="9004" cap="flat">
            <a:miter lim="100000"/>
          </a:ln>
        </p:spPr>
        <p:style>
          <a:lnRef idx="1">
            <a:srgbClr val="181717"/>
          </a:lnRef>
          <a:fillRef idx="0">
            <a:srgbClr val="000000">
              <a:alpha val="0"/>
            </a:srgbClr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zh-CN" altLang="en-US"/>
          </a:p>
        </p:txBody>
      </p:sp>
      <p:pic>
        <p:nvPicPr>
          <p:cNvPr id="71" name="Picture 283509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6329640" y="1118969"/>
            <a:ext cx="602956" cy="1112292"/>
          </a:xfrm>
          <a:prstGeom prst="rect">
            <a:avLst/>
          </a:prstGeom>
        </p:spPr>
      </p:pic>
      <p:pic>
        <p:nvPicPr>
          <p:cNvPr id="72" name="Picture 283511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319715" y="1611472"/>
            <a:ext cx="244282" cy="324863"/>
          </a:xfrm>
          <a:prstGeom prst="rect">
            <a:avLst/>
          </a:prstGeom>
        </p:spPr>
      </p:pic>
      <p:sp>
        <p:nvSpPr>
          <p:cNvPr id="74" name="Shape 1926"/>
          <p:cNvSpPr/>
          <p:nvPr/>
        </p:nvSpPr>
        <p:spPr>
          <a:xfrm>
            <a:off x="6151133" y="1260455"/>
            <a:ext cx="178511" cy="965835"/>
          </a:xfrm>
          <a:custGeom>
            <a:avLst/>
            <a:gdLst/>
            <a:ahLst/>
            <a:cxnLst/>
            <a:rect l="0" t="0" r="0" b="0"/>
            <a:pathLst>
              <a:path w="129768" h="756996">
                <a:moveTo>
                  <a:pt x="129768" y="756996"/>
                </a:moveTo>
                <a:lnTo>
                  <a:pt x="52629" y="728116"/>
                </a:lnTo>
                <a:lnTo>
                  <a:pt x="53505" y="390817"/>
                </a:lnTo>
                <a:lnTo>
                  <a:pt x="0" y="378447"/>
                </a:lnTo>
                <a:lnTo>
                  <a:pt x="53505" y="366166"/>
                </a:lnTo>
                <a:lnTo>
                  <a:pt x="52629" y="28880"/>
                </a:lnTo>
                <a:lnTo>
                  <a:pt x="129768" y="0"/>
                </a:lnTo>
              </a:path>
            </a:pathLst>
          </a:custGeom>
          <a:ln w="9004" cap="flat">
            <a:miter lim="100000"/>
          </a:ln>
        </p:spPr>
        <p:style>
          <a:lnRef idx="1">
            <a:srgbClr val="181717"/>
          </a:lnRef>
          <a:fillRef idx="0">
            <a:srgbClr val="000000">
              <a:alpha val="0"/>
            </a:srgbClr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zh-CN" altLang="en-US"/>
          </a:p>
        </p:txBody>
      </p:sp>
      <p:pic>
        <p:nvPicPr>
          <p:cNvPr id="75" name="Picture 283511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306222" y="1208212"/>
            <a:ext cx="244282" cy="3248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32562" y="1768932"/>
            <a:ext cx="882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6" name="Picture 283511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322057" y="1980804"/>
            <a:ext cx="244282" cy="324863"/>
          </a:xfrm>
          <a:prstGeom prst="rect">
            <a:avLst/>
          </a:prstGeom>
        </p:spPr>
      </p:pic>
      <p:sp>
        <p:nvSpPr>
          <p:cNvPr id="77" name="文本框 76"/>
          <p:cNvSpPr txBox="1"/>
          <p:nvPr/>
        </p:nvSpPr>
        <p:spPr>
          <a:xfrm>
            <a:off x="5399111" y="1549130"/>
            <a:ext cx="882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箭头连接符 6"/>
          <p:cNvCxnSpPr>
            <a:stCxn id="71" idx="3"/>
            <a:endCxn id="75" idx="1"/>
          </p:cNvCxnSpPr>
          <p:nvPr/>
        </p:nvCxnSpPr>
        <p:spPr>
          <a:xfrm flipV="1">
            <a:off x="6932596" y="1370642"/>
            <a:ext cx="373626" cy="3044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箭头连接符 53"/>
          <p:cNvCxnSpPr>
            <a:stCxn id="71" idx="3"/>
            <a:endCxn id="72" idx="1"/>
          </p:cNvCxnSpPr>
          <p:nvPr/>
        </p:nvCxnSpPr>
        <p:spPr>
          <a:xfrm>
            <a:off x="6932597" y="1675115"/>
            <a:ext cx="387119" cy="987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箭头连接符 78"/>
          <p:cNvCxnSpPr>
            <a:stCxn id="71" idx="3"/>
            <a:endCxn id="76" idx="1"/>
          </p:cNvCxnSpPr>
          <p:nvPr/>
        </p:nvCxnSpPr>
        <p:spPr>
          <a:xfrm>
            <a:off x="6932600" y="1675117"/>
            <a:ext cx="389461" cy="46811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/>
          <p:cNvSpPr txBox="1"/>
          <p:nvPr/>
        </p:nvSpPr>
        <p:spPr>
          <a:xfrm>
            <a:off x="932560" y="2859782"/>
            <a:ext cx="3207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</a:t>
            </a:r>
            <a:r>
              <a:rPr lang="zh-CN" altLang="en-US" sz="2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毫升牛奶。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860032" y="2800212"/>
            <a:ext cx="3351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每小杯果汁</a:t>
            </a:r>
            <a:r>
              <a:rPr lang="zh-CN" altLang="en-US" sz="20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毫升。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706608" y="2850526"/>
            <a:ext cx="11461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-200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417856" y="2790417"/>
            <a:ext cx="11461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÷3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ldLvl="0" animBg="1"/>
      <p:bldP spid="82" grpId="0"/>
      <p:bldP spid="8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683568" y="1724881"/>
            <a:ext cx="4879900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黄河掠影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本需要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元，买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本需要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0" name="Picture 1808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6588228" y="1753014"/>
            <a:ext cx="1246753" cy="1236064"/>
          </a:xfrm>
          <a:prstGeom prst="rect">
            <a:avLst/>
          </a:prstGeom>
        </p:spPr>
      </p:pic>
      <p:sp>
        <p:nvSpPr>
          <p:cNvPr id="111" name="TextBox 9"/>
          <p:cNvSpPr txBox="1">
            <a:spLocks noChangeArrowheads="1"/>
          </p:cNvSpPr>
          <p:nvPr/>
        </p:nvSpPr>
        <p:spPr bwMode="auto">
          <a:xfrm>
            <a:off x="484189" y="555527"/>
            <a:ext cx="343396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56832" y="2272529"/>
            <a:ext cx="1031392" cy="369332"/>
          </a:xfrm>
          <a:prstGeom prst="rect">
            <a:avLst/>
          </a:prstGeom>
          <a:solidFill>
            <a:srgbClr val="FFC000">
              <a:alpha val="43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67944" y="1775885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2305495" y="2237550"/>
            <a:ext cx="1031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827585" y="2727848"/>
            <a:ext cx="1031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╳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</a:t>
            </a:r>
            <a:endParaRPr lang="zh-CN" altLang="en-US" sz="2400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  <p:bldP spid="120" grpId="0"/>
      <p:bldP spid="1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484189" y="555527"/>
            <a:ext cx="3151708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4189" y="1059896"/>
            <a:ext cx="5112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李芳有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元钱，买书用去了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元。当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时，李芳还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剩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76179" y="2535180"/>
            <a:ext cx="50870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(2)6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袋大米共重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千克，每袋大米重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千克。当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=150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时，每袋大米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23443" y="868954"/>
            <a:ext cx="1792471" cy="165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751291" y="2535181"/>
            <a:ext cx="1407030" cy="14551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40272" y="1460004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-58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237784" y="1847574"/>
            <a:ext cx="453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64208" y="2895793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÷6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235069" y="3325355"/>
            <a:ext cx="453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/>
      <p:bldP spid="42" grpId="0"/>
      <p:bldP spid="43" grpId="0"/>
    </p:bldLst>
  </p:timing>
</p:sld>
</file>

<file path=ppt/tags/tag1.xml><?xml version="1.0" encoding="utf-8"?>
<p:tagLst xmlns:p="http://schemas.openxmlformats.org/presentationml/2006/main">
  <p:tag name="KSO_WPP_MARK_KEY" val="3d692d4b-3147-4071-bf7b-7e0e58783f0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1696</Words>
  <Application>WPS 演示</Application>
  <PresentationFormat>全屏显示(16:9)</PresentationFormat>
  <Paragraphs>261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黑体</vt:lpstr>
      <vt:lpstr>微软雅黑</vt:lpstr>
      <vt:lpstr>华文楷体</vt:lpstr>
      <vt:lpstr>幼圆</vt:lpstr>
      <vt:lpstr>楷体</vt:lpstr>
      <vt:lpstr>楷体_GB2312</vt:lpstr>
      <vt:lpstr>Times New Roman</vt:lpstr>
      <vt:lpstr>等线</vt:lpstr>
      <vt:lpstr>Arial</vt:lpstr>
      <vt:lpstr>Calibri</vt:lpstr>
      <vt:lpstr>Arial Unicode MS</vt:lpstr>
      <vt:lpstr>新宋体</vt:lpstr>
      <vt:lpstr>第一PPT模板网-WWW.1PPT.COM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116</cp:revision>
  <dcterms:created xsi:type="dcterms:W3CDTF">2018-09-11T05:46:00Z</dcterms:created>
  <dcterms:modified xsi:type="dcterms:W3CDTF">2023-02-06T11:40:13Z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85AF597FC1D742FD8FAA693768558E13</vt:lpwstr>
  </property>
  <property fmtid="{D5CDD505-2E9C-101B-9397-08002B2CF9AE}" pid="3" name="KSOProductBuildVer">
    <vt:lpwstr>2052-11.1.0.13703</vt:lpwstr>
  </property>
</Properties>
</file>