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329" r:id="rId4"/>
    <p:sldId id="313" r:id="rId5"/>
    <p:sldId id="314" r:id="rId6"/>
    <p:sldId id="315" r:id="rId7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25" r:id="rId18"/>
    <p:sldId id="292" r:id="rId19"/>
    <p:sldId id="328" r:id="rId20"/>
    <p:sldId id="272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0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00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705" y="92712"/>
            <a:ext cx="36893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用字母表示数 用字母表示数量关系、公式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slide" Target="slide1.xml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"/>
            <a:ext cx="3491880" cy="513135"/>
            <a:chOff x="0" y="0"/>
            <a:chExt cx="3491880" cy="513135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461665"/>
              <a:chOff x="0" y="51470"/>
              <a:chExt cx="3275856" cy="461665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版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数学 四年级 下册</a:t>
                </a:r>
                <a:endParaRPr lang="zh-CN" altLang="en-US" sz="1200" b="1" dirty="0">
                  <a:ln w="3175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  <a:p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639669" y="2211710"/>
            <a:ext cx="1610056" cy="56169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07700" y="1040530"/>
            <a:ext cx="6366899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节能减排</a:t>
            </a:r>
            <a:r>
              <a:rPr lang="en-US" altLang="zh-CN" sz="2800" b="1" dirty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用字母表示数</a:t>
            </a:r>
            <a:endParaRPr lang="zh-CN" altLang="en-US" sz="3200" b="1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64559" y="1040527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6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1089660" y="1099186"/>
            <a:ext cx="5706110" cy="523240"/>
            <a:chOff x="1716" y="1731"/>
            <a:chExt cx="8986" cy="824"/>
          </a:xfrm>
        </p:grpSpPr>
        <p:sp>
          <p:nvSpPr>
            <p:cNvPr id="28677" name="Text Box 16"/>
            <p:cNvSpPr txBox="1"/>
            <p:nvPr/>
          </p:nvSpPr>
          <p:spPr>
            <a:xfrm>
              <a:off x="1716" y="1731"/>
              <a:ext cx="8986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在  里填上“&gt;”“&lt;”或“=”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14" name="图片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57" y="1962"/>
              <a:ext cx="360" cy="36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7" name="组合 16"/>
          <p:cNvGrpSpPr/>
          <p:nvPr/>
        </p:nvGrpSpPr>
        <p:grpSpPr>
          <a:xfrm>
            <a:off x="1331598" y="2026921"/>
            <a:ext cx="1754505" cy="462279"/>
            <a:chOff x="2097" y="3192"/>
            <a:chExt cx="2763" cy="728"/>
          </a:xfrm>
        </p:grpSpPr>
        <p:sp>
          <p:nvSpPr>
            <p:cNvPr id="13" name="文本框 12"/>
            <p:cNvSpPr txBox="1"/>
            <p:nvPr/>
          </p:nvSpPr>
          <p:spPr>
            <a:xfrm>
              <a:off x="2097" y="3193"/>
              <a:ext cx="1902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en-US" sz="2400" b="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6×2</a:t>
              </a:r>
              <a:endParaRPr lang="en-US" altLang="en-US" sz="2400" b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3773" y="3192"/>
              <a:ext cx="1087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en-US" sz="2400" b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方正书宋_GBK" charset="0"/>
                </a:rPr>
                <a:t>6</a:t>
              </a:r>
              <a:r>
                <a:rPr lang="en-US" sz="2400" b="0" baseline="300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方正书宋_GBK" charset="0"/>
                </a:rPr>
                <a:t>2</a:t>
              </a:r>
              <a:r>
                <a:rPr lang="zh-CN" sz="1050" b="0" i="1">
                  <a:solidFill>
                    <a:srgbClr val="000000"/>
                  </a:solidFill>
                  <a:cs typeface="方正书宋_GBK" charset="0"/>
                </a:rPr>
                <a:t>　</a:t>
              </a:r>
              <a:endParaRPr lang="zh-CN" altLang="en-US"/>
            </a:p>
          </p:txBody>
        </p:sp>
        <p:pic>
          <p:nvPicPr>
            <p:cNvPr id="16" name="图片 1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93" y="3375"/>
              <a:ext cx="360" cy="36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8" name="组合 27"/>
          <p:cNvGrpSpPr/>
          <p:nvPr/>
        </p:nvGrpSpPr>
        <p:grpSpPr>
          <a:xfrm>
            <a:off x="3378204" y="1758952"/>
            <a:ext cx="1754505" cy="708025"/>
            <a:chOff x="5320" y="2813"/>
            <a:chExt cx="2763" cy="1115"/>
          </a:xfrm>
        </p:grpSpPr>
        <p:grpSp>
          <p:nvGrpSpPr>
            <p:cNvPr id="18" name="组合 17"/>
            <p:cNvGrpSpPr/>
            <p:nvPr/>
          </p:nvGrpSpPr>
          <p:grpSpPr>
            <a:xfrm>
              <a:off x="5320" y="3192"/>
              <a:ext cx="2763" cy="728"/>
              <a:chOff x="2097" y="3192"/>
              <a:chExt cx="2763" cy="728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2097" y="3193"/>
                <a:ext cx="1902" cy="7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indent="0"/>
                <a:r>
                  <a:rPr lang="en-US" sz="2400" b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b  b</a:t>
                </a:r>
                <a:endParaRPr lang="en-US" altLang="en-US" sz="2400" b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3773" y="3192"/>
                <a:ext cx="1087" cy="7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indent="0"/>
                <a:r>
                  <a:rPr lang="en-US" sz="2400" b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方正书宋_GBK" charset="0"/>
                  </a:rPr>
                  <a:t>b</a:t>
                </a:r>
                <a:r>
                  <a:rPr lang="en-US" sz="2400" b="0" baseline="300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方正书宋_GBK" charset="0"/>
                  </a:rPr>
                  <a:t>2</a:t>
                </a:r>
                <a:r>
                  <a:rPr lang="zh-CN" sz="1050" b="0" i="1">
                    <a:solidFill>
                      <a:srgbClr val="000000"/>
                    </a:solidFill>
                    <a:cs typeface="方正书宋_GBK" charset="0"/>
                  </a:rPr>
                  <a:t>　</a:t>
                </a:r>
                <a:endParaRPr lang="zh-CN" altLang="en-US"/>
              </a:p>
            </p:txBody>
          </p:sp>
          <p:pic>
            <p:nvPicPr>
              <p:cNvPr id="26" name="图片 25"/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3393" y="3375"/>
                <a:ext cx="360" cy="36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7" name="文本框 26"/>
            <p:cNvSpPr txBox="1"/>
            <p:nvPr/>
          </p:nvSpPr>
          <p:spPr>
            <a:xfrm>
              <a:off x="5697" y="2813"/>
              <a:ext cx="695" cy="111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en-US" sz="40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.</a:t>
              </a:r>
              <a:endParaRPr lang="en-US" altLang="en-US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634355" y="1999614"/>
            <a:ext cx="1395730" cy="462279"/>
            <a:chOff x="2210" y="3192"/>
            <a:chExt cx="2198" cy="728"/>
          </a:xfrm>
        </p:grpSpPr>
        <p:sp>
          <p:nvSpPr>
            <p:cNvPr id="31" name="文本框 30"/>
            <p:cNvSpPr txBox="1"/>
            <p:nvPr/>
          </p:nvSpPr>
          <p:spPr>
            <a:xfrm>
              <a:off x="2210" y="3193"/>
              <a:ext cx="1902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en-US" sz="2400" b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a</a:t>
              </a:r>
              <a:r>
                <a:rPr lang="en-US" sz="2000" b="0" baseline="300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endParaRPr lang="en-US" altLang="en-US" sz="24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321" y="3192"/>
              <a:ext cx="1087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en-US" sz="2400" b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方正书宋_GBK" charset="0"/>
                </a:rPr>
                <a:t>a</a:t>
              </a:r>
              <a:r>
                <a:rPr lang="en-US" sz="2400" b="0" baseline="300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方正书宋_GBK" charset="0"/>
                </a:rPr>
                <a:t>2</a:t>
              </a:r>
              <a:endParaRPr lang="en-US" altLang="zh-CN" sz="1050" b="0" i="1">
                <a:solidFill>
                  <a:srgbClr val="000000"/>
                </a:solidFill>
                <a:cs typeface="方正书宋_GBK" charset="0"/>
              </a:endParaRPr>
            </a:p>
          </p:txBody>
        </p:sp>
        <p:pic>
          <p:nvPicPr>
            <p:cNvPr id="33" name="图片 3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41" y="3375"/>
              <a:ext cx="360" cy="3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5" name="文本框 34"/>
          <p:cNvSpPr txBox="1"/>
          <p:nvPr/>
        </p:nvSpPr>
        <p:spPr>
          <a:xfrm>
            <a:off x="6626863" y="2005332"/>
            <a:ext cx="646331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×1</a:t>
            </a:r>
            <a:endParaRPr 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331599" y="2918459"/>
            <a:ext cx="1754505" cy="462279"/>
            <a:chOff x="2097" y="3192"/>
            <a:chExt cx="2763" cy="728"/>
          </a:xfrm>
        </p:grpSpPr>
        <p:sp>
          <p:nvSpPr>
            <p:cNvPr id="37" name="文本框 36"/>
            <p:cNvSpPr txBox="1"/>
            <p:nvPr/>
          </p:nvSpPr>
          <p:spPr>
            <a:xfrm>
              <a:off x="2097" y="3193"/>
              <a:ext cx="1902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en-US" sz="2400" b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3×3</a:t>
              </a:r>
              <a:endParaRPr lang="en-US" sz="24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773" y="3192"/>
              <a:ext cx="1087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en-US" sz="2400" b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方正书宋_GBK" charset="0"/>
                </a:rPr>
                <a:t>3</a:t>
              </a:r>
              <a:r>
                <a:rPr lang="en-US" sz="2400" b="0" baseline="300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方正书宋_GBK" charset="0"/>
                </a:rPr>
                <a:t>2</a:t>
              </a:r>
              <a:r>
                <a:rPr lang="zh-CN" sz="1050" b="0" i="1">
                  <a:solidFill>
                    <a:srgbClr val="000000"/>
                  </a:solidFill>
                  <a:cs typeface="方正书宋_GBK" charset="0"/>
                </a:rPr>
                <a:t>　</a:t>
              </a:r>
              <a:endParaRPr lang="zh-CN" altLang="en-US"/>
            </a:p>
          </p:txBody>
        </p:sp>
        <p:pic>
          <p:nvPicPr>
            <p:cNvPr id="39" name="图片 3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93" y="3375"/>
              <a:ext cx="360" cy="36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0" name="组合 39"/>
          <p:cNvGrpSpPr/>
          <p:nvPr/>
        </p:nvGrpSpPr>
        <p:grpSpPr>
          <a:xfrm>
            <a:off x="3378204" y="2918459"/>
            <a:ext cx="1754505" cy="462279"/>
            <a:chOff x="2097" y="3192"/>
            <a:chExt cx="2763" cy="728"/>
          </a:xfrm>
        </p:grpSpPr>
        <p:sp>
          <p:nvSpPr>
            <p:cNvPr id="41" name="文本框 40"/>
            <p:cNvSpPr txBox="1"/>
            <p:nvPr/>
          </p:nvSpPr>
          <p:spPr>
            <a:xfrm>
              <a:off x="2097" y="3193"/>
              <a:ext cx="1902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en-US" sz="2400" b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a×8</a:t>
              </a:r>
              <a:endParaRPr lang="en-US" sz="24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773" y="3192"/>
              <a:ext cx="1087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en-US" sz="2400" b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方正书宋_GBK" charset="0"/>
                </a:rPr>
                <a:t>8a</a:t>
              </a:r>
              <a:r>
                <a:rPr lang="zh-CN" sz="1050" b="0" i="1">
                  <a:solidFill>
                    <a:srgbClr val="000000"/>
                  </a:solidFill>
                  <a:cs typeface="方正书宋_GBK" charset="0"/>
                </a:rPr>
                <a:t>　</a:t>
              </a:r>
              <a:endParaRPr lang="zh-CN" altLang="en-US"/>
            </a:p>
          </p:txBody>
        </p:sp>
        <p:pic>
          <p:nvPicPr>
            <p:cNvPr id="43" name="图片 4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93" y="3375"/>
              <a:ext cx="360" cy="36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4" name="组合 43"/>
          <p:cNvGrpSpPr/>
          <p:nvPr/>
        </p:nvGrpSpPr>
        <p:grpSpPr>
          <a:xfrm>
            <a:off x="5562604" y="2919094"/>
            <a:ext cx="2072005" cy="462279"/>
            <a:chOff x="2097" y="3192"/>
            <a:chExt cx="3263" cy="728"/>
          </a:xfrm>
        </p:grpSpPr>
        <p:sp>
          <p:nvSpPr>
            <p:cNvPr id="45" name="文本框 44"/>
            <p:cNvSpPr txBox="1"/>
            <p:nvPr/>
          </p:nvSpPr>
          <p:spPr>
            <a:xfrm>
              <a:off x="2097" y="3193"/>
              <a:ext cx="1902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en-US" sz="2400" b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6×6</a:t>
              </a:r>
              <a:endParaRPr lang="en-US" sz="24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773" y="3192"/>
              <a:ext cx="1587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en-US" sz="2400" b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方正书宋_GBK" charset="0"/>
                </a:rPr>
                <a:t>6</a:t>
              </a:r>
              <a:r>
                <a:rPr lang="zh-CN" altLang="en-US" sz="2400" b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方正书宋_GBK" charset="0"/>
                </a:rPr>
                <a:t>×</a:t>
              </a:r>
              <a:r>
                <a:rPr lang="en-US" altLang="zh-CN" sz="2400" b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方正书宋_GBK" charset="0"/>
                </a:rPr>
                <a:t>2</a:t>
              </a:r>
              <a:r>
                <a:rPr lang="zh-CN" sz="1050" b="0" i="1">
                  <a:solidFill>
                    <a:srgbClr val="000000"/>
                  </a:solidFill>
                  <a:cs typeface="方正书宋_GBK" charset="0"/>
                </a:rPr>
                <a:t>　</a:t>
              </a:r>
              <a:endParaRPr lang="zh-CN" altLang="en-US"/>
            </a:p>
          </p:txBody>
        </p:sp>
        <p:pic>
          <p:nvPicPr>
            <p:cNvPr id="47" name="图片 4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93" y="3375"/>
              <a:ext cx="360" cy="3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8" name="文本框 47"/>
          <p:cNvSpPr txBox="1"/>
          <p:nvPr/>
        </p:nvSpPr>
        <p:spPr>
          <a:xfrm>
            <a:off x="2049780" y="2057400"/>
            <a:ext cx="442750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＜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147820" y="2027557"/>
            <a:ext cx="338554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=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050280" y="1995807"/>
            <a:ext cx="338554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=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101215" y="2919732"/>
            <a:ext cx="338554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=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147820" y="2918462"/>
            <a:ext cx="33528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=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255388" y="2919732"/>
            <a:ext cx="49244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＞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8" grpId="0"/>
      <p:bldP spid="49" grpId="0"/>
      <p:bldP spid="50" grpId="0"/>
      <p:bldP spid="51" grpId="0"/>
      <p:bldP spid="52" grpId="0"/>
      <p:bldP spid="5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1038672" y="1131592"/>
            <a:ext cx="68456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已知每小时加工a个零件,填写下表。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6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914775" y="2609217"/>
            <a:ext cx="5295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5a</a:t>
            </a:r>
            <a:endParaRPr kumimoji="0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619676" y="1830072"/>
          <a:ext cx="6122883" cy="13493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3715"/>
                <a:gridCol w="1064792"/>
                <a:gridCol w="1064792"/>
                <a:gridCol w="1064792"/>
                <a:gridCol w="1064792"/>
              </a:tblGrid>
              <a:tr h="6178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时间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(时)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NEU-BZ-S92" charset="0"/>
                        </a:rPr>
                        <a:t>5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NEU-BZ-S92" charset="0"/>
                        </a:rPr>
                        <a:t> 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NEU-BZ-S92" charset="0"/>
                        </a:rPr>
                        <a:t>m</a:t>
                      </a:r>
                      <a:endParaRPr lang="en-US" altLang="en-US" sz="2400" b="1" i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NEU-BZ-S92" charset="0"/>
                        </a:rPr>
                        <a:t> 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工作总量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(个)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NEU-BZ-S92" charset="0"/>
                        </a:rPr>
                        <a:t> 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NEU-BZ-S92" charset="0"/>
                        </a:rPr>
                        <a:t>50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NEU-BZ-S92" charset="0"/>
                        </a:rPr>
                        <a:t> 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NEU-BZ-S92" charset="0"/>
                        </a:rPr>
                        <a:t>y</a:t>
                      </a:r>
                      <a:endParaRPr lang="en-US" altLang="en-US" sz="2400" b="1" i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C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895850" y="1913892"/>
            <a:ext cx="5295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kumimoji="0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993130" y="2609217"/>
            <a:ext cx="5295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ma</a:t>
            </a:r>
            <a:endParaRPr kumimoji="0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858000" y="1913892"/>
            <a:ext cx="10274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</a:t>
            </a: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kumimoji="0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1" name="Text Box 20"/>
          <p:cNvSpPr txBox="1"/>
          <p:nvPr/>
        </p:nvSpPr>
        <p:spPr>
          <a:xfrm>
            <a:off x="2290445" y="3488692"/>
            <a:ext cx="4751070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工作总量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工作效率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工作时间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1" grpId="0"/>
      <p:bldP spid="3" grpId="0"/>
      <p:bldP spid="4" grpId="0"/>
      <p:bldP spid="5" grpId="0"/>
      <p:bldP spid="153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1043305" y="1131572"/>
            <a:ext cx="51955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一条裙子原价x元,现在减价50元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6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7" name="文本框 106"/>
          <p:cNvSpPr txBox="1"/>
          <p:nvPr/>
        </p:nvSpPr>
        <p:spPr>
          <a:xfrm>
            <a:off x="1043306" y="1591945"/>
            <a:ext cx="626681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这条裙子现价</a:t>
            </a:r>
            <a:r>
              <a:rPr lang="zh-CN" sz="2400" b="1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ct val="130000"/>
              </a:lnSpc>
            </a:pPr>
            <a:endParaRPr 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原来买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条裙子需要</a:t>
            </a:r>
            <a:r>
              <a:rPr lang="zh-CN" sz="2400" b="1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ct val="130000"/>
              </a:lnSpc>
            </a:pPr>
            <a:endParaRPr 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(3)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现在买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条裙子需要</a:t>
            </a:r>
            <a:r>
              <a:rPr lang="zh-CN" sz="2400" b="1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568780" y="410027"/>
            <a:ext cx="2785058" cy="813414"/>
            <a:chOff x="2901913" y="3733412"/>
            <a:chExt cx="2785058" cy="813414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-14758"/>
                <a:gd name="adj2" fmla="val 112243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225651" y="3903611"/>
              <a:ext cx="220779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现价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原价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-50</a:t>
              </a:r>
              <a:endPara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541398" y="1663702"/>
            <a:ext cx="806631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 charset="0"/>
                <a:sym typeface="+mn-ea"/>
              </a:rPr>
              <a:t>x-</a:t>
            </a: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 charset="0"/>
                <a:sym typeface="+mn-ea"/>
              </a:rPr>
              <a:t>50</a:t>
            </a:r>
            <a:endParaRPr lang="en-US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方正书宋_GBK" charset="0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69790" y="1487171"/>
            <a:ext cx="2998554" cy="813435"/>
            <a:chOff x="2538673" y="3733412"/>
            <a:chExt cx="3035875" cy="813414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" name="AutoShape 27"/>
            <p:cNvSpPr>
              <a:spLocks noChangeArrowheads="1"/>
            </p:cNvSpPr>
            <p:nvPr/>
          </p:nvSpPr>
          <p:spPr bwMode="auto">
            <a:xfrm>
              <a:off x="2538673" y="3733412"/>
              <a:ext cx="3035875" cy="813414"/>
            </a:xfrm>
            <a:prstGeom prst="cloudCallout">
              <a:avLst>
                <a:gd name="adj1" fmla="val -51863"/>
                <a:gd name="adj2" fmla="val 10050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683326" y="3903588"/>
              <a:ext cx="2532397" cy="4616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总价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单价×数量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230373" y="2606677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 charset="0"/>
                <a:sym typeface="+mn-ea"/>
              </a:rPr>
              <a:t>3x</a:t>
            </a:r>
            <a:endParaRPr lang="en-US" altLang="en-US" sz="2400" b="1" i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方正书宋_GBK" charset="0"/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309235" y="2534921"/>
            <a:ext cx="3078936" cy="813435"/>
            <a:chOff x="2538673" y="3733412"/>
            <a:chExt cx="3117258" cy="813414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2538673" y="3733412"/>
              <a:ext cx="3117258" cy="813414"/>
            </a:xfrm>
            <a:prstGeom prst="cloudCallout">
              <a:avLst>
                <a:gd name="adj1" fmla="val -48102"/>
                <a:gd name="adj2" fmla="val 86065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683326" y="3903588"/>
              <a:ext cx="2532397" cy="4616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总价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单价×数量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236088" y="3572512"/>
            <a:ext cx="127310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 charset="0"/>
                <a:sym typeface="+mn-ea"/>
              </a:rPr>
              <a:t>2(</a:t>
            </a:r>
            <a:r>
              <a:rPr lang="en-US" sz="24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 charset="0"/>
                <a:sym typeface="+mn-ea"/>
              </a:rPr>
              <a:t>x-</a:t>
            </a: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 charset="0"/>
                <a:sym typeface="+mn-ea"/>
              </a:rPr>
              <a:t>50)</a:t>
            </a:r>
            <a:endParaRPr lang="en-US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方正书宋_GBK" charset="0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7" grpId="0"/>
      <p:bldP spid="8" grpId="0"/>
      <p:bldP spid="12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5"/>
          <p:cNvSpPr txBox="1">
            <a:spLocks noChangeArrowheads="1"/>
          </p:cNvSpPr>
          <p:nvPr/>
        </p:nvSpPr>
        <p:spPr bwMode="auto">
          <a:xfrm>
            <a:off x="1043305" y="1131572"/>
            <a:ext cx="48240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连一连。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6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4" descr="8}LM[SP$O(~03_EC4Z2}~K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8888" y="1680529"/>
            <a:ext cx="6553200" cy="122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Picture 5" descr="A[S(3@Q`L8XDF8Y0IZYEZ%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175" y="3553778"/>
            <a:ext cx="1296988" cy="102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Picture 6" descr="F4SZQQ]}@7MQTZS@TPFHJCU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9404" y="3553778"/>
            <a:ext cx="1228725" cy="981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Picture 7" descr="6MJ)ZQ7K~PT8(M1YE@`]USK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27317" y="3580766"/>
            <a:ext cx="1247775" cy="981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Picture 8" descr="IGDTK86SM4@E[__9X)ZH_TH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89741" y="3517265"/>
            <a:ext cx="1095375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6" name="Picture 9" descr="MMF5796HFH]0ZUMEHJV5KR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31913" y="3590290"/>
            <a:ext cx="1123950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4" name="Line 10"/>
          <p:cNvSpPr/>
          <p:nvPr/>
        </p:nvSpPr>
        <p:spPr>
          <a:xfrm>
            <a:off x="1908179" y="2761615"/>
            <a:ext cx="1223963" cy="863600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5" name="Line 11"/>
          <p:cNvSpPr/>
          <p:nvPr/>
        </p:nvSpPr>
        <p:spPr>
          <a:xfrm>
            <a:off x="3492504" y="2617153"/>
            <a:ext cx="2232025" cy="1008062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6" name="Line 12"/>
          <p:cNvSpPr/>
          <p:nvPr/>
        </p:nvSpPr>
        <p:spPr>
          <a:xfrm flipH="1">
            <a:off x="2051050" y="2688590"/>
            <a:ext cx="2376488" cy="1008063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7" name="Line 13"/>
          <p:cNvSpPr/>
          <p:nvPr/>
        </p:nvSpPr>
        <p:spPr>
          <a:xfrm>
            <a:off x="5795967" y="2688592"/>
            <a:ext cx="1584325" cy="936625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8" name="Line 14"/>
          <p:cNvSpPr/>
          <p:nvPr/>
        </p:nvSpPr>
        <p:spPr>
          <a:xfrm flipH="1">
            <a:off x="4716467" y="2688592"/>
            <a:ext cx="2447925" cy="936625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5"/>
          <p:cNvSpPr txBox="1">
            <a:spLocks noChangeArrowheads="1"/>
          </p:cNvSpPr>
          <p:nvPr/>
        </p:nvSpPr>
        <p:spPr bwMode="auto">
          <a:xfrm>
            <a:off x="1043305" y="1131572"/>
            <a:ext cx="72948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工厂原有水泥a吨,又运来4车,每车b吨。这4车水泥的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质量和是原有水泥的一半。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6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7" name="文本框 106"/>
          <p:cNvSpPr txBox="1"/>
          <p:nvPr/>
        </p:nvSpPr>
        <p:spPr>
          <a:xfrm>
            <a:off x="1236345" y="2033272"/>
            <a:ext cx="495300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</a:t>
            </a: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用含有字母</a:t>
            </a:r>
            <a:r>
              <a:rPr lang="en-US" sz="2400" b="1" i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的式子表示字母</a:t>
            </a:r>
            <a:r>
              <a:rPr lang="en-US" sz="2400" b="1" i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32842" y="2595245"/>
            <a:ext cx="2386965" cy="895350"/>
            <a:chOff x="578799" y="1274146"/>
            <a:chExt cx="2525950" cy="224650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4" name="云形标注 5"/>
            <p:cNvSpPr>
              <a:spLocks noChangeArrowheads="1"/>
            </p:cNvSpPr>
            <p:nvPr/>
          </p:nvSpPr>
          <p:spPr bwMode="auto">
            <a:xfrm>
              <a:off x="578799" y="1274146"/>
              <a:ext cx="2525950" cy="2246507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829825" y="1527247"/>
              <a:ext cx="2031429" cy="177614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4车水泥的质量和可用4b表示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62969" y="2695946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AutoShape 27"/>
          <p:cNvSpPr>
            <a:spLocks noChangeArrowheads="1"/>
          </p:cNvSpPr>
          <p:nvPr/>
        </p:nvSpPr>
        <p:spPr bwMode="auto">
          <a:xfrm>
            <a:off x="4566289" y="2501902"/>
            <a:ext cx="3043555" cy="810260"/>
          </a:xfrm>
          <a:prstGeom prst="wedgeRoundRectCallout">
            <a:avLst>
              <a:gd name="adj1" fmla="val 63539"/>
              <a:gd name="adj2" fmla="val -315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/>
          <a:p>
            <a:pPr>
              <a:lnSpc>
                <a:spcPct val="110000"/>
              </a:lnSpc>
              <a:defRPr/>
            </a:pPr>
            <a:r>
              <a:rPr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这些水泥是原有水泥的一半,也就是说a是4b的2倍</a:t>
            </a:r>
            <a:endParaRPr sz="20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68320" y="3674112"/>
            <a:ext cx="254000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a=4b×2=8b</a:t>
            </a:r>
            <a:endParaRPr lang="en-US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39" grpId="0" bldLvl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5"/>
          <p:cNvSpPr txBox="1">
            <a:spLocks noChangeArrowheads="1"/>
          </p:cNvSpPr>
          <p:nvPr/>
        </p:nvSpPr>
        <p:spPr bwMode="auto">
          <a:xfrm>
            <a:off x="1043305" y="1131572"/>
            <a:ext cx="72948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工厂原有水泥a吨,又运来4车,每车b吨。这4车水泥的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质量和是原有水泥的一半。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6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7" name="文本框 106"/>
          <p:cNvSpPr txBox="1"/>
          <p:nvPr/>
        </p:nvSpPr>
        <p:spPr>
          <a:xfrm>
            <a:off x="1236345" y="2033272"/>
            <a:ext cx="49530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</a:t>
            </a: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</a:t>
            </a:r>
            <a:r>
              <a:rPr lang="en-US" sz="2400" b="1" i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b=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5,</a:t>
            </a: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求工厂原有水泥的质量。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62914" y="4214497"/>
            <a:ext cx="48037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</a:t>
            </a: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</a:t>
            </a: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b=5,</a:t>
            </a: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工厂原有水泥</a:t>
            </a: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40</a:t>
            </a: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吨。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92730" y="2628902"/>
            <a:ext cx="254000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b=5</a:t>
            </a:r>
            <a:endParaRPr lang="en-US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92730" y="3089277"/>
            <a:ext cx="254000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a=8b</a:t>
            </a:r>
            <a:endParaRPr lang="en-US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76245" y="3467737"/>
            <a:ext cx="254000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=8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76245" y="3775077"/>
            <a:ext cx="254000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=40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3" grpId="0"/>
      <p:bldP spid="16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680019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05869" y="2011682"/>
            <a:ext cx="6607175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含有字母的式子里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数字和字母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字母和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字母中间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的乘号可以记作“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•”,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也可以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省略不写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省略乘号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通常把数字写在字母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680019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05869" y="2011682"/>
            <a:ext cx="6607175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正方形的周长、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面积公式分别用字母表示为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C=4a</a:t>
            </a:r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和S=a</a:t>
            </a:r>
            <a:r>
              <a:rPr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长方形的周长、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面积公式分别用字母表示为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C=2(</a:t>
            </a:r>
            <a:r>
              <a:rPr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a+b</a:t>
            </a:r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)和S=ab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675" y="1563371"/>
            <a:ext cx="360807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页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第5、6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9题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92225" y="1170942"/>
            <a:ext cx="730631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如果用</a:t>
            </a:r>
            <a:r>
              <a:rPr lang="en-US" sz="24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表示周长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</a:t>
            </a:r>
            <a:r>
              <a:rPr lang="en-US" sz="24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S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表示面积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你能用字母表示出</a:t>
            </a:r>
            <a:endParaRPr 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正方形周长和面积的计算公式吗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0490" name="Group 19"/>
          <p:cNvGrpSpPr/>
          <p:nvPr/>
        </p:nvGrpSpPr>
        <p:grpSpPr>
          <a:xfrm>
            <a:off x="2047562" y="2395539"/>
            <a:ext cx="1368425" cy="1254123"/>
            <a:chOff x="0" y="0"/>
            <a:chExt cx="862" cy="790"/>
          </a:xfrm>
        </p:grpSpPr>
        <p:pic>
          <p:nvPicPr>
            <p:cNvPr id="20493" name="Picture 20" descr="V}Z_H[YJMZV6QEH}F9)T7GY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590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4" name="Text Box 21"/>
            <p:cNvSpPr txBox="1"/>
            <p:nvPr/>
          </p:nvSpPr>
          <p:spPr>
            <a:xfrm>
              <a:off x="544" y="136"/>
              <a:ext cx="318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2400" b="1" i="1" dirty="0">
                  <a:latin typeface="楷体" panose="02010609060101010101" pitchFamily="49" charset="-122"/>
                  <a:ea typeface="楷体" panose="02010609060101010101" pitchFamily="49" charset="-122"/>
                </a:rPr>
                <a:t>ɑ</a:t>
              </a:r>
              <a:endPara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95" name="Text Box 22"/>
            <p:cNvSpPr txBox="1"/>
            <p:nvPr/>
          </p:nvSpPr>
          <p:spPr>
            <a:xfrm>
              <a:off x="136" y="499"/>
              <a:ext cx="318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2400" b="1" i="1" dirty="0">
                  <a:latin typeface="楷体" panose="02010609060101010101" pitchFamily="49" charset="-122"/>
                  <a:ea typeface="楷体" panose="02010609060101010101" pitchFamily="49" charset="-122"/>
                </a:rPr>
                <a:t>ɑ</a:t>
              </a:r>
              <a:endPara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047494" y="2413637"/>
            <a:ext cx="361632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正方形的周长</a:t>
            </a:r>
            <a:r>
              <a:rPr lang="en-US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边长</a:t>
            </a:r>
            <a:r>
              <a:rPr lang="en-US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×4</a:t>
            </a:r>
            <a:endParaRPr lang="en-US" altLang="en-US" sz="2400" b="1" dirty="0">
              <a:solidFill>
                <a:srgbClr val="FF0000"/>
              </a:solidFill>
              <a:uFill>
                <a:solidFill>
                  <a:srgbClr val="FF4C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25466" y="3068957"/>
            <a:ext cx="267779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 i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 </a:t>
            </a:r>
            <a:r>
              <a:rPr lang="en-US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 </a:t>
            </a:r>
            <a:r>
              <a:rPr lang="en-US" sz="2400" b="1" i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 </a:t>
            </a:r>
            <a:r>
              <a:rPr lang="en-US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4 </a:t>
            </a:r>
            <a:endParaRPr lang="en-US" altLang="en-US" sz="2400" b="1" i="1" dirty="0">
              <a:solidFill>
                <a:srgbClr val="FF0000"/>
              </a:solidFill>
              <a:uFill>
                <a:solidFill>
                  <a:srgbClr val="FF4C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8" name="文本框 14"/>
          <p:cNvSpPr txBox="1"/>
          <p:nvPr/>
        </p:nvSpPr>
        <p:spPr>
          <a:xfrm>
            <a:off x="611560" y="439396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92225" y="1099187"/>
            <a:ext cx="730631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如果用</a:t>
            </a:r>
            <a:r>
              <a:rPr lang="en-US" sz="24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表示周长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</a:t>
            </a:r>
            <a:r>
              <a:rPr lang="en-US" sz="24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S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表示面积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你能用字母表示出</a:t>
            </a:r>
            <a:endParaRPr 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正方形周长和面积的计算公式吗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0490" name="Group 19"/>
          <p:cNvGrpSpPr/>
          <p:nvPr/>
        </p:nvGrpSpPr>
        <p:grpSpPr>
          <a:xfrm>
            <a:off x="2047562" y="2323784"/>
            <a:ext cx="1368425" cy="1254123"/>
            <a:chOff x="0" y="0"/>
            <a:chExt cx="862" cy="790"/>
          </a:xfrm>
        </p:grpSpPr>
        <p:pic>
          <p:nvPicPr>
            <p:cNvPr id="20493" name="Picture 20" descr="V}Z_H[YJMZV6QEH}F9)T7GY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590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4" name="Text Box 21"/>
            <p:cNvSpPr txBox="1"/>
            <p:nvPr/>
          </p:nvSpPr>
          <p:spPr>
            <a:xfrm>
              <a:off x="544" y="136"/>
              <a:ext cx="318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2400" b="1" i="1" dirty="0">
                  <a:latin typeface="Arial" panose="020B0604020202020204" pitchFamily="34" charset="0"/>
                  <a:ea typeface="宋体" panose="02010600030101010101" pitchFamily="2" charset="-122"/>
                </a:rPr>
                <a:t>ɑ</a:t>
              </a:r>
              <a:endParaRPr lang="en-US" altLang="zh-CN" sz="2400" b="1" i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5" name="Text Box 22"/>
            <p:cNvSpPr txBox="1"/>
            <p:nvPr/>
          </p:nvSpPr>
          <p:spPr>
            <a:xfrm>
              <a:off x="136" y="499"/>
              <a:ext cx="318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2400" b="1" i="1" dirty="0">
                  <a:latin typeface="Arial" panose="020B0604020202020204" pitchFamily="34" charset="0"/>
                  <a:ea typeface="宋体" panose="02010600030101010101" pitchFamily="2" charset="-122"/>
                </a:rPr>
                <a:t>ɑ</a:t>
              </a:r>
              <a:endParaRPr lang="en-US" altLang="zh-CN" sz="2400" b="1" i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047490" y="2341882"/>
            <a:ext cx="43973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正方形的面积</a:t>
            </a:r>
            <a:r>
              <a:rPr lang="en-US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边长</a:t>
            </a:r>
            <a:r>
              <a:rPr lang="en-US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边长</a:t>
            </a:r>
            <a:endParaRPr lang="zh-CN" altLang="en-US" sz="2400" b="1" dirty="0">
              <a:solidFill>
                <a:srgbClr val="FF0000"/>
              </a:solidFill>
              <a:uFill>
                <a:solidFill>
                  <a:srgbClr val="FF4C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78479" y="3115947"/>
            <a:ext cx="267779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 i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S </a:t>
            </a:r>
            <a:r>
              <a:rPr lang="en-US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  </a:t>
            </a:r>
            <a:r>
              <a:rPr lang="en-US" sz="2400" b="1" i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 </a:t>
            </a:r>
            <a:r>
              <a:rPr lang="en-US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</a:t>
            </a:r>
            <a:r>
              <a:rPr lang="en-US" sz="2400" b="1" i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</a:t>
            </a:r>
            <a:r>
              <a:rPr lang="en-US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2000" b="1" i="1" baseline="30000" dirty="0">
              <a:solidFill>
                <a:srgbClr val="FF0000"/>
              </a:solidFill>
              <a:uFill>
                <a:solidFill>
                  <a:srgbClr val="FF4C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037719" y="3134996"/>
            <a:ext cx="4846955" cy="1091565"/>
          </a:xfrm>
          <a:prstGeom prst="round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F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" name="文本框 6"/>
          <p:cNvSpPr txBox="1"/>
          <p:nvPr/>
        </p:nvSpPr>
        <p:spPr>
          <a:xfrm>
            <a:off x="2037715" y="3140077"/>
            <a:ext cx="5170170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25000"/>
              </a:lnSpc>
              <a:spcBef>
                <a:spcPct val="0"/>
              </a:spcBef>
              <a:buNone/>
            </a:pPr>
            <a:r>
              <a:rPr lang="en-US" sz="2400" b="1" i="1" dirty="0">
                <a:solidFill>
                  <a:schemeClr val="tx1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4×</a:t>
            </a:r>
            <a:r>
              <a:rPr lang="en-US" sz="2400" b="1" i="1" dirty="0">
                <a:solidFill>
                  <a:schemeClr val="tx1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通常可以写成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4·</a:t>
            </a:r>
            <a:r>
              <a:rPr lang="en-US" sz="2400" b="1" i="1" dirty="0">
                <a:solidFill>
                  <a:schemeClr val="tx1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或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r>
              <a:rPr lang="en-US" sz="2400" b="1" i="1" dirty="0">
                <a:solidFill>
                  <a:schemeClr val="tx1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25000"/>
              </a:lnSpc>
              <a:spcBef>
                <a:spcPct val="0"/>
              </a:spcBef>
              <a:buNone/>
            </a:pPr>
            <a:r>
              <a:rPr lang="en-US" sz="2400" b="1" i="1" dirty="0" err="1">
                <a:solidFill>
                  <a:schemeClr val="tx1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</a:t>
            </a:r>
            <a:r>
              <a:rPr lang="en-US" altLang="zh-CN" sz="2400" b="1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r>
              <a:rPr lang="en-US" sz="2400" b="1" i="1" dirty="0" err="1">
                <a:solidFill>
                  <a:schemeClr val="tx1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可以写成</a:t>
            </a:r>
            <a:r>
              <a:rPr lang="en-US" sz="2400" b="1" i="1" dirty="0" err="1">
                <a:solidFill>
                  <a:schemeClr val="tx1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</a:t>
            </a:r>
            <a:r>
              <a:rPr lang="en-US" altLang="zh-CN" sz="2400" b="1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</a:t>
            </a:r>
            <a:r>
              <a:rPr lang="en-US" sz="2400" b="1" i="1" dirty="0" err="1">
                <a:solidFill>
                  <a:schemeClr val="tx1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或</a:t>
            </a:r>
            <a:r>
              <a:rPr lang="en-US" sz="2400" b="1" i="1" dirty="0">
                <a:solidFill>
                  <a:schemeClr val="tx1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²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20490" name="Group 19"/>
          <p:cNvGrpSpPr/>
          <p:nvPr/>
        </p:nvGrpSpPr>
        <p:grpSpPr>
          <a:xfrm>
            <a:off x="3844612" y="479744"/>
            <a:ext cx="1368425" cy="1254123"/>
            <a:chOff x="0" y="0"/>
            <a:chExt cx="862" cy="790"/>
          </a:xfrm>
        </p:grpSpPr>
        <p:pic>
          <p:nvPicPr>
            <p:cNvPr id="20493" name="Picture 20" descr="V}Z_H[YJMZV6QEH}F9)T7GY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590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4" name="Text Box 21"/>
            <p:cNvSpPr txBox="1"/>
            <p:nvPr/>
          </p:nvSpPr>
          <p:spPr>
            <a:xfrm>
              <a:off x="544" y="136"/>
              <a:ext cx="318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2400" b="1" i="1" dirty="0">
                  <a:latin typeface="Arial" panose="020B0604020202020204" pitchFamily="34" charset="0"/>
                  <a:ea typeface="宋体" panose="02010600030101010101" pitchFamily="2" charset="-122"/>
                </a:rPr>
                <a:t>ɑ</a:t>
              </a:r>
              <a:endParaRPr lang="en-US" altLang="zh-CN" sz="2400" b="1" i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5" name="Text Box 22"/>
            <p:cNvSpPr txBox="1"/>
            <p:nvPr/>
          </p:nvSpPr>
          <p:spPr>
            <a:xfrm>
              <a:off x="136" y="499"/>
              <a:ext cx="318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2400" b="1" i="1" dirty="0">
                  <a:latin typeface="Arial" panose="020B0604020202020204" pitchFamily="34" charset="0"/>
                  <a:ea typeface="宋体" panose="02010600030101010101" pitchFamily="2" charset="-122"/>
                </a:rPr>
                <a:t>ɑ</a:t>
              </a:r>
              <a:endParaRPr lang="en-US" altLang="zh-CN" sz="2400" b="1" i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478024" y="1767842"/>
            <a:ext cx="43973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正方形的面积</a:t>
            </a:r>
            <a:r>
              <a:rPr lang="en-US" sz="2400" b="1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sz="2400" b="1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边长</a:t>
            </a:r>
            <a:r>
              <a:rPr lang="en-US" sz="2400" b="1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zh-CN" altLang="en-US" sz="2400" b="1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边长</a:t>
            </a:r>
            <a:endParaRPr lang="zh-CN" altLang="en-US" sz="2400" b="1">
              <a:solidFill>
                <a:srgbClr val="FF0000"/>
              </a:solidFill>
              <a:uFill>
                <a:solidFill>
                  <a:srgbClr val="FF4C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37251" y="2423162"/>
            <a:ext cx="267779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 i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S </a:t>
            </a:r>
            <a:r>
              <a:rPr lang="en-US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  </a:t>
            </a:r>
            <a:r>
              <a:rPr lang="en-US" sz="2400" b="1" i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 </a:t>
            </a:r>
            <a:r>
              <a:rPr lang="en-US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</a:t>
            </a:r>
            <a:r>
              <a:rPr lang="en-US" sz="2400" b="1" i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</a:t>
            </a:r>
            <a:r>
              <a:rPr lang="en-US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2000" b="1" i="1" baseline="30000" dirty="0">
              <a:solidFill>
                <a:srgbClr val="FF0000"/>
              </a:solidFill>
              <a:uFill>
                <a:solidFill>
                  <a:srgbClr val="FF4C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5009" y="1767842"/>
            <a:ext cx="361632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正方形的周长</a:t>
            </a:r>
            <a:r>
              <a:rPr lang="en-US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边长</a:t>
            </a:r>
            <a:r>
              <a:rPr lang="en-US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×4</a:t>
            </a:r>
            <a:endParaRPr lang="en-US" altLang="en-US" sz="2400" b="1" dirty="0">
              <a:solidFill>
                <a:srgbClr val="FF0000"/>
              </a:solidFill>
              <a:uFill>
                <a:solidFill>
                  <a:srgbClr val="FF4C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52984" y="2423162"/>
            <a:ext cx="267779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 i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 </a:t>
            </a:r>
            <a:r>
              <a:rPr lang="en-US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 </a:t>
            </a:r>
            <a:r>
              <a:rPr lang="en-US" sz="2400" b="1" i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 </a:t>
            </a:r>
            <a:r>
              <a:rPr lang="en-US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4 </a:t>
            </a:r>
            <a:endParaRPr lang="en-US" altLang="en-US" sz="2400" b="1" i="1" dirty="0">
              <a:solidFill>
                <a:srgbClr val="FF0000"/>
              </a:solidFill>
              <a:uFill>
                <a:solidFill>
                  <a:srgbClr val="FF4C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78714" y="4226560"/>
            <a:ext cx="386016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读作</a:t>
            </a:r>
            <a:r>
              <a:rPr 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en-US" sz="20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的平方</a:t>
            </a:r>
            <a:r>
              <a:rPr 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”,</a:t>
            </a:r>
            <a:r>
              <a:rPr 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表示</a:t>
            </a:r>
            <a:r>
              <a:rPr 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sz="20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相乘。</a:t>
            </a:r>
            <a:endParaRPr 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781554" y="4091305"/>
            <a:ext cx="38163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42695" y="1027432"/>
            <a:ext cx="720153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你能用字母表示长方形周长和面积的计算公式吗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en-US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58" name="RL18.EPS" descr="id:2147502235;FounderCES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84529" y="1567817"/>
            <a:ext cx="2489835" cy="1372235"/>
          </a:xfrm>
          <a:prstGeom prst="rect">
            <a:avLst/>
          </a:prstGeom>
        </p:spPr>
      </p:pic>
      <p:sp>
        <p:nvSpPr>
          <p:cNvPr id="15371" name="Text Box 20"/>
          <p:cNvSpPr txBox="1"/>
          <p:nvPr/>
        </p:nvSpPr>
        <p:spPr>
          <a:xfrm>
            <a:off x="1695768" y="2809877"/>
            <a:ext cx="6013450" cy="5355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长方形的周长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（长 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宽）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 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372" name="Text Box 20"/>
          <p:cNvSpPr txBox="1"/>
          <p:nvPr/>
        </p:nvSpPr>
        <p:spPr>
          <a:xfrm>
            <a:off x="1768793" y="3825877"/>
            <a:ext cx="5041900" cy="5355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长方形的面积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宽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365" name="Text Box 6"/>
          <p:cNvSpPr txBox="1"/>
          <p:nvPr/>
        </p:nvSpPr>
        <p:spPr>
          <a:xfrm>
            <a:off x="3399794" y="3354707"/>
            <a:ext cx="1311275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99CC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Text Box 7"/>
          <p:cNvSpPr txBox="1"/>
          <p:nvPr/>
        </p:nvSpPr>
        <p:spPr>
          <a:xfrm>
            <a:off x="3471232" y="4370707"/>
            <a:ext cx="936625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S ＝</a:t>
            </a:r>
            <a:endParaRPr lang="en-US" altLang="zh-CN" sz="2400" b="1" dirty="0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055307" y="3354707"/>
            <a:ext cx="4179887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ɑ + b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Text Box 11"/>
          <p:cNvSpPr txBox="1"/>
          <p:nvPr/>
        </p:nvSpPr>
        <p:spPr>
          <a:xfrm>
            <a:off x="4195763" y="4359912"/>
            <a:ext cx="2519362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ɑ × b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5371" grpId="0"/>
      <p:bldP spid="15372" grpId="0"/>
      <p:bldP spid="15365" grpId="0"/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4"/>
          <p:cNvSpPr/>
          <p:nvPr/>
        </p:nvSpPr>
        <p:spPr>
          <a:xfrm>
            <a:off x="566420" y="898843"/>
            <a:ext cx="3238500" cy="5397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小知识：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386" name="Text Box 2"/>
          <p:cNvSpPr txBox="1"/>
          <p:nvPr/>
        </p:nvSpPr>
        <p:spPr>
          <a:xfrm>
            <a:off x="566449" y="1721397"/>
            <a:ext cx="2696989" cy="5724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①字母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与字母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相乘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Text Box 2"/>
          <p:cNvSpPr txBox="1"/>
          <p:nvPr/>
        </p:nvSpPr>
        <p:spPr>
          <a:xfrm>
            <a:off x="1118526" y="2576665"/>
            <a:ext cx="5609322" cy="5724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乘号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可以省略不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，或用“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·”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表示。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Text Box 2"/>
          <p:cNvSpPr txBox="1"/>
          <p:nvPr/>
        </p:nvSpPr>
        <p:spPr>
          <a:xfrm>
            <a:off x="1144447" y="3363839"/>
            <a:ext cx="5328592" cy="5724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如：</a:t>
            </a:r>
            <a:r>
              <a:rPr lang="en-US" altLang="zh-CN"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a×b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，可以表示为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或者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a·b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16386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4"/>
          <p:cNvSpPr/>
          <p:nvPr/>
        </p:nvSpPr>
        <p:spPr>
          <a:xfrm>
            <a:off x="566420" y="898843"/>
            <a:ext cx="3238500" cy="5397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小知识：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386" name="Text Box 2"/>
          <p:cNvSpPr txBox="1"/>
          <p:nvPr/>
        </p:nvSpPr>
        <p:spPr>
          <a:xfrm>
            <a:off x="566449" y="1721399"/>
            <a:ext cx="2696989" cy="5724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②数与字母相乘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Text Box 2"/>
          <p:cNvSpPr txBox="1"/>
          <p:nvPr/>
        </p:nvSpPr>
        <p:spPr>
          <a:xfrm>
            <a:off x="1118526" y="2576665"/>
            <a:ext cx="6405802" cy="5724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乘号也可以省略不写，但一般不用“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表示。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Text Box 2"/>
          <p:cNvSpPr txBox="1"/>
          <p:nvPr/>
        </p:nvSpPr>
        <p:spPr>
          <a:xfrm>
            <a:off x="1154344" y="3363839"/>
            <a:ext cx="5328592" cy="5724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2×a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，可以表示为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2a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Text Box 3"/>
          <p:cNvSpPr txBox="1"/>
          <p:nvPr/>
        </p:nvSpPr>
        <p:spPr>
          <a:xfrm>
            <a:off x="1117733" y="4151012"/>
            <a:ext cx="6550612" cy="5724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数字要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写在字母前面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2a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不要写成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4"/>
          <p:cNvSpPr/>
          <p:nvPr/>
        </p:nvSpPr>
        <p:spPr>
          <a:xfrm>
            <a:off x="566420" y="898843"/>
            <a:ext cx="3238500" cy="5397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小知识：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386" name="Text Box 2"/>
          <p:cNvSpPr txBox="1"/>
          <p:nvPr/>
        </p:nvSpPr>
        <p:spPr>
          <a:xfrm>
            <a:off x="566449" y="1721397"/>
            <a:ext cx="3645515" cy="5724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③两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个相同的字母相乘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Text Box 2"/>
          <p:cNvSpPr txBox="1"/>
          <p:nvPr/>
        </p:nvSpPr>
        <p:spPr>
          <a:xfrm>
            <a:off x="1118526" y="2576665"/>
            <a:ext cx="6405802" cy="5724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可以省略乘号，写成这个字母的平方。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Text Box 2"/>
          <p:cNvSpPr txBox="1"/>
          <p:nvPr/>
        </p:nvSpPr>
        <p:spPr>
          <a:xfrm>
            <a:off x="1154347" y="3363839"/>
            <a:ext cx="6514001" cy="5724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 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，可以表示为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5"/>
          <p:cNvSpPr txBox="1">
            <a:spLocks noChangeArrowheads="1"/>
          </p:cNvSpPr>
          <p:nvPr/>
        </p:nvSpPr>
        <p:spPr bwMode="auto">
          <a:xfrm>
            <a:off x="1043305" y="1131572"/>
            <a:ext cx="48240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省略乘号写出下面各式。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6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2" name="Text Box 5"/>
          <p:cNvSpPr txBox="1"/>
          <p:nvPr/>
        </p:nvSpPr>
        <p:spPr>
          <a:xfrm>
            <a:off x="1768172" y="3065292"/>
            <a:ext cx="576262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7m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3" name="Text Box 6"/>
          <p:cNvSpPr txBox="1"/>
          <p:nvPr/>
        </p:nvSpPr>
        <p:spPr>
          <a:xfrm>
            <a:off x="3347669" y="3065292"/>
            <a:ext cx="576263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6a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4" name="Text Box 7"/>
          <p:cNvSpPr txBox="1"/>
          <p:nvPr/>
        </p:nvSpPr>
        <p:spPr>
          <a:xfrm>
            <a:off x="4644012" y="3065292"/>
            <a:ext cx="576263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5" name="Text Box 8"/>
          <p:cNvSpPr txBox="1"/>
          <p:nvPr/>
        </p:nvSpPr>
        <p:spPr>
          <a:xfrm>
            <a:off x="5940156" y="3065292"/>
            <a:ext cx="576263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zh-CN" sz="2400" b="1" i="1" dirty="0">
                <a:solidFill>
                  <a:srgbClr val="0000FF"/>
                </a:solidFill>
                <a:ea typeface="楷体" panose="02010609060101010101" pitchFamily="49" charset="-122"/>
              </a:rPr>
              <a:t>x</a:t>
            </a:r>
            <a:endParaRPr lang="en-US" altLang="zh-CN" sz="2400" b="1" i="1" dirty="0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75660" y="1933860"/>
            <a:ext cx="5592131" cy="519875"/>
            <a:chOff x="1277857" y="2180162"/>
            <a:chExt cx="5592131" cy="519875"/>
          </a:xfrm>
        </p:grpSpPr>
        <p:sp>
          <p:nvSpPr>
            <p:cNvPr id="9" name="圆角矩形 8"/>
            <p:cNvSpPr/>
            <p:nvPr/>
          </p:nvSpPr>
          <p:spPr>
            <a:xfrm>
              <a:off x="1277857" y="2192580"/>
              <a:ext cx="5592131" cy="507457"/>
            </a:xfrm>
            <a:prstGeom prst="roundRect">
              <a:avLst/>
            </a:prstGeom>
            <a:solidFill>
              <a:srgbClr val="DAEBF2"/>
            </a:solidFill>
            <a:ln>
              <a:solidFill>
                <a:srgbClr val="DAEB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496613" y="2180162"/>
              <a:ext cx="5084316" cy="497625"/>
              <a:chOff x="1496613" y="2180162"/>
              <a:chExt cx="5084316" cy="497625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1496613" y="2216122"/>
                <a:ext cx="1207770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indent="0"/>
                <a:r>
                  <a:rPr 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7×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m</a:t>
                </a:r>
                <a:endParaRPr lang="en-US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3063637" y="2187070"/>
                <a:ext cx="932928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indent="0"/>
                <a:r>
                  <a:rPr 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a×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6</a:t>
                </a:r>
                <a:endParaRPr lang="en-US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355819" y="2183616"/>
                <a:ext cx="932928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indent="0"/>
                <a:r>
                  <a:rPr lang="en-US" sz="2400" b="1" dirty="0" err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a×</a:t>
                </a:r>
                <a:r>
                  <a:rPr lang="en-US" altLang="zh-CN" sz="2400" b="1" dirty="0" err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b</a:t>
                </a:r>
                <a:endParaRPr lang="en-US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5648001" y="2180162"/>
                <a:ext cx="932928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indent="0"/>
                <a:r>
                  <a:rPr lang="en-US" sz="2400" b="1" dirty="0" err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b×</a:t>
                </a:r>
                <a:r>
                  <a:rPr lang="en-US" altLang="zh-CN" sz="2400" b="1" i="1" dirty="0" err="1" smtClean="0">
                    <a:solidFill>
                      <a:srgbClr val="000000"/>
                    </a:solidFill>
                    <a:ea typeface="楷体" panose="02010609060101010101" pitchFamily="49" charset="-122"/>
                    <a:cs typeface="楷体" panose="02010609060101010101" pitchFamily="49" charset="-122"/>
                  </a:rPr>
                  <a:t>x</a:t>
                </a:r>
                <a:endParaRPr lang="en-US" altLang="en-US" sz="2400" b="1" i="1" dirty="0">
                  <a:solidFill>
                    <a:srgbClr val="000000"/>
                  </a:solidFill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</p:grpSp>
      <p:sp>
        <p:nvSpPr>
          <p:cNvPr id="12" name="下箭头 11"/>
          <p:cNvSpPr/>
          <p:nvPr/>
        </p:nvSpPr>
        <p:spPr>
          <a:xfrm>
            <a:off x="1979712" y="2540568"/>
            <a:ext cx="216024" cy="541273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下箭头 21"/>
          <p:cNvSpPr/>
          <p:nvPr/>
        </p:nvSpPr>
        <p:spPr>
          <a:xfrm>
            <a:off x="3514648" y="2540568"/>
            <a:ext cx="216024" cy="541273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下箭头 22"/>
          <p:cNvSpPr/>
          <p:nvPr/>
        </p:nvSpPr>
        <p:spPr>
          <a:xfrm>
            <a:off x="4815171" y="2540568"/>
            <a:ext cx="216024" cy="541273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下箭头 23"/>
          <p:cNvSpPr/>
          <p:nvPr/>
        </p:nvSpPr>
        <p:spPr>
          <a:xfrm>
            <a:off x="6115694" y="2540568"/>
            <a:ext cx="216024" cy="541273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 smtClean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412" grpId="0"/>
      <p:bldP spid="17413" grpId="0"/>
      <p:bldP spid="17414" grpId="0"/>
      <p:bldP spid="17415" grpId="0"/>
      <p:bldP spid="12" grpId="0" bldLvl="0" animBg="1"/>
      <p:bldP spid="22" grpId="0" bldLvl="0" animBg="1"/>
      <p:bldP spid="23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KSO_WPP_MARK_KEY" val="0cfc7f0d-ea43-4bf4-af1d-c35fda0457f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1232</Words>
  <Application>WPS 演示</Application>
  <PresentationFormat>全屏显示(16:9)</PresentationFormat>
  <Paragraphs>295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Calibri</vt:lpstr>
      <vt:lpstr>方正书宋_GBK</vt:lpstr>
      <vt:lpstr>Times New Roman</vt:lpstr>
      <vt:lpstr>楷体_GB2312</vt:lpstr>
      <vt:lpstr>新宋体</vt:lpstr>
      <vt:lpstr>NEU-BZ-S92</vt:lpstr>
      <vt:lpstr>Segoe Print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53</cp:revision>
  <dcterms:created xsi:type="dcterms:W3CDTF">2018-09-11T05:46:00Z</dcterms:created>
  <dcterms:modified xsi:type="dcterms:W3CDTF">2023-02-06T11:41:50Z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235559B155DF421BACFDE16BF81FB6B5</vt:lpwstr>
  </property>
</Properties>
</file>