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sldIdLst>
    <p:sldId id="256" r:id="rId4"/>
    <p:sldId id="347" r:id="rId5"/>
    <p:sldId id="348" r:id="rId6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292" r:id="rId18"/>
    <p:sldId id="361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57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21678" y="2287305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44635" y="1065967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05886" y="445727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254520" y="1145922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54"/>
          <p:cNvSpPr txBox="1">
            <a:spLocks noChangeArrowheads="1"/>
          </p:cNvSpPr>
          <p:nvPr/>
        </p:nvSpPr>
        <p:spPr bwMode="auto">
          <a:xfrm>
            <a:off x="971674" y="2282778"/>
            <a:ext cx="8424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39      1210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790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790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1210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971674" y="3346646"/>
            <a:ext cx="7632700" cy="1015663"/>
          </a:xfrm>
          <a:prstGeom prst="rect">
            <a:avLst/>
          </a:prstGeom>
          <a:solidFill>
            <a:srgbClr val="FF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两个数相加，交换加数的位置，和不变。这个规律就是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加法交换律。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898773" y="807096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Group 68"/>
          <p:cNvGrpSpPr/>
          <p:nvPr/>
        </p:nvGrpSpPr>
        <p:grpSpPr bwMode="auto">
          <a:xfrm>
            <a:off x="422527" y="1022995"/>
            <a:ext cx="9153525" cy="627062"/>
            <a:chOff x="-26" y="-41"/>
            <a:chExt cx="5459" cy="395"/>
          </a:xfrm>
        </p:grpSpPr>
        <p:pic>
          <p:nvPicPr>
            <p:cNvPr id="22" name="Picture 30" descr="_LVC10C2]A}AMX7RDE$MGN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26" y="-41"/>
              <a:ext cx="371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32"/>
            <p:cNvSpPr txBox="1">
              <a:spLocks noChangeArrowheads="1"/>
            </p:cNvSpPr>
            <p:nvPr/>
          </p:nvSpPr>
          <p:spPr bwMode="auto">
            <a:xfrm>
              <a:off x="344" y="-41"/>
              <a:ext cx="508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加法运算中还有其他的规律吗？（可用计算器计算）</a:t>
              </a:r>
              <a:endPara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 Box 34"/>
          <p:cNvSpPr txBox="1">
            <a:spLocks noChangeArrowheads="1"/>
          </p:cNvSpPr>
          <p:nvPr/>
        </p:nvSpPr>
        <p:spPr bwMode="auto">
          <a:xfrm>
            <a:off x="611435" y="1491632"/>
            <a:ext cx="882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70"/>
          <p:cNvSpPr>
            <a:spLocks noChangeArrowheads="1"/>
          </p:cNvSpPr>
          <p:nvPr/>
        </p:nvSpPr>
        <p:spPr bwMode="auto">
          <a:xfrm>
            <a:off x="1547936" y="1563639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71"/>
          <p:cNvSpPr>
            <a:spLocks noChangeArrowheads="1"/>
          </p:cNvSpPr>
          <p:nvPr/>
        </p:nvSpPr>
        <p:spPr bwMode="auto">
          <a:xfrm>
            <a:off x="6372353" y="1706515"/>
            <a:ext cx="4222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72"/>
          <p:cNvSpPr>
            <a:spLocks noChangeArrowheads="1"/>
          </p:cNvSpPr>
          <p:nvPr/>
        </p:nvSpPr>
        <p:spPr bwMode="auto">
          <a:xfrm>
            <a:off x="1547936" y="2138314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73"/>
          <p:cNvSpPr>
            <a:spLocks noChangeArrowheads="1"/>
          </p:cNvSpPr>
          <p:nvPr/>
        </p:nvSpPr>
        <p:spPr bwMode="auto">
          <a:xfrm>
            <a:off x="1547936" y="1563639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74"/>
          <p:cNvSpPr>
            <a:spLocks noChangeArrowheads="1"/>
          </p:cNvSpPr>
          <p:nvPr/>
        </p:nvSpPr>
        <p:spPr bwMode="auto">
          <a:xfrm>
            <a:off x="5219824" y="1635076"/>
            <a:ext cx="4222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75"/>
          <p:cNvSpPr>
            <a:spLocks noChangeArrowheads="1"/>
          </p:cNvSpPr>
          <p:nvPr/>
        </p:nvSpPr>
        <p:spPr bwMode="auto">
          <a:xfrm>
            <a:off x="5219824" y="2138314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78"/>
          <p:cNvSpPr>
            <a:spLocks noChangeArrowheads="1"/>
          </p:cNvSpPr>
          <p:nvPr/>
        </p:nvSpPr>
        <p:spPr bwMode="auto">
          <a:xfrm>
            <a:off x="5219824" y="1635076"/>
            <a:ext cx="4222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9"/>
          <p:cNvSpPr txBox="1">
            <a:spLocks noChangeArrowheads="1"/>
          </p:cNvSpPr>
          <p:nvPr/>
        </p:nvSpPr>
        <p:spPr bwMode="auto">
          <a:xfrm>
            <a:off x="395411" y="1992265"/>
            <a:ext cx="8281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05"/>
          <p:cNvSpPr>
            <a:spLocks noChangeArrowheads="1"/>
          </p:cNvSpPr>
          <p:nvPr/>
        </p:nvSpPr>
        <p:spPr bwMode="auto">
          <a:xfrm>
            <a:off x="6156449" y="5595889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06"/>
          <p:cNvSpPr>
            <a:spLocks noChangeArrowheads="1"/>
          </p:cNvSpPr>
          <p:nvPr/>
        </p:nvSpPr>
        <p:spPr bwMode="auto">
          <a:xfrm>
            <a:off x="1547936" y="2138314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10"/>
          <p:cNvSpPr>
            <a:spLocks noChangeArrowheads="1"/>
          </p:cNvSpPr>
          <p:nvPr/>
        </p:nvSpPr>
        <p:spPr bwMode="auto">
          <a:xfrm>
            <a:off x="1547936" y="2138314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11"/>
          <p:cNvSpPr>
            <a:spLocks noChangeArrowheads="1"/>
          </p:cNvSpPr>
          <p:nvPr/>
        </p:nvSpPr>
        <p:spPr bwMode="auto">
          <a:xfrm>
            <a:off x="6299328" y="1635076"/>
            <a:ext cx="4222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6"/>
          <p:cNvSpPr>
            <a:spLocks noChangeArrowheads="1"/>
          </p:cNvSpPr>
          <p:nvPr/>
        </p:nvSpPr>
        <p:spPr bwMode="auto">
          <a:xfrm>
            <a:off x="1547936" y="2138314"/>
            <a:ext cx="412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34"/>
          <p:cNvSpPr txBox="1">
            <a:spLocks noChangeArrowheads="1"/>
          </p:cNvSpPr>
          <p:nvPr/>
        </p:nvSpPr>
        <p:spPr bwMode="auto">
          <a:xfrm>
            <a:off x="1133602" y="1510981"/>
            <a:ext cx="831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34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34     3470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1210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1210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3470  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137"/>
          <p:cNvSpPr>
            <a:spLocks noChangeArrowheads="1"/>
          </p:cNvSpPr>
          <p:nvPr/>
        </p:nvSpPr>
        <p:spPr bwMode="auto">
          <a:xfrm>
            <a:off x="4327006" y="4486351"/>
            <a:ext cx="2394597" cy="461665"/>
          </a:xfrm>
          <a:prstGeom prst="rect">
            <a:avLst/>
          </a:prstGeom>
          <a:solidFill>
            <a:srgbClr val="FF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kumimoji="0" lang="en-US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0" lang="en-US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44"/>
          <p:cNvSpPr>
            <a:spLocks noChangeArrowheads="1"/>
          </p:cNvSpPr>
          <p:nvPr/>
        </p:nvSpPr>
        <p:spPr bwMode="auto">
          <a:xfrm>
            <a:off x="2194396" y="1504456"/>
            <a:ext cx="433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45"/>
          <p:cNvSpPr>
            <a:spLocks noChangeArrowheads="1"/>
          </p:cNvSpPr>
          <p:nvPr/>
        </p:nvSpPr>
        <p:spPr bwMode="auto">
          <a:xfrm>
            <a:off x="5580116" y="1504456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146"/>
          <p:cNvSpPr>
            <a:spLocks noChangeArrowheads="1"/>
          </p:cNvSpPr>
          <p:nvPr/>
        </p:nvSpPr>
        <p:spPr bwMode="auto">
          <a:xfrm>
            <a:off x="5436100" y="2283720"/>
            <a:ext cx="433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153"/>
          <p:cNvSpPr>
            <a:spLocks noChangeArrowheads="1"/>
          </p:cNvSpPr>
          <p:nvPr/>
        </p:nvSpPr>
        <p:spPr bwMode="auto">
          <a:xfrm>
            <a:off x="807722" y="2787776"/>
            <a:ext cx="2663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57"/>
          <p:cNvSpPr txBox="1">
            <a:spLocks noChangeArrowheads="1"/>
          </p:cNvSpPr>
          <p:nvPr/>
        </p:nvSpPr>
        <p:spPr bwMode="auto">
          <a:xfrm>
            <a:off x="1259015" y="1908672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8"/>
          <p:cNvSpPr txBox="1">
            <a:spLocks noChangeArrowheads="1"/>
          </p:cNvSpPr>
          <p:nvPr/>
        </p:nvSpPr>
        <p:spPr bwMode="auto">
          <a:xfrm>
            <a:off x="2627440" y="1908672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59"/>
          <p:cNvSpPr txBox="1">
            <a:spLocks noChangeArrowheads="1"/>
          </p:cNvSpPr>
          <p:nvPr/>
        </p:nvSpPr>
        <p:spPr bwMode="auto">
          <a:xfrm>
            <a:off x="1043608" y="2713843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160"/>
          <p:cNvSpPr txBox="1">
            <a:spLocks noChangeArrowheads="1"/>
          </p:cNvSpPr>
          <p:nvPr/>
        </p:nvSpPr>
        <p:spPr bwMode="auto">
          <a:xfrm>
            <a:off x="2339756" y="2713843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61"/>
          <p:cNvSpPr txBox="1">
            <a:spLocks noChangeArrowheads="1"/>
          </p:cNvSpPr>
          <p:nvPr/>
        </p:nvSpPr>
        <p:spPr bwMode="auto">
          <a:xfrm>
            <a:off x="4572004" y="1908672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62"/>
          <p:cNvSpPr txBox="1">
            <a:spLocks noChangeArrowheads="1"/>
          </p:cNvSpPr>
          <p:nvPr/>
        </p:nvSpPr>
        <p:spPr bwMode="auto">
          <a:xfrm>
            <a:off x="6177034" y="1908672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63"/>
          <p:cNvSpPr txBox="1">
            <a:spLocks noChangeArrowheads="1"/>
          </p:cNvSpPr>
          <p:nvPr/>
        </p:nvSpPr>
        <p:spPr bwMode="auto">
          <a:xfrm>
            <a:off x="4422108" y="2696935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64"/>
          <p:cNvSpPr txBox="1">
            <a:spLocks noChangeArrowheads="1"/>
          </p:cNvSpPr>
          <p:nvPr/>
        </p:nvSpPr>
        <p:spPr bwMode="auto">
          <a:xfrm>
            <a:off x="6115177" y="2713843"/>
            <a:ext cx="9366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165"/>
          <p:cNvSpPr>
            <a:spLocks noChangeArrowheads="1"/>
          </p:cNvSpPr>
          <p:nvPr/>
        </p:nvSpPr>
        <p:spPr bwMode="auto">
          <a:xfrm>
            <a:off x="1907704" y="2283720"/>
            <a:ext cx="433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66"/>
          <p:cNvSpPr>
            <a:spLocks noChangeArrowheads="1"/>
          </p:cNvSpPr>
          <p:nvPr/>
        </p:nvSpPr>
        <p:spPr bwMode="auto">
          <a:xfrm>
            <a:off x="1133598" y="4486351"/>
            <a:ext cx="316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你会用字母表示吗？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 autoUpdateAnimBg="0" build="allAtOnce"/>
      <p:bldP spid="39" grpId="0"/>
      <p:bldP spid="40" grpId="0" bldLvl="0" animBg="1" autoUpdateAnimBg="0"/>
      <p:bldP spid="43" grpId="0" autoUpdateAnimBg="0"/>
      <p:bldP spid="44" grpId="0" autoUpdateAnimBg="0"/>
      <p:bldP spid="45" grpId="0" autoUpdateAnimBg="0"/>
      <p:bldP spid="47" grpId="0" bldLvl="0" animBg="1" autoUpdateAnimBg="0"/>
      <p:bldP spid="47" grpId="1" bldLvl="0" animBg="1" autoUpdateAnimBg="0"/>
      <p:bldP spid="48" grpId="0" bldLvl="0" animBg="1" autoUpdateAnimBg="0"/>
      <p:bldP spid="48" grpId="1" bldLvl="0" animBg="1" autoUpdateAnimBg="0"/>
      <p:bldP spid="49" grpId="0" bldLvl="0" animBg="1" autoUpdateAnimBg="0"/>
      <p:bldP spid="49" grpId="1" bldLvl="0" animBg="1" autoUpdateAnimBg="0"/>
      <p:bldP spid="50" grpId="0" bldLvl="0" animBg="1" autoUpdateAnimBg="0"/>
      <p:bldP spid="50" grpId="1" bldLvl="0" animBg="1" autoUpdateAnimBg="0"/>
      <p:bldP spid="51" grpId="0" bldLvl="0" animBg="1" autoUpdateAnimBg="0"/>
      <p:bldP spid="51" grpId="1" bldLvl="0" animBg="1" autoUpdateAnimBg="0"/>
      <p:bldP spid="52" grpId="0" bldLvl="0" animBg="1" autoUpdateAnimBg="0"/>
      <p:bldP spid="52" grpId="1" bldLvl="0" animBg="1" autoUpdateAnimBg="0"/>
      <p:bldP spid="53" grpId="0" bldLvl="0" animBg="1" autoUpdateAnimBg="0"/>
      <p:bldP spid="53" grpId="1" bldLvl="0" animBg="1" autoUpdateAnimBg="0"/>
      <p:bldP spid="54" grpId="0" bldLvl="0" animBg="1" autoUpdateAnimBg="0"/>
      <p:bldP spid="54" grpId="1" bldLvl="0" animBg="1" autoUpdateAnimBg="0"/>
      <p:bldP spid="5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2516188" y="2014440"/>
            <a:ext cx="749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4365626" y="1624632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44"/>
          <p:cNvGrpSpPr/>
          <p:nvPr/>
        </p:nvGrpSpPr>
        <p:grpSpPr bwMode="auto">
          <a:xfrm>
            <a:off x="2382842" y="1633439"/>
            <a:ext cx="2879725" cy="461961"/>
            <a:chOff x="6" y="77"/>
            <a:chExt cx="1814" cy="291"/>
          </a:xfrm>
        </p:grpSpPr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6" y="77"/>
              <a:ext cx="18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43"/>
            <p:cNvSpPr>
              <a:spLocks noChangeArrowheads="1"/>
            </p:cNvSpPr>
            <p:nvPr/>
          </p:nvSpPr>
          <p:spPr bwMode="auto">
            <a:xfrm>
              <a:off x="1278" y="92"/>
              <a:ext cx="249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49"/>
          <p:cNvGrpSpPr/>
          <p:nvPr/>
        </p:nvGrpSpPr>
        <p:grpSpPr bwMode="auto">
          <a:xfrm>
            <a:off x="2400780" y="2268174"/>
            <a:ext cx="2879725" cy="461964"/>
            <a:chOff x="-30" y="-138"/>
            <a:chExt cx="1814" cy="291"/>
          </a:xfrm>
        </p:grpSpPr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-30" y="-138"/>
              <a:ext cx="18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＋</a:t>
              </a:r>
              <a:endPara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1307" y="-116"/>
              <a:ext cx="249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833" y="-116"/>
              <a:ext cx="249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59"/>
          <p:cNvGrpSpPr/>
          <p:nvPr/>
        </p:nvGrpSpPr>
        <p:grpSpPr bwMode="auto">
          <a:xfrm>
            <a:off x="860429" y="2902910"/>
            <a:ext cx="8099425" cy="461963"/>
            <a:chOff x="-116" y="-380"/>
            <a:chExt cx="5102" cy="291"/>
          </a:xfrm>
        </p:grpSpPr>
        <p:sp>
          <p:nvSpPr>
            <p:cNvPr id="33" name="Rectangle 51"/>
            <p:cNvSpPr>
              <a:spLocks noChangeArrowheads="1"/>
            </p:cNvSpPr>
            <p:nvPr/>
          </p:nvSpPr>
          <p:spPr bwMode="auto">
            <a:xfrm>
              <a:off x="-116" y="-380"/>
              <a:ext cx="51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160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132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kumimoji="0"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＋    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132</a:t>
              </a:r>
              <a:endPara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Rectangle 52"/>
            <p:cNvSpPr>
              <a:spLocks noChangeArrowheads="1"/>
            </p:cNvSpPr>
            <p:nvPr/>
          </p:nvSpPr>
          <p:spPr bwMode="auto">
            <a:xfrm>
              <a:off x="2517" y="-348"/>
              <a:ext cx="249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53"/>
            <p:cNvSpPr>
              <a:spLocks noChangeArrowheads="1"/>
            </p:cNvSpPr>
            <p:nvPr/>
          </p:nvSpPr>
          <p:spPr bwMode="auto">
            <a:xfrm>
              <a:off x="1923" y="-348"/>
              <a:ext cx="249" cy="24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60"/>
          <p:cNvGrpSpPr/>
          <p:nvPr/>
        </p:nvGrpSpPr>
        <p:grpSpPr bwMode="auto">
          <a:xfrm>
            <a:off x="985838" y="3537645"/>
            <a:ext cx="7640638" cy="1852615"/>
            <a:chOff x="211" y="-523"/>
            <a:chExt cx="4813" cy="1167"/>
          </a:xfrm>
        </p:grpSpPr>
        <p:sp>
          <p:nvSpPr>
            <p:cNvPr id="40" name="Rectangle 54"/>
            <p:cNvSpPr>
              <a:spLocks noChangeArrowheads="1"/>
            </p:cNvSpPr>
            <p:nvPr/>
          </p:nvSpPr>
          <p:spPr bwMode="auto">
            <a:xfrm>
              <a:off x="715" y="-523"/>
              <a:ext cx="430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98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 </a:t>
              </a: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58"/>
            <p:cNvGrpSpPr/>
            <p:nvPr/>
          </p:nvGrpSpPr>
          <p:grpSpPr bwMode="auto">
            <a:xfrm>
              <a:off x="211" y="-489"/>
              <a:ext cx="3538" cy="1133"/>
              <a:chOff x="0" y="-511"/>
              <a:chExt cx="3538" cy="1133"/>
            </a:xfrm>
          </p:grpSpPr>
          <p:grpSp>
            <p:nvGrpSpPr>
              <p:cNvPr id="42" name="Group 10"/>
              <p:cNvGrpSpPr/>
              <p:nvPr/>
            </p:nvGrpSpPr>
            <p:grpSpPr bwMode="auto">
              <a:xfrm>
                <a:off x="2450" y="331"/>
                <a:ext cx="1088" cy="291"/>
                <a:chOff x="0" y="0"/>
                <a:chExt cx="1088" cy="291"/>
              </a:xfrm>
            </p:grpSpPr>
            <p:sp>
              <p:nvSpPr>
                <p:cNvPr id="4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53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endParaRPr kumimoji="0" lang="en-US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680" y="0"/>
                  <a:ext cx="408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endParaRPr kumimoji="0" lang="en-US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3" name="圆角矩形标注 34"/>
              <p:cNvSpPr>
                <a:spLocks noChangeArrowheads="1"/>
              </p:cNvSpPr>
              <p:nvPr/>
            </p:nvSpPr>
            <p:spPr bwMode="auto">
              <a:xfrm>
                <a:off x="0" y="195"/>
                <a:ext cx="2182" cy="406"/>
              </a:xfrm>
              <a:prstGeom prst="wedgeRoundRectCallout">
                <a:avLst>
                  <a:gd name="adj1" fmla="val 45556"/>
                  <a:gd name="adj2" fmla="val 42120"/>
                  <a:gd name="adj3" fmla="val 16667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kumimoji="0" lang="zh-CN" altLang="en-US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Rectangle 56"/>
              <p:cNvSpPr>
                <a:spLocks noChangeArrowheads="1"/>
              </p:cNvSpPr>
              <p:nvPr/>
            </p:nvSpPr>
            <p:spPr bwMode="auto">
              <a:xfrm>
                <a:off x="1754" y="-509"/>
                <a:ext cx="249" cy="249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kumimoji="0"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Rectangle 57"/>
              <p:cNvSpPr>
                <a:spLocks noChangeArrowheads="1"/>
              </p:cNvSpPr>
              <p:nvPr/>
            </p:nvSpPr>
            <p:spPr bwMode="auto">
              <a:xfrm>
                <a:off x="2803" y="-511"/>
                <a:ext cx="249" cy="249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kumimoji="0"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8" name="Text Box 61"/>
          <p:cNvSpPr txBox="1">
            <a:spLocks noChangeArrowheads="1"/>
          </p:cNvSpPr>
          <p:nvPr/>
        </p:nvSpPr>
        <p:spPr bwMode="auto">
          <a:xfrm>
            <a:off x="3736182" y="2258650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62"/>
          <p:cNvSpPr txBox="1">
            <a:spLocks noChangeArrowheads="1"/>
          </p:cNvSpPr>
          <p:nvPr/>
        </p:nvSpPr>
        <p:spPr bwMode="auto">
          <a:xfrm>
            <a:off x="4492626" y="2258650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63"/>
          <p:cNvSpPr txBox="1">
            <a:spLocks noChangeArrowheads="1"/>
          </p:cNvSpPr>
          <p:nvPr/>
        </p:nvSpPr>
        <p:spPr bwMode="auto">
          <a:xfrm>
            <a:off x="3970338" y="2903209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64"/>
          <p:cNvSpPr txBox="1">
            <a:spLocks noChangeArrowheads="1"/>
          </p:cNvSpPr>
          <p:nvPr/>
        </p:nvSpPr>
        <p:spPr bwMode="auto">
          <a:xfrm>
            <a:off x="5003801" y="2917103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65"/>
          <p:cNvSpPr txBox="1">
            <a:spLocks noChangeArrowheads="1"/>
          </p:cNvSpPr>
          <p:nvPr/>
        </p:nvSpPr>
        <p:spPr bwMode="auto">
          <a:xfrm>
            <a:off x="3733801" y="3545305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66"/>
          <p:cNvSpPr txBox="1">
            <a:spLocks noChangeArrowheads="1"/>
          </p:cNvSpPr>
          <p:nvPr/>
        </p:nvSpPr>
        <p:spPr bwMode="auto">
          <a:xfrm>
            <a:off x="5399089" y="3537944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9663" y="1099187"/>
            <a:ext cx="4203065" cy="523220"/>
            <a:chOff x="1089659" y="1099185"/>
            <a:chExt cx="4203065" cy="523219"/>
          </a:xfrm>
        </p:grpSpPr>
        <p:sp>
          <p:nvSpPr>
            <p:cNvPr id="28677" name="Text Box 16"/>
            <p:cNvSpPr txBox="1"/>
            <p:nvPr/>
          </p:nvSpPr>
          <p:spPr>
            <a:xfrm>
              <a:off x="1089659" y="1099185"/>
              <a:ext cx="4203065" cy="523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   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填上合适的数。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4" name="Rectangle 43"/>
            <p:cNvSpPr>
              <a:spLocks noChangeArrowheads="1"/>
            </p:cNvSpPr>
            <p:nvPr/>
          </p:nvSpPr>
          <p:spPr bwMode="auto">
            <a:xfrm>
              <a:off x="1643672" y="1217462"/>
              <a:ext cx="306197" cy="30619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2"/>
            <a:ext cx="6845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先计算，再用加法交换律进行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889896" y="1692822"/>
            <a:ext cx="2735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354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34"/>
          <p:cNvGrpSpPr/>
          <p:nvPr/>
        </p:nvGrpSpPr>
        <p:grpSpPr bwMode="auto">
          <a:xfrm>
            <a:off x="2046051" y="2364394"/>
            <a:ext cx="2497138" cy="1352549"/>
            <a:chOff x="-76" y="-143"/>
            <a:chExt cx="1573" cy="852"/>
          </a:xfrm>
        </p:grpSpPr>
        <p:sp>
          <p:nvSpPr>
            <p:cNvPr id="29" name="Line 42"/>
            <p:cNvSpPr>
              <a:spLocks noChangeShapeType="1"/>
            </p:cNvSpPr>
            <p:nvPr/>
          </p:nvSpPr>
          <p:spPr bwMode="auto">
            <a:xfrm>
              <a:off x="404" y="455"/>
              <a:ext cx="7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-76" y="-143"/>
              <a:ext cx="59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验算：</a:t>
              </a:r>
              <a:endPara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40"/>
            <p:cNvSpPr txBox="1">
              <a:spLocks noChangeArrowheads="1"/>
            </p:cNvSpPr>
            <p:nvPr/>
          </p:nvSpPr>
          <p:spPr bwMode="auto">
            <a:xfrm>
              <a:off x="635" y="0"/>
              <a:ext cx="8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354</a:t>
              </a:r>
              <a:endPara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41"/>
            <p:cNvSpPr txBox="1">
              <a:spLocks noChangeArrowheads="1"/>
            </p:cNvSpPr>
            <p:nvPr/>
          </p:nvSpPr>
          <p:spPr bwMode="auto">
            <a:xfrm>
              <a:off x="428" y="185"/>
              <a:ext cx="99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kumimoji="0"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78</a:t>
              </a:r>
              <a:endPara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44"/>
            <p:cNvSpPr txBox="1">
              <a:spLocks noChangeArrowheads="1"/>
            </p:cNvSpPr>
            <p:nvPr/>
          </p:nvSpPr>
          <p:spPr bwMode="auto">
            <a:xfrm>
              <a:off x="620" y="418"/>
              <a:ext cx="8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432</a:t>
              </a:r>
              <a:endPara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Group 58"/>
          <p:cNvGrpSpPr/>
          <p:nvPr/>
        </p:nvGrpSpPr>
        <p:grpSpPr bwMode="auto">
          <a:xfrm>
            <a:off x="4790046" y="2427040"/>
            <a:ext cx="1811338" cy="1122363"/>
            <a:chOff x="-12" y="156"/>
            <a:chExt cx="1141" cy="707"/>
          </a:xfrm>
        </p:grpSpPr>
        <p:sp>
          <p:nvSpPr>
            <p:cNvPr id="35" name="Text Box 45"/>
            <p:cNvSpPr txBox="1">
              <a:spLocks noChangeArrowheads="1"/>
            </p:cNvSpPr>
            <p:nvPr/>
          </p:nvSpPr>
          <p:spPr bwMode="auto">
            <a:xfrm>
              <a:off x="267" y="572"/>
              <a:ext cx="8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790</a:t>
              </a:r>
              <a:endPara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46"/>
            <p:cNvSpPr txBox="1">
              <a:spLocks noChangeArrowheads="1"/>
            </p:cNvSpPr>
            <p:nvPr/>
          </p:nvSpPr>
          <p:spPr bwMode="auto">
            <a:xfrm>
              <a:off x="267" y="156"/>
              <a:ext cx="63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284</a:t>
              </a:r>
              <a:endPara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47"/>
            <p:cNvSpPr txBox="1">
              <a:spLocks noChangeArrowheads="1"/>
            </p:cNvSpPr>
            <p:nvPr/>
          </p:nvSpPr>
          <p:spPr bwMode="auto">
            <a:xfrm>
              <a:off x="-12" y="342"/>
              <a:ext cx="81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506</a:t>
              </a:r>
              <a:endPara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48"/>
            <p:cNvSpPr>
              <a:spLocks noChangeShapeType="1"/>
            </p:cNvSpPr>
            <p:nvPr/>
          </p:nvSpPr>
          <p:spPr bwMode="auto">
            <a:xfrm>
              <a:off x="-12" y="625"/>
              <a:ext cx="7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Group 56"/>
          <p:cNvGrpSpPr/>
          <p:nvPr/>
        </p:nvGrpSpPr>
        <p:grpSpPr bwMode="auto">
          <a:xfrm>
            <a:off x="887515" y="2427040"/>
            <a:ext cx="1819275" cy="1131888"/>
            <a:chOff x="51" y="86"/>
            <a:chExt cx="1146" cy="713"/>
          </a:xfrm>
        </p:grpSpPr>
        <p:sp>
          <p:nvSpPr>
            <p:cNvPr id="41" name="Text Box 6"/>
            <p:cNvSpPr txBox="1">
              <a:spLocks noChangeArrowheads="1"/>
            </p:cNvSpPr>
            <p:nvPr/>
          </p:nvSpPr>
          <p:spPr bwMode="auto">
            <a:xfrm>
              <a:off x="335" y="508"/>
              <a:ext cx="8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432</a:t>
              </a:r>
              <a:endPara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7"/>
            <p:cNvSpPr txBox="1">
              <a:spLocks noChangeArrowheads="1"/>
            </p:cNvSpPr>
            <p:nvPr/>
          </p:nvSpPr>
          <p:spPr bwMode="auto">
            <a:xfrm>
              <a:off x="432" y="86"/>
              <a:ext cx="63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78</a:t>
              </a:r>
              <a:endPara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8"/>
            <p:cNvSpPr txBox="1">
              <a:spLocks noChangeArrowheads="1"/>
            </p:cNvSpPr>
            <p:nvPr/>
          </p:nvSpPr>
          <p:spPr bwMode="auto">
            <a:xfrm>
              <a:off x="51" y="270"/>
              <a:ext cx="107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354</a:t>
              </a:r>
              <a:endPara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51"/>
            <p:cNvSpPr>
              <a:spLocks noChangeShapeType="1"/>
            </p:cNvSpPr>
            <p:nvPr/>
          </p:nvSpPr>
          <p:spPr bwMode="auto">
            <a:xfrm>
              <a:off x="61" y="554"/>
              <a:ext cx="7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61"/>
          <p:cNvGrpSpPr/>
          <p:nvPr/>
        </p:nvGrpSpPr>
        <p:grpSpPr bwMode="auto">
          <a:xfrm>
            <a:off x="6150993" y="2364394"/>
            <a:ext cx="2465388" cy="1220788"/>
            <a:chOff x="-116" y="60"/>
            <a:chExt cx="1553" cy="769"/>
          </a:xfrm>
        </p:grpSpPr>
        <p:grpSp>
          <p:nvGrpSpPr>
            <p:cNvPr id="46" name="Group 59"/>
            <p:cNvGrpSpPr/>
            <p:nvPr/>
          </p:nvGrpSpPr>
          <p:grpSpPr bwMode="auto">
            <a:xfrm>
              <a:off x="272" y="121"/>
              <a:ext cx="1165" cy="708"/>
              <a:chOff x="45" y="121"/>
              <a:chExt cx="1165" cy="708"/>
            </a:xfrm>
          </p:grpSpPr>
          <p:sp>
            <p:nvSpPr>
              <p:cNvPr id="48" name="Text Box 52"/>
              <p:cNvSpPr txBox="1">
                <a:spLocks noChangeArrowheads="1"/>
              </p:cNvSpPr>
              <p:nvPr/>
            </p:nvSpPr>
            <p:spPr bwMode="auto">
              <a:xfrm>
                <a:off x="348" y="538"/>
                <a:ext cx="86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790</a:t>
                </a:r>
                <a:endParaRPr kumimoji="0"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 Box 53"/>
              <p:cNvSpPr txBox="1">
                <a:spLocks noChangeArrowheads="1"/>
              </p:cNvSpPr>
              <p:nvPr/>
            </p:nvSpPr>
            <p:spPr bwMode="auto">
              <a:xfrm>
                <a:off x="346" y="121"/>
                <a:ext cx="63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506</a:t>
                </a:r>
                <a:endParaRPr kumimoji="0"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Text Box 54"/>
              <p:cNvSpPr txBox="1">
                <a:spLocks noChangeArrowheads="1"/>
              </p:cNvSpPr>
              <p:nvPr/>
            </p:nvSpPr>
            <p:spPr bwMode="auto">
              <a:xfrm>
                <a:off x="45" y="318"/>
                <a:ext cx="81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/>
                    <a:cs typeface="楷体_GB231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en-US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＋ </a:t>
                </a:r>
                <a:r>
                  <a:rPr kumimoji="0" lang="en-US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284</a:t>
                </a:r>
                <a:endPara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Line 55"/>
              <p:cNvSpPr>
                <a:spLocks noChangeShapeType="1"/>
              </p:cNvSpPr>
              <p:nvPr/>
            </p:nvSpPr>
            <p:spPr bwMode="auto">
              <a:xfrm>
                <a:off x="72" y="554"/>
                <a:ext cx="74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Text Box 60"/>
            <p:cNvSpPr txBox="1">
              <a:spLocks noChangeArrowheads="1"/>
            </p:cNvSpPr>
            <p:nvPr/>
          </p:nvSpPr>
          <p:spPr bwMode="auto">
            <a:xfrm>
              <a:off x="-116" y="60"/>
              <a:ext cx="83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验算：</a:t>
              </a:r>
              <a:endPara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 Box 71"/>
          <p:cNvSpPr txBox="1">
            <a:spLocks noChangeArrowheads="1"/>
          </p:cNvSpPr>
          <p:nvPr/>
        </p:nvSpPr>
        <p:spPr bwMode="auto">
          <a:xfrm>
            <a:off x="4563367" y="1692822"/>
            <a:ext cx="345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284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506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73"/>
          <p:cNvSpPr txBox="1">
            <a:spLocks noChangeArrowheads="1"/>
          </p:cNvSpPr>
          <p:nvPr/>
        </p:nvSpPr>
        <p:spPr bwMode="auto">
          <a:xfrm>
            <a:off x="2339756" y="1692822"/>
            <a:ext cx="108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74"/>
          <p:cNvSpPr txBox="1">
            <a:spLocks noChangeArrowheads="1"/>
          </p:cNvSpPr>
          <p:nvPr/>
        </p:nvSpPr>
        <p:spPr bwMode="auto">
          <a:xfrm>
            <a:off x="6300196" y="1692822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7" grpId="0"/>
      <p:bldP spid="52" grpId="0"/>
      <p:bldP spid="53" grpId="0" autoUpdateAnimBg="0"/>
      <p:bldP spid="5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48240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下列算式运用哪些运算律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1402779" y="2838973"/>
            <a:ext cx="749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26517" y="1711848"/>
            <a:ext cx="612140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85＋0 ＝ 0＋85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47 ＋（33＋8）＝（47＋33）＋ 8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（94＋68）＋32 ＝ 94＋（68＋32）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75＋（48＋25）＝（75＋25）＋48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516216" y="1646264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516216" y="2354834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6516216" y="3108091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6516216" y="3689657"/>
            <a:ext cx="2449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 autoUpdateAnimBg="0"/>
      <p:bldP spid="17" grpId="0" autoUpdateAnimBg="0"/>
      <p:bldP spid="1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9" y="1868172"/>
            <a:ext cx="660717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个数相加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先把前两个数相加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再加第三个数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个数相加再加第一个数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它们的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和不变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这个规律叫作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加法结合律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字母表示为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a+b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)+c=a+(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b+c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89029" y="2298701"/>
            <a:ext cx="6724015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两个数相加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交换加数的位置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它们的和不变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这个规律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叫作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加法交换律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字母表为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a+b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b+a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1"/>
            <a:ext cx="36080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第2、</a:t>
            </a:r>
            <a:r>
              <a:rPr 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QW4.EPS" descr="id:214750264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11391" y="647509"/>
            <a:ext cx="3724709" cy="2500307"/>
          </a:xfrm>
          <a:prstGeom prst="rect">
            <a:avLst/>
          </a:prstGeom>
        </p:spPr>
      </p:pic>
      <p:grpSp>
        <p:nvGrpSpPr>
          <p:cNvPr id="36" name="组合 4"/>
          <p:cNvGrpSpPr/>
          <p:nvPr/>
        </p:nvGrpSpPr>
        <p:grpSpPr bwMode="auto">
          <a:xfrm flipH="1">
            <a:off x="3779916" y="3147814"/>
            <a:ext cx="2703805" cy="911826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75569"/>
                <a:gd name="adj2" fmla="val 5156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428200" y="1247179"/>
              <a:ext cx="2780807" cy="2927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你能提出什么问题？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35894" y="1275608"/>
          <a:ext cx="3358233" cy="747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411"/>
                <a:gridCol w="1119411"/>
                <a:gridCol w="1119411"/>
              </a:tblGrid>
              <a:tr h="4021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冬青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06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436096" y="2131698"/>
          <a:ext cx="3358026" cy="728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342"/>
                <a:gridCol w="1119342"/>
                <a:gridCol w="1119342"/>
              </a:tblGrid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月季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牡丹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茶花</a:t>
                      </a:r>
                      <a:endParaRPr lang="zh-CN" sz="18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06104" y="1668515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5828241" y="1878636"/>
            <a:ext cx="1589677" cy="640680"/>
            <a:chOff x="2232170" y="1003212"/>
            <a:chExt cx="3100863" cy="97537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232170" y="1003212"/>
              <a:ext cx="3100863" cy="975379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542934" y="1093773"/>
              <a:ext cx="2517730" cy="7028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想一想：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Rectangle 11"/>
          <p:cNvSpPr/>
          <p:nvPr/>
        </p:nvSpPr>
        <p:spPr>
          <a:xfrm>
            <a:off x="1027117" y="1744980"/>
            <a:ext cx="43369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一共购进了多少棵树苗？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9323" y="1845310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59836" y="195488"/>
          <a:ext cx="3358233" cy="747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411"/>
                <a:gridCol w="1119411"/>
                <a:gridCol w="1119411"/>
              </a:tblGrid>
              <a:tr h="4021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冬青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06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60038" y="987576"/>
          <a:ext cx="3358026" cy="728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342"/>
                <a:gridCol w="1119342"/>
                <a:gridCol w="1119342"/>
              </a:tblGrid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月季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牡丹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茶花</a:t>
                      </a:r>
                      <a:endParaRPr lang="zh-CN" sz="18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115197" y="2931538"/>
            <a:ext cx="7561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要解决这个问题，可以先求什么，再求什么？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115197" y="3809424"/>
            <a:ext cx="69135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你会列综合算式解答吗？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0" grpId="0" bldLvl="0" animBg="1"/>
      <p:bldP spid="18" grpId="0" autoUpdateAnimBg="0"/>
      <p:bldP spid="1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1"/>
          <p:cNvSpPr/>
          <p:nvPr/>
        </p:nvSpPr>
        <p:spPr>
          <a:xfrm>
            <a:off x="1027117" y="1744980"/>
            <a:ext cx="43369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一共购进了多少棵树苗？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9323" y="1845310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59836" y="195488"/>
          <a:ext cx="3358233" cy="747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411"/>
                <a:gridCol w="1119411"/>
                <a:gridCol w="1119411"/>
              </a:tblGrid>
              <a:tr h="4021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冬青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06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60038" y="987576"/>
          <a:ext cx="3358026" cy="728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342"/>
                <a:gridCol w="1119342"/>
                <a:gridCol w="1119342"/>
              </a:tblGrid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月季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牡丹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茶花</a:t>
                      </a:r>
                      <a:endParaRPr lang="zh-CN" sz="18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403083" y="2288783"/>
            <a:ext cx="2105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3707631" y="2715766"/>
            <a:ext cx="11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245879" y="3155890"/>
            <a:ext cx="20875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3245879" y="3644693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3994153" y="3642812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（棵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13"/>
          <p:cNvGrpSpPr/>
          <p:nvPr/>
        </p:nvGrpSpPr>
        <p:grpSpPr bwMode="auto">
          <a:xfrm>
            <a:off x="4022729" y="2785296"/>
            <a:ext cx="1368425" cy="290512"/>
            <a:chOff x="0" y="43"/>
            <a:chExt cx="862" cy="183"/>
          </a:xfrm>
        </p:grpSpPr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0" y="45"/>
              <a:ext cx="0" cy="18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0" y="220"/>
              <a:ext cx="86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Line 16"/>
            <p:cNvSpPr>
              <a:spLocks noChangeShapeType="1"/>
            </p:cNvSpPr>
            <p:nvPr/>
          </p:nvSpPr>
          <p:spPr bwMode="auto">
            <a:xfrm>
              <a:off x="862" y="43"/>
              <a:ext cx="0" cy="18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Group 17"/>
          <p:cNvGrpSpPr/>
          <p:nvPr/>
        </p:nvGrpSpPr>
        <p:grpSpPr bwMode="auto">
          <a:xfrm>
            <a:off x="4816479" y="3117455"/>
            <a:ext cx="3775075" cy="1046162"/>
            <a:chOff x="0" y="0"/>
            <a:chExt cx="2378" cy="659"/>
          </a:xfrm>
        </p:grpSpPr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699" y="136"/>
              <a:ext cx="1679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再求三种树苗一共有多少棵。</a:t>
              </a:r>
              <a:endPara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680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20"/>
          <p:cNvGrpSpPr/>
          <p:nvPr/>
        </p:nvGrpSpPr>
        <p:grpSpPr bwMode="auto">
          <a:xfrm>
            <a:off x="1027762" y="2667745"/>
            <a:ext cx="2824163" cy="1200151"/>
            <a:chOff x="148" y="-39"/>
            <a:chExt cx="1779" cy="756"/>
          </a:xfrm>
        </p:grpSpPr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V="1">
              <a:off x="1270" y="0"/>
              <a:ext cx="657" cy="363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148" y="-39"/>
              <a:ext cx="1105" cy="756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先算冬青和柳树一共有多少棵。</a:t>
              </a:r>
              <a:endPara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Rectangle 23"/>
          <p:cNvSpPr>
            <a:spLocks noChangeArrowheads="1"/>
          </p:cNvSpPr>
          <p:nvPr/>
        </p:nvSpPr>
        <p:spPr bwMode="auto">
          <a:xfrm>
            <a:off x="4787904" y="2295133"/>
            <a:ext cx="10080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5148064" y="2715766"/>
            <a:ext cx="39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3192711" y="4223824"/>
            <a:ext cx="397158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答：一共购进了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棵树苗。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275860" y="188782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382954" y="194674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5490048" y="200566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1" grpId="0" bldLvl="0" animBg="1"/>
      <p:bldP spid="22" grpId="0" autoUpdateAnimBg="0"/>
      <p:bldP spid="23" grpId="0" autoUpdateAnimBg="0"/>
      <p:bldP spid="24" grpId="0" autoUpdateAnimBg="0"/>
      <p:bldP spid="35" grpId="0" autoUpdateAnimBg="0"/>
      <p:bldP spid="36" grpId="0" bldLvl="0" animBg="1"/>
      <p:bldP spid="38" grpId="0" autoUpdateAnimBg="0"/>
      <p:bldP spid="2" grpId="0" bldLvl="0" animBg="1"/>
      <p:bldP spid="39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1"/>
          <p:cNvSpPr/>
          <p:nvPr/>
        </p:nvSpPr>
        <p:spPr>
          <a:xfrm>
            <a:off x="1027117" y="1744980"/>
            <a:ext cx="43369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一共购进了多少棵树苗？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9323" y="1845310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59836" y="195488"/>
          <a:ext cx="3358233" cy="747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411"/>
                <a:gridCol w="1119411"/>
                <a:gridCol w="1119411"/>
              </a:tblGrid>
              <a:tr h="4021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冬青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06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60038" y="987576"/>
          <a:ext cx="3358026" cy="728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342"/>
                <a:gridCol w="1119342"/>
                <a:gridCol w="1119342"/>
              </a:tblGrid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月季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牡丹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茶花</a:t>
                      </a:r>
                      <a:endParaRPr lang="zh-CN" sz="18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3275860" y="188782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382954" y="194674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5490048" y="200566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3781152" y="2179244"/>
            <a:ext cx="2159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3266385" y="2179244"/>
            <a:ext cx="10175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4067944" y="2576364"/>
            <a:ext cx="11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2880048" y="3099296"/>
            <a:ext cx="20875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2886872" y="3577361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13"/>
          <p:cNvSpPr>
            <a:spLocks noChangeArrowheads="1"/>
          </p:cNvSpPr>
          <p:nvPr/>
        </p:nvSpPr>
        <p:spPr bwMode="auto">
          <a:xfrm>
            <a:off x="3563892" y="3579865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Group 14"/>
          <p:cNvGrpSpPr/>
          <p:nvPr/>
        </p:nvGrpSpPr>
        <p:grpSpPr bwMode="auto">
          <a:xfrm>
            <a:off x="3498854" y="2642867"/>
            <a:ext cx="1368425" cy="288925"/>
            <a:chOff x="0" y="13"/>
            <a:chExt cx="862" cy="182"/>
          </a:xfrm>
        </p:grpSpPr>
        <p:sp>
          <p:nvSpPr>
            <p:cNvPr id="47" name="Line 15"/>
            <p:cNvSpPr>
              <a:spLocks noChangeShapeType="1"/>
            </p:cNvSpPr>
            <p:nvPr/>
          </p:nvSpPr>
          <p:spPr bwMode="auto">
            <a:xfrm>
              <a:off x="0" y="13"/>
              <a:ext cx="0" cy="18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>
              <a:off x="0" y="183"/>
              <a:ext cx="86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>
              <a:off x="862" y="14"/>
              <a:ext cx="0" cy="18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Group 18"/>
          <p:cNvGrpSpPr/>
          <p:nvPr/>
        </p:nvGrpSpPr>
        <p:grpSpPr bwMode="auto">
          <a:xfrm>
            <a:off x="683957" y="2787776"/>
            <a:ext cx="2808547" cy="930275"/>
            <a:chOff x="-132" y="-45"/>
            <a:chExt cx="1901" cy="586"/>
          </a:xfrm>
        </p:grpSpPr>
        <p:sp>
          <p:nvSpPr>
            <p:cNvPr id="51" name="Rectangle 19"/>
            <p:cNvSpPr>
              <a:spLocks noChangeArrowheads="1"/>
            </p:cNvSpPr>
            <p:nvPr/>
          </p:nvSpPr>
          <p:spPr bwMode="auto">
            <a:xfrm>
              <a:off x="-132" y="18"/>
              <a:ext cx="1423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再求三种树一共有多少棵。</a:t>
              </a:r>
              <a:endPara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20"/>
            <p:cNvSpPr>
              <a:spLocks noChangeShapeType="1"/>
            </p:cNvSpPr>
            <p:nvPr/>
          </p:nvSpPr>
          <p:spPr bwMode="auto">
            <a:xfrm flipV="1">
              <a:off x="1315" y="-45"/>
              <a:ext cx="454" cy="363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21"/>
          <p:cNvGrpSpPr/>
          <p:nvPr/>
        </p:nvGrpSpPr>
        <p:grpSpPr bwMode="auto">
          <a:xfrm>
            <a:off x="4890009" y="2749699"/>
            <a:ext cx="3554234" cy="1046162"/>
            <a:chOff x="0" y="0"/>
            <a:chExt cx="2491" cy="659"/>
          </a:xfrm>
        </p:grpSpPr>
        <p:sp>
          <p:nvSpPr>
            <p:cNvPr id="54" name="Line 22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726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Rectangle 23"/>
            <p:cNvSpPr>
              <a:spLocks noChangeArrowheads="1"/>
            </p:cNvSpPr>
            <p:nvPr/>
          </p:nvSpPr>
          <p:spPr bwMode="auto">
            <a:xfrm>
              <a:off x="726" y="136"/>
              <a:ext cx="1765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先求柳树和杨树一共有多少棵。</a:t>
              </a:r>
              <a:endPara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Line 24"/>
          <p:cNvSpPr>
            <a:spLocks noChangeShapeType="1"/>
          </p:cNvSpPr>
          <p:nvPr/>
        </p:nvSpPr>
        <p:spPr bwMode="auto">
          <a:xfrm>
            <a:off x="3318668" y="2571750"/>
            <a:ext cx="3603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11"/>
          <p:cNvSpPr>
            <a:spLocks noChangeArrowheads="1"/>
          </p:cNvSpPr>
          <p:nvPr/>
        </p:nvSpPr>
        <p:spPr bwMode="auto">
          <a:xfrm>
            <a:off x="2776075" y="4112714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答：一共购进了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棵树苗。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37" grpId="0" autoUpdateAnimBg="0"/>
      <p:bldP spid="41" grpId="0" autoUpdateAnimBg="0"/>
      <p:bldP spid="42" grpId="0" bldLvl="0" animBg="1"/>
      <p:bldP spid="43" grpId="0" autoUpdateAnimBg="0"/>
      <p:bldP spid="44" grpId="0" autoUpdateAnimBg="0"/>
      <p:bldP spid="45" grpId="0" autoUpdateAnimBg="0"/>
      <p:bldP spid="56" grpId="0" bldLvl="0" animBg="1"/>
      <p:bldP spid="5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14" descr="1G]2HL]YS)ZT`8_OHVINRV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996952"/>
            <a:ext cx="910590" cy="1039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80112" y="1851672"/>
            <a:ext cx="3529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187628" y="1851672"/>
            <a:ext cx="3455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427988" y="3507856"/>
            <a:ext cx="3832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439371" y="3507856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 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068940" y="3507856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1260156" y="1268415"/>
            <a:ext cx="7129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你能把刚才这两道算式写成一个等式吗？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827460" y="2859784"/>
            <a:ext cx="316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27464" y="2355728"/>
            <a:ext cx="2897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5075612" y="2355728"/>
            <a:ext cx="1736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075614" y="2859784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827460" y="3148660"/>
            <a:ext cx="576262" cy="7223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1"/>
          <p:cNvSpPr/>
          <p:nvPr/>
        </p:nvSpPr>
        <p:spPr>
          <a:xfrm>
            <a:off x="1027117" y="1744980"/>
            <a:ext cx="43369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一共要购进多少棵花苗？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9323" y="1845310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59836" y="195488"/>
          <a:ext cx="3358233" cy="747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411"/>
                <a:gridCol w="1119411"/>
                <a:gridCol w="1119411"/>
              </a:tblGrid>
              <a:tr h="4021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冬青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杨树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06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60038" y="987576"/>
          <a:ext cx="3358026" cy="728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342"/>
                <a:gridCol w="1119342"/>
                <a:gridCol w="1119342"/>
              </a:tblGrid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月季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牡丹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茶花</a:t>
                      </a:r>
                      <a:endParaRPr lang="zh-CN" sz="18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04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112</a:t>
                      </a:r>
                      <a:r>
                        <a:rPr lang="zh-CN" sz="1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3275860" y="997180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382954" y="997180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5490048" y="987574"/>
            <a:ext cx="647973" cy="710474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5253038" y="2139704"/>
            <a:ext cx="2510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116013" y="2139704"/>
            <a:ext cx="2510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1402461" y="4227936"/>
            <a:ext cx="3457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 </a:t>
            </a:r>
            <a:endParaRPr kumimoji="0"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3851924" y="4227936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949354" y="3765056"/>
            <a:ext cx="6072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你能把这两道算式写成一个等式吗？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831879" y="2932238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820766" y="2499743"/>
            <a:ext cx="18918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9"/>
          <p:cNvSpPr txBox="1">
            <a:spLocks noChangeArrowheads="1"/>
          </p:cNvSpPr>
          <p:nvPr/>
        </p:nvSpPr>
        <p:spPr bwMode="auto">
          <a:xfrm>
            <a:off x="4787927" y="2537844"/>
            <a:ext cx="1736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4787929" y="2910335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28"/>
          <p:cNvSpPr>
            <a:spLocks noChangeArrowheads="1"/>
          </p:cNvSpPr>
          <p:nvPr/>
        </p:nvSpPr>
        <p:spPr bwMode="auto">
          <a:xfrm>
            <a:off x="828700" y="2787775"/>
            <a:ext cx="576262" cy="7223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11"/>
          <p:cNvSpPr>
            <a:spLocks noChangeArrowheads="1"/>
          </p:cNvSpPr>
          <p:nvPr/>
        </p:nvSpPr>
        <p:spPr bwMode="auto">
          <a:xfrm>
            <a:off x="1620862" y="3291833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答：一共要购进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棵花苗。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3980511" y="4220418"/>
            <a:ext cx="4479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kumimoji="0" 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kumimoji="0" 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r>
              <a: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0" grpId="0" bldLvl="0" animBg="1"/>
      <p:bldP spid="2" grpId="0" bldLvl="0" animBg="1"/>
      <p:bldP spid="39" grpId="0" bldLvl="0" animBg="1"/>
      <p:bldP spid="40" grpId="0" bldLvl="0" animBg="1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8" grpId="0" autoUpdateAnimBg="0"/>
      <p:bldP spid="58" grpId="0" autoUpdateAnimBg="0"/>
      <p:bldP spid="59" grpId="0" autoUpdateAnimBg="0"/>
      <p:bldP spid="60" grpId="0" autoUpdateAnimBg="0"/>
      <p:bldP spid="62" grpId="0" autoUpdateAnimBg="0"/>
      <p:bldP spid="6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"/>
          <p:cNvGrpSpPr/>
          <p:nvPr/>
        </p:nvGrpSpPr>
        <p:grpSpPr bwMode="auto">
          <a:xfrm>
            <a:off x="467944" y="1923680"/>
            <a:ext cx="7705725" cy="474663"/>
            <a:chOff x="0" y="0"/>
            <a:chExt cx="4854" cy="299"/>
          </a:xfrm>
        </p:grpSpPr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2087" y="8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80</a:t>
              </a:r>
              <a:r>
                <a:rPr kumimoji="0" 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88</a:t>
              </a:r>
              <a:r>
                <a:rPr kumimoji="0" 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112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kumimoji="0" 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88</a:t>
              </a:r>
              <a:r>
                <a:rPr kumimoji="0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kumimoji="0" 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112 </a:t>
              </a:r>
              <a:r>
                <a:rPr kumimoji="0" 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kumimoji="0" 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kumimoji="0"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5"/>
          <p:cNvGrpSpPr/>
          <p:nvPr/>
        </p:nvGrpSpPr>
        <p:grpSpPr bwMode="auto">
          <a:xfrm>
            <a:off x="539381" y="1347615"/>
            <a:ext cx="7273925" cy="465138"/>
            <a:chOff x="136" y="12"/>
            <a:chExt cx="4582" cy="293"/>
          </a:xfrm>
        </p:grpSpPr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1951" y="14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56</a:t>
              </a:r>
              <a:r>
                <a:rPr kumimoji="0" 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r>
                <a:rPr kumimoji="0" 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136" y="12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kumimoji="0"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r>
                <a:rPr kumimoji="0"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kumimoji="0"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 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828302" y="915566"/>
            <a:ext cx="57610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观察下面两组算式，你发现了什么？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683840" y="2427736"/>
            <a:ext cx="7848600" cy="1015663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三个数相加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先把前两个数相加，或者先把后两个数相加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和不变。</a:t>
            </a:r>
            <a:endParaRPr kumimoji="0"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1476677" y="3457912"/>
            <a:ext cx="45354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这是不是一个规律呢？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1548065" y="4156001"/>
            <a:ext cx="34559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能举例验证一下吗？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autoUpdateAnimBg="0"/>
      <p:bldP spid="2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29983" y="1296483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4426971" y="1294896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2842642" y="2064263"/>
            <a:ext cx="1439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1036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4426971" y="2088075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3129979" y="450371"/>
            <a:ext cx="1296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4353946" y="444021"/>
            <a:ext cx="108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2245746" y="450371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4819079" y="444021"/>
            <a:ext cx="3856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2240979" y="1290133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5003229" y="1294896"/>
            <a:ext cx="2520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1547246" y="2057913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13"/>
          <p:cNvSpPr>
            <a:spLocks noChangeArrowheads="1"/>
          </p:cNvSpPr>
          <p:nvPr/>
        </p:nvSpPr>
        <p:spPr bwMode="auto">
          <a:xfrm>
            <a:off x="5219129" y="2089663"/>
            <a:ext cx="2045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1036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923729" y="412271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3923729" y="1256796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3923729" y="2049975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20"/>
          <p:cNvSpPr>
            <a:spLocks noChangeArrowheads="1"/>
          </p:cNvSpPr>
          <p:nvPr/>
        </p:nvSpPr>
        <p:spPr bwMode="auto">
          <a:xfrm>
            <a:off x="3778473" y="4124961"/>
            <a:ext cx="4248670" cy="461665"/>
          </a:xfrm>
          <a:prstGeom prst="rect">
            <a:avLst/>
          </a:prstGeom>
          <a:solidFill>
            <a:srgbClr val="FF6600">
              <a:alpha val="34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ɑ＋b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）＋c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ɑ＋（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b＋c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2555304" y="872892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2555308" y="2500501"/>
            <a:ext cx="1152525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1237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5034979" y="2500501"/>
            <a:ext cx="104775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1237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26"/>
          <p:cNvSpPr txBox="1">
            <a:spLocks noChangeArrowheads="1"/>
          </p:cNvSpPr>
          <p:nvPr/>
        </p:nvSpPr>
        <p:spPr bwMode="auto">
          <a:xfrm>
            <a:off x="5003229" y="1697548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2555304" y="1672148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5004817" y="844317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856913" y="4127070"/>
            <a:ext cx="3253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你会用字母表示吗？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7"/>
          <p:cNvSpPr txBox="1">
            <a:spLocks noChangeArrowheads="1"/>
          </p:cNvSpPr>
          <p:nvPr/>
        </p:nvSpPr>
        <p:spPr bwMode="auto">
          <a:xfrm>
            <a:off x="755079" y="2644517"/>
            <a:ext cx="7920038" cy="1421928"/>
          </a:xfrm>
          <a:prstGeom prst="rect">
            <a:avLst/>
          </a:prstGeom>
          <a:solidFill>
            <a:srgbClr val="FF6600">
              <a:alpha val="2784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三个数相加，先把前两个数相加，再与第三个数相加；或者先把后两个数相加，再与第一个数相加，和不变。这个规律就是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bldLvl="0" animBg="1" autoUpdateAnimBg="0"/>
      <p:bldP spid="45" grpId="0" bldLvl="0" animBg="1" autoUpdateAnimBg="0"/>
      <p:bldP spid="45" grpId="1" bldLvl="0" animBg="1" autoUpdateAnimBg="0"/>
      <p:bldP spid="46" grpId="0" bldLvl="0" animBg="1" autoUpdateAnimBg="0"/>
      <p:bldP spid="46" grpId="1" bldLvl="0" animBg="1" autoUpdateAnimBg="0"/>
      <p:bldP spid="47" grpId="0" bldLvl="0" animBg="1" autoUpdateAnimBg="0"/>
      <p:bldP spid="47" grpId="1" bldLvl="0" animBg="1" autoUpdateAnimBg="0"/>
      <p:bldP spid="48" grpId="0" bldLvl="0" animBg="1" autoUpdateAnimBg="0"/>
      <p:bldP spid="48" grpId="1" bldLvl="0" animBg="1" autoUpdateAnimBg="0"/>
      <p:bldP spid="49" grpId="0" bldLvl="0" animBg="1" autoUpdateAnimBg="0"/>
      <p:bldP spid="49" grpId="1" bldLvl="0" animBg="1" autoUpdateAnimBg="0"/>
      <p:bldP spid="50" grpId="0" bldLvl="0" animBg="1" autoUpdateAnimBg="0"/>
      <p:bldP spid="50" grpId="1" bldLvl="0" animBg="1" autoUpdateAnimBg="0"/>
      <p:bldP spid="51" grpId="0" autoUpdateAnimBg="0"/>
      <p:bldP spid="52" grpId="0" bldLvl="0" animBg="1" autoUpdateAnimBg="0"/>
    </p:bldLst>
  </p:timing>
</p:sld>
</file>

<file path=ppt/tags/tag1.xml><?xml version="1.0" encoding="utf-8"?>
<p:tagLst xmlns:p="http://schemas.openxmlformats.org/presentationml/2006/main">
  <p:tag name="KSO_WPP_MARK_KEY" val="6de21a33-456a-40ed-b257-0d5118cf7a1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1593</Words>
  <Application>WPS 演示</Application>
  <PresentationFormat>全屏显示(16:9)</PresentationFormat>
  <Paragraphs>440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幼圆</vt:lpstr>
      <vt:lpstr>楷体_GB2312</vt:lpstr>
      <vt:lpstr>新宋体</vt:lpstr>
      <vt:lpstr>Calibri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59</cp:revision>
  <dcterms:created xsi:type="dcterms:W3CDTF">2018-09-11T05:46:00Z</dcterms:created>
  <dcterms:modified xsi:type="dcterms:W3CDTF">2023-02-06T11:43:11Z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FD7DC7E4A1304C0490F032FB983B2B26</vt:lpwstr>
  </property>
</Properties>
</file>