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47" r:id="rId4"/>
    <p:sldId id="348" r:id="rId5"/>
    <p:sldId id="349" r:id="rId6"/>
    <p:sldId id="350" r:id="rId7"/>
    <p:sldId id="351" r:id="rId8"/>
    <p:sldId id="352" r:id="rId9"/>
    <p:sldId id="353" r:id="rId11"/>
    <p:sldId id="354" r:id="rId12"/>
    <p:sldId id="355" r:id="rId13"/>
    <p:sldId id="356" r:id="rId14"/>
    <p:sldId id="357" r:id="rId15"/>
    <p:sldId id="292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0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36893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运算律 运用加法运算律简便计算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1678" y="2287305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35" y="1065967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4520" y="1145922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0"/>
            <a:ext cx="518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计算下面各题，怎样简便就怎样计算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占位符 14339"/>
          <p:cNvSpPr txBox="1"/>
          <p:nvPr/>
        </p:nvSpPr>
        <p:spPr>
          <a:xfrm>
            <a:off x="1144288" y="1563638"/>
            <a:ext cx="6761311" cy="547811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0995" indent="-340995" defTabSz="911860">
              <a:spcBef>
                <a:spcPts val="130"/>
              </a:spcBef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425＋14＋186        245＋180＋20＋155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4288" y="3135960"/>
            <a:ext cx="2185214" cy="476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en-GB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545－167－145</a:t>
            </a:r>
            <a:endParaRPr lang="en-US" altLang="en-GB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33503" y="3124380"/>
            <a:ext cx="3789362" cy="4766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en-GB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487－187－139－61</a:t>
            </a:r>
            <a:endParaRPr lang="en-US" altLang="en-GB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860788" y="3519345"/>
            <a:ext cx="29289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25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ts val="125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ts val="125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ts val="125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545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145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167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400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－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167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233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4018359" y="3513059"/>
            <a:ext cx="4010025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25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ts val="125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ts val="125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ts val="125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487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187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－（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139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61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300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－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200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100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827584" y="1869430"/>
            <a:ext cx="29289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25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ts val="125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ts val="125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ts val="125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186)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425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00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625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841512" y="1886824"/>
            <a:ext cx="375482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25"/>
              </a:spcBef>
              <a:buFont typeface="Arial" panose="020B0604020202020204" pitchFamily="34" charset="0"/>
              <a:buChar char="•"/>
              <a:defRPr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spcBef>
                <a:spcPts val="125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spcBef>
                <a:spcPts val="125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ts val="125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(245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155)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(180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20)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400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00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600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6" grpId="0"/>
      <p:bldP spid="19" grpId="0"/>
      <p:bldP spid="22" grpId="0"/>
      <p:bldP spid="24" grpId="0" bldLvl="0"/>
      <p:bldP spid="26" grpId="0" bldLvl="0"/>
      <p:bldP spid="27" grpId="0" bldLvl="0"/>
      <p:bldP spid="2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1419622"/>
            <a:ext cx="5400600" cy="131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1131590"/>
            <a:ext cx="79208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刘老师为学校采购了下面的体育用品，一共花了多少钱？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2483768" y="2647194"/>
            <a:ext cx="5227637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66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113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87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34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267744" y="3018213"/>
            <a:ext cx="522763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＝（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66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34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）＋（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113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87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100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200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（元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627784" y="4334491"/>
            <a:ext cx="5227637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答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：一共花了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300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元。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652994"/>
            <a:ext cx="4736624" cy="177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8"/>
          <p:cNvSpPr txBox="1"/>
          <p:nvPr/>
        </p:nvSpPr>
        <p:spPr>
          <a:xfrm>
            <a:off x="2718118" y="2521240"/>
            <a:ext cx="4286250" cy="4766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2000－416－284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Box 8"/>
          <p:cNvSpPr txBox="1"/>
          <p:nvPr/>
        </p:nvSpPr>
        <p:spPr>
          <a:xfrm>
            <a:off x="2718118" y="2898001"/>
            <a:ext cx="428625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2000－（</a:t>
            </a:r>
            <a:r>
              <a:rPr lang="en-US" altLang="zh-CN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416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284</a:t>
            </a: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2000－700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1300（</a:t>
            </a:r>
            <a:r>
              <a:rPr lang="en-US" altLang="zh-CN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m</a:t>
            </a: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Text Box 8"/>
          <p:cNvSpPr txBox="1"/>
          <p:nvPr/>
        </p:nvSpPr>
        <p:spPr>
          <a:xfrm>
            <a:off x="2987824" y="4155926"/>
            <a:ext cx="4286250" cy="4766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答</a:t>
            </a: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：海拔1300</a:t>
            </a:r>
            <a:r>
              <a:rPr lang="en-US" altLang="zh-CN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m</a:t>
            </a:r>
            <a:r>
              <a:rPr lang="zh-CN" altLang="en-US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zh-CN" altLang="en-US" sz="2400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2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5" y="2011680"/>
            <a:ext cx="6607175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在计算加法时，要先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观察数据的特点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哪些数据可以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凑成整十、整百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运算定律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可以使计算简便。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0"/>
            <a:ext cx="360807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Text Box 17"/>
          <p:cNvSpPr txBox="1"/>
          <p:nvPr/>
        </p:nvSpPr>
        <p:spPr>
          <a:xfrm>
            <a:off x="702323" y="1000929"/>
            <a:ext cx="544411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运用加法的运算律能解决哪些问题呢？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24"/>
          <p:cNvSpPr>
            <a:spLocks noChangeArrowheads="1"/>
          </p:cNvSpPr>
          <p:nvPr/>
        </p:nvSpPr>
        <p:spPr bwMode="auto">
          <a:xfrm>
            <a:off x="2411413" y="1632845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24"/>
          <p:cNvSpPr>
            <a:spLocks noChangeArrowheads="1"/>
          </p:cNvSpPr>
          <p:nvPr/>
        </p:nvSpPr>
        <p:spPr bwMode="auto">
          <a:xfrm>
            <a:off x="2001838" y="2318645"/>
            <a:ext cx="34337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8"/>
          <p:cNvGrpSpPr/>
          <p:nvPr/>
        </p:nvGrpSpPr>
        <p:grpSpPr bwMode="auto">
          <a:xfrm>
            <a:off x="2051720" y="2338627"/>
            <a:ext cx="3240013" cy="474181"/>
            <a:chOff x="3131840" y="2852936"/>
            <a:chExt cx="4105210" cy="388225"/>
          </a:xfrm>
        </p:grpSpPr>
        <p:sp>
          <p:nvSpPr>
            <p:cNvPr id="21" name="Text Box 48"/>
            <p:cNvSpPr txBox="1">
              <a:spLocks noChangeArrowheads="1"/>
            </p:cNvSpPr>
            <p:nvPr/>
          </p:nvSpPr>
          <p:spPr bwMode="auto">
            <a:xfrm>
              <a:off x="3131840" y="2852936"/>
              <a:ext cx="3312976" cy="388225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endPara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 flipV="1">
              <a:off x="6451462" y="3068960"/>
              <a:ext cx="785588" cy="447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Rectangle 124"/>
          <p:cNvSpPr>
            <a:spLocks noChangeArrowheads="1"/>
          </p:cNvSpPr>
          <p:nvPr/>
        </p:nvSpPr>
        <p:spPr bwMode="auto">
          <a:xfrm>
            <a:off x="5267191" y="2338627"/>
            <a:ext cx="175308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4"/>
          <p:cNvSpPr>
            <a:spLocks noChangeArrowheads="1"/>
          </p:cNvSpPr>
          <p:nvPr/>
        </p:nvSpPr>
        <p:spPr bwMode="auto">
          <a:xfrm>
            <a:off x="2001838" y="2972695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282+100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24"/>
          <p:cNvSpPr>
            <a:spLocks noChangeArrowheads="1"/>
          </p:cNvSpPr>
          <p:nvPr/>
        </p:nvSpPr>
        <p:spPr bwMode="auto">
          <a:xfrm>
            <a:off x="2001838" y="3620395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382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" grpId="0"/>
      <p:bldP spid="19" grpId="0"/>
      <p:bldP spid="23" grpId="0"/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Text Box 17"/>
          <p:cNvSpPr txBox="1"/>
          <p:nvPr/>
        </p:nvSpPr>
        <p:spPr>
          <a:xfrm>
            <a:off x="702323" y="1000929"/>
            <a:ext cx="544411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运用加法的运算律能解决哪些问题呢？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24"/>
          <p:cNvSpPr>
            <a:spLocks noChangeArrowheads="1"/>
          </p:cNvSpPr>
          <p:nvPr/>
        </p:nvSpPr>
        <p:spPr bwMode="auto">
          <a:xfrm>
            <a:off x="1296218" y="1454611"/>
            <a:ext cx="51847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24"/>
          <p:cNvSpPr>
            <a:spLocks noChangeArrowheads="1"/>
          </p:cNvSpPr>
          <p:nvPr/>
        </p:nvSpPr>
        <p:spPr bwMode="auto">
          <a:xfrm>
            <a:off x="886643" y="1820195"/>
            <a:ext cx="45862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8"/>
          <p:cNvGrpSpPr/>
          <p:nvPr/>
        </p:nvGrpSpPr>
        <p:grpSpPr bwMode="auto">
          <a:xfrm>
            <a:off x="897195" y="1862797"/>
            <a:ext cx="3992392" cy="387798"/>
            <a:chOff x="3131839" y="2338215"/>
            <a:chExt cx="3993607" cy="388224"/>
          </a:xfrm>
        </p:grpSpPr>
        <p:sp>
          <p:nvSpPr>
            <p:cNvPr id="28" name="Text Box 48"/>
            <p:cNvSpPr txBox="1">
              <a:spLocks noChangeArrowheads="1"/>
            </p:cNvSpPr>
            <p:nvPr/>
          </p:nvSpPr>
          <p:spPr bwMode="auto">
            <a:xfrm>
              <a:off x="3131839" y="2338215"/>
              <a:ext cx="3132024" cy="3882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endPara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9"/>
            <p:cNvSpPr>
              <a:spLocks noChangeShapeType="1"/>
            </p:cNvSpPr>
            <p:nvPr/>
          </p:nvSpPr>
          <p:spPr bwMode="auto">
            <a:xfrm flipV="1">
              <a:off x="6339858" y="2531879"/>
              <a:ext cx="785588" cy="447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794480" y="1779662"/>
            <a:ext cx="32400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kumimoji="0"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886643" y="2252243"/>
            <a:ext cx="62642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）＋（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886643" y="2612283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8"/>
          <p:cNvGrpSpPr/>
          <p:nvPr/>
        </p:nvGrpSpPr>
        <p:grpSpPr bwMode="auto">
          <a:xfrm>
            <a:off x="898460" y="2324909"/>
            <a:ext cx="5056662" cy="387798"/>
            <a:chOff x="1756519" y="2852936"/>
            <a:chExt cx="5058305" cy="388224"/>
          </a:xfrm>
        </p:grpSpPr>
        <p:sp>
          <p:nvSpPr>
            <p:cNvPr id="34" name="Text Box 48"/>
            <p:cNvSpPr txBox="1">
              <a:spLocks noChangeArrowheads="1"/>
            </p:cNvSpPr>
            <p:nvPr/>
          </p:nvSpPr>
          <p:spPr bwMode="auto">
            <a:xfrm>
              <a:off x="1756519" y="2852936"/>
              <a:ext cx="4178954" cy="3882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/>
                  <a:cs typeface="楷体_GB231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  <a:buFontTx/>
                <a:buNone/>
              </a:pPr>
              <a:endPara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19"/>
            <p:cNvSpPr>
              <a:spLocks noChangeShapeType="1"/>
            </p:cNvSpPr>
            <p:nvPr/>
          </p:nvSpPr>
          <p:spPr bwMode="auto">
            <a:xfrm flipV="1">
              <a:off x="6029236" y="3038972"/>
              <a:ext cx="785588" cy="447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Rectangle 124"/>
          <p:cNvSpPr>
            <a:spLocks noChangeArrowheads="1"/>
          </p:cNvSpPr>
          <p:nvPr/>
        </p:nvSpPr>
        <p:spPr bwMode="auto">
          <a:xfrm>
            <a:off x="5874568" y="2265133"/>
            <a:ext cx="25558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24"/>
          <p:cNvSpPr>
            <a:spLocks noChangeArrowheads="1"/>
          </p:cNvSpPr>
          <p:nvPr/>
        </p:nvSpPr>
        <p:spPr bwMode="auto">
          <a:xfrm>
            <a:off x="889818" y="2931790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kumimoji="0"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886643" y="3420901"/>
            <a:ext cx="6984776" cy="1477328"/>
          </a:xfrm>
          <a:prstGeom prst="rect">
            <a:avLst/>
          </a:prstGeom>
          <a:solidFill>
            <a:srgbClr val="FF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在一个加法算式中，当某些加数可以凑成整十、整百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的数时，运用加法交换律、加法结合律来改变连加的运算顺序，可以使计算简便。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0" grpId="0"/>
      <p:bldP spid="31" grpId="0"/>
      <p:bldP spid="32" grpId="0"/>
      <p:bldP spid="36" grpId="0"/>
      <p:bldP spid="37" grpId="0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24"/>
          <p:cNvSpPr>
            <a:spLocks noChangeArrowheads="1"/>
          </p:cNvSpPr>
          <p:nvPr/>
        </p:nvSpPr>
        <p:spPr bwMode="auto">
          <a:xfrm>
            <a:off x="1259582" y="1511167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1221908" y="2859782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427934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4716016" y="2859782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(124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24"/>
          <p:cNvSpPr>
            <a:spLocks noChangeArrowheads="1"/>
          </p:cNvSpPr>
          <p:nvPr/>
        </p:nvSpPr>
        <p:spPr bwMode="auto">
          <a:xfrm>
            <a:off x="1259582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971600" y="2046698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219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971600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4"/>
          <p:cNvSpPr>
            <a:spLocks noChangeArrowheads="1"/>
          </p:cNvSpPr>
          <p:nvPr/>
        </p:nvSpPr>
        <p:spPr bwMode="auto">
          <a:xfrm>
            <a:off x="4427934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24"/>
          <p:cNvSpPr>
            <a:spLocks noChangeArrowheads="1"/>
          </p:cNvSpPr>
          <p:nvPr/>
        </p:nvSpPr>
        <p:spPr bwMode="auto">
          <a:xfrm>
            <a:off x="4427934" y="2046698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24"/>
          <p:cNvSpPr>
            <a:spLocks noChangeArrowheads="1"/>
          </p:cNvSpPr>
          <p:nvPr/>
        </p:nvSpPr>
        <p:spPr bwMode="auto">
          <a:xfrm>
            <a:off x="4427884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24"/>
          <p:cNvSpPr>
            <a:spLocks noChangeArrowheads="1"/>
          </p:cNvSpPr>
          <p:nvPr/>
        </p:nvSpPr>
        <p:spPr bwMode="auto">
          <a:xfrm>
            <a:off x="2111114" y="3600113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24"/>
          <p:cNvSpPr>
            <a:spLocks noChangeArrowheads="1"/>
          </p:cNvSpPr>
          <p:nvPr/>
        </p:nvSpPr>
        <p:spPr bwMode="auto">
          <a:xfrm>
            <a:off x="4067944" y="3600112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4057" y="36370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  <p:bldP spid="12" grpId="0"/>
      <p:bldP spid="13" grpId="0"/>
      <p:bldP spid="14" grpId="0"/>
      <p:bldP spid="15" grpId="0"/>
      <p:bldP spid="16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7"/>
          <p:cNvSpPr txBox="1"/>
          <p:nvPr/>
        </p:nvSpPr>
        <p:spPr>
          <a:xfrm>
            <a:off x="702323" y="1000929"/>
            <a:ext cx="235032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1221908" y="1491630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4716016" y="149163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(124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4"/>
          <p:cNvSpPr>
            <a:spLocks noChangeArrowheads="1"/>
          </p:cNvSpPr>
          <p:nvPr/>
        </p:nvSpPr>
        <p:spPr bwMode="auto">
          <a:xfrm>
            <a:off x="971600" y="2046698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268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24"/>
          <p:cNvSpPr>
            <a:spLocks noChangeArrowheads="1"/>
          </p:cNvSpPr>
          <p:nvPr/>
        </p:nvSpPr>
        <p:spPr bwMode="auto">
          <a:xfrm>
            <a:off x="971600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24"/>
          <p:cNvSpPr>
            <a:spLocks noChangeArrowheads="1"/>
          </p:cNvSpPr>
          <p:nvPr/>
        </p:nvSpPr>
        <p:spPr bwMode="auto">
          <a:xfrm>
            <a:off x="4427934" y="2046698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24"/>
          <p:cNvSpPr>
            <a:spLocks noChangeArrowheads="1"/>
          </p:cNvSpPr>
          <p:nvPr/>
        </p:nvSpPr>
        <p:spPr bwMode="auto">
          <a:xfrm>
            <a:off x="4427884" y="2527129"/>
            <a:ext cx="360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24"/>
          <p:cNvSpPr>
            <a:spLocks noChangeArrowheads="1"/>
          </p:cNvSpPr>
          <p:nvPr/>
        </p:nvSpPr>
        <p:spPr bwMode="auto">
          <a:xfrm>
            <a:off x="1979712" y="3600113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24"/>
          <p:cNvSpPr>
            <a:spLocks noChangeArrowheads="1"/>
          </p:cNvSpPr>
          <p:nvPr/>
        </p:nvSpPr>
        <p:spPr bwMode="auto">
          <a:xfrm>
            <a:off x="4067944" y="3600112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44057" y="36370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2111114" y="1131591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067944" y="1131590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(63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44057" y="116852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1979712" y="1707655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4067944" y="1707654"/>
            <a:ext cx="3600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(124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76)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44057" y="174458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111114" y="2605711"/>
            <a:ext cx="4772121" cy="1152128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339752" y="26057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一个数连续减去两个数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endParaRPr lang="zh-CN" altLang="en-US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个数里减去这两个数的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endParaRPr lang="zh-CN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a-b-c=a-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b+c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95" y="1059815"/>
            <a:ext cx="724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简便计算</a:t>
            </a:r>
            <a:r>
              <a:rPr lang="en-US" altLang="zh-CN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478-55-45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139631" y="1779662"/>
            <a:ext cx="2664296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478-55-45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5736" y="1784165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=478-(55+45)</a:t>
            </a: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70206" y="2339431"/>
            <a:ext cx="2664296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478-100</a:t>
            </a: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66799" y="2296150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b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=378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6296" y="3173313"/>
            <a:ext cx="1284135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 flipH="1">
            <a:off x="4571999" y="2186090"/>
            <a:ext cx="2708379" cy="1189277"/>
          </a:xfrm>
          <a:prstGeom prst="wedgeRoundRectCallout">
            <a:avLst>
              <a:gd name="adj1" fmla="val -70113"/>
              <a:gd name="adj2" fmla="val 43030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一个数连续减去两个数</a:t>
            </a:r>
            <a:r>
              <a:rPr lang="en-US" altLang="zh-CN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</a:t>
            </a: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个数里减去这两个数的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95" y="1059815"/>
            <a:ext cx="72415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简便</a:t>
            </a: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115+132+118+85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63688" y="1707654"/>
            <a:ext cx="2664296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115+132+118+85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75656" y="2192821"/>
            <a:ext cx="3312368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115+85+118+132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736465" y="2326109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004048" y="2822972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kumimoji="0"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75656" y="2677988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(115+85)+(118+132)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75656" y="3249717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200+250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5656" y="3821448"/>
            <a:ext cx="35283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endParaRPr lang="zh-CN" altLang="zh-CN" sz="24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</p:bldLst>
  </p:timing>
</p:sld>
</file>

<file path=ppt/tags/tag1.xml><?xml version="1.0" encoding="utf-8"?>
<p:tagLst xmlns:p="http://schemas.openxmlformats.org/presentationml/2006/main">
  <p:tag name="KSO_WPP_MARK_KEY" val="4f4cdc3d-ce2c-4a32-b037-3e8f32cc30c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1162</Words>
  <Application>WPS 演示</Application>
  <PresentationFormat>全屏显示(16:9)</PresentationFormat>
  <Paragraphs>230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楷体_GB2312</vt:lpstr>
      <vt:lpstr>新宋体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60</cp:revision>
  <dcterms:created xsi:type="dcterms:W3CDTF">2018-09-11T05:46:00Z</dcterms:created>
  <dcterms:modified xsi:type="dcterms:W3CDTF">2023-02-06T11:44:14Z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072B0E819AEE42B09DC4C766F825FCF9</vt:lpwstr>
  </property>
</Properties>
</file>