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10"/>
  </p:notesMasterIdLst>
  <p:sldIdLst>
    <p:sldId id="256" r:id="rId4"/>
    <p:sldId id="347" r:id="rId5"/>
    <p:sldId id="348" r:id="rId6"/>
    <p:sldId id="349" r:id="rId7"/>
    <p:sldId id="350" r:id="rId8"/>
    <p:sldId id="351" r:id="rId9"/>
    <p:sldId id="352" r:id="rId11"/>
    <p:sldId id="353" r:id="rId12"/>
    <p:sldId id="354" r:id="rId13"/>
    <p:sldId id="355" r:id="rId14"/>
    <p:sldId id="356" r:id="rId15"/>
    <p:sldId id="357" r:id="rId16"/>
    <p:sldId id="358" r:id="rId17"/>
    <p:sldId id="359" r:id="rId18"/>
    <p:sldId id="292" r:id="rId19"/>
    <p:sldId id="362" r:id="rId20"/>
    <p:sldId id="272" r:id="rId21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48" userDrawn="1">
          <p15:clr>
            <a:srgbClr val="A4A3A4"/>
          </p15:clr>
        </p15:guide>
        <p15:guide id="2" pos="29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>
        <p:scale>
          <a:sx n="140" d="100"/>
          <a:sy n="140" d="100"/>
        </p:scale>
        <p:origin x="-990" y="-330"/>
      </p:cViewPr>
      <p:guideLst>
        <p:guide orient="horz" pos="1548"/>
        <p:guide pos="294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5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6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5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5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40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40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5" y="204791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8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6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6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70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5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6" Type="http://schemas.openxmlformats.org/officeDocument/2006/relationships/theme" Target="../theme/theme2.xml"/><Relationship Id="rId25" Type="http://schemas.openxmlformats.org/officeDocument/2006/relationships/slideLayout" Target="../slideLayouts/slideLayout38.xml"/><Relationship Id="rId24" Type="http://schemas.openxmlformats.org/officeDocument/2006/relationships/slideLayout" Target="../slideLayouts/slideLayout37.xml"/><Relationship Id="rId23" Type="http://schemas.openxmlformats.org/officeDocument/2006/relationships/slideLayout" Target="../slideLayouts/slideLayout36.xml"/><Relationship Id="rId22" Type="http://schemas.openxmlformats.org/officeDocument/2006/relationships/slideLayout" Target="../slideLayouts/slideLayout35.xml"/><Relationship Id="rId21" Type="http://schemas.openxmlformats.org/officeDocument/2006/relationships/slideLayout" Target="../slideLayouts/slideLayout34.xml"/><Relationship Id="rId20" Type="http://schemas.openxmlformats.org/officeDocument/2006/relationships/slideLayout" Target="../slideLayouts/slideLayout33.xml"/><Relationship Id="rId2" Type="http://schemas.openxmlformats.org/officeDocument/2006/relationships/slideLayout" Target="../slideLayouts/slideLayout15.xml"/><Relationship Id="rId19" Type="http://schemas.openxmlformats.org/officeDocument/2006/relationships/slideLayout" Target="../slideLayouts/slideLayout32.xml"/><Relationship Id="rId18" Type="http://schemas.openxmlformats.org/officeDocument/2006/relationships/slideLayout" Target="../slideLayouts/slideLayout31.xml"/><Relationship Id="rId17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  <p:sldLayoutId id="2147483681" r:id="rId19"/>
    <p:sldLayoutId id="2147483682" r:id="rId20"/>
    <p:sldLayoutId id="2147483683" r:id="rId21"/>
    <p:sldLayoutId id="2147483684" r:id="rId22"/>
    <p:sldLayoutId id="2147483685" r:id="rId23"/>
    <p:sldLayoutId id="2147483686" r:id="rId24"/>
    <p:sldLayoutId id="2147483687" r:id="rId2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6" Type="http://schemas.openxmlformats.org/officeDocument/2006/relationships/slide" Target="slide12.xml"/><Relationship Id="rId5" Type="http://schemas.openxmlformats.org/officeDocument/2006/relationships/slide" Target="slide17.xml"/><Relationship Id="rId4" Type="http://schemas.openxmlformats.org/officeDocument/2006/relationships/slide" Target="slide15.xml"/><Relationship Id="rId3" Type="http://schemas.openxmlformats.org/officeDocument/2006/relationships/slide" Target="slide6.xml"/><Relationship Id="rId2" Type="http://schemas.openxmlformats.org/officeDocument/2006/relationships/image" Target="../media/image1.emf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w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9.jpeg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0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0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"/>
            <a:ext cx="3491880" cy="513135"/>
            <a:chOff x="0" y="0"/>
            <a:chExt cx="3491880" cy="513135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461665"/>
              <a:chOff x="0" y="51470"/>
              <a:chExt cx="3275856" cy="461665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版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数学 四年级 下册</a:t>
                </a:r>
                <a:endParaRPr lang="zh-CN" altLang="en-US" sz="1200" b="1" dirty="0">
                  <a:ln w="3175"/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endParaRPr>
              </a:p>
              <a:p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1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2" cstate="email"/>
          <a:srcRect l="35500" r="32250" b="80044"/>
          <a:stretch>
            <a:fillRect/>
          </a:stretch>
        </p:blipFill>
        <p:spPr bwMode="auto">
          <a:xfrm flipH="1">
            <a:off x="1613658" y="445728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1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2" cstate="email"/>
          <a:srcRect l="35500" r="32250" b="80044"/>
          <a:stretch>
            <a:fillRect/>
          </a:stretch>
        </p:blipFill>
        <p:spPr bwMode="auto">
          <a:xfrm>
            <a:off x="6780551" y="441368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矩形 25"/>
          <p:cNvSpPr/>
          <p:nvPr/>
        </p:nvSpPr>
        <p:spPr>
          <a:xfrm>
            <a:off x="3721682" y="2287307"/>
            <a:ext cx="1425711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044635" y="1065969"/>
            <a:ext cx="7043683" cy="80791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快乐农</a:t>
            </a:r>
            <a:r>
              <a:rPr lang="zh-CN" altLang="en-US" sz="4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场</a:t>
            </a:r>
            <a:r>
              <a:rPr lang="en-US" altLang="zh-CN" sz="32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32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  <a:sym typeface="+mn-ea"/>
              </a:rPr>
              <a:t>运</a:t>
            </a:r>
            <a:r>
              <a:rPr lang="zh-CN" altLang="en-US" sz="32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  <a:sym typeface="+mn-ea"/>
              </a:rPr>
              <a:t>算律</a:t>
            </a:r>
            <a:endParaRPr lang="zh-CN" altLang="en-US" sz="32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  <a:sym typeface="+mn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254524" y="1145922"/>
            <a:ext cx="654821" cy="648000"/>
            <a:chOff x="1306635" y="1440417"/>
            <a:chExt cx="654821" cy="648000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0" name="文本框 10"/>
            <p:cNvSpPr txBox="1"/>
            <p:nvPr/>
          </p:nvSpPr>
          <p:spPr>
            <a:xfrm>
              <a:off x="1435768" y="1457294"/>
              <a:ext cx="434734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38"/>
          <p:cNvSpPr txBox="1">
            <a:spLocks noChangeArrowheads="1"/>
          </p:cNvSpPr>
          <p:nvPr/>
        </p:nvSpPr>
        <p:spPr bwMode="auto">
          <a:xfrm>
            <a:off x="1029543" y="1635648"/>
            <a:ext cx="33845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加法有交换律：</a:t>
            </a:r>
            <a:endParaRPr kumimoji="0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Rectangle 41"/>
          <p:cNvSpPr>
            <a:spLocks noChangeArrowheads="1"/>
          </p:cNvSpPr>
          <p:nvPr/>
        </p:nvSpPr>
        <p:spPr bwMode="auto">
          <a:xfrm>
            <a:off x="2469405" y="3722441"/>
            <a:ext cx="44640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ɑ × b </a:t>
            </a:r>
            <a:r>
              <a:rPr kumimoji="0" 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kumimoji="0"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 × ɑ</a:t>
            </a:r>
            <a:endParaRPr kumimoji="0"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47"/>
          <p:cNvSpPr>
            <a:spLocks noChangeArrowheads="1"/>
          </p:cNvSpPr>
          <p:nvPr/>
        </p:nvSpPr>
        <p:spPr bwMode="auto">
          <a:xfrm>
            <a:off x="1259730" y="1059584"/>
            <a:ext cx="66246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乘法运算中还有其他规律吗？</a:t>
            </a:r>
            <a:endParaRPr kumimoji="0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Picture 4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40618" y="1059582"/>
            <a:ext cx="519112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 Box 50"/>
          <p:cNvSpPr txBox="1">
            <a:spLocks noChangeArrowheads="1"/>
          </p:cNvSpPr>
          <p:nvPr/>
        </p:nvSpPr>
        <p:spPr bwMode="auto">
          <a:xfrm>
            <a:off x="2686897" y="2139704"/>
            <a:ext cx="3527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ɑ + b </a:t>
            </a:r>
            <a:r>
              <a:rPr kumimoji="0" 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kumimoji="0"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 + ɑ</a:t>
            </a:r>
            <a:endParaRPr kumimoji="0" lang="en-US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52"/>
          <p:cNvSpPr txBox="1">
            <a:spLocks noChangeArrowheads="1"/>
          </p:cNvSpPr>
          <p:nvPr/>
        </p:nvSpPr>
        <p:spPr bwMode="auto">
          <a:xfrm>
            <a:off x="1172418" y="3074741"/>
            <a:ext cx="35290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乘法有交换律吗？</a:t>
            </a:r>
            <a:endParaRPr kumimoji="0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utoUpdateAnimBg="0"/>
      <p:bldP spid="18" grpId="0" autoUpdateAnimBg="0"/>
      <p:bldP spid="22" grpId="0" autoUpdateAnimBg="0"/>
      <p:bldP spid="23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2728048" y="718594"/>
            <a:ext cx="1368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9×8</a:t>
            </a:r>
            <a:endParaRPr kumimoji="0"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20"/>
          <p:cNvSpPr txBox="1">
            <a:spLocks noChangeArrowheads="1"/>
          </p:cNvSpPr>
          <p:nvPr/>
        </p:nvSpPr>
        <p:spPr bwMode="auto">
          <a:xfrm>
            <a:off x="4931494" y="717006"/>
            <a:ext cx="2736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8×9</a:t>
            </a:r>
            <a:endParaRPr kumimoji="0"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Rectangle 21"/>
          <p:cNvSpPr>
            <a:spLocks noChangeArrowheads="1"/>
          </p:cNvSpPr>
          <p:nvPr/>
        </p:nvSpPr>
        <p:spPr bwMode="auto">
          <a:xfrm>
            <a:off x="2569294" y="1493220"/>
            <a:ext cx="1657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23×7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Rectangle 22"/>
          <p:cNvSpPr>
            <a:spLocks noChangeArrowheads="1"/>
          </p:cNvSpPr>
          <p:nvPr/>
        </p:nvSpPr>
        <p:spPr bwMode="auto">
          <a:xfrm>
            <a:off x="4931494" y="1491632"/>
            <a:ext cx="25209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7×23</a:t>
            </a:r>
            <a:endParaRPr kumimoji="0"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Rectangle 23"/>
          <p:cNvSpPr>
            <a:spLocks noChangeArrowheads="1"/>
          </p:cNvSpPr>
          <p:nvPr/>
        </p:nvSpPr>
        <p:spPr bwMode="auto">
          <a:xfrm>
            <a:off x="2500650" y="2300041"/>
            <a:ext cx="12715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600×15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Rectangle 24"/>
          <p:cNvSpPr>
            <a:spLocks noChangeArrowheads="1"/>
          </p:cNvSpPr>
          <p:nvPr/>
        </p:nvSpPr>
        <p:spPr bwMode="auto">
          <a:xfrm>
            <a:off x="4802907" y="2300041"/>
            <a:ext cx="12715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15×600</a:t>
            </a:r>
            <a:endParaRPr kumimoji="0"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25"/>
          <p:cNvSpPr txBox="1">
            <a:spLocks noChangeArrowheads="1"/>
          </p:cNvSpPr>
          <p:nvPr/>
        </p:nvSpPr>
        <p:spPr bwMode="auto">
          <a:xfrm>
            <a:off x="3988519" y="1510682"/>
            <a:ext cx="6492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sz="24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kumimoji="0" lang="en-US" sz="2400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26"/>
          <p:cNvSpPr txBox="1">
            <a:spLocks noChangeArrowheads="1"/>
          </p:cNvSpPr>
          <p:nvPr/>
        </p:nvSpPr>
        <p:spPr bwMode="auto">
          <a:xfrm>
            <a:off x="3988519" y="2300041"/>
            <a:ext cx="6492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kumimoji="0" lang="en-US" sz="2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27"/>
          <p:cNvSpPr txBox="1">
            <a:spLocks noChangeArrowheads="1"/>
          </p:cNvSpPr>
          <p:nvPr/>
        </p:nvSpPr>
        <p:spPr bwMode="auto">
          <a:xfrm>
            <a:off x="3988519" y="699544"/>
            <a:ext cx="6492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sz="24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kumimoji="0" lang="en-US" sz="2400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28"/>
          <p:cNvSpPr txBox="1">
            <a:spLocks noChangeArrowheads="1"/>
          </p:cNvSpPr>
          <p:nvPr/>
        </p:nvSpPr>
        <p:spPr bwMode="auto">
          <a:xfrm>
            <a:off x="2699792" y="1103832"/>
            <a:ext cx="863600" cy="387798"/>
          </a:xfrm>
          <a:prstGeom prst="rect">
            <a:avLst/>
          </a:prstGeom>
          <a:noFill/>
          <a:ln w="28575">
            <a:solidFill>
              <a:srgbClr val="FF99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kumimoji="0"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72</a:t>
            </a:r>
            <a:endParaRPr kumimoji="0" lang="en-US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29"/>
          <p:cNvSpPr txBox="1">
            <a:spLocks noChangeArrowheads="1"/>
          </p:cNvSpPr>
          <p:nvPr/>
        </p:nvSpPr>
        <p:spPr bwMode="auto">
          <a:xfrm>
            <a:off x="4932040" y="1103832"/>
            <a:ext cx="863600" cy="387798"/>
          </a:xfrm>
          <a:prstGeom prst="rect">
            <a:avLst/>
          </a:prstGeom>
          <a:noFill/>
          <a:ln w="28575">
            <a:solidFill>
              <a:srgbClr val="FF99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kumimoji="0"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72</a:t>
            </a:r>
            <a:endParaRPr kumimoji="0" lang="en-US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30"/>
          <p:cNvSpPr txBox="1">
            <a:spLocks noChangeArrowheads="1"/>
          </p:cNvSpPr>
          <p:nvPr/>
        </p:nvSpPr>
        <p:spPr bwMode="auto">
          <a:xfrm>
            <a:off x="2699792" y="1920413"/>
            <a:ext cx="863600" cy="387798"/>
          </a:xfrm>
          <a:prstGeom prst="rect">
            <a:avLst/>
          </a:prstGeom>
          <a:noFill/>
          <a:ln w="28575">
            <a:solidFill>
              <a:srgbClr val="FF99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kumimoji="0"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161</a:t>
            </a:r>
            <a:endParaRPr kumimoji="0" lang="en-US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31"/>
          <p:cNvSpPr txBox="1">
            <a:spLocks noChangeArrowheads="1"/>
          </p:cNvSpPr>
          <p:nvPr/>
        </p:nvSpPr>
        <p:spPr bwMode="auto">
          <a:xfrm>
            <a:off x="4932040" y="1920413"/>
            <a:ext cx="863600" cy="387798"/>
          </a:xfrm>
          <a:prstGeom prst="rect">
            <a:avLst/>
          </a:prstGeom>
          <a:noFill/>
          <a:ln w="28575">
            <a:solidFill>
              <a:srgbClr val="FF99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kumimoji="0"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161</a:t>
            </a:r>
            <a:endParaRPr kumimoji="0" lang="en-US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32"/>
          <p:cNvSpPr txBox="1">
            <a:spLocks noChangeArrowheads="1"/>
          </p:cNvSpPr>
          <p:nvPr/>
        </p:nvSpPr>
        <p:spPr bwMode="auto">
          <a:xfrm>
            <a:off x="2519534" y="2738473"/>
            <a:ext cx="1223962" cy="387798"/>
          </a:xfrm>
          <a:prstGeom prst="rect">
            <a:avLst/>
          </a:prstGeom>
          <a:noFill/>
          <a:ln w="28575">
            <a:solidFill>
              <a:srgbClr val="FF99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kumimoji="0"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9000</a:t>
            </a:r>
            <a:endParaRPr kumimoji="0" lang="en-US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33"/>
          <p:cNvSpPr txBox="1">
            <a:spLocks noChangeArrowheads="1"/>
          </p:cNvSpPr>
          <p:nvPr/>
        </p:nvSpPr>
        <p:spPr bwMode="auto">
          <a:xfrm>
            <a:off x="4860206" y="2738473"/>
            <a:ext cx="1223962" cy="387798"/>
          </a:xfrm>
          <a:prstGeom prst="rect">
            <a:avLst/>
          </a:prstGeom>
          <a:noFill/>
          <a:ln w="28575">
            <a:solidFill>
              <a:srgbClr val="FF99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kumimoji="0"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9000</a:t>
            </a:r>
            <a:endParaRPr kumimoji="0" lang="en-US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34"/>
          <p:cNvSpPr>
            <a:spLocks noChangeArrowheads="1"/>
          </p:cNvSpPr>
          <p:nvPr/>
        </p:nvSpPr>
        <p:spPr bwMode="auto">
          <a:xfrm>
            <a:off x="1403648" y="3976257"/>
            <a:ext cx="3816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你会用字母表示吗？</a:t>
            </a:r>
            <a:endParaRPr kumimoji="0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1691681" y="2848580"/>
            <a:ext cx="5256808" cy="896671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6" name="矩形 25"/>
          <p:cNvSpPr/>
          <p:nvPr/>
        </p:nvSpPr>
        <p:spPr>
          <a:xfrm>
            <a:off x="1691685" y="2837424"/>
            <a:ext cx="547260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</a:pP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两个数相乘，交换因数的位置，积不变。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</a:t>
            </a:r>
            <a:endParaRPr lang="zh-CN" altLang="en-US" sz="2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  <a:spcBef>
                <a:spcPct val="0"/>
              </a:spcBef>
            </a:pP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规律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叫作乘法交换律。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4227909" y="3984428"/>
            <a:ext cx="2523586" cy="476481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ɑ </a:t>
            </a:r>
            <a:r>
              <a:rPr lang="en-US" altLang="zh-CN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en-US" altLang="zh-CN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lang="en-US" altLang="zh-CN" sz="2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b·ɑ</a:t>
            </a:r>
            <a:endParaRPr lang="en-US" altLang="zh-CN" sz="2400" b="1" dirty="0" err="1" smtClean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  <p:bldP spid="6" grpId="0" autoUpdateAnimBg="0"/>
      <p:bldP spid="7" grpId="0" autoUpdateAnimBg="0"/>
      <p:bldP spid="8" grpId="0" autoUpdateAnimBg="0"/>
      <p:bldP spid="9" grpId="0" autoUpdateAnimBg="0"/>
      <p:bldP spid="10" grpId="0" autoUpdateAnimBg="0"/>
      <p:bldP spid="11" grpId="0" autoUpdateAnimBg="0"/>
      <p:bldP spid="12" grpId="0" autoUpdateAnimBg="0"/>
      <p:bldP spid="13" grpId="0" bldLvl="0" animBg="1" autoUpdateAnimBg="0"/>
      <p:bldP spid="13" grpId="1" bldLvl="0" animBg="1" autoUpdateAnimBg="0"/>
      <p:bldP spid="14" grpId="0" bldLvl="0" animBg="1" autoUpdateAnimBg="0"/>
      <p:bldP spid="14" grpId="1" bldLvl="0" animBg="1" autoUpdateAnimBg="0"/>
      <p:bldP spid="15" grpId="0" bldLvl="0" animBg="1" autoUpdateAnimBg="0"/>
      <p:bldP spid="15" grpId="1" bldLvl="0" animBg="1" autoUpdateAnimBg="0"/>
      <p:bldP spid="16" grpId="0" bldLvl="0" animBg="1" autoUpdateAnimBg="0"/>
      <p:bldP spid="16" grpId="1" bldLvl="0" animBg="1" autoUpdateAnimBg="0"/>
      <p:bldP spid="17" grpId="0" bldLvl="0" animBg="1" autoUpdateAnimBg="0"/>
      <p:bldP spid="17" grpId="1" bldLvl="0" animBg="1" autoUpdateAnimBg="0"/>
      <p:bldP spid="18" grpId="0" bldLvl="0" animBg="1" autoUpdateAnimBg="0"/>
      <p:bldP spid="18" grpId="1" bldLvl="0" animBg="1" autoUpdateAnimBg="0"/>
      <p:bldP spid="25" grpId="0" bldLvl="0" animBg="1"/>
      <p:bldP spid="2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1038672" y="1131592"/>
            <a:ext cx="79978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说一说，下面各题分别运用了什么运算律？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122356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792038" y="3291584"/>
            <a:ext cx="81724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125×</a:t>
            </a:r>
            <a:r>
              <a: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7×8</a:t>
            </a:r>
            <a:r>
              <a: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＝（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125×8</a:t>
            </a: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×7</a:t>
            </a:r>
            <a:endParaRPr kumimoji="0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2914654" y="1995688"/>
            <a:ext cx="24495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乘法结合律</a:t>
            </a:r>
            <a:endParaRPr kumimoji="0"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755650" y="1491631"/>
            <a:ext cx="81724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4×</a:t>
            </a:r>
            <a:r>
              <a: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15×3</a:t>
            </a:r>
            <a:r>
              <a: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4×15</a:t>
            </a: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×3 </a:t>
            </a:r>
            <a:endParaRPr kumimoji="0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10"/>
          <p:cNvSpPr txBox="1">
            <a:spLocks noChangeArrowheads="1"/>
          </p:cNvSpPr>
          <p:nvPr/>
        </p:nvSpPr>
        <p:spPr bwMode="auto">
          <a:xfrm>
            <a:off x="763463" y="2391608"/>
            <a:ext cx="81724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3×4</a:t>
            </a:r>
            <a:r>
              <a: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×5 ×6</a:t>
            </a: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3×</a:t>
            </a: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4×5</a:t>
            </a: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×6 </a:t>
            </a:r>
            <a:endParaRPr kumimoji="0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12"/>
          <p:cNvSpPr txBox="1">
            <a:spLocks noChangeArrowheads="1"/>
          </p:cNvSpPr>
          <p:nvPr/>
        </p:nvSpPr>
        <p:spPr bwMode="auto">
          <a:xfrm>
            <a:off x="2952626" y="2901436"/>
            <a:ext cx="24495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乘法结合律</a:t>
            </a:r>
            <a:endParaRPr kumimoji="0"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13"/>
          <p:cNvSpPr txBox="1">
            <a:spLocks noChangeArrowheads="1"/>
          </p:cNvSpPr>
          <p:nvPr/>
        </p:nvSpPr>
        <p:spPr bwMode="auto">
          <a:xfrm>
            <a:off x="2574007" y="3807184"/>
            <a:ext cx="46085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乘法交换律和结合律</a:t>
            </a:r>
            <a:endParaRPr kumimoji="0"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 smtClean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16" grpId="0"/>
      <p:bldP spid="19" grpId="0" autoUpdateAnimBg="0"/>
      <p:bldP spid="22" grpId="0"/>
      <p:bldP spid="24" grpId="0"/>
      <p:bldP spid="26" grpId="0" autoUpdateAnimBg="0"/>
      <p:bldP spid="27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1258878" y="772817"/>
            <a:ext cx="43569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在□里填上合适的数或字母。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92553" y="864786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69" descr="FTPYAJ[RZIQSE)}_O9V(3_Q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61557" y="2933057"/>
            <a:ext cx="4981575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74" descr="FTPYAJ[RZIQSE)}_O9V(3_Q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67352" y="1431629"/>
            <a:ext cx="3970338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 Box 76"/>
          <p:cNvSpPr txBox="1">
            <a:spLocks noChangeArrowheads="1"/>
          </p:cNvSpPr>
          <p:nvPr/>
        </p:nvSpPr>
        <p:spPr bwMode="auto">
          <a:xfrm>
            <a:off x="3750629" y="2294012"/>
            <a:ext cx="3658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kumimoji="0"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77"/>
          <p:cNvSpPr txBox="1">
            <a:spLocks noChangeArrowheads="1"/>
          </p:cNvSpPr>
          <p:nvPr/>
        </p:nvSpPr>
        <p:spPr bwMode="auto">
          <a:xfrm>
            <a:off x="4585654" y="2308300"/>
            <a:ext cx="5469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</a:t>
            </a:r>
            <a:endParaRPr kumimoji="0"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78"/>
          <p:cNvSpPr txBox="1">
            <a:spLocks noChangeArrowheads="1"/>
          </p:cNvSpPr>
          <p:nvPr/>
        </p:nvSpPr>
        <p:spPr bwMode="auto">
          <a:xfrm>
            <a:off x="3160081" y="1573287"/>
            <a:ext cx="5469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kumimoji="0"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79"/>
          <p:cNvSpPr txBox="1">
            <a:spLocks noChangeArrowheads="1"/>
          </p:cNvSpPr>
          <p:nvPr/>
        </p:nvSpPr>
        <p:spPr bwMode="auto">
          <a:xfrm>
            <a:off x="5363531" y="3075930"/>
            <a:ext cx="5469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endParaRPr kumimoji="0"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80"/>
          <p:cNvSpPr txBox="1">
            <a:spLocks noChangeArrowheads="1"/>
          </p:cNvSpPr>
          <p:nvPr/>
        </p:nvSpPr>
        <p:spPr bwMode="auto">
          <a:xfrm>
            <a:off x="6443029" y="3075930"/>
            <a:ext cx="3658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kumimoji="0"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81"/>
          <p:cNvSpPr txBox="1">
            <a:spLocks noChangeArrowheads="1"/>
          </p:cNvSpPr>
          <p:nvPr/>
        </p:nvSpPr>
        <p:spPr bwMode="auto">
          <a:xfrm>
            <a:off x="5488941" y="3796655"/>
            <a:ext cx="3658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kumimoji="0"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82"/>
          <p:cNvSpPr txBox="1">
            <a:spLocks noChangeArrowheads="1"/>
          </p:cNvSpPr>
          <p:nvPr/>
        </p:nvSpPr>
        <p:spPr bwMode="auto">
          <a:xfrm>
            <a:off x="6587466" y="3796655"/>
            <a:ext cx="3658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kumimoji="0"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utoUpdateAnimBg="0"/>
      <p:bldP spid="16" grpId="0" autoUpdateAnimBg="0"/>
      <p:bldP spid="17" grpId="0" autoUpdateAnimBg="0"/>
      <p:bldP spid="19" grpId="0" autoUpdateAnimBg="0"/>
      <p:bldP spid="20" grpId="0" autoUpdateAnimBg="0"/>
      <p:bldP spid="21" grpId="0" autoUpdateAnimBg="0"/>
      <p:bldP spid="22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1258878" y="772817"/>
            <a:ext cx="16879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网络链接。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92553" y="864786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70" descr="9R`N8@VI07$ABJYASZB_FWC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18913" y="1181920"/>
            <a:ext cx="6106278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Line 72"/>
          <p:cNvSpPr>
            <a:spLocks noChangeShapeType="1"/>
          </p:cNvSpPr>
          <p:nvPr/>
        </p:nvSpPr>
        <p:spPr bwMode="auto">
          <a:xfrm flipH="1">
            <a:off x="4232738" y="2311576"/>
            <a:ext cx="1217513" cy="38164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Line 74"/>
          <p:cNvSpPr>
            <a:spLocks noChangeShapeType="1"/>
          </p:cNvSpPr>
          <p:nvPr/>
        </p:nvSpPr>
        <p:spPr bwMode="auto">
          <a:xfrm flipH="1" flipV="1">
            <a:off x="3712595" y="2286025"/>
            <a:ext cx="3306918" cy="40719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Line 76"/>
          <p:cNvSpPr>
            <a:spLocks noChangeShapeType="1"/>
          </p:cNvSpPr>
          <p:nvPr/>
        </p:nvSpPr>
        <p:spPr bwMode="auto">
          <a:xfrm flipH="1" flipV="1">
            <a:off x="3185349" y="2330597"/>
            <a:ext cx="659626" cy="119773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" name="Line 77"/>
          <p:cNvSpPr>
            <a:spLocks noChangeShapeType="1"/>
          </p:cNvSpPr>
          <p:nvPr/>
        </p:nvSpPr>
        <p:spPr bwMode="auto">
          <a:xfrm flipH="1">
            <a:off x="5432874" y="2302993"/>
            <a:ext cx="0" cy="1252939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" name="Line 78"/>
          <p:cNvSpPr>
            <a:spLocks noChangeShapeType="1"/>
          </p:cNvSpPr>
          <p:nvPr/>
        </p:nvSpPr>
        <p:spPr bwMode="auto">
          <a:xfrm>
            <a:off x="5450251" y="2302993"/>
            <a:ext cx="1419872" cy="1252939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680019"/>
            <a:ext cx="7500895" cy="262017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062359" y="1868172"/>
            <a:ext cx="6607175" cy="228524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个数相乘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先把前两个数相乘再乘第三个数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或者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先把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后两个数相乘再乘第一个数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积不变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这个规律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叫作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乘法结合律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，用字母表示为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</a:t>
            </a:r>
            <a:r>
              <a:rPr lang="en-US" altLang="zh-CN" sz="24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a•b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)•c=a•(</a:t>
            </a:r>
            <a:r>
              <a:rPr lang="en-US" altLang="zh-CN" sz="24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b•c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1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680019"/>
            <a:ext cx="7500895" cy="262017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205869" y="2011682"/>
            <a:ext cx="6607175" cy="17312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两个数相乘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交换它们的位置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积不变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这叫作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乘法交换律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，用字母表示为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4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a•b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=</a:t>
            </a:r>
            <a:r>
              <a:rPr lang="en-US" altLang="zh-CN" sz="24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b•a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675" y="1563371"/>
            <a:ext cx="3608070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课本：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页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第5、6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9题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QW5.EPS" descr="id:2147503383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763692" y="771550"/>
            <a:ext cx="4842933" cy="1994520"/>
          </a:xfrm>
          <a:prstGeom prst="rect">
            <a:avLst/>
          </a:prstGeom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1974155" y="3332952"/>
            <a:ext cx="818073" cy="1252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0" name="组合 4"/>
          <p:cNvGrpSpPr/>
          <p:nvPr/>
        </p:nvGrpSpPr>
        <p:grpSpPr bwMode="auto">
          <a:xfrm>
            <a:off x="3203852" y="3206714"/>
            <a:ext cx="2677969" cy="738411"/>
            <a:chOff x="2366021" y="1091504"/>
            <a:chExt cx="3427570" cy="474446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21" name="云形标注 82"/>
            <p:cNvSpPr>
              <a:spLocks noChangeArrowheads="1"/>
            </p:cNvSpPr>
            <p:nvPr/>
          </p:nvSpPr>
          <p:spPr bwMode="auto">
            <a:xfrm>
              <a:off x="2366021" y="1091504"/>
              <a:ext cx="3427570" cy="474446"/>
            </a:xfrm>
            <a:prstGeom prst="cloudCallout">
              <a:avLst>
                <a:gd name="adj1" fmla="val -64917"/>
                <a:gd name="adj2" fmla="val 8497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矩形 4"/>
            <p:cNvSpPr>
              <a:spLocks noChangeArrowheads="1"/>
            </p:cNvSpPr>
            <p:nvPr/>
          </p:nvSpPr>
          <p:spPr bwMode="auto">
            <a:xfrm>
              <a:off x="2701685" y="1182488"/>
              <a:ext cx="3091906" cy="25708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你能提出什么问题？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8" name="文本框 14"/>
          <p:cNvSpPr txBox="1"/>
          <p:nvPr/>
        </p:nvSpPr>
        <p:spPr>
          <a:xfrm>
            <a:off x="611560" y="439396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0" name="Text Box 18"/>
          <p:cNvSpPr txBox="1"/>
          <p:nvPr/>
        </p:nvSpPr>
        <p:spPr>
          <a:xfrm>
            <a:off x="1181103" y="981395"/>
            <a:ext cx="3897221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一共购进了多少千克花土？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981393" y="1085851"/>
            <a:ext cx="252002" cy="25200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1114429" y="1563640"/>
            <a:ext cx="43211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想一想：</a:t>
            </a:r>
            <a:endParaRPr kumimoji="0"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Rectangle 11"/>
          <p:cNvSpPr>
            <a:spLocks noChangeArrowheads="1"/>
          </p:cNvSpPr>
          <p:nvPr/>
        </p:nvSpPr>
        <p:spPr bwMode="auto">
          <a:xfrm>
            <a:off x="1114429" y="2355803"/>
            <a:ext cx="75612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kumimoji="0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要解决这个问题，可以先求什么，再求什么？</a:t>
            </a:r>
            <a:endParaRPr kumimoji="0"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Rectangle 11"/>
          <p:cNvSpPr>
            <a:spLocks noChangeArrowheads="1"/>
          </p:cNvSpPr>
          <p:nvPr/>
        </p:nvSpPr>
        <p:spPr bwMode="auto">
          <a:xfrm>
            <a:off x="1114429" y="3167014"/>
            <a:ext cx="691356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kumimoji="0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kumimoji="0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你会列综合算式解答吗？</a:t>
            </a:r>
            <a:endParaRPr kumimoji="0"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0" grpId="0"/>
      <p:bldP spid="16" grpId="0" bldLvl="0" animBg="1"/>
      <p:bldP spid="22" grpId="0" autoUpdateAnimBg="0"/>
      <p:bldP spid="23" grpId="0" autoUpdateAnimBg="0"/>
      <p:bldP spid="24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0" name="Text Box 18"/>
          <p:cNvSpPr txBox="1"/>
          <p:nvPr/>
        </p:nvSpPr>
        <p:spPr>
          <a:xfrm>
            <a:off x="1181103" y="981395"/>
            <a:ext cx="3897221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一共购进了多少千克花土？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981393" y="1085851"/>
            <a:ext cx="252002" cy="25200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5" name="Text Box 123"/>
          <p:cNvSpPr txBox="1">
            <a:spLocks noChangeArrowheads="1"/>
          </p:cNvSpPr>
          <p:nvPr/>
        </p:nvSpPr>
        <p:spPr bwMode="auto">
          <a:xfrm>
            <a:off x="5551053" y="701165"/>
            <a:ext cx="2972129" cy="1200329"/>
          </a:xfrm>
          <a:prstGeom prst="rect">
            <a:avLst/>
          </a:prstGeom>
          <a:noFill/>
          <a:ln w="19050">
            <a:solidFill>
              <a:schemeClr val="hlink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kumimoji="0"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购进花土</a:t>
            </a: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kumimoji="0"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袋，每袋</a:t>
            </a: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kumimoji="0"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包，每包</a:t>
            </a: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kumimoji="0"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千克。</a:t>
            </a:r>
            <a:endParaRPr kumimoji="0"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Rectangle 124"/>
          <p:cNvSpPr>
            <a:spLocks noChangeArrowheads="1"/>
          </p:cNvSpPr>
          <p:nvPr/>
        </p:nvSpPr>
        <p:spPr bwMode="auto">
          <a:xfrm>
            <a:off x="3115051" y="1532189"/>
            <a:ext cx="2105025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2×25</a:t>
            </a: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0" 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Line 128"/>
          <p:cNvSpPr>
            <a:spLocks noChangeShapeType="1"/>
          </p:cNvSpPr>
          <p:nvPr/>
        </p:nvSpPr>
        <p:spPr bwMode="auto">
          <a:xfrm>
            <a:off x="3419872" y="1995686"/>
            <a:ext cx="936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138"/>
          <p:cNvSpPr>
            <a:spLocks noChangeArrowheads="1"/>
          </p:cNvSpPr>
          <p:nvPr/>
        </p:nvSpPr>
        <p:spPr bwMode="auto">
          <a:xfrm>
            <a:off x="2844091" y="2584990"/>
            <a:ext cx="2087562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50×20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143"/>
          <p:cNvSpPr>
            <a:spLocks noChangeArrowheads="1"/>
          </p:cNvSpPr>
          <p:nvPr/>
        </p:nvSpPr>
        <p:spPr bwMode="auto">
          <a:xfrm>
            <a:off x="2844095" y="3294316"/>
            <a:ext cx="1584325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kumimoji="0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kumimoji="0"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Rectangle 144"/>
          <p:cNvSpPr>
            <a:spLocks noChangeArrowheads="1"/>
          </p:cNvSpPr>
          <p:nvPr/>
        </p:nvSpPr>
        <p:spPr bwMode="auto">
          <a:xfrm>
            <a:off x="3666023" y="3287677"/>
            <a:ext cx="2016125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kumimoji="0" 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kumimoji="0" 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0" 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Group 152"/>
          <p:cNvGrpSpPr/>
          <p:nvPr/>
        </p:nvGrpSpPr>
        <p:grpSpPr bwMode="auto">
          <a:xfrm>
            <a:off x="3779916" y="2054103"/>
            <a:ext cx="1368425" cy="301625"/>
            <a:chOff x="0" y="36"/>
            <a:chExt cx="862" cy="190"/>
          </a:xfrm>
        </p:grpSpPr>
        <p:sp>
          <p:nvSpPr>
            <p:cNvPr id="27" name="Line 149"/>
            <p:cNvSpPr>
              <a:spLocks noChangeShapeType="1"/>
            </p:cNvSpPr>
            <p:nvPr/>
          </p:nvSpPr>
          <p:spPr bwMode="auto">
            <a:xfrm>
              <a:off x="0" y="45"/>
              <a:ext cx="0" cy="181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Line 150"/>
            <p:cNvSpPr>
              <a:spLocks noChangeShapeType="1"/>
            </p:cNvSpPr>
            <p:nvPr/>
          </p:nvSpPr>
          <p:spPr bwMode="auto">
            <a:xfrm>
              <a:off x="0" y="213"/>
              <a:ext cx="86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Line 151"/>
            <p:cNvSpPr>
              <a:spLocks noChangeShapeType="1"/>
            </p:cNvSpPr>
            <p:nvPr/>
          </p:nvSpPr>
          <p:spPr bwMode="auto">
            <a:xfrm>
              <a:off x="862" y="36"/>
              <a:ext cx="0" cy="181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" name="Group 159"/>
          <p:cNvGrpSpPr/>
          <p:nvPr/>
        </p:nvGrpSpPr>
        <p:grpSpPr bwMode="auto">
          <a:xfrm>
            <a:off x="4599682" y="2355727"/>
            <a:ext cx="3429000" cy="1416052"/>
            <a:chOff x="0" y="0"/>
            <a:chExt cx="2160" cy="892"/>
          </a:xfrm>
        </p:grpSpPr>
        <p:sp>
          <p:nvSpPr>
            <p:cNvPr id="31" name="Rectangle 127"/>
            <p:cNvSpPr>
              <a:spLocks noChangeArrowheads="1"/>
            </p:cNvSpPr>
            <p:nvPr/>
          </p:nvSpPr>
          <p:spPr bwMode="auto">
            <a:xfrm>
              <a:off x="699" y="136"/>
              <a:ext cx="1461" cy="756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prstDash val="sysDot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kumimoji="0"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再求</a:t>
              </a:r>
              <a:r>
                <a:rPr kumimoji="0" lang="en-US" altLang="zh-CN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20</a:t>
              </a:r>
              <a:r>
                <a:rPr kumimoji="0"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袋花土一共有多少千克。</a:t>
              </a:r>
              <a:endParaRPr kumimoji="0"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Line 153"/>
            <p:cNvSpPr>
              <a:spLocks noChangeShapeType="1"/>
            </p:cNvSpPr>
            <p:nvPr/>
          </p:nvSpPr>
          <p:spPr bwMode="auto">
            <a:xfrm flipH="1" flipV="1">
              <a:off x="0" y="0"/>
              <a:ext cx="680" cy="408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3" name="Group 157"/>
          <p:cNvGrpSpPr/>
          <p:nvPr/>
        </p:nvGrpSpPr>
        <p:grpSpPr bwMode="auto">
          <a:xfrm>
            <a:off x="912255" y="2056556"/>
            <a:ext cx="2749550" cy="949325"/>
            <a:chOff x="195" y="0"/>
            <a:chExt cx="1732" cy="598"/>
          </a:xfrm>
        </p:grpSpPr>
        <p:sp>
          <p:nvSpPr>
            <p:cNvPr id="34" name="Line 146"/>
            <p:cNvSpPr>
              <a:spLocks noChangeShapeType="1"/>
            </p:cNvSpPr>
            <p:nvPr/>
          </p:nvSpPr>
          <p:spPr bwMode="auto">
            <a:xfrm flipV="1">
              <a:off x="1270" y="0"/>
              <a:ext cx="657" cy="363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Rectangle 155"/>
            <p:cNvSpPr>
              <a:spLocks noChangeArrowheads="1"/>
            </p:cNvSpPr>
            <p:nvPr/>
          </p:nvSpPr>
          <p:spPr bwMode="auto">
            <a:xfrm>
              <a:off x="195" y="75"/>
              <a:ext cx="1089" cy="523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prstDash val="sysDot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kumimoji="0"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先求每袋花土多少千克</a:t>
              </a:r>
              <a:endParaRPr kumimoji="0"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6" name="Rectangle 158"/>
          <p:cNvSpPr>
            <a:spLocks noChangeArrowheads="1"/>
          </p:cNvSpPr>
          <p:nvPr/>
        </p:nvSpPr>
        <p:spPr bwMode="auto">
          <a:xfrm>
            <a:off x="4572053" y="1560764"/>
            <a:ext cx="1008063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×20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Line 160"/>
          <p:cNvSpPr>
            <a:spLocks noChangeShapeType="1"/>
          </p:cNvSpPr>
          <p:nvPr/>
        </p:nvSpPr>
        <p:spPr bwMode="auto">
          <a:xfrm>
            <a:off x="4826706" y="1995686"/>
            <a:ext cx="503237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Rectangle 11"/>
          <p:cNvSpPr>
            <a:spLocks noChangeArrowheads="1"/>
          </p:cNvSpPr>
          <p:nvPr/>
        </p:nvSpPr>
        <p:spPr bwMode="auto">
          <a:xfrm>
            <a:off x="2844091" y="3829846"/>
            <a:ext cx="57594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答：一共购进了</a:t>
            </a:r>
            <a:r>
              <a:rPr kumimoji="0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千克花土。</a:t>
            </a:r>
            <a:endParaRPr kumimoji="0" 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7" grpId="0" autoUpdateAnimBg="0"/>
      <p:bldP spid="18" grpId="0" bldLvl="0" animBg="1"/>
      <p:bldP spid="19" grpId="0" autoUpdateAnimBg="0"/>
      <p:bldP spid="20" grpId="0" autoUpdateAnimBg="0"/>
      <p:bldP spid="21" grpId="0" autoUpdateAnimBg="0"/>
      <p:bldP spid="36" grpId="0" autoUpdateAnimBg="0"/>
      <p:bldP spid="37" grpId="0" bldLvl="0" animBg="1"/>
      <p:bldP spid="38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0" name="Text Box 18"/>
          <p:cNvSpPr txBox="1"/>
          <p:nvPr/>
        </p:nvSpPr>
        <p:spPr>
          <a:xfrm>
            <a:off x="1181103" y="981395"/>
            <a:ext cx="3897221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一共购进了多少千克花土？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981393" y="1085851"/>
            <a:ext cx="252002" cy="25200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5" name="Text Box 123"/>
          <p:cNvSpPr txBox="1">
            <a:spLocks noChangeArrowheads="1"/>
          </p:cNvSpPr>
          <p:nvPr/>
        </p:nvSpPr>
        <p:spPr bwMode="auto">
          <a:xfrm>
            <a:off x="5551053" y="701165"/>
            <a:ext cx="2972129" cy="1200329"/>
          </a:xfrm>
          <a:prstGeom prst="rect">
            <a:avLst/>
          </a:prstGeom>
          <a:noFill/>
          <a:ln w="19050">
            <a:solidFill>
              <a:schemeClr val="hlink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kumimoji="0"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购进花土</a:t>
            </a: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kumimoji="0"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袋，每袋</a:t>
            </a: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kumimoji="0"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包，每包</a:t>
            </a: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kumimoji="0"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千克。</a:t>
            </a:r>
            <a:endParaRPr kumimoji="0"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Rectangle 23"/>
          <p:cNvSpPr>
            <a:spLocks noChangeArrowheads="1"/>
          </p:cNvSpPr>
          <p:nvPr/>
        </p:nvSpPr>
        <p:spPr bwMode="auto">
          <a:xfrm>
            <a:off x="3859213" y="1491632"/>
            <a:ext cx="215900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25×20</a:t>
            </a: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0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Rectangle 8"/>
          <p:cNvSpPr>
            <a:spLocks noChangeArrowheads="1"/>
          </p:cNvSpPr>
          <p:nvPr/>
        </p:nvSpPr>
        <p:spPr bwMode="auto">
          <a:xfrm>
            <a:off x="3267078" y="1491632"/>
            <a:ext cx="879475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2×</a:t>
            </a:r>
            <a:endParaRPr kumimoji="0"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Line 9"/>
          <p:cNvSpPr>
            <a:spLocks noChangeShapeType="1"/>
          </p:cNvSpPr>
          <p:nvPr/>
        </p:nvSpPr>
        <p:spPr bwMode="auto">
          <a:xfrm>
            <a:off x="4139952" y="1923678"/>
            <a:ext cx="1116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Rectangle 10"/>
          <p:cNvSpPr>
            <a:spLocks noChangeArrowheads="1"/>
          </p:cNvSpPr>
          <p:nvPr/>
        </p:nvSpPr>
        <p:spPr bwMode="auto">
          <a:xfrm>
            <a:off x="2915489" y="2547778"/>
            <a:ext cx="2087563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2×500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Rectangle 11"/>
          <p:cNvSpPr>
            <a:spLocks noChangeArrowheads="1"/>
          </p:cNvSpPr>
          <p:nvPr/>
        </p:nvSpPr>
        <p:spPr bwMode="auto">
          <a:xfrm>
            <a:off x="2911545" y="3277273"/>
            <a:ext cx="1584325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kumimoji="0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kumimoji="0"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Rectangle 12"/>
          <p:cNvSpPr>
            <a:spLocks noChangeArrowheads="1"/>
          </p:cNvSpPr>
          <p:nvPr/>
        </p:nvSpPr>
        <p:spPr bwMode="auto">
          <a:xfrm>
            <a:off x="3731038" y="3295549"/>
            <a:ext cx="2232025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0" 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5" name="Group 13"/>
          <p:cNvGrpSpPr/>
          <p:nvPr/>
        </p:nvGrpSpPr>
        <p:grpSpPr bwMode="auto">
          <a:xfrm>
            <a:off x="3462340" y="1968064"/>
            <a:ext cx="1368425" cy="288925"/>
            <a:chOff x="0" y="45"/>
            <a:chExt cx="862" cy="182"/>
          </a:xfrm>
        </p:grpSpPr>
        <p:sp>
          <p:nvSpPr>
            <p:cNvPr id="46" name="Line 14"/>
            <p:cNvSpPr>
              <a:spLocks noChangeShapeType="1"/>
            </p:cNvSpPr>
            <p:nvPr/>
          </p:nvSpPr>
          <p:spPr bwMode="auto">
            <a:xfrm>
              <a:off x="0" y="45"/>
              <a:ext cx="0" cy="181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Line 15"/>
            <p:cNvSpPr>
              <a:spLocks noChangeShapeType="1"/>
            </p:cNvSpPr>
            <p:nvPr/>
          </p:nvSpPr>
          <p:spPr bwMode="auto">
            <a:xfrm>
              <a:off x="0" y="213"/>
              <a:ext cx="86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Line 16"/>
            <p:cNvSpPr>
              <a:spLocks noChangeShapeType="1"/>
            </p:cNvSpPr>
            <p:nvPr/>
          </p:nvSpPr>
          <p:spPr bwMode="auto">
            <a:xfrm>
              <a:off x="862" y="46"/>
              <a:ext cx="0" cy="181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9" name="Group 31"/>
          <p:cNvGrpSpPr/>
          <p:nvPr/>
        </p:nvGrpSpPr>
        <p:grpSpPr bwMode="auto">
          <a:xfrm>
            <a:off x="367547" y="2153281"/>
            <a:ext cx="3436938" cy="830262"/>
            <a:chOff x="12" y="18"/>
            <a:chExt cx="2165" cy="523"/>
          </a:xfrm>
        </p:grpSpPr>
        <p:sp>
          <p:nvSpPr>
            <p:cNvPr id="50" name="Rectangle 18"/>
            <p:cNvSpPr>
              <a:spLocks noChangeArrowheads="1"/>
            </p:cNvSpPr>
            <p:nvPr/>
          </p:nvSpPr>
          <p:spPr bwMode="auto">
            <a:xfrm>
              <a:off x="12" y="18"/>
              <a:ext cx="1530" cy="523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prstDash val="sysDot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kumimoji="0"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再求</a:t>
              </a:r>
              <a:r>
                <a:rPr kumimoji="0" lang="en-US" altLang="zh-CN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20</a:t>
              </a:r>
              <a:r>
                <a:rPr kumimoji="0"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袋一共有多少千克花土。</a:t>
              </a:r>
              <a:endParaRPr kumimoji="0"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Line 21"/>
            <p:cNvSpPr>
              <a:spLocks noChangeShapeType="1"/>
            </p:cNvSpPr>
            <p:nvPr/>
          </p:nvSpPr>
          <p:spPr bwMode="auto">
            <a:xfrm flipV="1">
              <a:off x="1542" y="91"/>
              <a:ext cx="635" cy="181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2" name="Group 25"/>
          <p:cNvGrpSpPr/>
          <p:nvPr/>
        </p:nvGrpSpPr>
        <p:grpSpPr bwMode="auto">
          <a:xfrm>
            <a:off x="4890338" y="1978161"/>
            <a:ext cx="3127375" cy="1046162"/>
            <a:chOff x="0" y="0"/>
            <a:chExt cx="1970" cy="659"/>
          </a:xfrm>
        </p:grpSpPr>
        <p:sp>
          <p:nvSpPr>
            <p:cNvPr id="53" name="Line 19"/>
            <p:cNvSpPr>
              <a:spLocks noChangeShapeType="1"/>
            </p:cNvSpPr>
            <p:nvPr/>
          </p:nvSpPr>
          <p:spPr bwMode="auto">
            <a:xfrm flipH="1" flipV="1">
              <a:off x="0" y="0"/>
              <a:ext cx="726" cy="408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Rectangle 22"/>
            <p:cNvSpPr>
              <a:spLocks noChangeArrowheads="1"/>
            </p:cNvSpPr>
            <p:nvPr/>
          </p:nvSpPr>
          <p:spPr bwMode="auto">
            <a:xfrm>
              <a:off x="726" y="136"/>
              <a:ext cx="1244" cy="523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prstDash val="sysDot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kumimoji="0"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先求一共有多少包花土。</a:t>
              </a:r>
              <a:endParaRPr kumimoji="0"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5" name="Line 24"/>
          <p:cNvSpPr>
            <a:spLocks noChangeShapeType="1"/>
          </p:cNvSpPr>
          <p:nvPr/>
        </p:nvSpPr>
        <p:spPr bwMode="auto">
          <a:xfrm>
            <a:off x="3282950" y="1923678"/>
            <a:ext cx="324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Rectangle 11"/>
          <p:cNvSpPr>
            <a:spLocks noChangeArrowheads="1"/>
          </p:cNvSpPr>
          <p:nvPr/>
        </p:nvSpPr>
        <p:spPr bwMode="auto">
          <a:xfrm>
            <a:off x="2719773" y="3826421"/>
            <a:ext cx="57594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答：一共购进了</a:t>
            </a:r>
            <a:r>
              <a:rPr kumimoji="0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千克花土。</a:t>
            </a:r>
            <a:endParaRPr kumimoji="0" 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utoUpdateAnimBg="0"/>
      <p:bldP spid="40" grpId="0" autoUpdateAnimBg="0"/>
      <p:bldP spid="41" grpId="0" bldLvl="0" animBg="1"/>
      <p:bldP spid="42" grpId="0" autoUpdateAnimBg="0"/>
      <p:bldP spid="43" grpId="0" autoUpdateAnimBg="0"/>
      <p:bldP spid="44" grpId="0" autoUpdateAnimBg="0"/>
      <p:bldP spid="55" grpId="0" bldLvl="0" animBg="1"/>
      <p:bldP spid="56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11"/>
          <p:cNvSpPr>
            <a:spLocks noChangeArrowheads="1"/>
          </p:cNvSpPr>
          <p:nvPr/>
        </p:nvSpPr>
        <p:spPr bwMode="auto">
          <a:xfrm>
            <a:off x="684217" y="987576"/>
            <a:ext cx="74183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比较两种解答方法，你发现了什么？</a:t>
            </a:r>
            <a:endParaRPr kumimoji="0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4643438" y="1419051"/>
            <a:ext cx="313531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2×</a:t>
            </a: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25×20</a:t>
            </a: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0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2×500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（千克）</a:t>
            </a:r>
            <a:endParaRPr kumimoji="0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Line 6"/>
          <p:cNvSpPr>
            <a:spLocks noChangeShapeType="1"/>
          </p:cNvSpPr>
          <p:nvPr/>
        </p:nvSpPr>
        <p:spPr bwMode="auto">
          <a:xfrm flipV="1">
            <a:off x="5868144" y="1848334"/>
            <a:ext cx="1116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Line 9"/>
          <p:cNvSpPr>
            <a:spLocks noChangeShapeType="1"/>
          </p:cNvSpPr>
          <p:nvPr/>
        </p:nvSpPr>
        <p:spPr bwMode="auto">
          <a:xfrm>
            <a:off x="4283968" y="1491862"/>
            <a:ext cx="0" cy="1584000"/>
          </a:xfrm>
          <a:prstGeom prst="line">
            <a:avLst/>
          </a:prstGeom>
          <a:noFill/>
          <a:ln w="22225">
            <a:solidFill>
              <a:srgbClr val="FF33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12"/>
          <p:cNvSpPr txBox="1">
            <a:spLocks noChangeArrowheads="1"/>
          </p:cNvSpPr>
          <p:nvPr/>
        </p:nvSpPr>
        <p:spPr bwMode="auto">
          <a:xfrm>
            <a:off x="684213" y="3222578"/>
            <a:ext cx="6864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你能把这两道算式写成一个等式吗？</a:t>
            </a:r>
            <a:endParaRPr kumimoji="0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14"/>
          <p:cNvSpPr txBox="1">
            <a:spLocks noChangeArrowheads="1"/>
          </p:cNvSpPr>
          <p:nvPr/>
        </p:nvSpPr>
        <p:spPr bwMode="auto">
          <a:xfrm>
            <a:off x="4268543" y="3886028"/>
            <a:ext cx="2535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kumimoji="0"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2×</a:t>
            </a:r>
            <a:r>
              <a:rPr kumimoji="0"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25×20</a:t>
            </a:r>
            <a:r>
              <a:rPr kumimoji="0"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0"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15"/>
          <p:cNvSpPr txBox="1">
            <a:spLocks noChangeArrowheads="1"/>
          </p:cNvSpPr>
          <p:nvPr/>
        </p:nvSpPr>
        <p:spPr bwMode="auto">
          <a:xfrm>
            <a:off x="1690936" y="3886029"/>
            <a:ext cx="23048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2×25</a:t>
            </a:r>
            <a:r>
              <a:rPr kumimoji="0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kumimoji="0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×20 </a:t>
            </a:r>
            <a:endParaRPr kumimoji="0"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 Box 15"/>
          <p:cNvSpPr txBox="1">
            <a:spLocks noChangeArrowheads="1"/>
          </p:cNvSpPr>
          <p:nvPr/>
        </p:nvSpPr>
        <p:spPr bwMode="auto">
          <a:xfrm>
            <a:off x="3995742" y="3886029"/>
            <a:ext cx="574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kumimoji="0" 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5"/>
          <p:cNvSpPr txBox="1">
            <a:spLocks noChangeArrowheads="1"/>
          </p:cNvSpPr>
          <p:nvPr/>
        </p:nvSpPr>
        <p:spPr bwMode="auto">
          <a:xfrm>
            <a:off x="900113" y="1417464"/>
            <a:ext cx="359886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2×25</a:t>
            </a: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×20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50×20</a:t>
            </a:r>
            <a:endParaRPr kumimoji="0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（千克）</a:t>
            </a:r>
            <a:endParaRPr kumimoji="0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Line 7"/>
          <p:cNvSpPr>
            <a:spLocks noChangeShapeType="1"/>
          </p:cNvSpPr>
          <p:nvPr/>
        </p:nvSpPr>
        <p:spPr bwMode="auto">
          <a:xfrm>
            <a:off x="1475656" y="1848334"/>
            <a:ext cx="1008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 bldLvl="0" animBg="1"/>
      <p:bldP spid="32" grpId="0" bldLvl="0" animBg="1"/>
      <p:bldP spid="33" grpId="0" autoUpdateAnimBg="0"/>
      <p:bldP spid="34" grpId="0" autoUpdateAnimBg="0"/>
      <p:bldP spid="35" grpId="0" autoUpdateAnimBg="0"/>
      <p:bldP spid="36" grpId="0" autoUpdateAnimBg="0"/>
      <p:bldP spid="37" grpId="0"/>
      <p:bldP spid="3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0" name="Text Box 18"/>
          <p:cNvSpPr txBox="1"/>
          <p:nvPr/>
        </p:nvSpPr>
        <p:spPr>
          <a:xfrm>
            <a:off x="1181103" y="981395"/>
            <a:ext cx="3897221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一共购进了多少千克花肥？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981393" y="1085851"/>
            <a:ext cx="252002" cy="25200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5" name="Text Box 123"/>
          <p:cNvSpPr txBox="1">
            <a:spLocks noChangeArrowheads="1"/>
          </p:cNvSpPr>
          <p:nvPr/>
        </p:nvSpPr>
        <p:spPr bwMode="auto">
          <a:xfrm>
            <a:off x="5551053" y="701165"/>
            <a:ext cx="2972129" cy="1200329"/>
          </a:xfrm>
          <a:prstGeom prst="rect">
            <a:avLst/>
          </a:prstGeom>
          <a:noFill/>
          <a:ln w="19050">
            <a:solidFill>
              <a:schemeClr val="hlink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购进</a:t>
            </a: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化肥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袋，每</a:t>
            </a: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袋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包</a:t>
            </a: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，每</a:t>
            </a: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包</a:t>
            </a:r>
            <a:r>
              <a:rPr kumimoji="0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kumimoji="0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Line 9"/>
          <p:cNvSpPr>
            <a:spLocks noChangeShapeType="1"/>
          </p:cNvSpPr>
          <p:nvPr/>
        </p:nvSpPr>
        <p:spPr bwMode="auto">
          <a:xfrm>
            <a:off x="4499992" y="1995886"/>
            <a:ext cx="0" cy="1296000"/>
          </a:xfrm>
          <a:prstGeom prst="line">
            <a:avLst/>
          </a:prstGeom>
          <a:noFill/>
          <a:ln w="22225">
            <a:solidFill>
              <a:srgbClr val="FF33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9"/>
          <p:cNvSpPr txBox="1">
            <a:spLocks noChangeArrowheads="1"/>
          </p:cNvSpPr>
          <p:nvPr/>
        </p:nvSpPr>
        <p:spPr bwMode="auto">
          <a:xfrm>
            <a:off x="5267109" y="1976229"/>
            <a:ext cx="21996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5×</a:t>
            </a: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 ×10</a:t>
            </a: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0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2108630" y="1976229"/>
            <a:ext cx="20441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5×8</a:t>
            </a: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×10</a:t>
            </a:r>
            <a:endParaRPr kumimoji="0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14"/>
          <p:cNvSpPr txBox="1">
            <a:spLocks noChangeArrowheads="1"/>
          </p:cNvSpPr>
          <p:nvPr/>
        </p:nvSpPr>
        <p:spPr bwMode="auto">
          <a:xfrm>
            <a:off x="3981881" y="4421853"/>
            <a:ext cx="33321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kumimoji="0"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5×</a:t>
            </a:r>
            <a:r>
              <a:rPr kumimoji="0"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8×10</a:t>
            </a:r>
            <a:r>
              <a:rPr kumimoji="0"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0"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15"/>
          <p:cNvSpPr txBox="1">
            <a:spLocks noChangeArrowheads="1"/>
          </p:cNvSpPr>
          <p:nvPr/>
        </p:nvSpPr>
        <p:spPr bwMode="auto">
          <a:xfrm>
            <a:off x="1907133" y="4412803"/>
            <a:ext cx="21072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5×8</a:t>
            </a:r>
            <a:r>
              <a:rPr kumimoji="0"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kumimoji="0"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×10 </a:t>
            </a:r>
            <a:endParaRPr kumimoji="0"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15"/>
          <p:cNvSpPr txBox="1">
            <a:spLocks noChangeArrowheads="1"/>
          </p:cNvSpPr>
          <p:nvPr/>
        </p:nvSpPr>
        <p:spPr bwMode="auto">
          <a:xfrm>
            <a:off x="3832552" y="4421854"/>
            <a:ext cx="574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kumimoji="0" 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12"/>
          <p:cNvSpPr txBox="1">
            <a:spLocks noChangeArrowheads="1"/>
          </p:cNvSpPr>
          <p:nvPr/>
        </p:nvSpPr>
        <p:spPr bwMode="auto">
          <a:xfrm>
            <a:off x="1246853" y="3888096"/>
            <a:ext cx="74390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你能把这两道算式写成一个等式吗？</a:t>
            </a:r>
            <a:endParaRPr kumimoji="0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 Box 10"/>
          <p:cNvSpPr txBox="1">
            <a:spLocks noChangeArrowheads="1"/>
          </p:cNvSpPr>
          <p:nvPr/>
        </p:nvSpPr>
        <p:spPr bwMode="auto">
          <a:xfrm>
            <a:off x="1675242" y="2812255"/>
            <a:ext cx="23535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kumimoji="0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（千克）</a:t>
            </a:r>
            <a:endParaRPr kumimoji="0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10"/>
          <p:cNvSpPr txBox="1">
            <a:spLocks noChangeArrowheads="1"/>
          </p:cNvSpPr>
          <p:nvPr/>
        </p:nvSpPr>
        <p:spPr bwMode="auto">
          <a:xfrm>
            <a:off x="1676827" y="2362891"/>
            <a:ext cx="23050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40 ×10</a:t>
            </a:r>
            <a:endParaRPr kumimoji="0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 Box 9"/>
          <p:cNvSpPr txBox="1">
            <a:spLocks noChangeArrowheads="1"/>
          </p:cNvSpPr>
          <p:nvPr/>
        </p:nvSpPr>
        <p:spPr bwMode="auto">
          <a:xfrm>
            <a:off x="4817107" y="2362891"/>
            <a:ext cx="15808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kumimoji="0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 ×80</a:t>
            </a:r>
            <a:endParaRPr kumimoji="0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9"/>
          <p:cNvSpPr txBox="1">
            <a:spLocks noChangeArrowheads="1"/>
          </p:cNvSpPr>
          <p:nvPr/>
        </p:nvSpPr>
        <p:spPr bwMode="auto">
          <a:xfrm>
            <a:off x="4812355" y="2812255"/>
            <a:ext cx="23535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kumimoji="0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（千克）</a:t>
            </a:r>
            <a:endParaRPr kumimoji="0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Rectangle 11"/>
          <p:cNvSpPr>
            <a:spLocks noChangeArrowheads="1"/>
          </p:cNvSpPr>
          <p:nvPr/>
        </p:nvSpPr>
        <p:spPr bwMode="auto">
          <a:xfrm>
            <a:off x="2108627" y="3424435"/>
            <a:ext cx="57594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答：一共购进了</a:t>
            </a:r>
            <a:r>
              <a:rPr kumimoji="0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千克花肥。</a:t>
            </a:r>
            <a:endParaRPr kumimoji="0" 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0" grpId="0"/>
      <p:bldP spid="16" grpId="0" bldLvl="0" animBg="1"/>
      <p:bldP spid="15" grpId="0" bldLvl="0" animBg="1"/>
      <p:bldP spid="29" grpId="0" bldLvl="0" animBg="1"/>
      <p:bldP spid="30" grpId="0" autoUpdateAnimBg="0"/>
      <p:bldP spid="31" grpId="0" autoUpdateAnimBg="0"/>
      <p:bldP spid="32" grpId="0" autoUpdateAnimBg="0"/>
      <p:bldP spid="33" grpId="0" autoUpdateAnimBg="0"/>
      <p:bldP spid="34" grpId="0" autoUpdateAnimBg="0"/>
      <p:bldP spid="35" grpId="0" autoUpdateAnimBg="0"/>
      <p:bldP spid="36" grpId="0" autoUpdateAnimBg="0"/>
      <p:bldP spid="37" grpId="0" autoUpdateAnimBg="0"/>
      <p:bldP spid="38" grpId="0" autoUpdateAnimBg="0"/>
      <p:bldP spid="57" grpId="0" autoUpdateAnimBg="0"/>
      <p:bldP spid="58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55576" y="2402408"/>
            <a:ext cx="7344816" cy="1015663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43" name="Group 2"/>
          <p:cNvGrpSpPr/>
          <p:nvPr/>
        </p:nvGrpSpPr>
        <p:grpSpPr bwMode="auto">
          <a:xfrm>
            <a:off x="0" y="1851672"/>
            <a:ext cx="7361238" cy="474663"/>
            <a:chOff x="0" y="0"/>
            <a:chExt cx="4637" cy="299"/>
          </a:xfrm>
        </p:grpSpPr>
        <p:sp>
          <p:nvSpPr>
            <p:cNvPr id="44" name="Text Box 12"/>
            <p:cNvSpPr txBox="1">
              <a:spLocks noChangeArrowheads="1"/>
            </p:cNvSpPr>
            <p:nvPr/>
          </p:nvSpPr>
          <p:spPr bwMode="auto">
            <a:xfrm>
              <a:off x="1870" y="8"/>
              <a:ext cx="2767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kumimoji="0" lang="en-US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5×</a:t>
              </a:r>
              <a:r>
                <a:rPr kumimoji="0" lang="zh-CN" altLang="en-US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kumimoji="0" lang="en-US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8×10</a:t>
              </a:r>
              <a:r>
                <a:rPr kumimoji="0" lang="zh-CN" altLang="en-US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kumimoji="0"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Text Box 13"/>
            <p:cNvSpPr txBox="1">
              <a:spLocks noChangeArrowheads="1"/>
            </p:cNvSpPr>
            <p:nvPr/>
          </p:nvSpPr>
          <p:spPr bwMode="auto">
            <a:xfrm>
              <a:off x="0" y="0"/>
              <a:ext cx="299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kumimoji="0"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kumimoji="0"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kumimoji="0"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×8）</a:t>
              </a:r>
              <a:r>
                <a:rPr kumimoji="0"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×10 </a:t>
              </a:r>
              <a:r>
                <a:rPr kumimoji="0" 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kumimoji="0" 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kumimoji="0"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6" name="Group 5"/>
          <p:cNvGrpSpPr/>
          <p:nvPr/>
        </p:nvGrpSpPr>
        <p:grpSpPr bwMode="auto">
          <a:xfrm>
            <a:off x="-107950" y="1347616"/>
            <a:ext cx="7077075" cy="481014"/>
            <a:chOff x="0" y="0"/>
            <a:chExt cx="4458" cy="303"/>
          </a:xfrm>
        </p:grpSpPr>
        <p:sp>
          <p:nvSpPr>
            <p:cNvPr id="47" name="Text Box 16"/>
            <p:cNvSpPr txBox="1">
              <a:spLocks noChangeArrowheads="1"/>
            </p:cNvSpPr>
            <p:nvPr/>
          </p:nvSpPr>
          <p:spPr bwMode="auto">
            <a:xfrm>
              <a:off x="1691" y="0"/>
              <a:ext cx="2767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kumimoji="0" lang="en-US" altLang="zh-CN" sz="240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 2×</a:t>
              </a:r>
              <a:r>
                <a:rPr kumimoji="0" lang="zh-CN" altLang="en-US" sz="240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kumimoji="0" lang="en-US" altLang="zh-CN" sz="240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25×20</a:t>
              </a:r>
              <a:r>
                <a:rPr kumimoji="0" lang="zh-CN" altLang="en-US" sz="240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kumimoji="0" lang="zh-CN" altLang="en-US"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Text Box 17"/>
            <p:cNvSpPr txBox="1">
              <a:spLocks noChangeArrowheads="1"/>
            </p:cNvSpPr>
            <p:nvPr/>
          </p:nvSpPr>
          <p:spPr bwMode="auto">
            <a:xfrm>
              <a:off x="0" y="12"/>
              <a:ext cx="299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kumimoji="0"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kumimoji="0" lang="en-US" altLang="zh-CN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kumimoji="0"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×2</a:t>
              </a:r>
              <a:r>
                <a:rPr kumimoji="0" lang="en-US" altLang="zh-CN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kumimoji="0"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kumimoji="0" lang="en-US" altLang="zh-CN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×20 </a:t>
              </a:r>
              <a:r>
                <a:rPr kumimoji="0" 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endParaRPr kumimoji="0" 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9" name="Text Box 20"/>
          <p:cNvSpPr txBox="1">
            <a:spLocks noChangeArrowheads="1"/>
          </p:cNvSpPr>
          <p:nvPr/>
        </p:nvSpPr>
        <p:spPr bwMode="auto">
          <a:xfrm>
            <a:off x="539750" y="915566"/>
            <a:ext cx="72009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观察下面两组算式，你发现了什么？</a:t>
            </a:r>
            <a:endParaRPr kumimoji="0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 Box 20"/>
          <p:cNvSpPr txBox="1">
            <a:spLocks noChangeArrowheads="1"/>
          </p:cNvSpPr>
          <p:nvPr/>
        </p:nvSpPr>
        <p:spPr bwMode="auto">
          <a:xfrm>
            <a:off x="652978" y="2402408"/>
            <a:ext cx="7777559" cy="1015663"/>
          </a:xfrm>
          <a:prstGeom prst="rect">
            <a:avLst/>
          </a:prstGeom>
          <a:solidFill>
            <a:schemeClr val="accent2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三个数相乘</a:t>
            </a:r>
            <a:r>
              <a:rPr kumimoji="0"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0"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可以先把前两个数相乘再乘第三个数</a:t>
            </a:r>
            <a:r>
              <a:rPr kumimoji="0"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kumimoji="0" lang="zh-CN" altLang="en-US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kumimoji="0"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或者</a:t>
            </a:r>
            <a:r>
              <a:rPr kumimoji="0"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先把后两个数相乘再乘第一个数，结果相等。</a:t>
            </a:r>
            <a:endParaRPr kumimoji="0"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 Box 20"/>
          <p:cNvSpPr txBox="1">
            <a:spLocks noChangeArrowheads="1"/>
          </p:cNvSpPr>
          <p:nvPr/>
        </p:nvSpPr>
        <p:spPr bwMode="auto">
          <a:xfrm>
            <a:off x="1042992" y="3494143"/>
            <a:ext cx="453548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这是不是一个规律呢？</a:t>
            </a:r>
            <a:endParaRPr kumimoji="0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 Box 20"/>
          <p:cNvSpPr txBox="1">
            <a:spLocks noChangeArrowheads="1"/>
          </p:cNvSpPr>
          <p:nvPr/>
        </p:nvSpPr>
        <p:spPr bwMode="auto">
          <a:xfrm>
            <a:off x="1071824" y="4124213"/>
            <a:ext cx="345598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能举例验证一下吗？</a:t>
            </a:r>
            <a:endParaRPr kumimoji="0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9" grpId="0"/>
      <p:bldP spid="50" grpId="0" bldLvl="0" animBg="1" autoUpdateAnimBg="0"/>
      <p:bldP spid="51" grpId="0" autoUpdateAnimBg="0"/>
      <p:bldP spid="52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3203257" y="1336865"/>
            <a:ext cx="936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×6</a:t>
            </a:r>
            <a:endParaRPr kumimoji="0"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4616128" y="1308290"/>
            <a:ext cx="12969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23×</a:t>
            </a:r>
            <a:endParaRPr kumimoji="0"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7"/>
          <p:cNvSpPr txBox="1">
            <a:spLocks noChangeArrowheads="1"/>
          </p:cNvSpPr>
          <p:nvPr/>
        </p:nvSpPr>
        <p:spPr bwMode="auto">
          <a:xfrm>
            <a:off x="3203777" y="2058037"/>
            <a:ext cx="11525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×2</a:t>
            </a:r>
            <a:endParaRPr kumimoji="0"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8"/>
          <p:cNvSpPr txBox="1">
            <a:spLocks noChangeArrowheads="1"/>
          </p:cNvSpPr>
          <p:nvPr/>
        </p:nvSpPr>
        <p:spPr bwMode="auto">
          <a:xfrm>
            <a:off x="4637287" y="2027874"/>
            <a:ext cx="11525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46×</a:t>
            </a:r>
            <a:endParaRPr kumimoji="0"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9"/>
          <p:cNvSpPr txBox="1">
            <a:spLocks noChangeArrowheads="1"/>
          </p:cNvSpPr>
          <p:nvPr/>
        </p:nvSpPr>
        <p:spPr bwMode="auto">
          <a:xfrm>
            <a:off x="3203575" y="615024"/>
            <a:ext cx="1079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×2</a:t>
            </a:r>
            <a:endParaRPr kumimoji="0"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10"/>
          <p:cNvSpPr txBox="1">
            <a:spLocks noChangeArrowheads="1"/>
          </p:cNvSpPr>
          <p:nvPr/>
        </p:nvSpPr>
        <p:spPr bwMode="auto">
          <a:xfrm>
            <a:off x="4616450" y="556287"/>
            <a:ext cx="10810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8×</a:t>
            </a:r>
            <a:endParaRPr kumimoji="0"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23"/>
          <p:cNvSpPr txBox="1">
            <a:spLocks noChangeArrowheads="1"/>
          </p:cNvSpPr>
          <p:nvPr/>
        </p:nvSpPr>
        <p:spPr bwMode="auto">
          <a:xfrm>
            <a:off x="2266954" y="615024"/>
            <a:ext cx="1368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8×5</a:t>
            </a:r>
            <a:endParaRPr kumimoji="0"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24"/>
          <p:cNvSpPr txBox="1">
            <a:spLocks noChangeArrowheads="1"/>
          </p:cNvSpPr>
          <p:nvPr/>
        </p:nvSpPr>
        <p:spPr bwMode="auto">
          <a:xfrm>
            <a:off x="5192713" y="556287"/>
            <a:ext cx="2736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5×2</a:t>
            </a:r>
            <a:r>
              <a:rPr kumimoji="0"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0"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Rectangle 26"/>
          <p:cNvSpPr>
            <a:spLocks noChangeArrowheads="1"/>
          </p:cNvSpPr>
          <p:nvPr/>
        </p:nvSpPr>
        <p:spPr bwMode="auto">
          <a:xfrm>
            <a:off x="2123753" y="1336865"/>
            <a:ext cx="1657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23×5</a:t>
            </a:r>
            <a:endParaRPr kumimoji="0"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Rectangle 27"/>
          <p:cNvSpPr>
            <a:spLocks noChangeArrowheads="1"/>
          </p:cNvSpPr>
          <p:nvPr/>
        </p:nvSpPr>
        <p:spPr bwMode="auto">
          <a:xfrm>
            <a:off x="5408291" y="1308290"/>
            <a:ext cx="25209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5×6</a:t>
            </a:r>
            <a:r>
              <a:rPr kumimoji="0"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0"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Rectangle 28"/>
          <p:cNvSpPr>
            <a:spLocks noChangeArrowheads="1"/>
          </p:cNvSpPr>
          <p:nvPr/>
        </p:nvSpPr>
        <p:spPr bwMode="auto">
          <a:xfrm>
            <a:off x="1936951" y="2061212"/>
            <a:ext cx="11160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46×25</a:t>
            </a:r>
            <a:endParaRPr kumimoji="0"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Rectangle 29"/>
          <p:cNvSpPr>
            <a:spLocks noChangeArrowheads="1"/>
          </p:cNvSpPr>
          <p:nvPr/>
        </p:nvSpPr>
        <p:spPr bwMode="auto">
          <a:xfrm>
            <a:off x="5429448" y="2053274"/>
            <a:ext cx="15792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25×2</a:t>
            </a:r>
            <a:r>
              <a:rPr kumimoji="0"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0"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 Box 30"/>
          <p:cNvSpPr txBox="1">
            <a:spLocks noChangeArrowheads="1"/>
          </p:cNvSpPr>
          <p:nvPr/>
        </p:nvSpPr>
        <p:spPr bwMode="auto">
          <a:xfrm>
            <a:off x="4022725" y="607087"/>
            <a:ext cx="6492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sz="24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kumimoji="0" lang="en-US" sz="2400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 Box 31"/>
          <p:cNvSpPr txBox="1">
            <a:spLocks noChangeArrowheads="1"/>
          </p:cNvSpPr>
          <p:nvPr/>
        </p:nvSpPr>
        <p:spPr bwMode="auto">
          <a:xfrm>
            <a:off x="4022403" y="1328928"/>
            <a:ext cx="6492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sz="24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kumimoji="0" lang="en-US" sz="2400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 Box 32"/>
          <p:cNvSpPr txBox="1">
            <a:spLocks noChangeArrowheads="1"/>
          </p:cNvSpPr>
          <p:nvPr/>
        </p:nvSpPr>
        <p:spPr bwMode="auto">
          <a:xfrm>
            <a:off x="4022923" y="2048512"/>
            <a:ext cx="6492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en-US" sz="24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kumimoji="0" lang="en-US" sz="2400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 Box 41"/>
          <p:cNvSpPr txBox="1">
            <a:spLocks noChangeArrowheads="1"/>
          </p:cNvSpPr>
          <p:nvPr/>
        </p:nvSpPr>
        <p:spPr bwMode="auto">
          <a:xfrm>
            <a:off x="2697858" y="993096"/>
            <a:ext cx="863600" cy="387798"/>
          </a:xfrm>
          <a:prstGeom prst="rect">
            <a:avLst/>
          </a:prstGeom>
          <a:noFill/>
          <a:ln w="28575">
            <a:solidFill>
              <a:srgbClr val="FF99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kumimoji="0"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endParaRPr kumimoji="0" lang="en-US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 Box 44"/>
          <p:cNvSpPr txBox="1">
            <a:spLocks noChangeArrowheads="1"/>
          </p:cNvSpPr>
          <p:nvPr/>
        </p:nvSpPr>
        <p:spPr bwMode="auto">
          <a:xfrm>
            <a:off x="2651820" y="2488694"/>
            <a:ext cx="1081088" cy="387798"/>
          </a:xfrm>
          <a:prstGeom prst="rect">
            <a:avLst/>
          </a:prstGeom>
          <a:noFill/>
          <a:ln w="28575">
            <a:solidFill>
              <a:srgbClr val="FF99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kumimoji="0"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2300</a:t>
            </a:r>
            <a:endParaRPr kumimoji="0" lang="en-US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 Box 45"/>
          <p:cNvSpPr txBox="1">
            <a:spLocks noChangeArrowheads="1"/>
          </p:cNvSpPr>
          <p:nvPr/>
        </p:nvSpPr>
        <p:spPr bwMode="auto">
          <a:xfrm>
            <a:off x="5146804" y="2445261"/>
            <a:ext cx="1081087" cy="387798"/>
          </a:xfrm>
          <a:prstGeom prst="rect">
            <a:avLst/>
          </a:prstGeom>
          <a:noFill/>
          <a:ln w="28575">
            <a:solidFill>
              <a:srgbClr val="FF99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kumimoji="0"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2300</a:t>
            </a:r>
            <a:endParaRPr kumimoji="0" lang="en-US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 Box 46"/>
          <p:cNvSpPr txBox="1">
            <a:spLocks noChangeArrowheads="1"/>
          </p:cNvSpPr>
          <p:nvPr/>
        </p:nvSpPr>
        <p:spPr bwMode="auto">
          <a:xfrm>
            <a:off x="5076379" y="1708413"/>
            <a:ext cx="863600" cy="387798"/>
          </a:xfrm>
          <a:prstGeom prst="rect">
            <a:avLst/>
          </a:prstGeom>
          <a:noFill/>
          <a:ln w="28575">
            <a:solidFill>
              <a:srgbClr val="FF99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kumimoji="0"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690</a:t>
            </a:r>
            <a:endParaRPr kumimoji="0" lang="en-US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 Box 47"/>
          <p:cNvSpPr txBox="1">
            <a:spLocks noChangeArrowheads="1"/>
          </p:cNvSpPr>
          <p:nvPr/>
        </p:nvSpPr>
        <p:spPr bwMode="auto">
          <a:xfrm>
            <a:off x="2741811" y="1753805"/>
            <a:ext cx="863600" cy="387798"/>
          </a:xfrm>
          <a:prstGeom prst="rect">
            <a:avLst/>
          </a:prstGeom>
          <a:noFill/>
          <a:ln w="28575">
            <a:solidFill>
              <a:srgbClr val="FF99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kumimoji="0"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690</a:t>
            </a:r>
            <a:endParaRPr kumimoji="0" lang="en-US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 Box 48"/>
          <p:cNvSpPr txBox="1">
            <a:spLocks noChangeArrowheads="1"/>
          </p:cNvSpPr>
          <p:nvPr/>
        </p:nvSpPr>
        <p:spPr bwMode="auto">
          <a:xfrm>
            <a:off x="5077967" y="971738"/>
            <a:ext cx="863600" cy="387798"/>
          </a:xfrm>
          <a:prstGeom prst="rect">
            <a:avLst/>
          </a:prstGeom>
          <a:noFill/>
          <a:ln w="28575">
            <a:solidFill>
              <a:srgbClr val="FF99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kumimoji="0"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endParaRPr kumimoji="0" lang="en-US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 Box 49"/>
          <p:cNvSpPr txBox="1">
            <a:spLocks noChangeArrowheads="1"/>
          </p:cNvSpPr>
          <p:nvPr/>
        </p:nvSpPr>
        <p:spPr bwMode="auto">
          <a:xfrm>
            <a:off x="803360" y="3906555"/>
            <a:ext cx="3527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0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你会用字母表示吗？</a:t>
            </a:r>
            <a:endParaRPr kumimoji="0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1691684" y="2633313"/>
            <a:ext cx="6237561" cy="1163332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" name="矩形 1"/>
          <p:cNvSpPr/>
          <p:nvPr/>
        </p:nvSpPr>
        <p:spPr>
          <a:xfrm>
            <a:off x="1691681" y="2622161"/>
            <a:ext cx="6336704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</a:pP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三个数相乘，先把前两个数相乘，再与第三个数相乘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zh-CN" altLang="en-US" sz="2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  <a:spcBef>
                <a:spcPct val="0"/>
              </a:spcBef>
            </a:pP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或者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先把后两个数相乘，再与第一个数相乘，积不变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  <a:spcBef>
                <a:spcPct val="0"/>
              </a:spcBef>
            </a:pP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规律就是乘法结合律。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圆角矩形 51"/>
          <p:cNvSpPr/>
          <p:nvPr/>
        </p:nvSpPr>
        <p:spPr>
          <a:xfrm>
            <a:off x="3560585" y="3931391"/>
            <a:ext cx="4689811" cy="476481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ɑ ·b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·c 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lang="en-US" altLang="zh-CN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ɑ· 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b·c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"/>
                            </p:stCondLst>
                            <p:childTnLst>
                              <p:par>
                                <p:cTn id="1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utoUpdateAnimBg="0"/>
      <p:bldP spid="19" grpId="0" autoUpdateAnimBg="0"/>
      <p:bldP spid="29" grpId="0" autoUpdateAnimBg="0"/>
      <p:bldP spid="30" grpId="0" autoUpdateAnimBg="0"/>
      <p:bldP spid="31" grpId="0" autoUpdateAnimBg="0"/>
      <p:bldP spid="32" grpId="0" autoUpdateAnimBg="0"/>
      <p:bldP spid="33" grpId="0" autoUpdateAnimBg="0"/>
      <p:bldP spid="34" grpId="0" autoUpdateAnimBg="0"/>
      <p:bldP spid="35" grpId="0" autoUpdateAnimBg="0"/>
      <p:bldP spid="36" grpId="0" autoUpdateAnimBg="0"/>
      <p:bldP spid="37" grpId="0" autoUpdateAnimBg="0"/>
      <p:bldP spid="38" grpId="0" autoUpdateAnimBg="0"/>
      <p:bldP spid="39" grpId="0" autoUpdateAnimBg="0"/>
      <p:bldP spid="40" grpId="0" autoUpdateAnimBg="0"/>
      <p:bldP spid="41" grpId="0" autoUpdateAnimBg="0"/>
      <p:bldP spid="44" grpId="0" bldLvl="0" animBg="1" autoUpdateAnimBg="0"/>
      <p:bldP spid="44" grpId="1" bldLvl="0" animBg="1" autoUpdateAnimBg="0"/>
      <p:bldP spid="45" grpId="0" bldLvl="0" animBg="1" autoUpdateAnimBg="0"/>
      <p:bldP spid="45" grpId="1" bldLvl="0" animBg="1" autoUpdateAnimBg="0"/>
      <p:bldP spid="46" grpId="0" bldLvl="0" animBg="1" autoUpdateAnimBg="0"/>
      <p:bldP spid="46" grpId="1" bldLvl="0" animBg="1" autoUpdateAnimBg="0"/>
      <p:bldP spid="47" grpId="0" bldLvl="0" animBg="1" autoUpdateAnimBg="0"/>
      <p:bldP spid="47" grpId="1" bldLvl="0" animBg="1" autoUpdateAnimBg="0"/>
      <p:bldP spid="48" grpId="0" bldLvl="0" animBg="1" autoUpdateAnimBg="0"/>
      <p:bldP spid="48" grpId="1" bldLvl="0" animBg="1" autoUpdateAnimBg="0"/>
      <p:bldP spid="49" grpId="0" bldLvl="0" animBg="1" autoUpdateAnimBg="0"/>
      <p:bldP spid="49" grpId="1" bldLvl="0" animBg="1" autoUpdateAnimBg="0"/>
      <p:bldP spid="50" grpId="0" autoUpdateAnimBg="0"/>
      <p:bldP spid="51" grpId="0" bldLvl="0" animBg="1"/>
      <p:bldP spid="52" grpId="0" bldLvl="0" animBg="1"/>
    </p:bldLst>
  </p:timing>
</p:sld>
</file>

<file path=ppt/tags/tag1.xml><?xml version="1.0" encoding="utf-8"?>
<p:tagLst xmlns:p="http://schemas.openxmlformats.org/presentationml/2006/main">
  <p:tag name="KSO_WPP_MARK_KEY" val="9d26e797-84ba-437a-940d-186414aa5fc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1293</Words>
  <Application>WPS 演示</Application>
  <PresentationFormat>全屏显示(16:9)</PresentationFormat>
  <Paragraphs>282</Paragraphs>
  <Slides>17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4" baseType="lpstr">
      <vt:lpstr>Arial</vt:lpstr>
      <vt:lpstr>宋体</vt:lpstr>
      <vt:lpstr>Wingdings</vt:lpstr>
      <vt:lpstr>黑体</vt:lpstr>
      <vt:lpstr>微软雅黑</vt:lpstr>
      <vt:lpstr>华文楷体</vt:lpstr>
      <vt:lpstr>等线</vt:lpstr>
      <vt:lpstr>楷体</vt:lpstr>
      <vt:lpstr>幼圆</vt:lpstr>
      <vt:lpstr>Times New Roman</vt:lpstr>
      <vt:lpstr>楷体_GB2312</vt:lpstr>
      <vt:lpstr>新宋体</vt:lpstr>
      <vt:lpstr>Calibri</vt:lpstr>
      <vt:lpstr>Arial</vt:lpstr>
      <vt:lpstr>Arial Unicode MS</vt:lpstr>
      <vt:lpstr>第一PPT模板网-WWW.1PPT.COM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64</cp:revision>
  <dcterms:created xsi:type="dcterms:W3CDTF">2018-09-11T05:46:00Z</dcterms:created>
  <dcterms:modified xsi:type="dcterms:W3CDTF">2023-02-06T11:48:41Z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44208A19E225440CA8E413D136A52E26</vt:lpwstr>
  </property>
</Properties>
</file>