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47" r:id="rId4"/>
    <p:sldId id="348" r:id="rId5"/>
    <p:sldId id="349" r:id="rId6"/>
    <p:sldId id="350" r:id="rId7"/>
    <p:sldId id="351" r:id="rId8"/>
    <p:sldId id="352" r:id="rId9"/>
    <p:sldId id="353" r:id="rId11"/>
    <p:sldId id="354" r:id="rId12"/>
    <p:sldId id="355" r:id="rId13"/>
    <p:sldId id="356" r:id="rId14"/>
    <p:sldId id="357" r:id="rId15"/>
    <p:sldId id="292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36893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运算律 运用乘法结合律、交换律简便计算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1682" y="2287307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35" y="1065969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4524" y="1145922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4" descr="C:\Users\ViVi\AppData\Local\Temp\SNAGHTML17be2e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9632" y="993546"/>
            <a:ext cx="4098404" cy="104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133375" y="2955597"/>
            <a:ext cx="2819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2)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0×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＝700（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258888" y="2043311"/>
            <a:ext cx="6384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这个游泳池长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。他每次游多少米？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2411468" y="4144882"/>
            <a:ext cx="3775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答：他每次游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544688" y="257175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图片 2" descr="7.1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1024623"/>
            <a:ext cx="5328592" cy="119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043608" y="1867455"/>
            <a:ext cx="75723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学校一共需要购进多少套双人课桌椅？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2932751" y="2541526"/>
            <a:ext cx="31432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7×4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019843" y="4174840"/>
            <a:ext cx="691991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答：学校一共需要购进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套双人课桌椅。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2924200" y="2931790"/>
            <a:ext cx="314325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25×4×7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＝1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＝700（套）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7236" y="418048"/>
            <a:ext cx="5384696" cy="218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3419475" y="2571750"/>
            <a:ext cx="2105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125×6×8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3009900" y="3045631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125×8×6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3009900" y="3519512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1000×6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3009900" y="3993393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3275965" y="4467225"/>
            <a:ext cx="516445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答：这个图书馆一共有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5" y="1868170"/>
            <a:ext cx="6607175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灵活运用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乘法运算律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可以使计算简便。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在运用运算律计算时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注意凑整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等。如果它们出现了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组合在一起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这样可以使计算简便。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0"/>
            <a:ext cx="360807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7"/>
          <p:cNvSpPr txBox="1"/>
          <p:nvPr/>
        </p:nvSpPr>
        <p:spPr>
          <a:xfrm>
            <a:off x="702323" y="1000929"/>
            <a:ext cx="637225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运用乘法交换律和结合律也能使运算简便吗？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24"/>
          <p:cNvSpPr>
            <a:spLocks noChangeArrowheads="1"/>
          </p:cNvSpPr>
          <p:nvPr/>
        </p:nvSpPr>
        <p:spPr bwMode="auto">
          <a:xfrm>
            <a:off x="2988121" y="1491630"/>
            <a:ext cx="2105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125×7×8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24"/>
          <p:cNvSpPr>
            <a:spLocks noChangeArrowheads="1"/>
          </p:cNvSpPr>
          <p:nvPr/>
        </p:nvSpPr>
        <p:spPr bwMode="auto">
          <a:xfrm>
            <a:off x="2578546" y="2177430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125×8×7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8"/>
          <p:cNvGrpSpPr/>
          <p:nvPr/>
        </p:nvGrpSpPr>
        <p:grpSpPr bwMode="auto">
          <a:xfrm>
            <a:off x="2627785" y="2211708"/>
            <a:ext cx="2729658" cy="387798"/>
            <a:chOff x="3131841" y="2852934"/>
            <a:chExt cx="2730163" cy="388225"/>
          </a:xfrm>
        </p:grpSpPr>
        <p:sp>
          <p:nvSpPr>
            <p:cNvPr id="23" name="Text Box 48"/>
            <p:cNvSpPr txBox="1">
              <a:spLocks noChangeArrowheads="1"/>
            </p:cNvSpPr>
            <p:nvPr/>
          </p:nvSpPr>
          <p:spPr bwMode="auto">
            <a:xfrm>
              <a:off x="3131841" y="2852934"/>
              <a:ext cx="1944575" cy="3882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endParaRPr lang="en-US" altLang="zh-CN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 flipV="1">
              <a:off x="5076415" y="3068960"/>
              <a:ext cx="785589" cy="447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Rectangle 124"/>
          <p:cNvSpPr>
            <a:spLocks noChangeArrowheads="1"/>
          </p:cNvSpPr>
          <p:nvPr/>
        </p:nvSpPr>
        <p:spPr bwMode="auto">
          <a:xfrm>
            <a:off x="5292353" y="2139330"/>
            <a:ext cx="32400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endParaRPr 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24"/>
          <p:cNvSpPr>
            <a:spLocks noChangeArrowheads="1"/>
          </p:cNvSpPr>
          <p:nvPr/>
        </p:nvSpPr>
        <p:spPr bwMode="auto">
          <a:xfrm>
            <a:off x="2578546" y="2831480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1000×7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2578546" y="3479180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7"/>
          <p:cNvSpPr txBox="1"/>
          <p:nvPr/>
        </p:nvSpPr>
        <p:spPr>
          <a:xfrm>
            <a:off x="702323" y="1000929"/>
            <a:ext cx="637225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运用乘法交换律和结合律也能使运算简便吗？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24"/>
          <p:cNvSpPr>
            <a:spLocks noChangeArrowheads="1"/>
          </p:cNvSpPr>
          <p:nvPr/>
        </p:nvSpPr>
        <p:spPr bwMode="auto">
          <a:xfrm>
            <a:off x="2954338" y="1419622"/>
            <a:ext cx="2105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125×7×8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24"/>
          <p:cNvSpPr>
            <a:spLocks noChangeArrowheads="1"/>
          </p:cNvSpPr>
          <p:nvPr/>
        </p:nvSpPr>
        <p:spPr bwMode="auto">
          <a:xfrm>
            <a:off x="2544763" y="1964211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125×8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7645" y="3539329"/>
            <a:ext cx="635392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在计算</a:t>
            </a:r>
            <a:r>
              <a:rPr lang="zh-CN" altLang="en-US"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连乘算式时，当某些因数相乘可以凑成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百、整千</a:t>
            </a:r>
            <a:r>
              <a:rPr lang="en-US" altLang="zh-CN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的数时，运用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乘法交换律、乘法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endParaRPr lang="en-US" altLang="zh-CN" sz="2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律</a:t>
            </a:r>
            <a:r>
              <a:rPr lang="zh-CN" altLang="en-US"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改变连乘的运算顺序， 可以使计算简便。</a:t>
            </a:r>
            <a:endParaRPr lang="zh-CN" altLang="en-US" sz="2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8"/>
          <p:cNvGrpSpPr/>
          <p:nvPr/>
        </p:nvGrpSpPr>
        <p:grpSpPr bwMode="auto">
          <a:xfrm>
            <a:off x="2633663" y="2044930"/>
            <a:ext cx="3156111" cy="387798"/>
            <a:chOff x="2483768" y="2852936"/>
            <a:chExt cx="3155564" cy="388225"/>
          </a:xfrm>
        </p:grpSpPr>
        <p:sp>
          <p:nvSpPr>
            <p:cNvPr id="29" name="Text Box 48"/>
            <p:cNvSpPr txBox="1">
              <a:spLocks noChangeArrowheads="1"/>
            </p:cNvSpPr>
            <p:nvPr/>
          </p:nvSpPr>
          <p:spPr bwMode="auto">
            <a:xfrm>
              <a:off x="2483768" y="2852936"/>
              <a:ext cx="2297980" cy="3882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endParaRPr lang="en-US" altLang="zh-CN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9"/>
            <p:cNvSpPr>
              <a:spLocks noChangeShapeType="1"/>
            </p:cNvSpPr>
            <p:nvPr/>
          </p:nvSpPr>
          <p:spPr bwMode="auto">
            <a:xfrm flipV="1">
              <a:off x="4853743" y="3068960"/>
              <a:ext cx="785589" cy="447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5652120" y="1723891"/>
            <a:ext cx="2447925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2544763" y="2522505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7×1000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2544763" y="3003798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32146" y="3539329"/>
            <a:ext cx="6408712" cy="14024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1" grpId="0"/>
      <p:bldP spid="32" grpId="0"/>
      <p:bldP spid="33" grpId="0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1259582" y="1491630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120÷4÷5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4932040" y="1491630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120÷(4×5)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24"/>
          <p:cNvSpPr>
            <a:spLocks noChangeArrowheads="1"/>
          </p:cNvSpPr>
          <p:nvPr/>
        </p:nvSpPr>
        <p:spPr bwMode="auto">
          <a:xfrm>
            <a:off x="1259632" y="3103193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900÷18÷5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124"/>
          <p:cNvSpPr>
            <a:spLocks noChangeArrowheads="1"/>
          </p:cNvSpPr>
          <p:nvPr/>
        </p:nvSpPr>
        <p:spPr bwMode="auto">
          <a:xfrm>
            <a:off x="4932090" y="3103193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900÷(18×5)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1259582" y="1491630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120÷4÷5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4932040" y="1491630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120÷(4×5)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971600" y="2046698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971600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124"/>
          <p:cNvSpPr>
            <a:spLocks noChangeArrowheads="1"/>
          </p:cNvSpPr>
          <p:nvPr/>
        </p:nvSpPr>
        <p:spPr bwMode="auto">
          <a:xfrm>
            <a:off x="4643958" y="2046698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120÷20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24"/>
          <p:cNvSpPr>
            <a:spLocks noChangeArrowheads="1"/>
          </p:cNvSpPr>
          <p:nvPr/>
        </p:nvSpPr>
        <p:spPr bwMode="auto">
          <a:xfrm>
            <a:off x="4643958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24"/>
          <p:cNvSpPr>
            <a:spLocks noChangeArrowheads="1"/>
          </p:cNvSpPr>
          <p:nvPr/>
        </p:nvSpPr>
        <p:spPr bwMode="auto">
          <a:xfrm>
            <a:off x="2267744" y="3607249"/>
            <a:ext cx="17918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120÷4÷5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24"/>
          <p:cNvSpPr>
            <a:spLocks noChangeArrowheads="1"/>
          </p:cNvSpPr>
          <p:nvPr/>
        </p:nvSpPr>
        <p:spPr bwMode="auto">
          <a:xfrm>
            <a:off x="4508351" y="3607249"/>
            <a:ext cx="193583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120÷(4×5)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44057" y="36370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1259582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900÷18÷5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4932040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900÷(18×5)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971600" y="2046698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971600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124"/>
          <p:cNvSpPr>
            <a:spLocks noChangeArrowheads="1"/>
          </p:cNvSpPr>
          <p:nvPr/>
        </p:nvSpPr>
        <p:spPr bwMode="auto">
          <a:xfrm>
            <a:off x="4643958" y="2046698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900÷90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24"/>
          <p:cNvSpPr>
            <a:spLocks noChangeArrowheads="1"/>
          </p:cNvSpPr>
          <p:nvPr/>
        </p:nvSpPr>
        <p:spPr bwMode="auto">
          <a:xfrm>
            <a:off x="4643958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24"/>
          <p:cNvSpPr>
            <a:spLocks noChangeArrowheads="1"/>
          </p:cNvSpPr>
          <p:nvPr/>
        </p:nvSpPr>
        <p:spPr bwMode="auto">
          <a:xfrm>
            <a:off x="2267744" y="3607249"/>
            <a:ext cx="17918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900÷18÷5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24"/>
          <p:cNvSpPr>
            <a:spLocks noChangeArrowheads="1"/>
          </p:cNvSpPr>
          <p:nvPr/>
        </p:nvSpPr>
        <p:spPr bwMode="auto">
          <a:xfrm>
            <a:off x="4427984" y="3607249"/>
            <a:ext cx="193583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900÷(18×5)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44057" y="36370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2267744" y="915566"/>
            <a:ext cx="17918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120÷4÷5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508351" y="915566"/>
            <a:ext cx="193583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120÷(4×5)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44057" y="94536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2267744" y="1419622"/>
            <a:ext cx="17918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900÷18÷5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4427984" y="1419622"/>
            <a:ext cx="193583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900÷(18×5)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44057" y="144941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111114" y="2605711"/>
            <a:ext cx="4772121" cy="115212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339752" y="26057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连续除以两个数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endParaRPr lang="zh-CN" altLang="en-US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个数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除以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两个除数的乘积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。用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endParaRPr lang="zh-CN" altLang="en-US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母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表示为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a÷b÷c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=a÷(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b×c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971600" y="1809437"/>
            <a:ext cx="4572000" cy="2981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25×32×125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1043608" y="1151293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4" y="2270045"/>
            <a:ext cx="2952328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25×(4×8)×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125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584" y="2730653"/>
            <a:ext cx="3312368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25×4)×(8×125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6387" y="3651870"/>
            <a:ext cx="16561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100000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7584" y="3191261"/>
            <a:ext cx="2304256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=100×1000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2080" y="1645931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125×50×8×4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60032" y="2139702"/>
            <a:ext cx="3312368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=(125×8)×(50×4)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68835" y="3032359"/>
            <a:ext cx="16561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00000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60032" y="2571750"/>
            <a:ext cx="2304256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=1000×200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3" grpId="0"/>
      <p:bldP spid="24" grpId="0"/>
      <p:bldP spid="6" grpId="0"/>
      <p:bldP spid="15" grpId="0"/>
      <p:bldP spid="22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644008" y="1847419"/>
            <a:ext cx="2160240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1400÷28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1043608" y="1151293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64496" y="2270045"/>
            <a:ext cx="2952328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=1400÷(7×4)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64496" y="2730653"/>
            <a:ext cx="3312368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=1400÷7÷4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73299" y="3579862"/>
            <a:ext cx="16561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=50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64496" y="3191261"/>
            <a:ext cx="2304256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=200÷4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176566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1200÷8÷5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2323083"/>
            <a:ext cx="3240360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=1200÷(8×5)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7584" y="3138329"/>
            <a:ext cx="16561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584" y="2713232"/>
            <a:ext cx="2304256" cy="298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=1200÷40</a:t>
            </a:r>
            <a:endParaRPr lang="zh-CN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3" grpId="0"/>
      <p:bldP spid="24" grpId="0"/>
      <p:bldP spid="6" grpId="0"/>
      <p:bldP spid="15" grpId="0"/>
      <p:bldP spid="22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68b39ad5-71a0-4ce3-ac2c-e92a82dec1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</Words>
  <Application>WPS 演示</Application>
  <PresentationFormat>全屏显示(16:9)</PresentationFormat>
  <Paragraphs>230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楷体_GB2312</vt:lpstr>
      <vt:lpstr>新宋体</vt:lpstr>
      <vt:lpstr>Verdana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</cp:revision>
  <dcterms:created xsi:type="dcterms:W3CDTF">2018-09-11T05:46:00Z</dcterms:created>
  <dcterms:modified xsi:type="dcterms:W3CDTF">2023-02-06T11:49:33Z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A060B059242E4ED3B44064E2E02DA5C3</vt:lpwstr>
  </property>
</Properties>
</file>