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sldIdLst>
    <p:sldId id="256" r:id="rId4"/>
    <p:sldId id="347" r:id="rId5"/>
    <p:sldId id="348" r:id="rId6"/>
    <p:sldId id="349" r:id="rId7"/>
    <p:sldId id="350" r:id="rId8"/>
    <p:sldId id="351" r:id="rId9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292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3" userDrawn="1">
          <p15:clr>
            <a:srgbClr val="A4A3A4"/>
          </p15:clr>
        </p15:guide>
        <p15:guide id="2" pos="2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73"/>
        <p:guide pos="29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1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76006" y="445727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1686" y="2287309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35" y="1065971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4524" y="1145922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971600" y="1131592"/>
            <a:ext cx="8172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下面哪些算式是正确的？正确的画“√”，错误的画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243013" y="1864149"/>
            <a:ext cx="7505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×（19＋28）＝56×19＋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28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243013" y="2621385"/>
            <a:ext cx="75057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32×（7×3）＝32×7＋32×3       （    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1241425" y="3377034"/>
            <a:ext cx="75072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64×64＋36×64＝（64＋36）×64   （    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621489" y="2067697"/>
            <a:ext cx="7207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6642125" y="2831284"/>
            <a:ext cx="72231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6659587" y="3604396"/>
            <a:ext cx="7207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√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6" grpId="0"/>
      <p:bldP spid="19" grpId="0"/>
      <p:bldP spid="22" grpId="0"/>
      <p:bldP spid="24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13" y="1131592"/>
            <a:ext cx="47525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下面哪些算式运用了乘法分配律？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09751" y="3135835"/>
            <a:ext cx="4130402" cy="5397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846267" y="1635646"/>
            <a:ext cx="4525937" cy="5397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919288" y="1653112"/>
            <a:ext cx="551021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117×3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117×7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117×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643192" y="2350024"/>
            <a:ext cx="46751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24×（5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12）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24×17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2487617" y="3921649"/>
            <a:ext cx="47275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36×（4×6）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36×6×4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907708" y="3175204"/>
            <a:ext cx="56530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en-US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en-US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5）×</a:t>
            </a:r>
            <a:r>
              <a:rPr lang="en-US" altLang="en-US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 autoUpdateAnimBg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13" y="1131592"/>
            <a:ext cx="39604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用乘法分配律计算下面各题。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1525588" y="1504827"/>
            <a:ext cx="20510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3×12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214438" y="1931816"/>
            <a:ext cx="3281362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＝（100＋3）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×12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100×12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3×12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1236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5243513" y="1504827"/>
            <a:ext cx="20494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×55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929188" y="1930226"/>
            <a:ext cx="3281362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20×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（50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＋5）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20×50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20×5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1000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1100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13" y="772817"/>
            <a:ext cx="6408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李阿姨购进了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套这种运动服，花了多少钱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47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68149" y="1269629"/>
            <a:ext cx="4276774" cy="15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2987824" y="3215460"/>
            <a:ext cx="314325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120×60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＝7200（元）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3203848" y="4038792"/>
            <a:ext cx="4572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答：李阿姨花了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2987824" y="2827144"/>
            <a:ext cx="31432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（75＋45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9" y="2011682"/>
            <a:ext cx="660717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乘法分配律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两个数的和乘一个数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分别与这个数相乘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再把所得的积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相加，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a+b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c=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a•c+b•c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1"/>
            <a:ext cx="36080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QW6.EPS" descr="id:214750389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267744" y="899256"/>
            <a:ext cx="4536504" cy="2597566"/>
          </a:xfrm>
          <a:prstGeom prst="rect">
            <a:avLst/>
          </a:prstGeom>
        </p:spPr>
      </p:pic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2380416" y="3687092"/>
            <a:ext cx="4752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0" y="981395"/>
            <a:ext cx="358784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芍药和牡丹一共多少棵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082858" y="1628120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115197" y="2211712"/>
            <a:ext cx="7561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要解决这个问题，可以先求什么，再求什么？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1115197" y="3005460"/>
            <a:ext cx="69135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你会列综合算式解答吗？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16" grpId="0" bldLvl="0" animBg="1"/>
      <p:bldP spid="23" grpId="0" autoUpdateAnimBg="0"/>
      <p:bldP spid="24" grpId="0" autoUpdateAnimBg="0"/>
      <p:bldP spid="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0" y="981395"/>
            <a:ext cx="358784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芍药和牡丹一共多少棵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Picture 2" descr="１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3047" y="1946820"/>
            <a:ext cx="3455789" cy="133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339632" y="3304532"/>
            <a:ext cx="2727325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123732" y="4227936"/>
            <a:ext cx="2663825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23732" y="3795888"/>
            <a:ext cx="135096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963047" y="1881287"/>
            <a:ext cx="3455789" cy="258532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45000"/>
              </a:lnSpc>
              <a:spcBef>
                <a:spcPct val="50000"/>
              </a:spcBef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17"/>
          <p:cNvSpPr>
            <a:spLocks noChangeArrowheads="1"/>
          </p:cNvSpPr>
          <p:nvPr/>
        </p:nvSpPr>
        <p:spPr bwMode="auto">
          <a:xfrm>
            <a:off x="2051054" y="1419624"/>
            <a:ext cx="4176713" cy="431800"/>
          </a:xfrm>
          <a:prstGeom prst="wedgeRectCallout">
            <a:avLst>
              <a:gd name="adj1" fmla="val 14463"/>
              <a:gd name="adj2" fmla="val 8860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先求每行有多少棵花。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5652124" y="1890572"/>
            <a:ext cx="2376487" cy="936625"/>
          </a:xfrm>
          <a:prstGeom prst="wedgeRectCallout">
            <a:avLst>
              <a:gd name="adj1" fmla="val -61185"/>
              <a:gd name="adj2" fmla="val -4523"/>
            </a:avLst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行一共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有多少棵花。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2987828" y="3795888"/>
            <a:ext cx="79216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995391" y="3291832"/>
            <a:ext cx="1295400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×9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979716" y="1995687"/>
            <a:ext cx="3419443" cy="1223962"/>
          </a:xfrm>
          <a:prstGeom prst="rect">
            <a:avLst/>
          </a:prstGeom>
          <a:noFill/>
          <a:ln w="28575">
            <a:solidFill>
              <a:srgbClr val="7030A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2687295" y="3663305"/>
            <a:ext cx="12969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2409883" y="4472227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答：芍药和牡丹一共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6165" y="1688711"/>
            <a:ext cx="651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0591" y="2423001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76032" y="1688711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bldLvl="0" animBg="1" autoUpdateAnimBg="0"/>
      <p:bldP spid="20" grpId="1" bldLvl="0" animBg="1" autoUpdateAnimBg="0"/>
      <p:bldP spid="21" grpId="0" autoUpdateAnimBg="0"/>
      <p:bldP spid="22" grpId="0" bldLvl="0" animBg="1" autoUpdateAnimBg="0"/>
      <p:bldP spid="27" grpId="0" autoUpdateAnimBg="0"/>
      <p:bldP spid="28" grpId="0" autoUpdateAnimBg="0"/>
      <p:bldP spid="29" grpId="0" bldLvl="0" animBg="1" autoUpdateAnimBg="0"/>
      <p:bldP spid="29" grpId="1" bldLvl="0" animBg="1" autoUpdateAnimBg="0"/>
      <p:bldP spid="30" grpId="0" bldLvl="0" animBg="1"/>
      <p:bldP spid="31" grpId="0" autoUpdateAnimBg="0"/>
      <p:bldP spid="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0" y="981395"/>
            <a:ext cx="358784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芍药和牡丹一共多少棵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Picture 2" descr="１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0793" y="1920830"/>
            <a:ext cx="3491608" cy="134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1187454" y="1316463"/>
            <a:ext cx="5903913" cy="431800"/>
          </a:xfrm>
          <a:prstGeom prst="wedgeRectCallout">
            <a:avLst>
              <a:gd name="adj1" fmla="val -523"/>
              <a:gd name="adj2" fmla="val 8566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先分别求出芍药和牡丹的棵数。</a:t>
            </a:r>
            <a:endParaRPr 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5508104" y="1959697"/>
            <a:ext cx="2305050" cy="936625"/>
          </a:xfrm>
          <a:prstGeom prst="wedgeRectCallout">
            <a:avLst>
              <a:gd name="adj1" fmla="val -61185"/>
              <a:gd name="adj2" fmla="val -4523"/>
            </a:avLst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再求一共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有多少棵花。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1703884" y="1923978"/>
            <a:ext cx="3528516" cy="1345145"/>
          </a:xfrm>
          <a:prstGeom prst="rect">
            <a:avLst/>
          </a:prstGeom>
          <a:noFill/>
          <a:ln w="28575">
            <a:solidFill>
              <a:srgbClr val="7030A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069561" y="3238874"/>
            <a:ext cx="935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8×9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283623" y="3238874"/>
            <a:ext cx="1655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12×9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2"/>
          <p:cNvSpPr>
            <a:spLocks noChangeArrowheads="1"/>
          </p:cNvSpPr>
          <p:nvPr/>
        </p:nvSpPr>
        <p:spPr bwMode="auto">
          <a:xfrm>
            <a:off x="1714500" y="1899076"/>
            <a:ext cx="2103438" cy="1360487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3"/>
          <p:cNvSpPr>
            <a:spLocks noChangeArrowheads="1"/>
          </p:cNvSpPr>
          <p:nvPr/>
        </p:nvSpPr>
        <p:spPr bwMode="auto">
          <a:xfrm>
            <a:off x="3799561" y="1918110"/>
            <a:ext cx="1443459" cy="1351013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267744" y="4113611"/>
            <a:ext cx="503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636169" y="3219824"/>
            <a:ext cx="433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707607" y="3734993"/>
            <a:ext cx="576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204369" y="3723880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987824" y="4113611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572548" y="4126311"/>
            <a:ext cx="847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2593186" y="3736580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2267744" y="3723880"/>
            <a:ext cx="503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2712248" y="3732586"/>
            <a:ext cx="936625" cy="6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 flipV="1">
            <a:off x="4152107" y="3732586"/>
            <a:ext cx="792162" cy="6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2684792" y="4495127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答：芍药和牡丹一共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83768" y="1688711"/>
            <a:ext cx="651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87624" y="2423001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76032" y="1688711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bldLvl="0" animBg="1" autoUpdateAnimBg="0"/>
      <p:bldP spid="19" grpId="0" bldLvl="0" animBg="1" autoUpdateAnimBg="0"/>
      <p:bldP spid="19" grpId="1" bldLvl="0" animBg="1" autoUpdateAnimBg="0"/>
      <p:bldP spid="20" grpId="0" autoUpdateAnimBg="0"/>
      <p:bldP spid="21" grpId="0" autoUpdateAnimBg="0"/>
      <p:bldP spid="22" grpId="0" bldLvl="0" animBg="1" autoUpdateAnimBg="0"/>
      <p:bldP spid="22" grpId="1" bldLvl="0" animBg="1" autoUpdateAnimBg="0"/>
      <p:bldP spid="27" grpId="0" bldLvl="0" animBg="1" autoUpdateAnimBg="0"/>
      <p:bldP spid="27" grpId="1" bldLvl="0" animBg="1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bldLvl="0" animBg="1"/>
      <p:bldP spid="37" grpId="0" bldLvl="0" animBg="1"/>
      <p:bldP spid="38" grpId="0" autoUpdateAnimBg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684217" y="1059584"/>
            <a:ext cx="7418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比较两种解答方法，你发现了什么？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Group 22"/>
          <p:cNvGrpSpPr/>
          <p:nvPr/>
        </p:nvGrpSpPr>
        <p:grpSpPr bwMode="auto">
          <a:xfrm>
            <a:off x="4860032" y="1537915"/>
            <a:ext cx="3135313" cy="1570038"/>
            <a:chOff x="0" y="0"/>
            <a:chExt cx="1975" cy="989"/>
          </a:xfrm>
        </p:grpSpPr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1975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 （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12 </a:t>
              </a:r>
              <a:r>
                <a:rPr 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×9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spcBef>
                  <a:spcPct val="50000"/>
                </a:spcBef>
              </a:pPr>
              <a:r>
                <a:rPr 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20×9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spcBef>
                  <a:spcPct val="50000"/>
                </a:spcBef>
              </a:pPr>
              <a:r>
                <a:rPr 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180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6"/>
            <p:cNvSpPr>
              <a:spLocks noChangeShapeType="1"/>
            </p:cNvSpPr>
            <p:nvPr/>
          </p:nvSpPr>
          <p:spPr bwMode="auto">
            <a:xfrm flipV="1">
              <a:off x="363" y="301"/>
              <a:ext cx="83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Line 9"/>
          <p:cNvSpPr>
            <a:spLocks noChangeShapeType="1"/>
          </p:cNvSpPr>
          <p:nvPr/>
        </p:nvSpPr>
        <p:spPr bwMode="auto">
          <a:xfrm>
            <a:off x="4355976" y="1574402"/>
            <a:ext cx="0" cy="1584000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1137843" y="3242838"/>
            <a:ext cx="6072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你能把这两道算式写成一个等式吗？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4112814" y="3866374"/>
            <a:ext cx="2331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12×9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8×9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1906960" y="3867896"/>
            <a:ext cx="2160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×9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3925321" y="3867896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Group 21"/>
          <p:cNvGrpSpPr/>
          <p:nvPr/>
        </p:nvGrpSpPr>
        <p:grpSpPr bwMode="auto">
          <a:xfrm>
            <a:off x="1259288" y="1510929"/>
            <a:ext cx="3598863" cy="1570038"/>
            <a:chOff x="159" y="0"/>
            <a:chExt cx="2267" cy="989"/>
          </a:xfrm>
        </p:grpSpPr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159" y="0"/>
              <a:ext cx="2267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12×9 </a:t>
              </a: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8×9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spcBef>
                  <a:spcPct val="50000"/>
                </a:spcBef>
              </a:pP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108 </a:t>
              </a: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spcBef>
                  <a:spcPct val="50000"/>
                </a:spcBef>
              </a:pP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180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（棵）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>
              <a:off x="387" y="280"/>
              <a:ext cx="499" cy="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224" y="281"/>
              <a:ext cx="454" cy="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autoUpdateAnimBg="0"/>
      <p:bldP spid="35" grpId="0" autoUpdateAnimBg="0"/>
      <p:bldP spid="36" grpId="0" autoUpdateAnimBg="0"/>
      <p:bldP spid="3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977209" y="628801"/>
            <a:ext cx="7826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芍药和牡丹的种植面积一共是多少平方米？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4274591" y="2772997"/>
            <a:ext cx="0" cy="1296000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9"/>
          <p:cNvSpPr txBox="1">
            <a:spLocks noChangeArrowheads="1"/>
          </p:cNvSpPr>
          <p:nvPr/>
        </p:nvSpPr>
        <p:spPr bwMode="auto">
          <a:xfrm>
            <a:off x="5228037" y="2898389"/>
            <a:ext cx="21996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1267226" y="2898389"/>
            <a:ext cx="3455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15×8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10×8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999582" y="3278868"/>
            <a:ext cx="2843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999580" y="3660662"/>
            <a:ext cx="3275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5138195" y="3278868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9"/>
          <p:cNvSpPr txBox="1">
            <a:spLocks noChangeArrowheads="1"/>
          </p:cNvSpPr>
          <p:nvPr/>
        </p:nvSpPr>
        <p:spPr bwMode="auto">
          <a:xfrm>
            <a:off x="5138191" y="3660662"/>
            <a:ext cx="2507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55005" y="720874"/>
            <a:ext cx="285750" cy="28575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1"/>
          <p:cNvSpPr>
            <a:spLocks noChangeArrowheads="1"/>
          </p:cNvSpPr>
          <p:nvPr/>
        </p:nvSpPr>
        <p:spPr bwMode="auto">
          <a:xfrm>
            <a:off x="1277860" y="4122328"/>
            <a:ext cx="73437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答：芍药和牡丹的种植面积一共是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0916" y="1006624"/>
            <a:ext cx="54673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230632" y="2048194"/>
            <a:ext cx="24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10×8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1970097" y="2038768"/>
            <a:ext cx="331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×8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1384326" y="1492897"/>
            <a:ext cx="6862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你能把这两道算式写成一个等式吗？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4196728" y="2066805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6" grpId="0" autoUpdateAnimBg="0"/>
      <p:bldP spid="51" grpId="0" autoUpdateAnimBg="0"/>
      <p:bldP spid="52" grpId="0" autoUpdateAnimBg="0"/>
      <p:bldP spid="54" grpId="0" autoUpdateAnimBg="0"/>
      <p:bldP spid="55" grpId="0" bldLvl="0" animBg="1"/>
      <p:bldP spid="56" grpId="0" autoUpdateAnimBg="0"/>
      <p:bldP spid="18" grpId="0" autoUpdateAnimBg="0"/>
      <p:bldP spid="19" grpId="0" autoUpdateAnimBg="0"/>
      <p:bldP spid="21" grpId="0" autoUpdateAnimBg="0"/>
      <p:bldP spid="2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9"/>
          <p:cNvGrpSpPr/>
          <p:nvPr/>
        </p:nvGrpSpPr>
        <p:grpSpPr bwMode="auto">
          <a:xfrm>
            <a:off x="1907857" y="1989539"/>
            <a:ext cx="6264275" cy="468311"/>
            <a:chOff x="419" y="-68"/>
            <a:chExt cx="3946" cy="295"/>
          </a:xfrm>
        </p:grpSpPr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1598" y="-68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15×8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10×8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419" y="-64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×8 </a:t>
              </a: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18"/>
          <p:cNvGrpSpPr/>
          <p:nvPr/>
        </p:nvGrpSpPr>
        <p:grpSpPr bwMode="auto">
          <a:xfrm>
            <a:off x="2050732" y="1419622"/>
            <a:ext cx="5834063" cy="481014"/>
            <a:chOff x="509" y="0"/>
            <a:chExt cx="3675" cy="303"/>
          </a:xfrm>
        </p:grpSpPr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1417" y="0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12×9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8×9</a:t>
              </a:r>
              <a:endPara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509" y="12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×9 </a:t>
              </a:r>
              <a:r>
                <a:rPr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39754" y="969292"/>
            <a:ext cx="69119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观察下面两组算式，你发现了什么？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879558" y="2643501"/>
            <a:ext cx="7777162" cy="1052596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两个数的和与一个数相乘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可以先把它们与这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再相加。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8569" y="3166338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这个规律叫做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66729" y="938723"/>
            <a:ext cx="66976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乘法分配律能用字母表示吗？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747068" y="1582860"/>
            <a:ext cx="793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×9 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 ×9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019078" y="3294911"/>
            <a:ext cx="684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＋</a:t>
            </a:r>
            <a:endParaRPr lang="en-US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933768" y="3294911"/>
            <a:ext cx="517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1746943" y="2301998"/>
            <a:ext cx="793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×8 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15×8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10×8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10"/>
          <p:cNvSpPr>
            <a:spLocks noChangeArrowheads="1"/>
          </p:cNvSpPr>
          <p:nvPr/>
        </p:nvSpPr>
        <p:spPr bwMode="auto">
          <a:xfrm>
            <a:off x="2123607" y="1655883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rgbClr val="FF00FF">
              <a:alpha val="10980"/>
            </a:srgbClr>
          </a:solidFill>
          <a:ln w="9525" cap="rnd">
            <a:solidFill>
              <a:srgbClr val="FF00FF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4427863" y="1654296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rgbClr val="FF00FF">
              <a:alpha val="10980"/>
            </a:srgbClr>
          </a:solidFill>
          <a:ln w="9525" cap="rnd">
            <a:solidFill>
              <a:srgbClr val="FF00FF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2771675" y="1641597"/>
            <a:ext cx="360362" cy="1727200"/>
          </a:xfrm>
          <a:prstGeom prst="downArrowCallout">
            <a:avLst>
              <a:gd name="adj1" fmla="val 25000"/>
              <a:gd name="adj2" fmla="val 25000"/>
              <a:gd name="adj3" fmla="val 79883"/>
              <a:gd name="adj4" fmla="val 66667"/>
            </a:avLst>
          </a:prstGeom>
          <a:solidFill>
            <a:srgbClr val="99CC00">
              <a:alpha val="10980"/>
            </a:srgbClr>
          </a:solidFill>
          <a:ln w="9525" cap="rnd">
            <a:solidFill>
              <a:srgbClr val="99CC00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13"/>
          <p:cNvSpPr>
            <a:spLocks noChangeArrowheads="1"/>
          </p:cNvSpPr>
          <p:nvPr/>
        </p:nvSpPr>
        <p:spPr bwMode="auto">
          <a:xfrm>
            <a:off x="5507660" y="1654296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rgbClr val="99CC00">
              <a:alpha val="10980"/>
            </a:srgbClr>
          </a:solidFill>
          <a:ln w="9525" cap="rnd">
            <a:solidFill>
              <a:srgbClr val="99CC00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>
            <a:off x="3563767" y="1654296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chemeClr val="hlink">
              <a:alpha val="10980"/>
            </a:schemeClr>
          </a:solidFill>
          <a:ln w="9525" cap="rnd">
            <a:solidFill>
              <a:schemeClr val="hlink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15"/>
          <p:cNvSpPr>
            <a:spLocks noChangeArrowheads="1"/>
          </p:cNvSpPr>
          <p:nvPr/>
        </p:nvSpPr>
        <p:spPr bwMode="auto">
          <a:xfrm>
            <a:off x="4931919" y="1654296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chemeClr val="hlink">
              <a:alpha val="10980"/>
            </a:schemeClr>
          </a:solidFill>
          <a:ln w="9525" cap="rnd">
            <a:solidFill>
              <a:schemeClr val="hlink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16"/>
          <p:cNvSpPr>
            <a:spLocks noChangeArrowheads="1"/>
          </p:cNvSpPr>
          <p:nvPr/>
        </p:nvSpPr>
        <p:spPr bwMode="auto">
          <a:xfrm>
            <a:off x="6084047" y="1654296"/>
            <a:ext cx="360363" cy="1727200"/>
          </a:xfrm>
          <a:prstGeom prst="downArrowCallout">
            <a:avLst>
              <a:gd name="adj1" fmla="val 25000"/>
              <a:gd name="adj2" fmla="val 25000"/>
              <a:gd name="adj3" fmla="val 79882"/>
              <a:gd name="adj4" fmla="val 66667"/>
            </a:avLst>
          </a:prstGeom>
          <a:solidFill>
            <a:schemeClr val="hlink">
              <a:alpha val="10980"/>
            </a:schemeClr>
          </a:solidFill>
          <a:ln w="9525" cap="rnd">
            <a:solidFill>
              <a:schemeClr val="hlink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1979591" y="3294911"/>
            <a:ext cx="790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3439858" y="3294911"/>
            <a:ext cx="619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426518" y="3294911"/>
            <a:ext cx="792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en-US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915468" y="3294911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1901276" y="3294911"/>
            <a:ext cx="2093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3275735" y="2951012"/>
            <a:ext cx="576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·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4335934" y="3294911"/>
            <a:ext cx="790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4571938" y="2964891"/>
            <a:ext cx="5762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·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4779283" y="3294911"/>
            <a:ext cx="669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5523134" y="3294911"/>
            <a:ext cx="420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5680095" y="2964891"/>
            <a:ext cx="576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·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892971" y="3294911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</p:bldLst>
  </p:timing>
</p:sld>
</file>

<file path=ppt/tags/tag1.xml><?xml version="1.0" encoding="utf-8"?>
<p:tagLst xmlns:p="http://schemas.openxmlformats.org/presentationml/2006/main">
  <p:tag name="KSO_WPP_MARK_KEY" val="a2cf2999-cebe-4a25-8f35-8ce699d52e8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演示</Application>
  <PresentationFormat>全屏显示(16:9)</PresentationFormat>
  <Paragraphs>248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Calibri</vt:lpstr>
      <vt:lpstr>楷体_GB2312</vt:lpstr>
      <vt:lpstr>新宋体</vt:lpstr>
      <vt:lpstr>等线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58</cp:revision>
  <dcterms:created xsi:type="dcterms:W3CDTF">2018-09-11T05:46:00Z</dcterms:created>
  <dcterms:modified xsi:type="dcterms:W3CDTF">2023-02-06T11:50:24Z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F5E9F37459F945BBAB708A889EB7097D</vt:lpwstr>
  </property>
</Properties>
</file>