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6"/>
  </p:notesMasterIdLst>
  <p:sldIdLst>
    <p:sldId id="256" r:id="rId3"/>
    <p:sldId id="347" r:id="rId4"/>
    <p:sldId id="348" r:id="rId5"/>
    <p:sldId id="349" r:id="rId7"/>
    <p:sldId id="350" r:id="rId8"/>
    <p:sldId id="351" r:id="rId9"/>
    <p:sldId id="352" r:id="rId10"/>
    <p:sldId id="353" r:id="rId11"/>
    <p:sldId id="354" r:id="rId12"/>
    <p:sldId id="355" r:id="rId13"/>
    <p:sldId id="356" r:id="rId14"/>
    <p:sldId id="357" r:id="rId15"/>
    <p:sldId id="292" r:id="rId16"/>
    <p:sldId id="360" r:id="rId17"/>
    <p:sldId id="272" r:id="rId18"/>
  </p:sldIdLst>
  <p:sldSz cx="9144000" cy="5143500" type="screen16x9"/>
  <p:notesSz cx="6858000" cy="9144000"/>
  <p:custDataLst>
    <p:tags r:id="rId22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575" userDrawn="1">
          <p15:clr>
            <a:srgbClr val="A4A3A4"/>
          </p15:clr>
        </p15:guide>
        <p15:guide id="2" pos="290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55" autoAdjust="0"/>
    <p:restoredTop sz="99852" autoAdjust="0"/>
  </p:normalViewPr>
  <p:slideViewPr>
    <p:cSldViewPr>
      <p:cViewPr varScale="1">
        <p:scale>
          <a:sx n="154" d="100"/>
          <a:sy n="154" d="100"/>
        </p:scale>
        <p:origin x="-570" y="-96"/>
      </p:cViewPr>
      <p:guideLst>
        <p:guide orient="horz" pos="1575"/>
        <p:guide pos="290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2" Type="http://schemas.openxmlformats.org/officeDocument/2006/relationships/tags" Target="tags/tag4.xml"/><Relationship Id="rId21" Type="http://schemas.openxmlformats.org/officeDocument/2006/relationships/tableStyles" Target="tableStyles.xml"/><Relationship Id="rId20" Type="http://schemas.openxmlformats.org/officeDocument/2006/relationships/viewProps" Target="viewProps.xml"/><Relationship Id="rId2" Type="http://schemas.openxmlformats.org/officeDocument/2006/relationships/theme" Target="theme/theme1.xml"/><Relationship Id="rId19" Type="http://schemas.openxmlformats.org/officeDocument/2006/relationships/presProps" Target="presProps.xml"/><Relationship Id="rId18" Type="http://schemas.openxmlformats.org/officeDocument/2006/relationships/slide" Target="slides/slide15.xml"/><Relationship Id="rId17" Type="http://schemas.openxmlformats.org/officeDocument/2006/relationships/slide" Target="slides/slide14.xml"/><Relationship Id="rId16" Type="http://schemas.openxmlformats.org/officeDocument/2006/relationships/slide" Target="slides/slide13.xml"/><Relationship Id="rId15" Type="http://schemas.openxmlformats.org/officeDocument/2006/relationships/slide" Target="slides/slide12.xml"/><Relationship Id="rId14" Type="http://schemas.openxmlformats.org/officeDocument/2006/relationships/slide" Target="slides/slide11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E1CD010-A9A3-4117-BFBF-9C1583B3E142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530820CF-B880-4189-942D-D702A7CBA730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/>
          <a:lstStyle/>
          <a:p>
            <a:fld id="{0C913308-F349-4B6D-A68A-DD1791B4A57B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6" Type="http://schemas.openxmlformats.org/officeDocument/2006/relationships/theme" Target="../theme/theme1.xml"/><Relationship Id="rId5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>
          <a:blip r:embed="rId5" cstate="email"/>
          <a:stretch>
            <a:fillRect/>
          </a:stretch>
        </p:blipFill>
        <p:spPr>
          <a:xfrm>
            <a:off x="0" y="4514192"/>
            <a:ext cx="9144000" cy="629306"/>
          </a:xfrm>
          <a:prstGeom prst="rect">
            <a:avLst/>
          </a:prstGeom>
        </p:spPr>
      </p:pic>
      <p:sp>
        <p:nvSpPr>
          <p:cNvPr id="8" name="矩形 7"/>
          <p:cNvSpPr/>
          <p:nvPr userDrawn="1"/>
        </p:nvSpPr>
        <p:spPr>
          <a:xfrm flipH="1">
            <a:off x="0" y="123478"/>
            <a:ext cx="2771800" cy="216000"/>
          </a:xfrm>
          <a:prstGeom prst="rect">
            <a:avLst/>
          </a:prstGeom>
          <a:gradFill flip="none" rotWithShape="1">
            <a:gsLst>
              <a:gs pos="40000">
                <a:srgbClr val="63D6FF"/>
              </a:gs>
              <a:gs pos="97000">
                <a:schemeClr val="bg1">
                  <a:alpha val="0"/>
                </a:schemeClr>
              </a:gs>
              <a:gs pos="70000">
                <a:srgbClr val="96E4FF">
                  <a:alpha val="75686"/>
                </a:srgbClr>
              </a:gs>
            </a:gsLst>
            <a:lin ang="1080000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/>
          </a:p>
        </p:txBody>
      </p:sp>
      <p:sp>
        <p:nvSpPr>
          <p:cNvPr id="10" name="TextBox 9"/>
          <p:cNvSpPr txBox="1"/>
          <p:nvPr userDrawn="1"/>
        </p:nvSpPr>
        <p:spPr>
          <a:xfrm>
            <a:off x="179705" y="92710"/>
            <a:ext cx="3689350" cy="27559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200" dirty="0">
                <a:latin typeface="黑体" panose="02010609060101010101" pitchFamily="49" charset="-122"/>
                <a:ea typeface="黑体" panose="02010609060101010101" pitchFamily="49" charset="-122"/>
              </a:rPr>
              <a:t>运算律 运用乘法分配律简便计算</a:t>
            </a:r>
            <a:endParaRPr lang="zh-CN" altLang="en-US" sz="1200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.xml"/><Relationship Id="rId7" Type="http://schemas.openxmlformats.org/officeDocument/2006/relationships/image" Target="../media/image3.png"/><Relationship Id="rId6" Type="http://schemas.openxmlformats.org/officeDocument/2006/relationships/slide" Target="slide7.xml"/><Relationship Id="rId5" Type="http://schemas.openxmlformats.org/officeDocument/2006/relationships/slide" Target="slide15.xml"/><Relationship Id="rId4" Type="http://schemas.openxmlformats.org/officeDocument/2006/relationships/slide" Target="slide13.xml"/><Relationship Id="rId3" Type="http://schemas.openxmlformats.org/officeDocument/2006/relationships/slide" Target="slide3.xml"/><Relationship Id="rId2" Type="http://schemas.openxmlformats.org/officeDocument/2006/relationships/slide" Target="slide2.xml"/><Relationship Id="rId1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4.jpeg"/><Relationship Id="rId1" Type="http://schemas.openxmlformats.org/officeDocument/2006/relationships/image" Target="../media/image7.png"/></Relationships>
</file>

<file path=ppt/slides/_rels/slide12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7.png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6.png"/><Relationship Id="rId1" Type="http://schemas.openxmlformats.org/officeDocument/2006/relationships/image" Target="../media/image15.em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4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15.emf"/></Relationships>
</file>

<file path=ppt/slides/_rels/slide15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18.png"/><Relationship Id="rId1" Type="http://schemas.openxmlformats.org/officeDocument/2006/relationships/image" Target="../media/image17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5.png"/><Relationship Id="rId2" Type="http://schemas.openxmlformats.org/officeDocument/2006/relationships/slide" Target="slide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1.xml"/><Relationship Id="rId4" Type="http://schemas.openxmlformats.org/officeDocument/2006/relationships/slideLayout" Target="../slideLayouts/slideLayout3.xml"/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3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3.xml"/><Relationship Id="rId2" Type="http://schemas.openxmlformats.org/officeDocument/2006/relationships/image" Target="../media/image5.png"/><Relationship Id="rId1" Type="http://schemas.openxmlformats.org/officeDocument/2006/relationships/slide" Target="slide1.xml"/></Relationships>
</file>

<file path=ppt/slides/_rels/slide7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4.xml"/><Relationship Id="rId4" Type="http://schemas.openxmlformats.org/officeDocument/2006/relationships/image" Target="../media/image5.png"/><Relationship Id="rId3" Type="http://schemas.openxmlformats.org/officeDocument/2006/relationships/slide" Target="slide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4.xml"/><Relationship Id="rId5" Type="http://schemas.openxmlformats.org/officeDocument/2006/relationships/image" Target="../media/image5.png"/><Relationship Id="rId4" Type="http://schemas.openxmlformats.org/officeDocument/2006/relationships/slide" Target="slide1.xml"/><Relationship Id="rId3" Type="http://schemas.openxmlformats.org/officeDocument/2006/relationships/image" Target="../media/image10.png"/><Relationship Id="rId2" Type="http://schemas.openxmlformats.org/officeDocument/2006/relationships/image" Target="../media/image9.jpeg"/><Relationship Id="rId1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.xml"/><Relationship Id="rId8" Type="http://schemas.openxmlformats.org/officeDocument/2006/relationships/image" Target="../media/image5.png"/><Relationship Id="rId7" Type="http://schemas.openxmlformats.org/officeDocument/2006/relationships/slide" Target="slide1.xml"/><Relationship Id="rId6" Type="http://schemas.openxmlformats.org/officeDocument/2006/relationships/image" Target="../media/image12.png"/><Relationship Id="rId5" Type="http://schemas.openxmlformats.org/officeDocument/2006/relationships/tags" Target="../tags/tag3.xml"/><Relationship Id="rId4" Type="http://schemas.openxmlformats.org/officeDocument/2006/relationships/image" Target="../media/image11.jpeg"/><Relationship Id="rId3" Type="http://schemas.openxmlformats.org/officeDocument/2006/relationships/tags" Target="../tags/tag2.xml"/><Relationship Id="rId2" Type="http://schemas.openxmlformats.org/officeDocument/2006/relationships/tags" Target="../tags/tag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0" y="0"/>
            <a:ext cx="3491880" cy="513135"/>
            <a:chOff x="0" y="0"/>
            <a:chExt cx="3491880" cy="513135"/>
          </a:xfrm>
        </p:grpSpPr>
        <p:sp>
          <p:nvSpPr>
            <p:cNvPr id="4" name="矩形 3"/>
            <p:cNvSpPr/>
            <p:nvPr/>
          </p:nvSpPr>
          <p:spPr>
            <a:xfrm>
              <a:off x="0" y="0"/>
              <a:ext cx="3491880" cy="424168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sp>
          <p:nvSpPr>
            <p:cNvPr id="5" name="矩形 4"/>
            <p:cNvSpPr/>
            <p:nvPr/>
          </p:nvSpPr>
          <p:spPr>
            <a:xfrm flipH="1">
              <a:off x="0" y="66537"/>
              <a:ext cx="2771800" cy="252000"/>
            </a:xfrm>
            <a:prstGeom prst="rect">
              <a:avLst/>
            </a:prstGeom>
            <a:gradFill flip="none" rotWithShape="1">
              <a:gsLst>
                <a:gs pos="40000">
                  <a:schemeClr val="bg1"/>
                </a:gs>
                <a:gs pos="99000">
                  <a:schemeClr val="bg1">
                    <a:alpha val="0"/>
                  </a:schemeClr>
                </a:gs>
                <a:gs pos="77000">
                  <a:schemeClr val="bg1">
                    <a:alpha val="59000"/>
                  </a:schemeClr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/>
            </a:p>
          </p:txBody>
        </p:sp>
        <p:grpSp>
          <p:nvGrpSpPr>
            <p:cNvPr id="6" name="组合 5"/>
            <p:cNvGrpSpPr/>
            <p:nvPr/>
          </p:nvGrpSpPr>
          <p:grpSpPr>
            <a:xfrm>
              <a:off x="0" y="51470"/>
              <a:ext cx="3275856" cy="461665"/>
              <a:chOff x="0" y="51470"/>
              <a:chExt cx="3275856" cy="461665"/>
            </a:xfrm>
          </p:grpSpPr>
          <p:sp>
            <p:nvSpPr>
              <p:cNvPr id="7" name="文本框 22"/>
              <p:cNvSpPr txBox="1"/>
              <p:nvPr/>
            </p:nvSpPr>
            <p:spPr>
              <a:xfrm>
                <a:off x="179512" y="51470"/>
                <a:ext cx="2031325" cy="461665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l"/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青岛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版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 smtClean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 </a:t>
                </a:r>
                <a:r>
                  <a:rPr kumimoji="1" lang="zh-CN" altLang="en-US" sz="1200" dirty="0">
                    <a:latin typeface="黑体" panose="02010609060101010101" pitchFamily="49" charset="-122"/>
                    <a:ea typeface="黑体" panose="02010609060101010101" pitchFamily="49" charset="-122"/>
                    <a:sym typeface="+mn-ea"/>
                  </a:rPr>
                  <a:t>数学 四年级 下册</a:t>
                </a:r>
                <a:endParaRPr lang="zh-CN" altLang="en-US" sz="1200" b="1" dirty="0">
                  <a:ln w="3175"/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+mn-ea"/>
                </a:endParaRPr>
              </a:p>
              <a:p>
                <a:endParaRPr kumimoji="1" lang="zh-CN" altLang="en-US" sz="1200" dirty="0">
                  <a:latin typeface="黑体" panose="02010609060101010101" pitchFamily="49" charset="-122"/>
                  <a:ea typeface="黑体" panose="02010609060101010101" pitchFamily="49" charset="-122"/>
                </a:endParaRPr>
              </a:p>
            </p:txBody>
          </p:sp>
          <p:cxnSp>
            <p:nvCxnSpPr>
              <p:cNvPr id="8" name="直线连接符 4"/>
              <p:cNvCxnSpPr/>
              <p:nvPr/>
            </p:nvCxnSpPr>
            <p:spPr>
              <a:xfrm>
                <a:off x="0" y="318537"/>
                <a:ext cx="3275856" cy="0"/>
              </a:xfrm>
              <a:prstGeom prst="line">
                <a:avLst/>
              </a:prstGeom>
              <a:ln w="15875" cmpd="sng">
                <a:gradFill flip="none" rotWithShape="1">
                  <a:gsLst>
                    <a:gs pos="10000">
                      <a:schemeClr val="accent1">
                        <a:lumMod val="0"/>
                        <a:lumOff val="100000"/>
                      </a:schemeClr>
                    </a:gs>
                    <a:gs pos="65000">
                      <a:schemeClr val="accent1">
                        <a:lumMod val="100000"/>
                      </a:schemeClr>
                    </a:gs>
                  </a:gsLst>
                  <a:lin ang="10800000" scaled="0"/>
                  <a:tileRect/>
                </a:gra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</p:grpSp>
      <p:sp>
        <p:nvSpPr>
          <p:cNvPr id="9" name="单圆角矩形 8"/>
          <p:cNvSpPr/>
          <p:nvPr/>
        </p:nvSpPr>
        <p:spPr>
          <a:xfrm>
            <a:off x="5004488" y="3719576"/>
            <a:ext cx="1799760" cy="432048"/>
          </a:xfrm>
          <a:prstGeom prst="round1Rect">
            <a:avLst/>
          </a:prstGeom>
          <a:solidFill>
            <a:schemeClr val="accent5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单圆角矩形 9"/>
          <p:cNvSpPr/>
          <p:nvPr/>
        </p:nvSpPr>
        <p:spPr>
          <a:xfrm>
            <a:off x="2195736" y="3719576"/>
            <a:ext cx="1799760" cy="432048"/>
          </a:xfrm>
          <a:prstGeom prst="round1Rect">
            <a:avLst/>
          </a:prstGeom>
          <a:solidFill>
            <a:srgbClr val="FFC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单圆角矩形 10"/>
          <p:cNvSpPr/>
          <p:nvPr/>
        </p:nvSpPr>
        <p:spPr>
          <a:xfrm>
            <a:off x="5940152" y="3025309"/>
            <a:ext cx="1799760" cy="432048"/>
          </a:xfrm>
          <a:prstGeom prst="round1Rect">
            <a:avLst/>
          </a:prstGeom>
          <a:solidFill>
            <a:schemeClr val="accent3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2" name="单圆角矩形 11"/>
          <p:cNvSpPr/>
          <p:nvPr/>
        </p:nvSpPr>
        <p:spPr>
          <a:xfrm>
            <a:off x="3564328" y="3025309"/>
            <a:ext cx="1799760" cy="432048"/>
          </a:xfrm>
          <a:prstGeom prst="round1Rect">
            <a:avLst/>
          </a:prstGeom>
          <a:solidFill>
            <a:schemeClr val="accent6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单圆角矩形 12"/>
          <p:cNvSpPr/>
          <p:nvPr/>
        </p:nvSpPr>
        <p:spPr>
          <a:xfrm>
            <a:off x="1187624" y="3025309"/>
            <a:ext cx="1799760" cy="432048"/>
          </a:xfrm>
          <a:prstGeom prst="round1Rect">
            <a:avLst/>
          </a:prstGeom>
          <a:solidFill>
            <a:srgbClr val="ACBDFB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5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 flipH="1">
            <a:off x="1613654" y="4457278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" name="圆角矩形 15">
            <a:hlinkClick r:id="rId2" action="ppaction://hlinksldjump"/>
          </p:cNvPr>
          <p:cNvSpPr/>
          <p:nvPr/>
        </p:nvSpPr>
        <p:spPr>
          <a:xfrm>
            <a:off x="1209945" y="2952109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情境导入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7" name="圆角矩形 16">
            <a:hlinkClick r:id="rId3" action="ppaction://hlinksldjump"/>
          </p:cNvPr>
          <p:cNvSpPr/>
          <p:nvPr/>
        </p:nvSpPr>
        <p:spPr>
          <a:xfrm>
            <a:off x="3624893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探究新知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8" name="圆角矩形 17">
            <a:hlinkClick r:id="rId4" action="ppaction://hlinksldjump"/>
          </p:cNvPr>
          <p:cNvSpPr/>
          <p:nvPr/>
        </p:nvSpPr>
        <p:spPr>
          <a:xfrm>
            <a:off x="2247861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课堂小结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9" name="圆角矩形 18">
            <a:hlinkClick r:id="rId5" action="ppaction://hlinksldjump"/>
          </p:cNvPr>
          <p:cNvSpPr/>
          <p:nvPr/>
        </p:nvSpPr>
        <p:spPr>
          <a:xfrm>
            <a:off x="5073757" y="36490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课后作业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1" name="圆角矩形 20">
            <a:hlinkClick r:id="rId6" action="ppaction://hlinksldjump"/>
          </p:cNvPr>
          <p:cNvSpPr/>
          <p:nvPr/>
        </p:nvSpPr>
        <p:spPr>
          <a:xfrm>
            <a:off x="6048388" y="2932252"/>
            <a:ext cx="1669374" cy="578444"/>
          </a:xfrm>
          <a:prstGeom prst="roundRect">
            <a:avLst/>
          </a:prstGeom>
          <a:noFill/>
          <a:ln>
            <a:noFill/>
          </a:ln>
          <a:effectLst>
            <a:glow rad="139700">
              <a:schemeClr val="accent1">
                <a:satMod val="175000"/>
                <a:alpha val="40000"/>
              </a:schemeClr>
            </a:glow>
          </a:effectLst>
        </p:spPr>
        <p:txBody>
          <a:bodyPr wrap="none">
            <a:spAutoFit/>
          </a:bodyPr>
          <a:lstStyle/>
          <a:p>
            <a:r>
              <a:rPr lang="zh-CN" altLang="en-US" sz="2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课堂练习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22" name="图片 5"/>
          <p:cNvPicPr>
            <a:picLocks noChangeAspect="1"/>
          </p:cNvPicPr>
          <p:nvPr/>
        </p:nvPicPr>
        <p:blipFill rotWithShape="1">
          <a:blip r:embed="rId1" cstate="email"/>
          <a:srcRect l="35500" r="32250" b="80044"/>
          <a:stretch>
            <a:fillRect/>
          </a:stretch>
        </p:blipFill>
        <p:spPr bwMode="auto">
          <a:xfrm>
            <a:off x="6780547" y="4413687"/>
            <a:ext cx="321771" cy="2877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6" name="矩形 25"/>
          <p:cNvSpPr/>
          <p:nvPr/>
        </p:nvSpPr>
        <p:spPr>
          <a:xfrm>
            <a:off x="3721686" y="2287309"/>
            <a:ext cx="1425711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pPr algn="ctr"/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第</a:t>
            </a:r>
            <a:r>
              <a:rPr lang="en-US" altLang="zh-CN" sz="2800" dirty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6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课</a:t>
            </a:r>
            <a:r>
              <a:rPr lang="zh-CN" altLang="en-US" sz="2800" dirty="0" smtClean="0">
                <a:latin typeface="微软雅黑" panose="020B0503020204020204" pitchFamily="34" charset="-122"/>
                <a:ea typeface="微软雅黑" panose="020B0503020204020204" pitchFamily="34" charset="-122"/>
                <a:cs typeface="宋体" panose="02010600030101010101" pitchFamily="2" charset="-122"/>
                <a:sym typeface="+mn-ea"/>
              </a:rPr>
              <a:t>时</a:t>
            </a:r>
            <a:endParaRPr lang="zh-CN" altLang="en-US" sz="2800" dirty="0">
              <a:latin typeface="微软雅黑" panose="020B0503020204020204" pitchFamily="34" charset="-122"/>
              <a:ea typeface="微软雅黑" panose="020B0503020204020204" pitchFamily="34" charset="-122"/>
              <a:cs typeface="宋体" panose="02010600030101010101" pitchFamily="2" charset="-122"/>
              <a:sym typeface="+mn-ea"/>
            </a:endParaRPr>
          </a:p>
        </p:txBody>
      </p:sp>
      <p:sp>
        <p:nvSpPr>
          <p:cNvPr id="27" name="矩形 26"/>
          <p:cNvSpPr/>
          <p:nvPr/>
        </p:nvSpPr>
        <p:spPr>
          <a:xfrm>
            <a:off x="2044635" y="1065971"/>
            <a:ext cx="7043683" cy="807913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r>
              <a:rPr lang="zh-CN" altLang="en-US" sz="4800" b="1" dirty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快乐农</a:t>
            </a:r>
            <a:r>
              <a:rPr lang="zh-CN" altLang="en-US" sz="4800" b="1" dirty="0" smtClean="0">
                <a:solidFill>
                  <a:srgbClr val="0070C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场</a:t>
            </a:r>
            <a:r>
              <a:rPr lang="en-US" altLang="zh-CN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</a:rPr>
              <a:t>——</a:t>
            </a:r>
            <a:r>
              <a:rPr lang="zh-CN" altLang="en-US" sz="3200" b="1" dirty="0" smtClean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运</a:t>
            </a:r>
            <a:r>
              <a:rPr lang="zh-CN" altLang="en-US" sz="3200" b="1" dirty="0">
                <a:solidFill>
                  <a:srgbClr val="0070C0"/>
                </a:solidFill>
                <a:latin typeface="华文楷体" pitchFamily="2" charset="-122"/>
                <a:ea typeface="华文楷体" pitchFamily="2" charset="-122"/>
                <a:sym typeface="+mn-ea"/>
              </a:rPr>
              <a:t>算律</a:t>
            </a:r>
            <a:endParaRPr lang="zh-CN" altLang="en-US" sz="3200" b="1" dirty="0">
              <a:solidFill>
                <a:srgbClr val="0070C0"/>
              </a:solidFill>
              <a:latin typeface="华文楷体" pitchFamily="2" charset="-122"/>
              <a:ea typeface="华文楷体" pitchFamily="2" charset="-122"/>
              <a:sym typeface="+mn-ea"/>
            </a:endParaRPr>
          </a:p>
        </p:txBody>
      </p:sp>
      <p:grpSp>
        <p:nvGrpSpPr>
          <p:cNvPr id="28" name="组合 27"/>
          <p:cNvGrpSpPr/>
          <p:nvPr/>
        </p:nvGrpSpPr>
        <p:grpSpPr>
          <a:xfrm>
            <a:off x="1254524" y="1145922"/>
            <a:ext cx="654821" cy="648000"/>
            <a:chOff x="1306635" y="1440417"/>
            <a:chExt cx="654821" cy="648000"/>
          </a:xfrm>
        </p:grpSpPr>
        <p:pic>
          <p:nvPicPr>
            <p:cNvPr id="29" name="图片 28"/>
            <p:cNvPicPr>
              <a:picLocks noChangeAspect="1"/>
            </p:cNvPicPr>
            <p:nvPr/>
          </p:nvPicPr>
          <p:blipFill>
            <a:blip r:embed="rId7" cstate="email"/>
            <a:stretch>
              <a:fillRect/>
            </a:stretch>
          </p:blipFill>
          <p:spPr>
            <a:xfrm>
              <a:off x="1306635" y="1440417"/>
              <a:ext cx="654821" cy="648000"/>
            </a:xfrm>
            <a:prstGeom prst="rect">
              <a:avLst/>
            </a:prstGeom>
          </p:spPr>
        </p:pic>
        <p:sp>
          <p:nvSpPr>
            <p:cNvPr id="30" name="文本框 10"/>
            <p:cNvSpPr txBox="1"/>
            <p:nvPr/>
          </p:nvSpPr>
          <p:spPr>
            <a:xfrm>
              <a:off x="1435768" y="1457294"/>
              <a:ext cx="434734" cy="63094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en-US" sz="3500" b="1" dirty="0">
                  <a:solidFill>
                    <a:srgbClr val="0050AA"/>
                  </a:solidFill>
                  <a:latin typeface="+mj-ea"/>
                  <a:ea typeface="+mj-ea"/>
                </a:rPr>
                <a:t>3</a:t>
              </a:r>
              <a:endParaRPr kumimoji="1" lang="en-US" sz="3500" b="1" dirty="0">
                <a:solidFill>
                  <a:srgbClr val="0050AA"/>
                </a:solidFill>
                <a:latin typeface="+mj-ea"/>
                <a:ea typeface="+mj-ea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1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6084168" y="1547088"/>
            <a:ext cx="2598737" cy="173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1131590"/>
            <a:ext cx="7488831" cy="82994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李大爷家有一块菜地（如右图），这块菜地的面积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有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多少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平方米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475656" y="2452266"/>
            <a:ext cx="43211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9×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19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9×40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360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m</a:t>
            </a:r>
            <a:r>
              <a:rPr lang="en-US" altLang="zh-CN" sz="24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1907704" y="3651870"/>
            <a:ext cx="5113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答：这块菜地的面积有</a:t>
            </a: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360 m</a:t>
            </a:r>
            <a:r>
              <a:rPr lang="en-US" altLang="zh-CN" sz="2400" baseline="30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1461776" y="2017895"/>
            <a:ext cx="432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9×21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9×19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Rectangle 8"/>
          <p:cNvSpPr>
            <a:spLocks noChangeArrowheads="1"/>
          </p:cNvSpPr>
          <p:nvPr/>
        </p:nvSpPr>
        <p:spPr bwMode="auto">
          <a:xfrm>
            <a:off x="1278722" y="2452266"/>
            <a:ext cx="4321175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20×13</a:t>
            </a:r>
            <a:endParaRPr lang="en-US" altLang="zh-CN" sz="240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260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（元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9" name="Text Box 11"/>
          <p:cNvSpPr txBox="1">
            <a:spLocks noChangeArrowheads="1"/>
          </p:cNvSpPr>
          <p:nvPr/>
        </p:nvSpPr>
        <p:spPr bwMode="auto">
          <a:xfrm>
            <a:off x="1972968" y="3579862"/>
            <a:ext cx="3490982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：一共花了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260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8"/>
          <p:cNvSpPr>
            <a:spLocks noChangeArrowheads="1"/>
          </p:cNvSpPr>
          <p:nvPr/>
        </p:nvSpPr>
        <p:spPr bwMode="auto">
          <a:xfrm>
            <a:off x="1269612" y="2068339"/>
            <a:ext cx="4321175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20×8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＋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20×5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79512" y="1220629"/>
            <a:ext cx="6716655" cy="35115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2470">
              <a:lnSpc>
                <a:spcPts val="2030"/>
              </a:lnSpc>
              <a:spcAft>
                <a:spcPts val="0"/>
              </a:spcAft>
            </a:pP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1</a:t>
            </a:r>
            <a:r>
              <a:rPr lang="zh-CN" altLang="zh-CN" sz="24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）一共花了多少钱</a:t>
            </a:r>
            <a:r>
              <a:rPr lang="zh-CN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？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  <a:cs typeface="Noto Sans CJK JP Regular"/>
            </a:endParaRPr>
          </a:p>
        </p:txBody>
      </p:sp>
      <p:grpSp>
        <p:nvGrpSpPr>
          <p:cNvPr id="23" name="组合 22"/>
          <p:cNvGrpSpPr/>
          <p:nvPr/>
        </p:nvGrpSpPr>
        <p:grpSpPr>
          <a:xfrm>
            <a:off x="4412627" y="1404292"/>
            <a:ext cx="4056215" cy="1887538"/>
            <a:chOff x="4412627" y="1073481"/>
            <a:chExt cx="4056215" cy="1887538"/>
          </a:xfrm>
        </p:grpSpPr>
        <p:grpSp>
          <p:nvGrpSpPr>
            <p:cNvPr id="24" name="Group 2"/>
            <p:cNvGrpSpPr/>
            <p:nvPr/>
          </p:nvGrpSpPr>
          <p:grpSpPr bwMode="auto">
            <a:xfrm>
              <a:off x="4412627" y="1073481"/>
              <a:ext cx="4031615" cy="1887538"/>
              <a:chOff x="1685" y="260"/>
              <a:chExt cx="6349" cy="2972"/>
            </a:xfrm>
          </p:grpSpPr>
          <p:pic>
            <p:nvPicPr>
              <p:cNvPr id="31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4018" y="260"/>
                <a:ext cx="3293" cy="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AutoShape 4"/>
              <p:cNvSpPr/>
              <p:nvPr/>
            </p:nvSpPr>
            <p:spPr bwMode="auto">
              <a:xfrm>
                <a:off x="1685" y="444"/>
                <a:ext cx="6349" cy="1361"/>
              </a:xfrm>
              <a:custGeom>
                <a:avLst/>
                <a:gdLst>
                  <a:gd name="T0" fmla="+- 0 4308 2119"/>
                  <a:gd name="T1" fmla="*/ T0 w 5915"/>
                  <a:gd name="T2" fmla="+- 0 983 445"/>
                  <a:gd name="T3" fmla="*/ 983 h 1361"/>
                  <a:gd name="T4" fmla="+- 0 4219 2119"/>
                  <a:gd name="T5" fmla="*/ T4 w 5915"/>
                  <a:gd name="T6" fmla="+- 0 849 445"/>
                  <a:gd name="T7" fmla="*/ 849 h 1361"/>
                  <a:gd name="T8" fmla="+- 0 4066 2119"/>
                  <a:gd name="T9" fmla="*/ T8 w 5915"/>
                  <a:gd name="T10" fmla="+- 0 733 445"/>
                  <a:gd name="T11" fmla="*/ 733 h 1361"/>
                  <a:gd name="T12" fmla="+- 0 3858 2119"/>
                  <a:gd name="T13" fmla="*/ T12 w 5915"/>
                  <a:gd name="T14" fmla="+- 0 640 445"/>
                  <a:gd name="T15" fmla="*/ 640 h 1361"/>
                  <a:gd name="T16" fmla="+- 0 3607 2119"/>
                  <a:gd name="T17" fmla="*/ T16 w 5915"/>
                  <a:gd name="T18" fmla="+- 0 575 445"/>
                  <a:gd name="T19" fmla="*/ 575 h 1361"/>
                  <a:gd name="T20" fmla="+- 0 3323 2119"/>
                  <a:gd name="T21" fmla="*/ T20 w 5915"/>
                  <a:gd name="T22" fmla="+- 0 544 445"/>
                  <a:gd name="T23" fmla="*/ 544 h 1361"/>
                  <a:gd name="T24" fmla="+- 0 3024 2119"/>
                  <a:gd name="T25" fmla="*/ T24 w 5915"/>
                  <a:gd name="T26" fmla="+- 0 550 445"/>
                  <a:gd name="T27" fmla="*/ 550 h 1361"/>
                  <a:gd name="T28" fmla="+- 0 2749 2119"/>
                  <a:gd name="T29" fmla="*/ T28 w 5915"/>
                  <a:gd name="T30" fmla="+- 0 594 445"/>
                  <a:gd name="T31" fmla="*/ 594 h 1361"/>
                  <a:gd name="T32" fmla="+- 0 2511 2119"/>
                  <a:gd name="T33" fmla="*/ T32 w 5915"/>
                  <a:gd name="T34" fmla="+- 0 668 445"/>
                  <a:gd name="T35" fmla="*/ 668 h 1361"/>
                  <a:gd name="T36" fmla="+- 0 2321 2119"/>
                  <a:gd name="T37" fmla="*/ T36 w 5915"/>
                  <a:gd name="T38" fmla="+- 0 769 445"/>
                  <a:gd name="T39" fmla="*/ 769 h 1361"/>
                  <a:gd name="T40" fmla="+- 0 2188 2119"/>
                  <a:gd name="T41" fmla="*/ T40 w 5915"/>
                  <a:gd name="T42" fmla="+- 0 892 445"/>
                  <a:gd name="T43" fmla="*/ 892 h 1361"/>
                  <a:gd name="T44" fmla="+- 0 2124 2119"/>
                  <a:gd name="T45" fmla="*/ T44 w 5915"/>
                  <a:gd name="T46" fmla="+- 0 1031 445"/>
                  <a:gd name="T47" fmla="*/ 1031 h 1361"/>
                  <a:gd name="T48" fmla="+- 0 2137 2119"/>
                  <a:gd name="T49" fmla="*/ T48 w 5915"/>
                  <a:gd name="T50" fmla="+- 0 1176 445"/>
                  <a:gd name="T51" fmla="*/ 1176 h 1361"/>
                  <a:gd name="T52" fmla="+- 0 2225 2119"/>
                  <a:gd name="T53" fmla="*/ T52 w 5915"/>
                  <a:gd name="T54" fmla="+- 0 1310 445"/>
                  <a:gd name="T55" fmla="*/ 1310 h 1361"/>
                  <a:gd name="T56" fmla="+- 0 2378 2119"/>
                  <a:gd name="T57" fmla="*/ T56 w 5915"/>
                  <a:gd name="T58" fmla="+- 0 1426 445"/>
                  <a:gd name="T59" fmla="*/ 1426 h 1361"/>
                  <a:gd name="T60" fmla="+- 0 2586 2119"/>
                  <a:gd name="T61" fmla="*/ T60 w 5915"/>
                  <a:gd name="T62" fmla="+- 0 1519 445"/>
                  <a:gd name="T63" fmla="*/ 1519 h 1361"/>
                  <a:gd name="T64" fmla="+- 0 2837 2119"/>
                  <a:gd name="T65" fmla="*/ T64 w 5915"/>
                  <a:gd name="T66" fmla="+- 0 1584 445"/>
                  <a:gd name="T67" fmla="*/ 1584 h 1361"/>
                  <a:gd name="T68" fmla="+- 0 3122 2119"/>
                  <a:gd name="T69" fmla="*/ T68 w 5915"/>
                  <a:gd name="T70" fmla="+- 0 1615 445"/>
                  <a:gd name="T71" fmla="*/ 1615 h 1361"/>
                  <a:gd name="T72" fmla="+- 0 3420 2119"/>
                  <a:gd name="T73" fmla="*/ T72 w 5915"/>
                  <a:gd name="T74" fmla="+- 0 1609 445"/>
                  <a:gd name="T75" fmla="*/ 1609 h 1361"/>
                  <a:gd name="T76" fmla="+- 0 3610 2119"/>
                  <a:gd name="T77" fmla="*/ T76 w 5915"/>
                  <a:gd name="T78" fmla="+- 0 1583 445"/>
                  <a:gd name="T79" fmla="*/ 1583 h 1361"/>
                  <a:gd name="T80" fmla="+- 0 3779 2119"/>
                  <a:gd name="T81" fmla="*/ T80 w 5915"/>
                  <a:gd name="T82" fmla="+- 0 1544 445"/>
                  <a:gd name="T83" fmla="*/ 1544 h 1361"/>
                  <a:gd name="T84" fmla="+- 0 4002 2119"/>
                  <a:gd name="T85" fmla="*/ T84 w 5915"/>
                  <a:gd name="T86" fmla="+- 0 1460 445"/>
                  <a:gd name="T87" fmla="*/ 1460 h 1361"/>
                  <a:gd name="T88" fmla="+- 0 4175 2119"/>
                  <a:gd name="T89" fmla="*/ T88 w 5915"/>
                  <a:gd name="T90" fmla="+- 0 1351 445"/>
                  <a:gd name="T91" fmla="*/ 1351 h 1361"/>
                  <a:gd name="T92" fmla="+- 0 4286 2119"/>
                  <a:gd name="T93" fmla="*/ T92 w 5915"/>
                  <a:gd name="T94" fmla="+- 0 1223 445"/>
                  <a:gd name="T95" fmla="*/ 1223 h 1361"/>
                  <a:gd name="T96" fmla="+- 0 4325 2119"/>
                  <a:gd name="T97" fmla="*/ T96 w 5915"/>
                  <a:gd name="T98" fmla="+- 0 1080 445"/>
                  <a:gd name="T99" fmla="*/ 1080 h 1361"/>
                  <a:gd name="T100" fmla="+- 0 8015 2119"/>
                  <a:gd name="T101" fmla="*/ T100 w 5915"/>
                  <a:gd name="T102" fmla="+- 0 832 445"/>
                  <a:gd name="T103" fmla="*/ 832 h 1361"/>
                  <a:gd name="T104" fmla="+- 0 7923 2119"/>
                  <a:gd name="T105" fmla="*/ T104 w 5915"/>
                  <a:gd name="T106" fmla="+- 0 715 445"/>
                  <a:gd name="T107" fmla="*/ 715 h 1361"/>
                  <a:gd name="T108" fmla="+- 0 7762 2119"/>
                  <a:gd name="T109" fmla="*/ T108 w 5915"/>
                  <a:gd name="T110" fmla="+- 0 613 445"/>
                  <a:gd name="T111" fmla="*/ 613 h 1361"/>
                  <a:gd name="T112" fmla="+- 0 7544 2119"/>
                  <a:gd name="T113" fmla="*/ T112 w 5915"/>
                  <a:gd name="T114" fmla="+- 0 531 445"/>
                  <a:gd name="T115" fmla="*/ 531 h 1361"/>
                  <a:gd name="T116" fmla="+- 0 7280 2119"/>
                  <a:gd name="T117" fmla="*/ T116 w 5915"/>
                  <a:gd name="T118" fmla="+- 0 474 445"/>
                  <a:gd name="T119" fmla="*/ 474 h 1361"/>
                  <a:gd name="T120" fmla="+- 0 6982 2119"/>
                  <a:gd name="T121" fmla="*/ T120 w 5915"/>
                  <a:gd name="T122" fmla="+- 0 447 445"/>
                  <a:gd name="T123" fmla="*/ 447 h 1361"/>
                  <a:gd name="T124" fmla="+- 0 6668 2119"/>
                  <a:gd name="T125" fmla="*/ T124 w 5915"/>
                  <a:gd name="T126" fmla="+- 0 452 445"/>
                  <a:gd name="T127" fmla="*/ 452 h 1361"/>
                  <a:gd name="T128" fmla="+- 0 6380 2119"/>
                  <a:gd name="T129" fmla="*/ T128 w 5915"/>
                  <a:gd name="T130" fmla="+- 0 490 445"/>
                  <a:gd name="T131" fmla="*/ 490 h 1361"/>
                  <a:gd name="T132" fmla="+- 0 6131 2119"/>
                  <a:gd name="T133" fmla="*/ T132 w 5915"/>
                  <a:gd name="T134" fmla="+- 0 556 445"/>
                  <a:gd name="T135" fmla="*/ 556 h 1361"/>
                  <a:gd name="T136" fmla="+- 0 5931 2119"/>
                  <a:gd name="T137" fmla="*/ T136 w 5915"/>
                  <a:gd name="T138" fmla="+- 0 645 445"/>
                  <a:gd name="T139" fmla="*/ 645 h 1361"/>
                  <a:gd name="T140" fmla="+- 0 5791 2119"/>
                  <a:gd name="T141" fmla="*/ T140 w 5915"/>
                  <a:gd name="T142" fmla="+- 0 752 445"/>
                  <a:gd name="T143" fmla="*/ 752 h 1361"/>
                  <a:gd name="T144" fmla="+- 0 5724 2119"/>
                  <a:gd name="T145" fmla="*/ T144 w 5915"/>
                  <a:gd name="T146" fmla="+- 0 874 445"/>
                  <a:gd name="T147" fmla="*/ 874 h 1361"/>
                  <a:gd name="T148" fmla="+- 0 5738 2119"/>
                  <a:gd name="T149" fmla="*/ T148 w 5915"/>
                  <a:gd name="T150" fmla="+- 0 1002 445"/>
                  <a:gd name="T151" fmla="*/ 1002 h 1361"/>
                  <a:gd name="T152" fmla="+- 0 5830 2119"/>
                  <a:gd name="T153" fmla="*/ T152 w 5915"/>
                  <a:gd name="T154" fmla="+- 0 1119 445"/>
                  <a:gd name="T155" fmla="*/ 1119 h 1361"/>
                  <a:gd name="T156" fmla="+- 0 5991 2119"/>
                  <a:gd name="T157" fmla="*/ T156 w 5915"/>
                  <a:gd name="T158" fmla="+- 0 1221 445"/>
                  <a:gd name="T159" fmla="*/ 1221 h 1361"/>
                  <a:gd name="T160" fmla="+- 0 6209 2119"/>
                  <a:gd name="T161" fmla="*/ T160 w 5915"/>
                  <a:gd name="T162" fmla="+- 0 1303 445"/>
                  <a:gd name="T163" fmla="*/ 1303 h 1361"/>
                  <a:gd name="T164" fmla="+- 0 6473 2119"/>
                  <a:gd name="T165" fmla="*/ T164 w 5915"/>
                  <a:gd name="T166" fmla="+- 0 1360 445"/>
                  <a:gd name="T167" fmla="*/ 1360 h 1361"/>
                  <a:gd name="T168" fmla="+- 0 6494 2119"/>
                  <a:gd name="T169" fmla="*/ T168 w 5915"/>
                  <a:gd name="T170" fmla="+- 0 1664 445"/>
                  <a:gd name="T171" fmla="*/ 1664 h 1361"/>
                  <a:gd name="T172" fmla="+- 0 6876 2119"/>
                  <a:gd name="T173" fmla="*/ T172 w 5915"/>
                  <a:gd name="T174" fmla="+- 0 1389 445"/>
                  <a:gd name="T175" fmla="*/ 1389 h 1361"/>
                  <a:gd name="T176" fmla="+- 0 7184 2119"/>
                  <a:gd name="T177" fmla="*/ T176 w 5915"/>
                  <a:gd name="T178" fmla="+- 0 1372 445"/>
                  <a:gd name="T179" fmla="*/ 1372 h 1361"/>
                  <a:gd name="T180" fmla="+- 0 7461 2119"/>
                  <a:gd name="T181" fmla="*/ T180 w 5915"/>
                  <a:gd name="T182" fmla="+- 0 1325 445"/>
                  <a:gd name="T183" fmla="*/ 1325 h 1361"/>
                  <a:gd name="T184" fmla="+- 0 7695 2119"/>
                  <a:gd name="T185" fmla="*/ T184 w 5915"/>
                  <a:gd name="T186" fmla="+- 0 1251 445"/>
                  <a:gd name="T187" fmla="*/ 1251 h 1361"/>
                  <a:gd name="T188" fmla="+- 0 7876 2119"/>
                  <a:gd name="T189" fmla="*/ T188 w 5915"/>
                  <a:gd name="T190" fmla="+- 0 1155 445"/>
                  <a:gd name="T191" fmla="*/ 1155 h 1361"/>
                  <a:gd name="T192" fmla="+- 0 7993 2119"/>
                  <a:gd name="T193" fmla="*/ T192 w 5915"/>
                  <a:gd name="T194" fmla="+- 0 1043 445"/>
                  <a:gd name="T195" fmla="*/ 1043 h 1361"/>
                  <a:gd name="T196" fmla="+- 0 8034 2119"/>
                  <a:gd name="T197" fmla="*/ T196 w 5915"/>
                  <a:gd name="T198" fmla="+- 0 917 445"/>
                  <a:gd name="T199" fmla="*/ 917 h 136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  <a:cxn ang="0">
                    <a:pos x="T149" y="T151"/>
                  </a:cxn>
                  <a:cxn ang="0">
                    <a:pos x="T153" y="T155"/>
                  </a:cxn>
                  <a:cxn ang="0">
                    <a:pos x="T157" y="T159"/>
                  </a:cxn>
                  <a:cxn ang="0">
                    <a:pos x="T161" y="T163"/>
                  </a:cxn>
                  <a:cxn ang="0">
                    <a:pos x="T165" y="T167"/>
                  </a:cxn>
                  <a:cxn ang="0">
                    <a:pos x="T169" y="T171"/>
                  </a:cxn>
                  <a:cxn ang="0">
                    <a:pos x="T173" y="T175"/>
                  </a:cxn>
                  <a:cxn ang="0">
                    <a:pos x="T177" y="T179"/>
                  </a:cxn>
                  <a:cxn ang="0">
                    <a:pos x="T181" y="T183"/>
                  </a:cxn>
                  <a:cxn ang="0">
                    <a:pos x="T185" y="T187"/>
                  </a:cxn>
                  <a:cxn ang="0">
                    <a:pos x="T189" y="T191"/>
                  </a:cxn>
                  <a:cxn ang="0">
                    <a:pos x="T193" y="T195"/>
                  </a:cxn>
                  <a:cxn ang="0">
                    <a:pos x="T197" y="T199"/>
                  </a:cxn>
                </a:cxnLst>
                <a:rect l="0" t="0" r="r" b="b"/>
                <a:pathLst>
                  <a:path w="5915" h="1361">
                    <a:moveTo>
                      <a:pt x="2206" y="635"/>
                    </a:moveTo>
                    <a:lnTo>
                      <a:pt x="2202" y="586"/>
                    </a:lnTo>
                    <a:lnTo>
                      <a:pt x="2189" y="538"/>
                    </a:lnTo>
                    <a:lnTo>
                      <a:pt x="2167" y="492"/>
                    </a:lnTo>
                    <a:lnTo>
                      <a:pt x="2137" y="447"/>
                    </a:lnTo>
                    <a:lnTo>
                      <a:pt x="2100" y="404"/>
                    </a:lnTo>
                    <a:lnTo>
                      <a:pt x="2056" y="363"/>
                    </a:lnTo>
                    <a:lnTo>
                      <a:pt x="2004" y="324"/>
                    </a:lnTo>
                    <a:lnTo>
                      <a:pt x="1947" y="288"/>
                    </a:lnTo>
                    <a:lnTo>
                      <a:pt x="1883" y="254"/>
                    </a:lnTo>
                    <a:lnTo>
                      <a:pt x="1814" y="223"/>
                    </a:lnTo>
                    <a:lnTo>
                      <a:pt x="1739" y="195"/>
                    </a:lnTo>
                    <a:lnTo>
                      <a:pt x="1660" y="170"/>
                    </a:lnTo>
                    <a:lnTo>
                      <a:pt x="1576" y="149"/>
                    </a:lnTo>
                    <a:lnTo>
                      <a:pt x="1488" y="130"/>
                    </a:lnTo>
                    <a:lnTo>
                      <a:pt x="1396" y="116"/>
                    </a:lnTo>
                    <a:lnTo>
                      <a:pt x="1301" y="105"/>
                    </a:lnTo>
                    <a:lnTo>
                      <a:pt x="1204" y="99"/>
                    </a:lnTo>
                    <a:lnTo>
                      <a:pt x="1103" y="97"/>
                    </a:lnTo>
                    <a:lnTo>
                      <a:pt x="1003" y="99"/>
                    </a:lnTo>
                    <a:lnTo>
                      <a:pt x="905" y="105"/>
                    </a:lnTo>
                    <a:lnTo>
                      <a:pt x="810" y="116"/>
                    </a:lnTo>
                    <a:lnTo>
                      <a:pt x="718" y="130"/>
                    </a:lnTo>
                    <a:lnTo>
                      <a:pt x="630" y="149"/>
                    </a:lnTo>
                    <a:lnTo>
                      <a:pt x="546" y="170"/>
                    </a:lnTo>
                    <a:lnTo>
                      <a:pt x="467" y="195"/>
                    </a:lnTo>
                    <a:lnTo>
                      <a:pt x="392" y="223"/>
                    </a:lnTo>
                    <a:lnTo>
                      <a:pt x="323" y="254"/>
                    </a:lnTo>
                    <a:lnTo>
                      <a:pt x="259" y="288"/>
                    </a:lnTo>
                    <a:lnTo>
                      <a:pt x="202" y="324"/>
                    </a:lnTo>
                    <a:lnTo>
                      <a:pt x="151" y="363"/>
                    </a:lnTo>
                    <a:lnTo>
                      <a:pt x="106" y="404"/>
                    </a:lnTo>
                    <a:lnTo>
                      <a:pt x="69" y="447"/>
                    </a:lnTo>
                    <a:lnTo>
                      <a:pt x="39" y="492"/>
                    </a:lnTo>
                    <a:lnTo>
                      <a:pt x="18" y="538"/>
                    </a:lnTo>
                    <a:lnTo>
                      <a:pt x="5" y="586"/>
                    </a:lnTo>
                    <a:lnTo>
                      <a:pt x="0" y="635"/>
                    </a:lnTo>
                    <a:lnTo>
                      <a:pt x="5" y="684"/>
                    </a:lnTo>
                    <a:lnTo>
                      <a:pt x="18" y="731"/>
                    </a:lnTo>
                    <a:lnTo>
                      <a:pt x="39" y="778"/>
                    </a:lnTo>
                    <a:lnTo>
                      <a:pt x="69" y="822"/>
                    </a:lnTo>
                    <a:lnTo>
                      <a:pt x="106" y="865"/>
                    </a:lnTo>
                    <a:lnTo>
                      <a:pt x="151" y="906"/>
                    </a:lnTo>
                    <a:lnTo>
                      <a:pt x="202" y="945"/>
                    </a:lnTo>
                    <a:lnTo>
                      <a:pt x="259" y="981"/>
                    </a:lnTo>
                    <a:lnTo>
                      <a:pt x="323" y="1015"/>
                    </a:lnTo>
                    <a:lnTo>
                      <a:pt x="392" y="1046"/>
                    </a:lnTo>
                    <a:lnTo>
                      <a:pt x="467" y="1074"/>
                    </a:lnTo>
                    <a:lnTo>
                      <a:pt x="546" y="1099"/>
                    </a:lnTo>
                    <a:lnTo>
                      <a:pt x="630" y="1121"/>
                    </a:lnTo>
                    <a:lnTo>
                      <a:pt x="718" y="1139"/>
                    </a:lnTo>
                    <a:lnTo>
                      <a:pt x="810" y="1153"/>
                    </a:lnTo>
                    <a:lnTo>
                      <a:pt x="905" y="1164"/>
                    </a:lnTo>
                    <a:lnTo>
                      <a:pt x="1003" y="1170"/>
                    </a:lnTo>
                    <a:lnTo>
                      <a:pt x="1103" y="1172"/>
                    </a:lnTo>
                    <a:lnTo>
                      <a:pt x="1204" y="1170"/>
                    </a:lnTo>
                    <a:lnTo>
                      <a:pt x="1301" y="1164"/>
                    </a:lnTo>
                    <a:lnTo>
                      <a:pt x="1396" y="1153"/>
                    </a:lnTo>
                    <a:lnTo>
                      <a:pt x="1488" y="1139"/>
                    </a:lnTo>
                    <a:lnTo>
                      <a:pt x="1491" y="1138"/>
                    </a:lnTo>
                    <a:lnTo>
                      <a:pt x="1727" y="1360"/>
                    </a:lnTo>
                    <a:lnTo>
                      <a:pt x="1595" y="1116"/>
                    </a:lnTo>
                    <a:lnTo>
                      <a:pt x="1660" y="1099"/>
                    </a:lnTo>
                    <a:lnTo>
                      <a:pt x="1739" y="1074"/>
                    </a:lnTo>
                    <a:lnTo>
                      <a:pt x="1814" y="1046"/>
                    </a:lnTo>
                    <a:lnTo>
                      <a:pt x="1883" y="1015"/>
                    </a:lnTo>
                    <a:lnTo>
                      <a:pt x="1947" y="981"/>
                    </a:lnTo>
                    <a:lnTo>
                      <a:pt x="2004" y="945"/>
                    </a:lnTo>
                    <a:lnTo>
                      <a:pt x="2056" y="906"/>
                    </a:lnTo>
                    <a:lnTo>
                      <a:pt x="2100" y="865"/>
                    </a:lnTo>
                    <a:lnTo>
                      <a:pt x="2137" y="822"/>
                    </a:lnTo>
                    <a:lnTo>
                      <a:pt x="2167" y="778"/>
                    </a:lnTo>
                    <a:lnTo>
                      <a:pt x="2189" y="731"/>
                    </a:lnTo>
                    <a:lnTo>
                      <a:pt x="2202" y="684"/>
                    </a:lnTo>
                    <a:lnTo>
                      <a:pt x="2206" y="635"/>
                    </a:lnTo>
                    <a:moveTo>
                      <a:pt x="5915" y="472"/>
                    </a:moveTo>
                    <a:lnTo>
                      <a:pt x="5910" y="429"/>
                    </a:lnTo>
                    <a:lnTo>
                      <a:pt x="5896" y="387"/>
                    </a:lnTo>
                    <a:lnTo>
                      <a:pt x="5874" y="346"/>
                    </a:lnTo>
                    <a:lnTo>
                      <a:pt x="5843" y="307"/>
                    </a:lnTo>
                    <a:lnTo>
                      <a:pt x="5804" y="270"/>
                    </a:lnTo>
                    <a:lnTo>
                      <a:pt x="5757" y="234"/>
                    </a:lnTo>
                    <a:lnTo>
                      <a:pt x="5703" y="200"/>
                    </a:lnTo>
                    <a:lnTo>
                      <a:pt x="5643" y="168"/>
                    </a:lnTo>
                    <a:lnTo>
                      <a:pt x="5576" y="138"/>
                    </a:lnTo>
                    <a:lnTo>
                      <a:pt x="5503" y="111"/>
                    </a:lnTo>
                    <a:lnTo>
                      <a:pt x="5425" y="86"/>
                    </a:lnTo>
                    <a:lnTo>
                      <a:pt x="5342" y="64"/>
                    </a:lnTo>
                    <a:lnTo>
                      <a:pt x="5254" y="45"/>
                    </a:lnTo>
                    <a:lnTo>
                      <a:pt x="5161" y="29"/>
                    </a:lnTo>
                    <a:lnTo>
                      <a:pt x="5065" y="17"/>
                    </a:lnTo>
                    <a:lnTo>
                      <a:pt x="4966" y="7"/>
                    </a:lnTo>
                    <a:lnTo>
                      <a:pt x="4863" y="2"/>
                    </a:lnTo>
                    <a:lnTo>
                      <a:pt x="4757" y="0"/>
                    </a:lnTo>
                    <a:lnTo>
                      <a:pt x="4652" y="2"/>
                    </a:lnTo>
                    <a:lnTo>
                      <a:pt x="4549" y="7"/>
                    </a:lnTo>
                    <a:lnTo>
                      <a:pt x="4450" y="17"/>
                    </a:lnTo>
                    <a:lnTo>
                      <a:pt x="4354" y="29"/>
                    </a:lnTo>
                    <a:lnTo>
                      <a:pt x="4261" y="45"/>
                    </a:lnTo>
                    <a:lnTo>
                      <a:pt x="4173" y="64"/>
                    </a:lnTo>
                    <a:lnTo>
                      <a:pt x="4090" y="86"/>
                    </a:lnTo>
                    <a:lnTo>
                      <a:pt x="4012" y="111"/>
                    </a:lnTo>
                    <a:lnTo>
                      <a:pt x="3939" y="138"/>
                    </a:lnTo>
                    <a:lnTo>
                      <a:pt x="3872" y="168"/>
                    </a:lnTo>
                    <a:lnTo>
                      <a:pt x="3812" y="200"/>
                    </a:lnTo>
                    <a:lnTo>
                      <a:pt x="3758" y="234"/>
                    </a:lnTo>
                    <a:lnTo>
                      <a:pt x="3711" y="270"/>
                    </a:lnTo>
                    <a:lnTo>
                      <a:pt x="3672" y="307"/>
                    </a:lnTo>
                    <a:lnTo>
                      <a:pt x="3641" y="346"/>
                    </a:lnTo>
                    <a:lnTo>
                      <a:pt x="3619" y="387"/>
                    </a:lnTo>
                    <a:lnTo>
                      <a:pt x="3605" y="429"/>
                    </a:lnTo>
                    <a:lnTo>
                      <a:pt x="3600" y="472"/>
                    </a:lnTo>
                    <a:lnTo>
                      <a:pt x="3605" y="515"/>
                    </a:lnTo>
                    <a:lnTo>
                      <a:pt x="3619" y="557"/>
                    </a:lnTo>
                    <a:lnTo>
                      <a:pt x="3641" y="598"/>
                    </a:lnTo>
                    <a:lnTo>
                      <a:pt x="3672" y="637"/>
                    </a:lnTo>
                    <a:lnTo>
                      <a:pt x="3711" y="674"/>
                    </a:lnTo>
                    <a:lnTo>
                      <a:pt x="3758" y="710"/>
                    </a:lnTo>
                    <a:lnTo>
                      <a:pt x="3812" y="744"/>
                    </a:lnTo>
                    <a:lnTo>
                      <a:pt x="3872" y="776"/>
                    </a:lnTo>
                    <a:lnTo>
                      <a:pt x="3939" y="806"/>
                    </a:lnTo>
                    <a:lnTo>
                      <a:pt x="4012" y="833"/>
                    </a:lnTo>
                    <a:lnTo>
                      <a:pt x="4090" y="858"/>
                    </a:lnTo>
                    <a:lnTo>
                      <a:pt x="4173" y="880"/>
                    </a:lnTo>
                    <a:lnTo>
                      <a:pt x="4261" y="899"/>
                    </a:lnTo>
                    <a:lnTo>
                      <a:pt x="4354" y="915"/>
                    </a:lnTo>
                    <a:lnTo>
                      <a:pt x="4450" y="927"/>
                    </a:lnTo>
                    <a:lnTo>
                      <a:pt x="4506" y="933"/>
                    </a:lnTo>
                    <a:lnTo>
                      <a:pt x="4375" y="1219"/>
                    </a:lnTo>
                    <a:lnTo>
                      <a:pt x="4633" y="941"/>
                    </a:lnTo>
                    <a:lnTo>
                      <a:pt x="4652" y="942"/>
                    </a:lnTo>
                    <a:lnTo>
                      <a:pt x="4757" y="944"/>
                    </a:lnTo>
                    <a:lnTo>
                      <a:pt x="4863" y="942"/>
                    </a:lnTo>
                    <a:lnTo>
                      <a:pt x="4966" y="937"/>
                    </a:lnTo>
                    <a:lnTo>
                      <a:pt x="5065" y="927"/>
                    </a:lnTo>
                    <a:lnTo>
                      <a:pt x="5161" y="915"/>
                    </a:lnTo>
                    <a:lnTo>
                      <a:pt x="5254" y="899"/>
                    </a:lnTo>
                    <a:lnTo>
                      <a:pt x="5342" y="880"/>
                    </a:lnTo>
                    <a:lnTo>
                      <a:pt x="5425" y="858"/>
                    </a:lnTo>
                    <a:lnTo>
                      <a:pt x="5503" y="833"/>
                    </a:lnTo>
                    <a:lnTo>
                      <a:pt x="5576" y="806"/>
                    </a:lnTo>
                    <a:lnTo>
                      <a:pt x="5643" y="776"/>
                    </a:lnTo>
                    <a:lnTo>
                      <a:pt x="5703" y="744"/>
                    </a:lnTo>
                    <a:lnTo>
                      <a:pt x="5757" y="710"/>
                    </a:lnTo>
                    <a:lnTo>
                      <a:pt x="5804" y="674"/>
                    </a:lnTo>
                    <a:lnTo>
                      <a:pt x="5843" y="637"/>
                    </a:lnTo>
                    <a:lnTo>
                      <a:pt x="5874" y="598"/>
                    </a:lnTo>
                    <a:lnTo>
                      <a:pt x="5896" y="557"/>
                    </a:lnTo>
                    <a:lnTo>
                      <a:pt x="5910" y="515"/>
                    </a:lnTo>
                    <a:lnTo>
                      <a:pt x="5915" y="472"/>
                    </a:lnTo>
                  </a:path>
                </a:pathLst>
              </a:custGeom>
              <a:solidFill>
                <a:srgbClr val="C1DF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412769" y="1262711"/>
              <a:ext cx="1781175" cy="593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75"/>
                </a:spcBef>
                <a:spcAft>
                  <a:spcPts val="0"/>
                </a:spcAft>
              </a:pPr>
              <a:r>
                <a:rPr lang="zh-CN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我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买了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20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2B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  <a:p>
              <a:pPr>
                <a:spcBef>
                  <a:spcPts val="75"/>
                </a:spcBef>
                <a:spcAft>
                  <a:spcPts val="0"/>
                </a:spcAft>
              </a:pPr>
              <a:r>
                <a:rPr lang="zh-CN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铅笔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，每支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8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角。</a:t>
              </a:r>
              <a:endParaRPr lang="zh-CN" altLang="zh-CN" sz="1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877532" y="1203598"/>
              <a:ext cx="159131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我买了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20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支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HB</a:t>
              </a:r>
              <a:r>
                <a:rPr lang="zh-CN" altLang="zh-CN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铅</a:t>
              </a:r>
              <a:endParaRPr lang="zh-CN" altLang="zh-CN" sz="1400" b="1" dirty="0" smtClean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  <a:p>
              <a:r>
                <a:rPr lang="zh-CN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笔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，每支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5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角。</a:t>
              </a:r>
              <a:endPara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</p:txBody>
        </p:sp>
      </p:grp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/>
      <p:bldP spid="29" grpId="0"/>
      <p:bldP spid="30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" name="组合 22"/>
          <p:cNvGrpSpPr/>
          <p:nvPr/>
        </p:nvGrpSpPr>
        <p:grpSpPr>
          <a:xfrm>
            <a:off x="4412627" y="1404292"/>
            <a:ext cx="4056215" cy="1887538"/>
            <a:chOff x="4412627" y="1073481"/>
            <a:chExt cx="4056215" cy="1887538"/>
          </a:xfrm>
        </p:grpSpPr>
        <p:grpSp>
          <p:nvGrpSpPr>
            <p:cNvPr id="24" name="Group 2"/>
            <p:cNvGrpSpPr/>
            <p:nvPr/>
          </p:nvGrpSpPr>
          <p:grpSpPr bwMode="auto">
            <a:xfrm>
              <a:off x="4412627" y="1073481"/>
              <a:ext cx="4031615" cy="1887538"/>
              <a:chOff x="1685" y="260"/>
              <a:chExt cx="6349" cy="2972"/>
            </a:xfrm>
          </p:grpSpPr>
          <p:pic>
            <p:nvPicPr>
              <p:cNvPr id="31" name="Picture 3"/>
              <p:cNvPicPr>
                <a:picLocks noChangeAspect="1" noChangeArrowheads="1"/>
              </p:cNvPicPr>
              <p:nvPr/>
            </p:nvPicPr>
            <p:blipFill>
              <a:blip r:embed="rId1" cstate="email"/>
              <a:srcRect/>
              <a:stretch>
                <a:fillRect/>
              </a:stretch>
            </p:blipFill>
            <p:spPr bwMode="auto">
              <a:xfrm>
                <a:off x="4018" y="260"/>
                <a:ext cx="3293" cy="2972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32" name="AutoShape 4"/>
              <p:cNvSpPr/>
              <p:nvPr/>
            </p:nvSpPr>
            <p:spPr bwMode="auto">
              <a:xfrm>
                <a:off x="1685" y="444"/>
                <a:ext cx="6349" cy="1361"/>
              </a:xfrm>
              <a:custGeom>
                <a:avLst/>
                <a:gdLst>
                  <a:gd name="T0" fmla="+- 0 4308 2119"/>
                  <a:gd name="T1" fmla="*/ T0 w 5915"/>
                  <a:gd name="T2" fmla="+- 0 983 445"/>
                  <a:gd name="T3" fmla="*/ 983 h 1361"/>
                  <a:gd name="T4" fmla="+- 0 4219 2119"/>
                  <a:gd name="T5" fmla="*/ T4 w 5915"/>
                  <a:gd name="T6" fmla="+- 0 849 445"/>
                  <a:gd name="T7" fmla="*/ 849 h 1361"/>
                  <a:gd name="T8" fmla="+- 0 4066 2119"/>
                  <a:gd name="T9" fmla="*/ T8 w 5915"/>
                  <a:gd name="T10" fmla="+- 0 733 445"/>
                  <a:gd name="T11" fmla="*/ 733 h 1361"/>
                  <a:gd name="T12" fmla="+- 0 3858 2119"/>
                  <a:gd name="T13" fmla="*/ T12 w 5915"/>
                  <a:gd name="T14" fmla="+- 0 640 445"/>
                  <a:gd name="T15" fmla="*/ 640 h 1361"/>
                  <a:gd name="T16" fmla="+- 0 3607 2119"/>
                  <a:gd name="T17" fmla="*/ T16 w 5915"/>
                  <a:gd name="T18" fmla="+- 0 575 445"/>
                  <a:gd name="T19" fmla="*/ 575 h 1361"/>
                  <a:gd name="T20" fmla="+- 0 3323 2119"/>
                  <a:gd name="T21" fmla="*/ T20 w 5915"/>
                  <a:gd name="T22" fmla="+- 0 544 445"/>
                  <a:gd name="T23" fmla="*/ 544 h 1361"/>
                  <a:gd name="T24" fmla="+- 0 3024 2119"/>
                  <a:gd name="T25" fmla="*/ T24 w 5915"/>
                  <a:gd name="T26" fmla="+- 0 550 445"/>
                  <a:gd name="T27" fmla="*/ 550 h 1361"/>
                  <a:gd name="T28" fmla="+- 0 2749 2119"/>
                  <a:gd name="T29" fmla="*/ T28 w 5915"/>
                  <a:gd name="T30" fmla="+- 0 594 445"/>
                  <a:gd name="T31" fmla="*/ 594 h 1361"/>
                  <a:gd name="T32" fmla="+- 0 2511 2119"/>
                  <a:gd name="T33" fmla="*/ T32 w 5915"/>
                  <a:gd name="T34" fmla="+- 0 668 445"/>
                  <a:gd name="T35" fmla="*/ 668 h 1361"/>
                  <a:gd name="T36" fmla="+- 0 2321 2119"/>
                  <a:gd name="T37" fmla="*/ T36 w 5915"/>
                  <a:gd name="T38" fmla="+- 0 769 445"/>
                  <a:gd name="T39" fmla="*/ 769 h 1361"/>
                  <a:gd name="T40" fmla="+- 0 2188 2119"/>
                  <a:gd name="T41" fmla="*/ T40 w 5915"/>
                  <a:gd name="T42" fmla="+- 0 892 445"/>
                  <a:gd name="T43" fmla="*/ 892 h 1361"/>
                  <a:gd name="T44" fmla="+- 0 2124 2119"/>
                  <a:gd name="T45" fmla="*/ T44 w 5915"/>
                  <a:gd name="T46" fmla="+- 0 1031 445"/>
                  <a:gd name="T47" fmla="*/ 1031 h 1361"/>
                  <a:gd name="T48" fmla="+- 0 2137 2119"/>
                  <a:gd name="T49" fmla="*/ T48 w 5915"/>
                  <a:gd name="T50" fmla="+- 0 1176 445"/>
                  <a:gd name="T51" fmla="*/ 1176 h 1361"/>
                  <a:gd name="T52" fmla="+- 0 2225 2119"/>
                  <a:gd name="T53" fmla="*/ T52 w 5915"/>
                  <a:gd name="T54" fmla="+- 0 1310 445"/>
                  <a:gd name="T55" fmla="*/ 1310 h 1361"/>
                  <a:gd name="T56" fmla="+- 0 2378 2119"/>
                  <a:gd name="T57" fmla="*/ T56 w 5915"/>
                  <a:gd name="T58" fmla="+- 0 1426 445"/>
                  <a:gd name="T59" fmla="*/ 1426 h 1361"/>
                  <a:gd name="T60" fmla="+- 0 2586 2119"/>
                  <a:gd name="T61" fmla="*/ T60 w 5915"/>
                  <a:gd name="T62" fmla="+- 0 1519 445"/>
                  <a:gd name="T63" fmla="*/ 1519 h 1361"/>
                  <a:gd name="T64" fmla="+- 0 2837 2119"/>
                  <a:gd name="T65" fmla="*/ T64 w 5915"/>
                  <a:gd name="T66" fmla="+- 0 1584 445"/>
                  <a:gd name="T67" fmla="*/ 1584 h 1361"/>
                  <a:gd name="T68" fmla="+- 0 3122 2119"/>
                  <a:gd name="T69" fmla="*/ T68 w 5915"/>
                  <a:gd name="T70" fmla="+- 0 1615 445"/>
                  <a:gd name="T71" fmla="*/ 1615 h 1361"/>
                  <a:gd name="T72" fmla="+- 0 3420 2119"/>
                  <a:gd name="T73" fmla="*/ T72 w 5915"/>
                  <a:gd name="T74" fmla="+- 0 1609 445"/>
                  <a:gd name="T75" fmla="*/ 1609 h 1361"/>
                  <a:gd name="T76" fmla="+- 0 3610 2119"/>
                  <a:gd name="T77" fmla="*/ T76 w 5915"/>
                  <a:gd name="T78" fmla="+- 0 1583 445"/>
                  <a:gd name="T79" fmla="*/ 1583 h 1361"/>
                  <a:gd name="T80" fmla="+- 0 3779 2119"/>
                  <a:gd name="T81" fmla="*/ T80 w 5915"/>
                  <a:gd name="T82" fmla="+- 0 1544 445"/>
                  <a:gd name="T83" fmla="*/ 1544 h 1361"/>
                  <a:gd name="T84" fmla="+- 0 4002 2119"/>
                  <a:gd name="T85" fmla="*/ T84 w 5915"/>
                  <a:gd name="T86" fmla="+- 0 1460 445"/>
                  <a:gd name="T87" fmla="*/ 1460 h 1361"/>
                  <a:gd name="T88" fmla="+- 0 4175 2119"/>
                  <a:gd name="T89" fmla="*/ T88 w 5915"/>
                  <a:gd name="T90" fmla="+- 0 1351 445"/>
                  <a:gd name="T91" fmla="*/ 1351 h 1361"/>
                  <a:gd name="T92" fmla="+- 0 4286 2119"/>
                  <a:gd name="T93" fmla="*/ T92 w 5915"/>
                  <a:gd name="T94" fmla="+- 0 1223 445"/>
                  <a:gd name="T95" fmla="*/ 1223 h 1361"/>
                  <a:gd name="T96" fmla="+- 0 4325 2119"/>
                  <a:gd name="T97" fmla="*/ T96 w 5915"/>
                  <a:gd name="T98" fmla="+- 0 1080 445"/>
                  <a:gd name="T99" fmla="*/ 1080 h 1361"/>
                  <a:gd name="T100" fmla="+- 0 8015 2119"/>
                  <a:gd name="T101" fmla="*/ T100 w 5915"/>
                  <a:gd name="T102" fmla="+- 0 832 445"/>
                  <a:gd name="T103" fmla="*/ 832 h 1361"/>
                  <a:gd name="T104" fmla="+- 0 7923 2119"/>
                  <a:gd name="T105" fmla="*/ T104 w 5915"/>
                  <a:gd name="T106" fmla="+- 0 715 445"/>
                  <a:gd name="T107" fmla="*/ 715 h 1361"/>
                  <a:gd name="T108" fmla="+- 0 7762 2119"/>
                  <a:gd name="T109" fmla="*/ T108 w 5915"/>
                  <a:gd name="T110" fmla="+- 0 613 445"/>
                  <a:gd name="T111" fmla="*/ 613 h 1361"/>
                  <a:gd name="T112" fmla="+- 0 7544 2119"/>
                  <a:gd name="T113" fmla="*/ T112 w 5915"/>
                  <a:gd name="T114" fmla="+- 0 531 445"/>
                  <a:gd name="T115" fmla="*/ 531 h 1361"/>
                  <a:gd name="T116" fmla="+- 0 7280 2119"/>
                  <a:gd name="T117" fmla="*/ T116 w 5915"/>
                  <a:gd name="T118" fmla="+- 0 474 445"/>
                  <a:gd name="T119" fmla="*/ 474 h 1361"/>
                  <a:gd name="T120" fmla="+- 0 6982 2119"/>
                  <a:gd name="T121" fmla="*/ T120 w 5915"/>
                  <a:gd name="T122" fmla="+- 0 447 445"/>
                  <a:gd name="T123" fmla="*/ 447 h 1361"/>
                  <a:gd name="T124" fmla="+- 0 6668 2119"/>
                  <a:gd name="T125" fmla="*/ T124 w 5915"/>
                  <a:gd name="T126" fmla="+- 0 452 445"/>
                  <a:gd name="T127" fmla="*/ 452 h 1361"/>
                  <a:gd name="T128" fmla="+- 0 6380 2119"/>
                  <a:gd name="T129" fmla="*/ T128 w 5915"/>
                  <a:gd name="T130" fmla="+- 0 490 445"/>
                  <a:gd name="T131" fmla="*/ 490 h 1361"/>
                  <a:gd name="T132" fmla="+- 0 6131 2119"/>
                  <a:gd name="T133" fmla="*/ T132 w 5915"/>
                  <a:gd name="T134" fmla="+- 0 556 445"/>
                  <a:gd name="T135" fmla="*/ 556 h 1361"/>
                  <a:gd name="T136" fmla="+- 0 5931 2119"/>
                  <a:gd name="T137" fmla="*/ T136 w 5915"/>
                  <a:gd name="T138" fmla="+- 0 645 445"/>
                  <a:gd name="T139" fmla="*/ 645 h 1361"/>
                  <a:gd name="T140" fmla="+- 0 5791 2119"/>
                  <a:gd name="T141" fmla="*/ T140 w 5915"/>
                  <a:gd name="T142" fmla="+- 0 752 445"/>
                  <a:gd name="T143" fmla="*/ 752 h 1361"/>
                  <a:gd name="T144" fmla="+- 0 5724 2119"/>
                  <a:gd name="T145" fmla="*/ T144 w 5915"/>
                  <a:gd name="T146" fmla="+- 0 874 445"/>
                  <a:gd name="T147" fmla="*/ 874 h 1361"/>
                  <a:gd name="T148" fmla="+- 0 5738 2119"/>
                  <a:gd name="T149" fmla="*/ T148 w 5915"/>
                  <a:gd name="T150" fmla="+- 0 1002 445"/>
                  <a:gd name="T151" fmla="*/ 1002 h 1361"/>
                  <a:gd name="T152" fmla="+- 0 5830 2119"/>
                  <a:gd name="T153" fmla="*/ T152 w 5915"/>
                  <a:gd name="T154" fmla="+- 0 1119 445"/>
                  <a:gd name="T155" fmla="*/ 1119 h 1361"/>
                  <a:gd name="T156" fmla="+- 0 5991 2119"/>
                  <a:gd name="T157" fmla="*/ T156 w 5915"/>
                  <a:gd name="T158" fmla="+- 0 1221 445"/>
                  <a:gd name="T159" fmla="*/ 1221 h 1361"/>
                  <a:gd name="T160" fmla="+- 0 6209 2119"/>
                  <a:gd name="T161" fmla="*/ T160 w 5915"/>
                  <a:gd name="T162" fmla="+- 0 1303 445"/>
                  <a:gd name="T163" fmla="*/ 1303 h 1361"/>
                  <a:gd name="T164" fmla="+- 0 6473 2119"/>
                  <a:gd name="T165" fmla="*/ T164 w 5915"/>
                  <a:gd name="T166" fmla="+- 0 1360 445"/>
                  <a:gd name="T167" fmla="*/ 1360 h 1361"/>
                  <a:gd name="T168" fmla="+- 0 6494 2119"/>
                  <a:gd name="T169" fmla="*/ T168 w 5915"/>
                  <a:gd name="T170" fmla="+- 0 1664 445"/>
                  <a:gd name="T171" fmla="*/ 1664 h 1361"/>
                  <a:gd name="T172" fmla="+- 0 6876 2119"/>
                  <a:gd name="T173" fmla="*/ T172 w 5915"/>
                  <a:gd name="T174" fmla="+- 0 1389 445"/>
                  <a:gd name="T175" fmla="*/ 1389 h 1361"/>
                  <a:gd name="T176" fmla="+- 0 7184 2119"/>
                  <a:gd name="T177" fmla="*/ T176 w 5915"/>
                  <a:gd name="T178" fmla="+- 0 1372 445"/>
                  <a:gd name="T179" fmla="*/ 1372 h 1361"/>
                  <a:gd name="T180" fmla="+- 0 7461 2119"/>
                  <a:gd name="T181" fmla="*/ T180 w 5915"/>
                  <a:gd name="T182" fmla="+- 0 1325 445"/>
                  <a:gd name="T183" fmla="*/ 1325 h 1361"/>
                  <a:gd name="T184" fmla="+- 0 7695 2119"/>
                  <a:gd name="T185" fmla="*/ T184 w 5915"/>
                  <a:gd name="T186" fmla="+- 0 1251 445"/>
                  <a:gd name="T187" fmla="*/ 1251 h 1361"/>
                  <a:gd name="T188" fmla="+- 0 7876 2119"/>
                  <a:gd name="T189" fmla="*/ T188 w 5915"/>
                  <a:gd name="T190" fmla="+- 0 1155 445"/>
                  <a:gd name="T191" fmla="*/ 1155 h 1361"/>
                  <a:gd name="T192" fmla="+- 0 7993 2119"/>
                  <a:gd name="T193" fmla="*/ T192 w 5915"/>
                  <a:gd name="T194" fmla="+- 0 1043 445"/>
                  <a:gd name="T195" fmla="*/ 1043 h 1361"/>
                  <a:gd name="T196" fmla="+- 0 8034 2119"/>
                  <a:gd name="T197" fmla="*/ T196 w 5915"/>
                  <a:gd name="T198" fmla="+- 0 917 445"/>
                  <a:gd name="T199" fmla="*/ 917 h 1361"/>
                </a:gdLst>
                <a:ahLst/>
                <a:cxnLst>
                  <a:cxn ang="0">
                    <a:pos x="T1" y="T3"/>
                  </a:cxn>
                  <a:cxn ang="0">
                    <a:pos x="T5" y="T7"/>
                  </a:cxn>
                  <a:cxn ang="0">
                    <a:pos x="T9" y="T11"/>
                  </a:cxn>
                  <a:cxn ang="0">
                    <a:pos x="T13" y="T15"/>
                  </a:cxn>
                  <a:cxn ang="0">
                    <a:pos x="T17" y="T19"/>
                  </a:cxn>
                  <a:cxn ang="0">
                    <a:pos x="T21" y="T23"/>
                  </a:cxn>
                  <a:cxn ang="0">
                    <a:pos x="T25" y="T27"/>
                  </a:cxn>
                  <a:cxn ang="0">
                    <a:pos x="T29" y="T31"/>
                  </a:cxn>
                  <a:cxn ang="0">
                    <a:pos x="T33" y="T35"/>
                  </a:cxn>
                  <a:cxn ang="0">
                    <a:pos x="T37" y="T39"/>
                  </a:cxn>
                  <a:cxn ang="0">
                    <a:pos x="T41" y="T43"/>
                  </a:cxn>
                  <a:cxn ang="0">
                    <a:pos x="T45" y="T47"/>
                  </a:cxn>
                  <a:cxn ang="0">
                    <a:pos x="T49" y="T51"/>
                  </a:cxn>
                  <a:cxn ang="0">
                    <a:pos x="T53" y="T55"/>
                  </a:cxn>
                  <a:cxn ang="0">
                    <a:pos x="T57" y="T59"/>
                  </a:cxn>
                  <a:cxn ang="0">
                    <a:pos x="T61" y="T63"/>
                  </a:cxn>
                  <a:cxn ang="0">
                    <a:pos x="T65" y="T67"/>
                  </a:cxn>
                  <a:cxn ang="0">
                    <a:pos x="T69" y="T71"/>
                  </a:cxn>
                  <a:cxn ang="0">
                    <a:pos x="T73" y="T75"/>
                  </a:cxn>
                  <a:cxn ang="0">
                    <a:pos x="T77" y="T79"/>
                  </a:cxn>
                  <a:cxn ang="0">
                    <a:pos x="T81" y="T83"/>
                  </a:cxn>
                  <a:cxn ang="0">
                    <a:pos x="T85" y="T87"/>
                  </a:cxn>
                  <a:cxn ang="0">
                    <a:pos x="T89" y="T91"/>
                  </a:cxn>
                  <a:cxn ang="0">
                    <a:pos x="T93" y="T95"/>
                  </a:cxn>
                  <a:cxn ang="0">
                    <a:pos x="T97" y="T99"/>
                  </a:cxn>
                  <a:cxn ang="0">
                    <a:pos x="T101" y="T103"/>
                  </a:cxn>
                  <a:cxn ang="0">
                    <a:pos x="T105" y="T107"/>
                  </a:cxn>
                  <a:cxn ang="0">
                    <a:pos x="T109" y="T111"/>
                  </a:cxn>
                  <a:cxn ang="0">
                    <a:pos x="T113" y="T115"/>
                  </a:cxn>
                  <a:cxn ang="0">
                    <a:pos x="T117" y="T119"/>
                  </a:cxn>
                  <a:cxn ang="0">
                    <a:pos x="T121" y="T123"/>
                  </a:cxn>
                  <a:cxn ang="0">
                    <a:pos x="T125" y="T127"/>
                  </a:cxn>
                  <a:cxn ang="0">
                    <a:pos x="T129" y="T131"/>
                  </a:cxn>
                  <a:cxn ang="0">
                    <a:pos x="T133" y="T135"/>
                  </a:cxn>
                  <a:cxn ang="0">
                    <a:pos x="T137" y="T139"/>
                  </a:cxn>
                  <a:cxn ang="0">
                    <a:pos x="T141" y="T143"/>
                  </a:cxn>
                  <a:cxn ang="0">
                    <a:pos x="T145" y="T147"/>
                  </a:cxn>
                  <a:cxn ang="0">
                    <a:pos x="T149" y="T151"/>
                  </a:cxn>
                  <a:cxn ang="0">
                    <a:pos x="T153" y="T155"/>
                  </a:cxn>
                  <a:cxn ang="0">
                    <a:pos x="T157" y="T159"/>
                  </a:cxn>
                  <a:cxn ang="0">
                    <a:pos x="T161" y="T163"/>
                  </a:cxn>
                  <a:cxn ang="0">
                    <a:pos x="T165" y="T167"/>
                  </a:cxn>
                  <a:cxn ang="0">
                    <a:pos x="T169" y="T171"/>
                  </a:cxn>
                  <a:cxn ang="0">
                    <a:pos x="T173" y="T175"/>
                  </a:cxn>
                  <a:cxn ang="0">
                    <a:pos x="T177" y="T179"/>
                  </a:cxn>
                  <a:cxn ang="0">
                    <a:pos x="T181" y="T183"/>
                  </a:cxn>
                  <a:cxn ang="0">
                    <a:pos x="T185" y="T187"/>
                  </a:cxn>
                  <a:cxn ang="0">
                    <a:pos x="T189" y="T191"/>
                  </a:cxn>
                  <a:cxn ang="0">
                    <a:pos x="T193" y="T195"/>
                  </a:cxn>
                  <a:cxn ang="0">
                    <a:pos x="T197" y="T199"/>
                  </a:cxn>
                </a:cxnLst>
                <a:rect l="0" t="0" r="r" b="b"/>
                <a:pathLst>
                  <a:path w="5915" h="1361">
                    <a:moveTo>
                      <a:pt x="2206" y="635"/>
                    </a:moveTo>
                    <a:lnTo>
                      <a:pt x="2202" y="586"/>
                    </a:lnTo>
                    <a:lnTo>
                      <a:pt x="2189" y="538"/>
                    </a:lnTo>
                    <a:lnTo>
                      <a:pt x="2167" y="492"/>
                    </a:lnTo>
                    <a:lnTo>
                      <a:pt x="2137" y="447"/>
                    </a:lnTo>
                    <a:lnTo>
                      <a:pt x="2100" y="404"/>
                    </a:lnTo>
                    <a:lnTo>
                      <a:pt x="2056" y="363"/>
                    </a:lnTo>
                    <a:lnTo>
                      <a:pt x="2004" y="324"/>
                    </a:lnTo>
                    <a:lnTo>
                      <a:pt x="1947" y="288"/>
                    </a:lnTo>
                    <a:lnTo>
                      <a:pt x="1883" y="254"/>
                    </a:lnTo>
                    <a:lnTo>
                      <a:pt x="1814" y="223"/>
                    </a:lnTo>
                    <a:lnTo>
                      <a:pt x="1739" y="195"/>
                    </a:lnTo>
                    <a:lnTo>
                      <a:pt x="1660" y="170"/>
                    </a:lnTo>
                    <a:lnTo>
                      <a:pt x="1576" y="149"/>
                    </a:lnTo>
                    <a:lnTo>
                      <a:pt x="1488" y="130"/>
                    </a:lnTo>
                    <a:lnTo>
                      <a:pt x="1396" y="116"/>
                    </a:lnTo>
                    <a:lnTo>
                      <a:pt x="1301" y="105"/>
                    </a:lnTo>
                    <a:lnTo>
                      <a:pt x="1204" y="99"/>
                    </a:lnTo>
                    <a:lnTo>
                      <a:pt x="1103" y="97"/>
                    </a:lnTo>
                    <a:lnTo>
                      <a:pt x="1003" y="99"/>
                    </a:lnTo>
                    <a:lnTo>
                      <a:pt x="905" y="105"/>
                    </a:lnTo>
                    <a:lnTo>
                      <a:pt x="810" y="116"/>
                    </a:lnTo>
                    <a:lnTo>
                      <a:pt x="718" y="130"/>
                    </a:lnTo>
                    <a:lnTo>
                      <a:pt x="630" y="149"/>
                    </a:lnTo>
                    <a:lnTo>
                      <a:pt x="546" y="170"/>
                    </a:lnTo>
                    <a:lnTo>
                      <a:pt x="467" y="195"/>
                    </a:lnTo>
                    <a:lnTo>
                      <a:pt x="392" y="223"/>
                    </a:lnTo>
                    <a:lnTo>
                      <a:pt x="323" y="254"/>
                    </a:lnTo>
                    <a:lnTo>
                      <a:pt x="259" y="288"/>
                    </a:lnTo>
                    <a:lnTo>
                      <a:pt x="202" y="324"/>
                    </a:lnTo>
                    <a:lnTo>
                      <a:pt x="151" y="363"/>
                    </a:lnTo>
                    <a:lnTo>
                      <a:pt x="106" y="404"/>
                    </a:lnTo>
                    <a:lnTo>
                      <a:pt x="69" y="447"/>
                    </a:lnTo>
                    <a:lnTo>
                      <a:pt x="39" y="492"/>
                    </a:lnTo>
                    <a:lnTo>
                      <a:pt x="18" y="538"/>
                    </a:lnTo>
                    <a:lnTo>
                      <a:pt x="5" y="586"/>
                    </a:lnTo>
                    <a:lnTo>
                      <a:pt x="0" y="635"/>
                    </a:lnTo>
                    <a:lnTo>
                      <a:pt x="5" y="684"/>
                    </a:lnTo>
                    <a:lnTo>
                      <a:pt x="18" y="731"/>
                    </a:lnTo>
                    <a:lnTo>
                      <a:pt x="39" y="778"/>
                    </a:lnTo>
                    <a:lnTo>
                      <a:pt x="69" y="822"/>
                    </a:lnTo>
                    <a:lnTo>
                      <a:pt x="106" y="865"/>
                    </a:lnTo>
                    <a:lnTo>
                      <a:pt x="151" y="906"/>
                    </a:lnTo>
                    <a:lnTo>
                      <a:pt x="202" y="945"/>
                    </a:lnTo>
                    <a:lnTo>
                      <a:pt x="259" y="981"/>
                    </a:lnTo>
                    <a:lnTo>
                      <a:pt x="323" y="1015"/>
                    </a:lnTo>
                    <a:lnTo>
                      <a:pt x="392" y="1046"/>
                    </a:lnTo>
                    <a:lnTo>
                      <a:pt x="467" y="1074"/>
                    </a:lnTo>
                    <a:lnTo>
                      <a:pt x="546" y="1099"/>
                    </a:lnTo>
                    <a:lnTo>
                      <a:pt x="630" y="1121"/>
                    </a:lnTo>
                    <a:lnTo>
                      <a:pt x="718" y="1139"/>
                    </a:lnTo>
                    <a:lnTo>
                      <a:pt x="810" y="1153"/>
                    </a:lnTo>
                    <a:lnTo>
                      <a:pt x="905" y="1164"/>
                    </a:lnTo>
                    <a:lnTo>
                      <a:pt x="1003" y="1170"/>
                    </a:lnTo>
                    <a:lnTo>
                      <a:pt x="1103" y="1172"/>
                    </a:lnTo>
                    <a:lnTo>
                      <a:pt x="1204" y="1170"/>
                    </a:lnTo>
                    <a:lnTo>
                      <a:pt x="1301" y="1164"/>
                    </a:lnTo>
                    <a:lnTo>
                      <a:pt x="1396" y="1153"/>
                    </a:lnTo>
                    <a:lnTo>
                      <a:pt x="1488" y="1139"/>
                    </a:lnTo>
                    <a:lnTo>
                      <a:pt x="1491" y="1138"/>
                    </a:lnTo>
                    <a:lnTo>
                      <a:pt x="1727" y="1360"/>
                    </a:lnTo>
                    <a:lnTo>
                      <a:pt x="1595" y="1116"/>
                    </a:lnTo>
                    <a:lnTo>
                      <a:pt x="1660" y="1099"/>
                    </a:lnTo>
                    <a:lnTo>
                      <a:pt x="1739" y="1074"/>
                    </a:lnTo>
                    <a:lnTo>
                      <a:pt x="1814" y="1046"/>
                    </a:lnTo>
                    <a:lnTo>
                      <a:pt x="1883" y="1015"/>
                    </a:lnTo>
                    <a:lnTo>
                      <a:pt x="1947" y="981"/>
                    </a:lnTo>
                    <a:lnTo>
                      <a:pt x="2004" y="945"/>
                    </a:lnTo>
                    <a:lnTo>
                      <a:pt x="2056" y="906"/>
                    </a:lnTo>
                    <a:lnTo>
                      <a:pt x="2100" y="865"/>
                    </a:lnTo>
                    <a:lnTo>
                      <a:pt x="2137" y="822"/>
                    </a:lnTo>
                    <a:lnTo>
                      <a:pt x="2167" y="778"/>
                    </a:lnTo>
                    <a:lnTo>
                      <a:pt x="2189" y="731"/>
                    </a:lnTo>
                    <a:lnTo>
                      <a:pt x="2202" y="684"/>
                    </a:lnTo>
                    <a:lnTo>
                      <a:pt x="2206" y="635"/>
                    </a:lnTo>
                    <a:moveTo>
                      <a:pt x="5915" y="472"/>
                    </a:moveTo>
                    <a:lnTo>
                      <a:pt x="5910" y="429"/>
                    </a:lnTo>
                    <a:lnTo>
                      <a:pt x="5896" y="387"/>
                    </a:lnTo>
                    <a:lnTo>
                      <a:pt x="5874" y="346"/>
                    </a:lnTo>
                    <a:lnTo>
                      <a:pt x="5843" y="307"/>
                    </a:lnTo>
                    <a:lnTo>
                      <a:pt x="5804" y="270"/>
                    </a:lnTo>
                    <a:lnTo>
                      <a:pt x="5757" y="234"/>
                    </a:lnTo>
                    <a:lnTo>
                      <a:pt x="5703" y="200"/>
                    </a:lnTo>
                    <a:lnTo>
                      <a:pt x="5643" y="168"/>
                    </a:lnTo>
                    <a:lnTo>
                      <a:pt x="5576" y="138"/>
                    </a:lnTo>
                    <a:lnTo>
                      <a:pt x="5503" y="111"/>
                    </a:lnTo>
                    <a:lnTo>
                      <a:pt x="5425" y="86"/>
                    </a:lnTo>
                    <a:lnTo>
                      <a:pt x="5342" y="64"/>
                    </a:lnTo>
                    <a:lnTo>
                      <a:pt x="5254" y="45"/>
                    </a:lnTo>
                    <a:lnTo>
                      <a:pt x="5161" y="29"/>
                    </a:lnTo>
                    <a:lnTo>
                      <a:pt x="5065" y="17"/>
                    </a:lnTo>
                    <a:lnTo>
                      <a:pt x="4966" y="7"/>
                    </a:lnTo>
                    <a:lnTo>
                      <a:pt x="4863" y="2"/>
                    </a:lnTo>
                    <a:lnTo>
                      <a:pt x="4757" y="0"/>
                    </a:lnTo>
                    <a:lnTo>
                      <a:pt x="4652" y="2"/>
                    </a:lnTo>
                    <a:lnTo>
                      <a:pt x="4549" y="7"/>
                    </a:lnTo>
                    <a:lnTo>
                      <a:pt x="4450" y="17"/>
                    </a:lnTo>
                    <a:lnTo>
                      <a:pt x="4354" y="29"/>
                    </a:lnTo>
                    <a:lnTo>
                      <a:pt x="4261" y="45"/>
                    </a:lnTo>
                    <a:lnTo>
                      <a:pt x="4173" y="64"/>
                    </a:lnTo>
                    <a:lnTo>
                      <a:pt x="4090" y="86"/>
                    </a:lnTo>
                    <a:lnTo>
                      <a:pt x="4012" y="111"/>
                    </a:lnTo>
                    <a:lnTo>
                      <a:pt x="3939" y="138"/>
                    </a:lnTo>
                    <a:lnTo>
                      <a:pt x="3872" y="168"/>
                    </a:lnTo>
                    <a:lnTo>
                      <a:pt x="3812" y="200"/>
                    </a:lnTo>
                    <a:lnTo>
                      <a:pt x="3758" y="234"/>
                    </a:lnTo>
                    <a:lnTo>
                      <a:pt x="3711" y="270"/>
                    </a:lnTo>
                    <a:lnTo>
                      <a:pt x="3672" y="307"/>
                    </a:lnTo>
                    <a:lnTo>
                      <a:pt x="3641" y="346"/>
                    </a:lnTo>
                    <a:lnTo>
                      <a:pt x="3619" y="387"/>
                    </a:lnTo>
                    <a:lnTo>
                      <a:pt x="3605" y="429"/>
                    </a:lnTo>
                    <a:lnTo>
                      <a:pt x="3600" y="472"/>
                    </a:lnTo>
                    <a:lnTo>
                      <a:pt x="3605" y="515"/>
                    </a:lnTo>
                    <a:lnTo>
                      <a:pt x="3619" y="557"/>
                    </a:lnTo>
                    <a:lnTo>
                      <a:pt x="3641" y="598"/>
                    </a:lnTo>
                    <a:lnTo>
                      <a:pt x="3672" y="637"/>
                    </a:lnTo>
                    <a:lnTo>
                      <a:pt x="3711" y="674"/>
                    </a:lnTo>
                    <a:lnTo>
                      <a:pt x="3758" y="710"/>
                    </a:lnTo>
                    <a:lnTo>
                      <a:pt x="3812" y="744"/>
                    </a:lnTo>
                    <a:lnTo>
                      <a:pt x="3872" y="776"/>
                    </a:lnTo>
                    <a:lnTo>
                      <a:pt x="3939" y="806"/>
                    </a:lnTo>
                    <a:lnTo>
                      <a:pt x="4012" y="833"/>
                    </a:lnTo>
                    <a:lnTo>
                      <a:pt x="4090" y="858"/>
                    </a:lnTo>
                    <a:lnTo>
                      <a:pt x="4173" y="880"/>
                    </a:lnTo>
                    <a:lnTo>
                      <a:pt x="4261" y="899"/>
                    </a:lnTo>
                    <a:lnTo>
                      <a:pt x="4354" y="915"/>
                    </a:lnTo>
                    <a:lnTo>
                      <a:pt x="4450" y="927"/>
                    </a:lnTo>
                    <a:lnTo>
                      <a:pt x="4506" y="933"/>
                    </a:lnTo>
                    <a:lnTo>
                      <a:pt x="4375" y="1219"/>
                    </a:lnTo>
                    <a:lnTo>
                      <a:pt x="4633" y="941"/>
                    </a:lnTo>
                    <a:lnTo>
                      <a:pt x="4652" y="942"/>
                    </a:lnTo>
                    <a:lnTo>
                      <a:pt x="4757" y="944"/>
                    </a:lnTo>
                    <a:lnTo>
                      <a:pt x="4863" y="942"/>
                    </a:lnTo>
                    <a:lnTo>
                      <a:pt x="4966" y="937"/>
                    </a:lnTo>
                    <a:lnTo>
                      <a:pt x="5065" y="927"/>
                    </a:lnTo>
                    <a:lnTo>
                      <a:pt x="5161" y="915"/>
                    </a:lnTo>
                    <a:lnTo>
                      <a:pt x="5254" y="899"/>
                    </a:lnTo>
                    <a:lnTo>
                      <a:pt x="5342" y="880"/>
                    </a:lnTo>
                    <a:lnTo>
                      <a:pt x="5425" y="858"/>
                    </a:lnTo>
                    <a:lnTo>
                      <a:pt x="5503" y="833"/>
                    </a:lnTo>
                    <a:lnTo>
                      <a:pt x="5576" y="806"/>
                    </a:lnTo>
                    <a:lnTo>
                      <a:pt x="5643" y="776"/>
                    </a:lnTo>
                    <a:lnTo>
                      <a:pt x="5703" y="744"/>
                    </a:lnTo>
                    <a:lnTo>
                      <a:pt x="5757" y="710"/>
                    </a:lnTo>
                    <a:lnTo>
                      <a:pt x="5804" y="674"/>
                    </a:lnTo>
                    <a:lnTo>
                      <a:pt x="5843" y="637"/>
                    </a:lnTo>
                    <a:lnTo>
                      <a:pt x="5874" y="598"/>
                    </a:lnTo>
                    <a:lnTo>
                      <a:pt x="5896" y="557"/>
                    </a:lnTo>
                    <a:lnTo>
                      <a:pt x="5910" y="515"/>
                    </a:lnTo>
                    <a:lnTo>
                      <a:pt x="5915" y="472"/>
                    </a:lnTo>
                  </a:path>
                </a:pathLst>
              </a:custGeom>
              <a:solidFill>
                <a:srgbClr val="C1DFC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/>
              <a:lstStyle/>
              <a:p>
                <a:endParaRPr lang="zh-CN" altLang="en-US" b="1"/>
              </a:p>
            </p:txBody>
          </p:sp>
        </p:grpSp>
        <p:sp>
          <p:nvSpPr>
            <p:cNvPr id="26" name="矩形 25"/>
            <p:cNvSpPr/>
            <p:nvPr/>
          </p:nvSpPr>
          <p:spPr>
            <a:xfrm>
              <a:off x="4412769" y="1262711"/>
              <a:ext cx="1781175" cy="59309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spcBef>
                  <a:spcPts val="75"/>
                </a:spcBef>
                <a:spcAft>
                  <a:spcPts val="0"/>
                </a:spcAft>
              </a:pPr>
              <a:r>
                <a:rPr lang="zh-CN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我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买了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20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2B</a:t>
              </a:r>
              <a:endParaRPr lang="en-US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  <a:p>
              <a:pPr>
                <a:spcBef>
                  <a:spcPts val="75"/>
                </a:spcBef>
                <a:spcAft>
                  <a:spcPts val="0"/>
                </a:spcAft>
              </a:pPr>
              <a:r>
                <a:rPr lang="zh-CN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铅笔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，每支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8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角。</a:t>
              </a:r>
              <a:endParaRPr lang="zh-CN" altLang="zh-CN" sz="16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6877532" y="1203598"/>
              <a:ext cx="1591310" cy="58356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我买了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20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支</a:t>
              </a:r>
              <a:r>
                <a:rPr lang="en-US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HB</a:t>
              </a:r>
              <a:r>
                <a:rPr lang="zh-CN" altLang="zh-CN" sz="14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铅</a:t>
              </a:r>
              <a:endParaRPr lang="zh-CN" altLang="zh-CN" sz="1400" b="1" dirty="0" smtClean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  <a:p>
              <a:r>
                <a:rPr lang="zh-CN" altLang="zh-CN" sz="1600" b="1" dirty="0" smtClean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笔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，每支</a:t>
              </a:r>
              <a:r>
                <a:rPr lang="en-US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5</a:t>
              </a:r>
              <a:r>
                <a:rPr lang="zh-CN" altLang="zh-CN" sz="16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角。</a:t>
              </a:r>
              <a:endParaRPr lang="zh-CN" altLang="zh-CN" sz="1600" b="1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</p:txBody>
        </p:sp>
      </p:grp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矩形 11"/>
          <p:cNvSpPr/>
          <p:nvPr/>
        </p:nvSpPr>
        <p:spPr>
          <a:xfrm>
            <a:off x="179512" y="1220629"/>
            <a:ext cx="6716655" cy="34881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712470">
              <a:lnSpc>
                <a:spcPts val="2030"/>
              </a:lnSpc>
              <a:spcAft>
                <a:spcPts val="0"/>
              </a:spcAft>
            </a:pP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（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2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）买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2B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铅笔比买</a:t>
            </a:r>
            <a:r>
              <a:rPr lang="en-US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HB</a:t>
            </a:r>
            <a:r>
              <a:rPr lang="zh-CN" altLang="zh-CN" sz="2400" dirty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铅笔多花了多少钱</a:t>
            </a:r>
            <a:r>
              <a:rPr lang="zh-CN" altLang="zh-CN" sz="2400" dirty="0" smtClean="0"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rPr>
              <a:t>？</a:t>
            </a:r>
            <a:endParaRPr lang="zh-CN" altLang="en-US" sz="24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8"/>
          <p:cNvSpPr>
            <a:spLocks noChangeArrowheads="1"/>
          </p:cNvSpPr>
          <p:nvPr/>
        </p:nvSpPr>
        <p:spPr bwMode="auto">
          <a:xfrm>
            <a:off x="1431122" y="2228865"/>
            <a:ext cx="4321175" cy="1200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8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－ 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5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20×3</a:t>
            </a:r>
            <a:endParaRPr lang="en-US" altLang="zh-CN" sz="2400" b="0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  <a:p>
            <a:pPr eaLnBrk="1" hangingPunct="1">
              <a:buFontTx/>
              <a:buNone/>
            </a:pP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＝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60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（元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）</a:t>
            </a:r>
            <a:endParaRPr lang="zh-CN" altLang="en-US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sp>
        <p:nvSpPr>
          <p:cNvPr id="21" name="Text Box 11"/>
          <p:cNvSpPr txBox="1">
            <a:spLocks noChangeArrowheads="1"/>
          </p:cNvSpPr>
          <p:nvPr/>
        </p:nvSpPr>
        <p:spPr bwMode="auto">
          <a:xfrm>
            <a:off x="2125368" y="3406229"/>
            <a:ext cx="5398960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答：买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2B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铅笔比买</a:t>
            </a: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HB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铅笔多花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了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元钱</a:t>
            </a:r>
            <a:r>
              <a:rPr lang="zh-CN" altLang="en-US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8"/>
          <p:cNvSpPr>
            <a:spLocks noChangeArrowheads="1"/>
          </p:cNvSpPr>
          <p:nvPr/>
        </p:nvSpPr>
        <p:spPr bwMode="auto">
          <a:xfrm>
            <a:off x="1422012" y="1851670"/>
            <a:ext cx="43211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indent="2667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en-US" altLang="zh-CN" sz="2400" b="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  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20×8</a:t>
            </a:r>
            <a:r>
              <a:rPr lang="zh-CN" altLang="en-US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－</a:t>
            </a:r>
            <a:r>
              <a:rPr lang="en-US" altLang="zh-CN" sz="2400" b="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Arial" panose="020B0604020202020204" pitchFamily="34" charset="0"/>
              </a:rPr>
              <a:t>20×5</a:t>
            </a:r>
            <a:endParaRPr lang="en-US" altLang="zh-CN" sz="2400" b="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Arial" panose="020B0604020202020204" pitchFamily="34" charset="0"/>
            </a:endParaRPr>
          </a:p>
        </p:txBody>
      </p:sp>
      <p:grpSp>
        <p:nvGrpSpPr>
          <p:cNvPr id="6" name="组合 5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3" name="图片 12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4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5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2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20" grpId="0"/>
      <p:bldP spid="21" grpId="0"/>
      <p:bldP spid="2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5" y="2011680"/>
            <a:ext cx="6607175" cy="1730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1.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乘法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分配律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: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两个数的和乘一个数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可以把它们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分别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乘这个数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再相加。用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字母表示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sym typeface="+mn-ea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(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a+b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)•c=</a:t>
            </a:r>
            <a:r>
              <a:rPr lang="en-US" altLang="zh-CN" sz="2400" b="1" dirty="0" err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a•c+b•c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2071"/>
            <a:ext cx="366860" cy="456339"/>
          </a:xfrm>
          <a:prstGeom prst="rect">
            <a:avLst/>
          </a:prstGeom>
        </p:spPr>
      </p:pic>
      <p:sp>
        <p:nvSpPr>
          <p:cNvPr id="14" name="文本框 14"/>
          <p:cNvSpPr txBox="1"/>
          <p:nvPr/>
        </p:nvSpPr>
        <p:spPr>
          <a:xfrm>
            <a:off x="611560" y="411510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课堂小结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" name="图片 2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683568" y="1680019"/>
            <a:ext cx="7500895" cy="2620176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1205865" y="2011680"/>
            <a:ext cx="6607175" cy="1730375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l">
              <a:lnSpc>
                <a:spcPct val="150000"/>
              </a:lnSpc>
            </a:pP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2.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两个数相乘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如果有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接近整百的数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可将其转化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成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整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百数加、减一个数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的形式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再运用乘法分配律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进行计算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,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可使计算简便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5"/>
          <p:cNvSpPr>
            <a:spLocks noChangeArrowheads="1"/>
          </p:cNvSpPr>
          <p:nvPr/>
        </p:nvSpPr>
        <p:spPr bwMode="auto">
          <a:xfrm>
            <a:off x="783813" y="1059582"/>
            <a:ext cx="5165517" cy="500137"/>
          </a:xfrm>
          <a:prstGeom prst="rect">
            <a:avLst/>
          </a:prstGeom>
          <a:noFill/>
          <a:effectLst>
            <a:softEdge rad="0"/>
          </a:effectLst>
        </p:spPr>
        <p:txBody>
          <a:bodyPr wrap="none" lIns="68580" tIns="34290" rIns="68580" bIns="34290" rtlCol="0">
            <a:spAutoFit/>
          </a:bodyPr>
          <a:lstStyle/>
          <a:p>
            <a:r>
              <a:rPr lang="zh-CN" altLang="zh-CN" sz="2800" b="1" dirty="0">
                <a:latin typeface="+mn-ea"/>
              </a:rPr>
              <a:t>这节课你们都学会了哪些知识？</a:t>
            </a:r>
            <a:endParaRPr lang="zh-CN" altLang="en-US" sz="2800" b="1" dirty="0">
              <a:latin typeface="+mn-ea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18" name="图片 17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9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763688" y="1059582"/>
            <a:ext cx="5437285" cy="4130864"/>
          </a:xfrm>
          <a:prstGeom prst="rect">
            <a:avLst/>
          </a:prstGeom>
        </p:spPr>
      </p:pic>
      <p:sp>
        <p:nvSpPr>
          <p:cNvPr id="3" name="矩形 4"/>
          <p:cNvSpPr>
            <a:spLocks noChangeArrowheads="1"/>
          </p:cNvSpPr>
          <p:nvPr/>
        </p:nvSpPr>
        <p:spPr bwMode="auto">
          <a:xfrm>
            <a:off x="2987675" y="1563370"/>
            <a:ext cx="3608070" cy="15455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68580" tIns="34290" rIns="68580" bIns="34290">
            <a:spAutoFit/>
          </a:bodyPr>
          <a:lstStyle>
            <a:lvl1pPr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1pPr>
            <a:lvl2pPr marL="742950" indent="-28575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等线" panose="02010600030101010101" pitchFamily="2" charset="-122"/>
                <a:ea typeface="等线" panose="02010600030101010101" pitchFamily="2" charset="-122"/>
              </a:defRPr>
            </a:lvl9pPr>
          </a:lstStyle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课本：</a:t>
            </a:r>
            <a:endParaRPr lang="en-US" altLang="zh-CN" sz="3200" dirty="0" smtClean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  <a:sym typeface="+mn-ea"/>
            </a:endParaRPr>
          </a:p>
          <a:p>
            <a:pPr>
              <a:lnSpc>
                <a:spcPct val="150000"/>
              </a:lnSpc>
              <a:spcBef>
                <a:spcPct val="0"/>
              </a:spcBef>
              <a:buFontTx/>
              <a:buNone/>
            </a:pPr>
            <a:r>
              <a:rPr lang="zh-CN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30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页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第8</a:t>
            </a:r>
            <a:r>
              <a:rPr lang="zh-CN" altLang="en-US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、</a:t>
            </a:r>
            <a:r>
              <a:rPr lang="en-US" altLang="zh-CN" sz="3200" dirty="0" smtClean="0">
                <a:solidFill>
                  <a:schemeClr val="bg1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10题</a:t>
            </a:r>
            <a:endParaRPr lang="en-US" altLang="zh-CN" sz="3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212193" y="494144"/>
            <a:ext cx="366861" cy="456339"/>
          </a:xfrm>
          <a:prstGeom prst="rect">
            <a:avLst/>
          </a:prstGeom>
        </p:spPr>
      </p:pic>
      <p:grpSp>
        <p:nvGrpSpPr>
          <p:cNvPr id="5" name="组合 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sp>
        <p:nvSpPr>
          <p:cNvPr id="8" name="文本框 14"/>
          <p:cNvSpPr txBox="1"/>
          <p:nvPr/>
        </p:nvSpPr>
        <p:spPr>
          <a:xfrm>
            <a:off x="611560" y="425882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课后作业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1"/>
          <p:cNvSpPr>
            <a:spLocks noChangeArrowheads="1"/>
          </p:cNvSpPr>
          <p:nvPr/>
        </p:nvSpPr>
        <p:spPr bwMode="auto">
          <a:xfrm>
            <a:off x="971600" y="1120485"/>
            <a:ext cx="6481762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/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运用乘法分配律能使运算简便吗？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9" name="Rectangle 124"/>
          <p:cNvSpPr>
            <a:spLocks noChangeArrowheads="1"/>
          </p:cNvSpPr>
          <p:nvPr/>
        </p:nvSpPr>
        <p:spPr bwMode="auto">
          <a:xfrm>
            <a:off x="877888" y="1635646"/>
            <a:ext cx="3046412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135×6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65×6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24"/>
          <p:cNvSpPr>
            <a:spLocks noChangeArrowheads="1"/>
          </p:cNvSpPr>
          <p:nvPr/>
        </p:nvSpPr>
        <p:spPr bwMode="auto">
          <a:xfrm>
            <a:off x="468313" y="2321446"/>
            <a:ext cx="4175125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135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×6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Text Box 48"/>
          <p:cNvSpPr txBox="1">
            <a:spLocks noChangeArrowheads="1"/>
          </p:cNvSpPr>
          <p:nvPr/>
        </p:nvSpPr>
        <p:spPr bwMode="auto">
          <a:xfrm>
            <a:off x="468313" y="2403625"/>
            <a:ext cx="2807543" cy="387798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0000"/>
              </a:lnSpc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24"/>
          <p:cNvSpPr>
            <a:spLocks noChangeArrowheads="1"/>
          </p:cNvSpPr>
          <p:nvPr/>
        </p:nvSpPr>
        <p:spPr bwMode="auto">
          <a:xfrm>
            <a:off x="468313" y="2975496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200×6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Rectangle 124"/>
          <p:cNvSpPr>
            <a:spLocks noChangeArrowheads="1"/>
          </p:cNvSpPr>
          <p:nvPr/>
        </p:nvSpPr>
        <p:spPr bwMode="auto">
          <a:xfrm>
            <a:off x="468313" y="3623196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4"/>
          <p:cNvSpPr>
            <a:spLocks noChangeArrowheads="1"/>
          </p:cNvSpPr>
          <p:nvPr/>
        </p:nvSpPr>
        <p:spPr bwMode="auto">
          <a:xfrm>
            <a:off x="5197475" y="1635646"/>
            <a:ext cx="304641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12×105</a:t>
            </a:r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Text Box 48"/>
          <p:cNvSpPr txBox="1">
            <a:spLocks noChangeArrowheads="1"/>
          </p:cNvSpPr>
          <p:nvPr/>
        </p:nvSpPr>
        <p:spPr bwMode="auto">
          <a:xfrm>
            <a:off x="4860032" y="2427808"/>
            <a:ext cx="2593330" cy="387798"/>
          </a:xfrm>
          <a:prstGeom prst="rect">
            <a:avLst/>
          </a:prstGeom>
          <a:noFill/>
          <a:ln w="28575">
            <a:solidFill>
              <a:srgbClr val="C00000"/>
            </a:solidFill>
            <a:prstDash val="dash"/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80000"/>
              </a:lnSpc>
              <a:spcBef>
                <a:spcPct val="50000"/>
              </a:spcBef>
            </a:pPr>
            <a:endParaRPr lang="en-US" altLang="zh-CN" sz="2400" b="1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24"/>
          <p:cNvSpPr>
            <a:spLocks noChangeArrowheads="1"/>
          </p:cNvSpPr>
          <p:nvPr/>
        </p:nvSpPr>
        <p:spPr bwMode="auto">
          <a:xfrm>
            <a:off x="4787900" y="2975496"/>
            <a:ext cx="44640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12×100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12×5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4787900" y="3623196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1200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4787900" y="4199458"/>
            <a:ext cx="2952750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1260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4803519" y="2353941"/>
            <a:ext cx="4176713" cy="5355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r>
              <a:rPr lang="zh-CN" altLang="en-US" sz="2400" b="1" dirty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8" name="文本框 14"/>
          <p:cNvSpPr txBox="1"/>
          <p:nvPr/>
        </p:nvSpPr>
        <p:spPr>
          <a:xfrm>
            <a:off x="611560" y="439395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情境导</a:t>
            </a:r>
            <a:r>
              <a:rPr lang="zh-CN" altLang="en-US" sz="3200" b="1" dirty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pic>
        <p:nvPicPr>
          <p:cNvPr id="43" name="图片 42"/>
          <p:cNvPicPr>
            <a:picLocks noChangeAspect="1"/>
          </p:cNvPicPr>
          <p:nvPr/>
        </p:nvPicPr>
        <p:blipFill>
          <a:blip r:embed="rId1" cstate="email"/>
          <a:stretch>
            <a:fillRect/>
          </a:stretch>
        </p:blipFill>
        <p:spPr>
          <a:xfrm>
            <a:off x="192082" y="492072"/>
            <a:ext cx="366860" cy="456339"/>
          </a:xfrm>
          <a:prstGeom prst="rect">
            <a:avLst/>
          </a:prstGeom>
        </p:spPr>
      </p:pic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2" action="ppaction://hlinksldjump"/>
            </p:cNvPr>
            <p:cNvPicPr>
              <a:picLocks noChangeAspect="1"/>
            </p:cNvPicPr>
            <p:nvPr/>
          </p:nvPicPr>
          <p:blipFill>
            <a:blip r:embed="rId3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2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19" grpId="0"/>
      <p:bldP spid="20" grpId="0"/>
      <p:bldP spid="21" grpId="0" bldLvl="0" animBg="1"/>
      <p:bldP spid="22" grpId="0"/>
      <p:bldP spid="23" grpId="0"/>
      <p:bldP spid="24" grpId="0"/>
      <p:bldP spid="26" grpId="0" bldLvl="0" animBg="1"/>
      <p:bldP spid="27" grpId="0"/>
      <p:bldP spid="28" grpId="0"/>
      <p:bldP spid="29" grpId="0"/>
      <p:bldP spid="30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664" y="1593255"/>
            <a:ext cx="5400600" cy="19380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12×(8-5)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12×8-12×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40-4)×25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×25-4×25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971600" y="1037274"/>
            <a:ext cx="209316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  <p:pic>
        <p:nvPicPr>
          <p:cNvPr id="2" name="图片 1"/>
          <p:cNvPicPr>
            <a:picLocks noChangeAspect="1"/>
          </p:cNvPicPr>
          <p:nvPr/>
        </p:nvPicPr>
        <p:blipFill>
          <a:blip r:embed="rId3" cstate="email"/>
          <a:stretch>
            <a:fillRect/>
          </a:stretch>
        </p:blipFill>
        <p:spPr>
          <a:xfrm>
            <a:off x="192083" y="479078"/>
            <a:ext cx="366860" cy="456339"/>
          </a:xfrm>
          <a:prstGeom prst="rect">
            <a:avLst/>
          </a:prstGeom>
        </p:spPr>
      </p:pic>
      <p:sp>
        <p:nvSpPr>
          <p:cNvPr id="21" name="文本框 14"/>
          <p:cNvSpPr txBox="1"/>
          <p:nvPr/>
        </p:nvSpPr>
        <p:spPr>
          <a:xfrm>
            <a:off x="611560" y="439395"/>
            <a:ext cx="1847212" cy="561692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探究新知</a:t>
            </a:r>
            <a:endParaRPr lang="zh-CN" altLang="en-US" sz="3200" b="1" dirty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664" y="1593255"/>
            <a:ext cx="5400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12×(8-5)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en-US" altLang="zh-CN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12×8-12×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971600" y="1037274"/>
            <a:ext cx="209316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1267809" y="2174164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12×3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24"/>
          <p:cNvSpPr>
            <a:spLocks noChangeArrowheads="1"/>
          </p:cNvSpPr>
          <p:nvPr/>
        </p:nvSpPr>
        <p:spPr bwMode="auto">
          <a:xfrm>
            <a:off x="1259362" y="2762122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4"/>
          <p:cNvSpPr>
            <a:spLocks noChangeArrowheads="1"/>
          </p:cNvSpPr>
          <p:nvPr/>
        </p:nvSpPr>
        <p:spPr bwMode="auto">
          <a:xfrm>
            <a:off x="4292415" y="2155195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96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Rectangle 124"/>
          <p:cNvSpPr>
            <a:spLocks noChangeArrowheads="1"/>
          </p:cNvSpPr>
          <p:nvPr/>
        </p:nvSpPr>
        <p:spPr bwMode="auto">
          <a:xfrm>
            <a:off x="4283968" y="2743153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2267744" y="3677222"/>
            <a:ext cx="5400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12×(8-5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×8-12×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2" grpId="0"/>
      <p:bldP spid="13" grpId="0"/>
      <p:bldP spid="1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1547664" y="1593255"/>
            <a:ext cx="5400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40-4)×25 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         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×25-4×25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TextBox 25"/>
          <p:cNvSpPr txBox="1">
            <a:spLocks noChangeArrowheads="1"/>
          </p:cNvSpPr>
          <p:nvPr/>
        </p:nvSpPr>
        <p:spPr bwMode="auto">
          <a:xfrm>
            <a:off x="971600" y="1037274"/>
            <a:ext cx="209316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计算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下面各题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Rectangle 124"/>
          <p:cNvSpPr>
            <a:spLocks noChangeArrowheads="1"/>
          </p:cNvSpPr>
          <p:nvPr/>
        </p:nvSpPr>
        <p:spPr bwMode="auto">
          <a:xfrm>
            <a:off x="1267809" y="2174164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36×25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Rectangle 124"/>
          <p:cNvSpPr>
            <a:spLocks noChangeArrowheads="1"/>
          </p:cNvSpPr>
          <p:nvPr/>
        </p:nvSpPr>
        <p:spPr bwMode="auto">
          <a:xfrm>
            <a:off x="1259362" y="2762122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Rectangle 124"/>
          <p:cNvSpPr>
            <a:spLocks noChangeArrowheads="1"/>
          </p:cNvSpPr>
          <p:nvPr/>
        </p:nvSpPr>
        <p:spPr bwMode="auto">
          <a:xfrm>
            <a:off x="4292415" y="2155195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－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2" name="Rectangle 124"/>
          <p:cNvSpPr>
            <a:spLocks noChangeArrowheads="1"/>
          </p:cNvSpPr>
          <p:nvPr/>
        </p:nvSpPr>
        <p:spPr bwMode="auto">
          <a:xfrm>
            <a:off x="4283968" y="2743153"/>
            <a:ext cx="2952750" cy="5340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400" b="1" dirty="0" smtClean="0">
                <a:solidFill>
                  <a:srgbClr val="0000FF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900</a:t>
            </a:r>
            <a:endParaRPr lang="en-US" altLang="zh-CN" sz="2400" b="1" dirty="0">
              <a:solidFill>
                <a:srgbClr val="0000FF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1979712" y="3677222"/>
            <a:ext cx="5400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40-4)×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×25-4×25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29" grpId="0"/>
      <p:bldP spid="9" grpId="0"/>
      <p:bldP spid="10" grpId="0"/>
      <p:bldP spid="11" grpId="0"/>
      <p:bldP spid="12" grpId="0"/>
      <p:bldP spid="1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矩形 46"/>
          <p:cNvSpPr/>
          <p:nvPr/>
        </p:nvSpPr>
        <p:spPr>
          <a:xfrm>
            <a:off x="2195736" y="1155618"/>
            <a:ext cx="5400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12×(8-5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12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×8-12×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5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48" name="矩形 47"/>
          <p:cNvSpPr/>
          <p:nvPr/>
        </p:nvSpPr>
        <p:spPr>
          <a:xfrm>
            <a:off x="2040572" y="1750045"/>
            <a:ext cx="5400600" cy="4603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40-4)×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40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×25-4×25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" name="圆角矩形 1"/>
          <p:cNvSpPr/>
          <p:nvPr/>
        </p:nvSpPr>
        <p:spPr>
          <a:xfrm>
            <a:off x="1691680" y="2643758"/>
            <a:ext cx="5472608" cy="1296144"/>
          </a:xfrm>
          <a:prstGeom prst="roundRect">
            <a:avLst/>
          </a:prstGeom>
          <a:noFill/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b="1"/>
          </a:p>
        </p:txBody>
      </p:sp>
      <p:sp>
        <p:nvSpPr>
          <p:cNvPr id="3" name="矩形 2"/>
          <p:cNvSpPr/>
          <p:nvPr/>
        </p:nvSpPr>
        <p:spPr>
          <a:xfrm>
            <a:off x="1722255" y="2646982"/>
            <a:ext cx="5976664" cy="119888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两个数的差乘一个数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可以把它们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分别</a:t>
            </a:r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与</a:t>
            </a:r>
            <a:endParaRPr lang="en-US" altLang="zh-CN" sz="2400" b="1" dirty="0" smtClean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这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个数相乘</a:t>
            </a:r>
            <a:r>
              <a:rPr lang="en-US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,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再把所得的积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相减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。用</a:t>
            </a:r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字母</a:t>
            </a:r>
            <a:endParaRPr lang="zh-CN" altLang="zh-CN" sz="2400" b="1" dirty="0" smtClean="0">
              <a:solidFill>
                <a:schemeClr val="tx1"/>
              </a:solidFill>
              <a:latin typeface="楷体" panose="02010609060101010101" pitchFamily="49" charset="-122"/>
              <a:ea typeface="楷体" panose="02010609060101010101" pitchFamily="49" charset="-122"/>
              <a:cs typeface="Times New Roman" panose="02020603050405020304" pitchFamily="18" charset="0"/>
            </a:endParaRPr>
          </a:p>
          <a:p>
            <a:r>
              <a:rPr lang="zh-CN" altLang="zh-CN" sz="2400" b="1" dirty="0" smtClean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表示</a:t>
            </a:r>
            <a:r>
              <a:rPr lang="zh-CN" altLang="zh-CN" sz="2400" b="1" dirty="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为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(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a-b</a:t>
            </a:r>
            <a:r>
              <a:rPr lang="en-US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)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c=a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c-b</a:t>
            </a:r>
            <a:r>
              <a:rPr lang="zh-CN" altLang="zh-CN" sz="24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·</a:t>
            </a:r>
            <a:r>
              <a:rPr lang="en-US" altLang="zh-CN" sz="2400" b="1" i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Times New Roman" panose="02020603050405020304" pitchFamily="18" charset="0"/>
              </a:rPr>
              <a:t>c</a:t>
            </a:r>
            <a:endParaRPr lang="zh-CN" altLang="en-US" sz="24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35" name="组合 34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36" name="图片 35">
              <a:hlinkClick r:id="rId1" action="ppaction://hlinksldjump"/>
            </p:cNvPr>
            <p:cNvPicPr>
              <a:picLocks noChangeAspect="1"/>
            </p:cNvPicPr>
            <p:nvPr/>
          </p:nvPicPr>
          <p:blipFill>
            <a:blip r:embed="rId2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37" name="文本框 26">
              <a:hlinkClick r:id="rId1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0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0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/>
      <p:bldP spid="48" grpId="0"/>
      <p:bldP spid="2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extBox 25"/>
          <p:cNvSpPr txBox="1">
            <a:spLocks noChangeArrowheads="1"/>
          </p:cNvSpPr>
          <p:nvPr/>
        </p:nvSpPr>
        <p:spPr bwMode="auto">
          <a:xfrm>
            <a:off x="1038672" y="1131590"/>
            <a:ext cx="281324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怎样简便就怎样算。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7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122355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Rectangle 124"/>
          <p:cNvSpPr>
            <a:spLocks noChangeArrowheads="1"/>
          </p:cNvSpPr>
          <p:nvPr/>
        </p:nvSpPr>
        <p:spPr bwMode="auto">
          <a:xfrm>
            <a:off x="1475656" y="1563638"/>
            <a:ext cx="304641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56×67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56×33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24"/>
          <p:cNvSpPr>
            <a:spLocks noChangeArrowheads="1"/>
          </p:cNvSpPr>
          <p:nvPr/>
        </p:nvSpPr>
        <p:spPr bwMode="auto">
          <a:xfrm>
            <a:off x="5413375" y="1563638"/>
            <a:ext cx="3046413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25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11</a:t>
            </a:r>
            <a:r>
              <a:rPr lang="zh-CN" altLang="en-US" sz="2200" b="1"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200" b="1">
                <a:latin typeface="楷体" panose="02010609060101010101" pitchFamily="49" charset="-122"/>
                <a:ea typeface="楷体" panose="02010609060101010101" pitchFamily="49" charset="-122"/>
              </a:rPr>
              <a:t>×40</a:t>
            </a:r>
            <a:endParaRPr lang="en-US" altLang="zh-CN" sz="2200" b="1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4" name="Rectangle 124"/>
          <p:cNvSpPr>
            <a:spLocks noChangeArrowheads="1"/>
          </p:cNvSpPr>
          <p:nvPr/>
        </p:nvSpPr>
        <p:spPr bwMode="auto">
          <a:xfrm>
            <a:off x="1189038" y="1854845"/>
            <a:ext cx="338296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56×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67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33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6" name="Rectangle 124"/>
          <p:cNvSpPr>
            <a:spLocks noChangeArrowheads="1"/>
          </p:cNvSpPr>
          <p:nvPr/>
        </p:nvSpPr>
        <p:spPr bwMode="auto">
          <a:xfrm>
            <a:off x="1189038" y="2179118"/>
            <a:ext cx="338296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56×100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7" name="Rectangle 124"/>
          <p:cNvSpPr>
            <a:spLocks noChangeArrowheads="1"/>
          </p:cNvSpPr>
          <p:nvPr/>
        </p:nvSpPr>
        <p:spPr bwMode="auto">
          <a:xfrm>
            <a:off x="1189038" y="2503571"/>
            <a:ext cx="338296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5600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5256336" y="1854845"/>
            <a:ext cx="41402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25×40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11×40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5256336" y="2179118"/>
            <a:ext cx="33845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1000</a:t>
            </a: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440</a:t>
            </a:r>
            <a:endParaRPr lang="en-US" altLang="zh-CN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5256336" y="2503571"/>
            <a:ext cx="33845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1440</a:t>
            </a:r>
            <a:endParaRPr lang="en-US" altLang="zh-CN" sz="2200" b="1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1525588" y="3001650"/>
            <a:ext cx="304641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264×8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8×36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Rectangle 124"/>
          <p:cNvSpPr>
            <a:spLocks noChangeArrowheads="1"/>
          </p:cNvSpPr>
          <p:nvPr/>
        </p:nvSpPr>
        <p:spPr bwMode="auto">
          <a:xfrm>
            <a:off x="5558035" y="3001650"/>
            <a:ext cx="3046413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85×199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85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3" name="Rectangle 124"/>
          <p:cNvSpPr>
            <a:spLocks noChangeArrowheads="1"/>
          </p:cNvSpPr>
          <p:nvPr/>
        </p:nvSpPr>
        <p:spPr bwMode="auto">
          <a:xfrm>
            <a:off x="1221044" y="3315206"/>
            <a:ext cx="4103687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264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36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×8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4" name="Rectangle 124"/>
          <p:cNvSpPr>
            <a:spLocks noChangeArrowheads="1"/>
          </p:cNvSpPr>
          <p:nvPr/>
        </p:nvSpPr>
        <p:spPr bwMode="auto">
          <a:xfrm>
            <a:off x="1221127" y="3750752"/>
            <a:ext cx="338296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300×8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5" name="Rectangle 124"/>
          <p:cNvSpPr>
            <a:spLocks noChangeArrowheads="1"/>
          </p:cNvSpPr>
          <p:nvPr/>
        </p:nvSpPr>
        <p:spPr bwMode="auto">
          <a:xfrm>
            <a:off x="1222003" y="4137738"/>
            <a:ext cx="3382962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2400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6" name="Rectangle 124"/>
          <p:cNvSpPr>
            <a:spLocks noChangeArrowheads="1"/>
          </p:cNvSpPr>
          <p:nvPr/>
        </p:nvSpPr>
        <p:spPr bwMode="auto">
          <a:xfrm>
            <a:off x="5256336" y="3315206"/>
            <a:ext cx="414020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85×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（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199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7" name="Rectangle 124"/>
          <p:cNvSpPr>
            <a:spLocks noChangeArrowheads="1"/>
          </p:cNvSpPr>
          <p:nvPr/>
        </p:nvSpPr>
        <p:spPr bwMode="auto">
          <a:xfrm>
            <a:off x="5244306" y="3714633"/>
            <a:ext cx="33845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85×200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9" name="Rectangle 124"/>
          <p:cNvSpPr>
            <a:spLocks noChangeArrowheads="1"/>
          </p:cNvSpPr>
          <p:nvPr/>
        </p:nvSpPr>
        <p:spPr bwMode="auto">
          <a:xfrm>
            <a:off x="5220072" y="4137738"/>
            <a:ext cx="3384550" cy="4985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17000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2" cstate="email"/>
          <a:stretch>
            <a:fillRect/>
          </a:stretch>
        </p:blipFill>
        <p:spPr>
          <a:xfrm>
            <a:off x="192082" y="492072"/>
            <a:ext cx="366860" cy="456338"/>
          </a:xfrm>
          <a:prstGeom prst="rect">
            <a:avLst/>
          </a:prstGeom>
        </p:spPr>
      </p:pic>
      <p:sp>
        <p:nvSpPr>
          <p:cNvPr id="2" name="文本框 14"/>
          <p:cNvSpPr txBox="1"/>
          <p:nvPr/>
        </p:nvSpPr>
        <p:spPr>
          <a:xfrm>
            <a:off x="611560" y="411510"/>
            <a:ext cx="1847212" cy="560705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zh-CN" altLang="en-US" sz="3200" b="1" dirty="0" smtClean="0">
                <a:solidFill>
                  <a:srgbClr val="875000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课堂练习</a:t>
            </a:r>
            <a:endParaRPr lang="zh-CN" altLang="en-US" sz="3200" b="1" dirty="0" smtClean="0">
              <a:solidFill>
                <a:srgbClr val="875000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6" name="图片 5">
              <a:hlinkClick r:id="rId3" action="ppaction://hlinksldjump"/>
            </p:cNvPr>
            <p:cNvPicPr>
              <a:picLocks noChangeAspect="1"/>
            </p:cNvPicPr>
            <p:nvPr/>
          </p:nvPicPr>
          <p:blipFill>
            <a:blip r:embed="rId4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7" name="文本框 26">
              <a:hlinkClick r:id="rId3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0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8" grpId="0"/>
      <p:bldP spid="19" grpId="0"/>
      <p:bldP spid="22" grpId="0"/>
      <p:bldP spid="24" grpId="0"/>
      <p:bldP spid="26" grpId="0"/>
      <p:bldP spid="27" grpId="0"/>
      <p:bldP spid="28" grpId="0"/>
      <p:bldP spid="29" grpId="0"/>
      <p:bldP spid="30" grpId="0"/>
      <p:bldP spid="31" grpId="0"/>
      <p:bldP spid="32" grpId="0"/>
      <p:bldP spid="33" grpId="0"/>
      <p:bldP spid="34" grpId="0"/>
      <p:bldP spid="35" grpId="0"/>
      <p:bldP spid="36" grpId="0"/>
      <p:bldP spid="37" grpId="0"/>
      <p:bldP spid="3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916325"/>
            <a:ext cx="7920880" cy="1198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两车分别从北京和上海同时相向开出，约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7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小时相遇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北京和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上海相距多少千米？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936539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3" name="组合 12"/>
          <p:cNvGrpSpPr/>
          <p:nvPr/>
        </p:nvGrpSpPr>
        <p:grpSpPr>
          <a:xfrm>
            <a:off x="5292080" y="1779231"/>
            <a:ext cx="2629389" cy="1584176"/>
            <a:chOff x="5292080" y="2066251"/>
            <a:chExt cx="2629389" cy="1584176"/>
          </a:xfrm>
        </p:grpSpPr>
        <p:grpSp>
          <p:nvGrpSpPr>
            <p:cNvPr id="8" name="Group 2"/>
            <p:cNvGrpSpPr/>
            <p:nvPr/>
          </p:nvGrpSpPr>
          <p:grpSpPr bwMode="auto">
            <a:xfrm>
              <a:off x="5292080" y="2066251"/>
              <a:ext cx="2629389" cy="1584176"/>
              <a:chOff x="2149" y="273"/>
              <a:chExt cx="4222" cy="2542"/>
            </a:xfrm>
          </p:grpSpPr>
          <p:pic>
            <p:nvPicPr>
              <p:cNvPr id="1027" name="Picture 3"/>
              <p:cNvPicPr>
                <a:picLocks noChangeAspect="1" noChangeArrowheads="1"/>
              </p:cNvPicPr>
              <p:nvPr/>
            </p:nvPicPr>
            <p:blipFill>
              <a:blip r:embed="rId2" cstate="email"/>
              <a:srcRect/>
              <a:stretch>
                <a:fillRect/>
              </a:stretch>
            </p:blipFill>
            <p:spPr bwMode="auto">
              <a:xfrm>
                <a:off x="2148" y="473"/>
                <a:ext cx="4222" cy="234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8" name="Picture 4"/>
              <p:cNvPicPr>
                <a:picLocks noChangeAspect="1" noChangeArrowheads="1"/>
              </p:cNvPicPr>
              <p:nvPr/>
            </p:nvPicPr>
            <p:blipFill>
              <a:blip r:embed="rId3" cstate="email"/>
              <a:srcRect/>
              <a:stretch>
                <a:fillRect/>
              </a:stretch>
            </p:blipFill>
            <p:spPr bwMode="auto">
              <a:xfrm>
                <a:off x="2298" y="272"/>
                <a:ext cx="2858" cy="98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1" name="Text Box 5"/>
              <p:cNvSpPr txBox="1">
                <a:spLocks noChangeArrowheads="1"/>
              </p:cNvSpPr>
              <p:nvPr/>
            </p:nvSpPr>
            <p:spPr bwMode="auto">
              <a:xfrm>
                <a:off x="2465" y="507"/>
                <a:ext cx="1249" cy="27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0" tIns="0" rIns="0" bIns="0" numCol="1" anchor="t" anchorCtr="0" compatLnSpc="1"/>
              <a:lstStyle/>
              <a:p>
                <a:pPr marL="0" marR="0" lvl="0" indent="0" algn="just" defTabSz="914400" rtl="0" eaLnBrk="0" fontAlgn="base" latinLnBrk="0" hangingPunct="0">
                  <a:lnSpc>
                    <a:spcPct val="11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</a:pP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</a:rPr>
                  <a:t>105</a:t>
                </a:r>
                <a:r>
                  <a:rPr kumimoji="0" lang="zh-CN" altLang="en-US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</a:rPr>
                  <a:t>千米</a:t>
                </a:r>
                <a:r>
                  <a:rPr kumimoji="0" lang="en-US" altLang="zh-CN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</a:rPr>
                  <a:t>/</a:t>
                </a:r>
                <a:r>
                  <a:rPr kumimoji="0" lang="zh-CN" altLang="en-US" sz="1200" b="1" i="0" u="none" strike="noStrike" cap="none" normalizeH="0" baseline="0" dirty="0" smtClean="0">
                    <a:ln>
                      <a:noFill/>
                    </a:ln>
                    <a:solidFill>
                      <a:schemeClr val="tx1"/>
                    </a:solidFill>
                    <a:effectLst/>
                    <a:latin typeface="楷体" panose="02010609060101010101" pitchFamily="49" charset="-122"/>
                    <a:ea typeface="楷体" panose="02010609060101010101" pitchFamily="49" charset="-122"/>
                  </a:rPr>
                  <a:t>时</a:t>
                </a:r>
                <a:endParaRPr kumimoji="0" lang="zh-CN" sz="1800" b="1" i="0" u="none" strike="noStrike" cap="none" normalizeH="0" baseline="0" dirty="0" smtClean="0">
                  <a:ln>
                    <a:noFill/>
                  </a:ln>
                  <a:solidFill>
                    <a:schemeClr val="tx1"/>
                  </a:solidFill>
                  <a:effectLst/>
                  <a:latin typeface="楷体" panose="02010609060101010101" pitchFamily="49" charset="-122"/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12" name="矩形 11"/>
            <p:cNvSpPr/>
            <p:nvPr/>
          </p:nvSpPr>
          <p:spPr>
            <a:xfrm>
              <a:off x="6266735" y="2310568"/>
              <a:ext cx="872490" cy="267335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>
                <a:lnSpc>
                  <a:spcPts val="1375"/>
                </a:lnSpc>
                <a:spcAft>
                  <a:spcPts val="0"/>
                </a:spcAft>
              </a:pPr>
              <a:r>
                <a:rPr lang="en-US" altLang="zh-CN" sz="1200" b="1" dirty="0">
                  <a:latin typeface="楷体" panose="02010609060101010101" pitchFamily="49" charset="-122"/>
                  <a:ea typeface="楷体" panose="02010609060101010101" pitchFamily="49" charset="-122"/>
                  <a:cs typeface="Noto Sans CJK JP Regular"/>
                </a:rPr>
                <a:t>95千米/时</a:t>
              </a:r>
              <a:endParaRPr lang="en-US" altLang="zh-CN" sz="1200" b="1" dirty="0">
                <a:effectLst/>
                <a:latin typeface="楷体" panose="02010609060101010101" pitchFamily="49" charset="-122"/>
                <a:ea typeface="楷体" panose="02010609060101010101" pitchFamily="49" charset="-122"/>
                <a:cs typeface="Noto Sans CJK JP Regular"/>
              </a:endParaRPr>
            </a:p>
          </p:txBody>
        </p:sp>
      </p:grpSp>
      <p:sp>
        <p:nvSpPr>
          <p:cNvPr id="19" name="Rectangle 124"/>
          <p:cNvSpPr>
            <a:spLocks noChangeArrowheads="1"/>
          </p:cNvSpPr>
          <p:nvPr/>
        </p:nvSpPr>
        <p:spPr bwMode="auto">
          <a:xfrm>
            <a:off x="1525588" y="2212722"/>
            <a:ext cx="304641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105×7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95×7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0" name="Rectangle 124"/>
          <p:cNvSpPr>
            <a:spLocks noChangeArrowheads="1"/>
          </p:cNvSpPr>
          <p:nvPr/>
        </p:nvSpPr>
        <p:spPr bwMode="auto">
          <a:xfrm>
            <a:off x="1221044" y="2526278"/>
            <a:ext cx="4103687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105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95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×7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1" name="Rectangle 124"/>
          <p:cNvSpPr>
            <a:spLocks noChangeArrowheads="1"/>
          </p:cNvSpPr>
          <p:nvPr/>
        </p:nvSpPr>
        <p:spPr bwMode="auto">
          <a:xfrm>
            <a:off x="1221127" y="2961824"/>
            <a:ext cx="338296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200×7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2" name="Rectangle 124"/>
          <p:cNvSpPr>
            <a:spLocks noChangeArrowheads="1"/>
          </p:cNvSpPr>
          <p:nvPr/>
        </p:nvSpPr>
        <p:spPr bwMode="auto">
          <a:xfrm>
            <a:off x="1222003" y="3348810"/>
            <a:ext cx="338296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1400(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3" name="Text Box 11"/>
          <p:cNvSpPr txBox="1">
            <a:spLocks noChangeArrowheads="1"/>
          </p:cNvSpPr>
          <p:nvPr/>
        </p:nvSpPr>
        <p:spPr bwMode="auto">
          <a:xfrm>
            <a:off x="1565046" y="3844163"/>
            <a:ext cx="5113338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：北京和上海相距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1400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千米。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9" name="图片 8">
              <a:hlinkClick r:id="rId4" action="ppaction://hlinksldjump"/>
            </p:cNvPr>
            <p:cNvPicPr>
              <a:picLocks noChangeAspect="1"/>
            </p:cNvPicPr>
            <p:nvPr/>
          </p:nvPicPr>
          <p:blipFill>
            <a:blip r:embed="rId5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10" name="文本框 26">
              <a:hlinkClick r:id="rId4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500"/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21" grpId="0"/>
      <p:bldP spid="22" grpId="0"/>
      <p:bldP spid="23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25"/>
          <p:cNvSpPr txBox="1">
            <a:spLocks noChangeArrowheads="1"/>
          </p:cNvSpPr>
          <p:nvPr/>
        </p:nvSpPr>
        <p:spPr bwMode="auto">
          <a:xfrm>
            <a:off x="1043609" y="772815"/>
            <a:ext cx="5976663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下表是济南汽车总站发往烟台的客车</a:t>
            </a:r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情况。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8" name="Picture 5"/>
          <p:cNvPicPr>
            <a:picLocks noChangeAspect="1" noChangeArrowheads="1"/>
          </p:cNvPicPr>
          <p:nvPr/>
        </p:nvPicPr>
        <p:blipFill>
          <a:blip r:embed="rId1" cstate="email"/>
          <a:srcRect/>
          <a:stretch>
            <a:fillRect/>
          </a:stretch>
        </p:blipFill>
        <p:spPr bwMode="auto">
          <a:xfrm>
            <a:off x="577288" y="864784"/>
            <a:ext cx="567000" cy="3171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9" name="PA-Table 8"/>
          <p:cNvGraphicFramePr>
            <a:graphicFrameLocks noGrp="1"/>
          </p:cNvGraphicFramePr>
          <p:nvPr>
            <p:custDataLst>
              <p:tags r:id="rId2"/>
            </p:custDataLst>
          </p:nvPr>
        </p:nvGraphicFramePr>
        <p:xfrm>
          <a:off x="4984328" y="1420887"/>
          <a:ext cx="2540000" cy="1099820"/>
        </p:xfrm>
        <a:graphic>
          <a:graphicData uri="http://schemas.openxmlformats.org/drawingml/2006/table">
            <a:tbl>
              <a:tblPr firstRow="1" firstCol="1" lastRow="1" lastCol="1" bandRow="1" bandCol="1">
                <a:tableStyleId>{5C22544A-7EE6-4342-B048-85BDC9FD1C3A}</a:tableStyleId>
              </a:tblPr>
              <a:tblGrid>
                <a:gridCol w="933450"/>
                <a:gridCol w="797560"/>
                <a:gridCol w="808990"/>
              </a:tblGrid>
              <a:tr h="374015">
                <a:tc>
                  <a:txBody>
                    <a:bodyPr/>
                    <a:lstStyle/>
                    <a:p>
                      <a:pPr marL="237490" algn="ctr">
                        <a:spcBef>
                          <a:spcPts val="90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车 型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9865"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每天发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189865" algn="ctr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 err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车班次</a:t>
                      </a:r>
                      <a:endParaRPr lang="zh-CN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185420" algn="ctr">
                        <a:lnSpc>
                          <a:spcPts val="146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平均每</a:t>
                      </a:r>
                      <a:endParaRPr lang="zh-CN" sz="14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  <a:p>
                      <a:pPr marL="185420" algn="ctr">
                        <a:lnSpc>
                          <a:spcPts val="1390"/>
                        </a:lnSpc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车人数</a:t>
                      </a:r>
                      <a:endParaRPr lang="zh-CN" sz="14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6830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284480" algn="r">
                        <a:lnSpc>
                          <a:spcPts val="263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285115" algn="r">
                        <a:lnSpc>
                          <a:spcPts val="2630"/>
                        </a:lnSpc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32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  <a:tr h="357505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400" b="1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 </a:t>
                      </a:r>
                      <a:endParaRPr lang="en-US" sz="1400" b="1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284480" algn="r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12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R="285115" algn="r">
                        <a:spcBef>
                          <a:spcPts val="25"/>
                        </a:spcBef>
                        <a:spcAft>
                          <a:spcPts val="0"/>
                        </a:spcAft>
                      </a:pPr>
                      <a:r>
                        <a:rPr lang="en-US" sz="1400" b="1" dirty="0">
                          <a:solidFill>
                            <a:schemeClr val="tx1"/>
                          </a:solidFill>
                          <a:effectLst/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18</a:t>
                      </a:r>
                      <a:endParaRPr lang="en-US" sz="1400" b="1" dirty="0">
                        <a:solidFill>
                          <a:schemeClr val="tx1"/>
                        </a:solidFill>
                        <a:effectLst/>
                        <a:latin typeface="楷体" panose="02010609060101010101" pitchFamily="49" charset="-122"/>
                        <a:ea typeface="楷体" panose="02010609060101010101" pitchFamily="49" charset="-122"/>
                        <a:cs typeface="Noto Sans CJK JP Regular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</a:tr>
            </a:tbl>
          </a:graphicData>
        </a:graphic>
      </p:graphicFrame>
      <p:pic>
        <p:nvPicPr>
          <p:cNvPr id="2049" name="PA-image226.jpeg"/>
          <p:cNvPicPr>
            <a:picLocks noChangeAspect="1" noChangeArrowheads="1"/>
          </p:cNvPicPr>
          <p:nvPr>
            <p:custDataLst>
              <p:tags r:id="rId3"/>
            </p:custDataLst>
          </p:nvPr>
        </p:nvPicPr>
        <p:blipFill>
          <a:blip r:embed="rId4" cstate="email"/>
          <a:srcRect/>
          <a:stretch>
            <a:fillRect/>
          </a:stretch>
        </p:blipFill>
        <p:spPr bwMode="auto">
          <a:xfrm>
            <a:off x="5272360" y="2204710"/>
            <a:ext cx="400050" cy="295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A-图片 10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6" cstate="print"/>
          <a:stretch>
            <a:fillRect/>
          </a:stretch>
        </p:blipFill>
        <p:spPr>
          <a:xfrm>
            <a:off x="5153337" y="1808892"/>
            <a:ext cx="638095" cy="3238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0" y="0"/>
            <a:ext cx="0" cy="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6" name="矩形 25"/>
          <p:cNvSpPr/>
          <p:nvPr/>
        </p:nvSpPr>
        <p:spPr>
          <a:xfrm>
            <a:off x="860788" y="1398221"/>
            <a:ext cx="4572000" cy="829945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每天从济南汽车总站发往烟台</a:t>
            </a:r>
            <a:endParaRPr lang="en-US" altLang="zh-CN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zh-CN" altLang="en-US" sz="24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的旅客共有多少人？</a:t>
            </a:r>
            <a:endParaRPr lang="zh-CN" altLang="en-US" sz="2400" b="1" dirty="0" smtClean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8" name="Rectangle 124"/>
          <p:cNvSpPr>
            <a:spLocks noChangeArrowheads="1"/>
          </p:cNvSpPr>
          <p:nvPr/>
        </p:nvSpPr>
        <p:spPr bwMode="auto">
          <a:xfrm>
            <a:off x="1525588" y="2352117"/>
            <a:ext cx="304641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32×12</a:t>
            </a:r>
            <a:r>
              <a:rPr lang="zh-CN" altLang="en-US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 smtClean="0">
                <a:latin typeface="楷体" panose="02010609060101010101" pitchFamily="49" charset="-122"/>
                <a:ea typeface="楷体" panose="02010609060101010101" pitchFamily="49" charset="-122"/>
              </a:rPr>
              <a:t>18×12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Rectangle 124"/>
          <p:cNvSpPr>
            <a:spLocks noChangeArrowheads="1"/>
          </p:cNvSpPr>
          <p:nvPr/>
        </p:nvSpPr>
        <p:spPr bwMode="auto">
          <a:xfrm>
            <a:off x="1221044" y="2665673"/>
            <a:ext cx="4103687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＝（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32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＋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18</a:t>
            </a: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）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×12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Rectangle 124"/>
          <p:cNvSpPr>
            <a:spLocks noChangeArrowheads="1"/>
          </p:cNvSpPr>
          <p:nvPr/>
        </p:nvSpPr>
        <p:spPr bwMode="auto">
          <a:xfrm>
            <a:off x="1221127" y="3101219"/>
            <a:ext cx="338296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50×12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1" name="Rectangle 124"/>
          <p:cNvSpPr>
            <a:spLocks noChangeArrowheads="1"/>
          </p:cNvSpPr>
          <p:nvPr/>
        </p:nvSpPr>
        <p:spPr bwMode="auto">
          <a:xfrm>
            <a:off x="1222003" y="3488205"/>
            <a:ext cx="3382962" cy="4972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algn="ctr" eaLnBrk="0" fontAlgn="base" hangingPunct="0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l" eaLnBrk="1" hangingPunct="1">
              <a:lnSpc>
                <a:spcPct val="120000"/>
              </a:lnSpc>
            </a:pPr>
            <a:r>
              <a:rPr lang="zh-CN" altLang="en-US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＝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600(</a:t>
            </a:r>
            <a:r>
              <a:rPr lang="zh-CN" altLang="en-US" sz="22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en-US" altLang="zh-CN" sz="2200" b="1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endParaRPr lang="en-US" altLang="zh-CN" sz="22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2" name="Text Box 11"/>
          <p:cNvSpPr txBox="1">
            <a:spLocks noChangeArrowheads="1"/>
          </p:cNvSpPr>
          <p:nvPr/>
        </p:nvSpPr>
        <p:spPr bwMode="auto">
          <a:xfrm>
            <a:off x="1201078" y="3919371"/>
            <a:ext cx="7327434" cy="460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1pPr>
            <a:lvl2pPr marL="742950" indent="-28575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2pPr>
            <a:lvl3pPr marL="11430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3pPr>
            <a:lvl4pPr marL="16002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4pPr>
            <a:lvl5pPr marL="2057400" indent="-228600" eaLnBrk="0" hangingPunct="0"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5pPr>
            <a:lvl6pPr marL="25146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6pPr>
            <a:lvl7pPr marL="29718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7pPr>
            <a:lvl8pPr marL="34290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8pPr>
            <a:lvl9pPr marL="3886200" indent="-228600" eaLnBrk="0" fontAlgn="base" hangingPunct="0">
              <a:lnSpc>
                <a:spcPct val="12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 sz="2000" b="1">
                <a:solidFill>
                  <a:schemeClr val="tx1"/>
                </a:solidFill>
                <a:latin typeface="楷体_GB2312" pitchFamily="49" charset="-122"/>
                <a:ea typeface="楷体_GB2312" pitchFamily="49" charset="-122"/>
              </a:defRPr>
            </a:lvl9pPr>
          </a:lstStyle>
          <a:p>
            <a:pPr eaLnBrk="1" hangingPunct="1">
              <a:buFontTx/>
              <a:buNone/>
            </a:pP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答：每天从济南汽车总站发往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烟台的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旅客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共有</a:t>
            </a:r>
            <a:r>
              <a:rPr lang="en-US" altLang="zh-CN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600</a:t>
            </a:r>
            <a:r>
              <a:rPr lang="zh-CN" altLang="en-US" sz="2400" dirty="0" smtClean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</a:t>
            </a:r>
            <a:r>
              <a:rPr lang="zh-CN" altLang="en-US" sz="24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。</a:t>
            </a:r>
            <a:endParaRPr lang="en-US" altLang="zh-CN" sz="24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7812970" y="4471584"/>
            <a:ext cx="1105042" cy="370719"/>
            <a:chOff x="7643422" y="4681236"/>
            <a:chExt cx="1105042" cy="370719"/>
          </a:xfrm>
        </p:grpSpPr>
        <p:pic>
          <p:nvPicPr>
            <p:cNvPr id="7" name="图片 6">
              <a:hlinkClick r:id="rId7" action="ppaction://hlinksldjump"/>
            </p:cNvPr>
            <p:cNvPicPr>
              <a:picLocks noChangeAspect="1"/>
            </p:cNvPicPr>
            <p:nvPr/>
          </p:nvPicPr>
          <p:blipFill>
            <a:blip r:embed="rId8" cstate="email"/>
            <a:stretch>
              <a:fillRect/>
            </a:stretch>
          </p:blipFill>
          <p:spPr>
            <a:xfrm>
              <a:off x="7643422" y="4713389"/>
              <a:ext cx="1105042" cy="338566"/>
            </a:xfrm>
            <a:prstGeom prst="rect">
              <a:avLst/>
            </a:prstGeom>
          </p:spPr>
        </p:pic>
        <p:sp>
          <p:nvSpPr>
            <p:cNvPr id="8" name="文本框 26">
              <a:hlinkClick r:id="rId7" action="ppaction://hlinksldjump"/>
            </p:cNvPr>
            <p:cNvSpPr txBox="1"/>
            <p:nvPr/>
          </p:nvSpPr>
          <p:spPr>
            <a:xfrm>
              <a:off x="7763282" y="4681236"/>
              <a:ext cx="642620" cy="36830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kumimoji="1" lang="zh-CN" altLang="en-US" sz="1800" b="1" dirty="0">
                  <a:latin typeface="黑体" panose="02010609060101010101" pitchFamily="49" charset="-122"/>
                  <a:ea typeface="黑体" panose="02010609060101010101" pitchFamily="49" charset="-122"/>
                </a:rPr>
                <a:t>返回</a:t>
              </a:r>
              <a:endParaRPr kumimoji="1" lang="zh-CN" altLang="en-US" sz="1800" b="1" dirty="0">
                <a:latin typeface="黑体" panose="02010609060101010101" pitchFamily="49" charset="-122"/>
                <a:ea typeface="黑体" panose="02010609060101010101" pitchFamily="49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5" dur="500"/>
                                        <p:tgtEl>
                                          <p:spTgt spid="20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500"/>
                                        <p:tgtEl>
                                          <p:spTgt spid="2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28" grpId="0"/>
      <p:bldP spid="29" grpId="0"/>
      <p:bldP spid="30" grpId="0"/>
      <p:bldP spid="31" grpId="0"/>
      <p:bldP spid="32" grpId="0"/>
    </p:bldLst>
  </p:timing>
</p:sld>
</file>

<file path=ppt/tags/tag1.xml><?xml version="1.0" encoding="utf-8"?>
<p:tagLst xmlns:p="http://schemas.openxmlformats.org/presentationml/2006/main">
  <p:tag name="PA" val="v5.0.1"/>
</p:tagLst>
</file>

<file path=ppt/tags/tag2.xml><?xml version="1.0" encoding="utf-8"?>
<p:tagLst xmlns:p="http://schemas.openxmlformats.org/presentationml/2006/main">
  <p:tag name="PA" val="v5.0.1"/>
</p:tagLst>
</file>

<file path=ppt/tags/tag3.xml><?xml version="1.0" encoding="utf-8"?>
<p:tagLst xmlns:p="http://schemas.openxmlformats.org/presentationml/2006/main">
  <p:tag name="PA" val="v5.0.1"/>
</p:tagLst>
</file>

<file path=ppt/tags/tag4.xml><?xml version="1.0" encoding="utf-8"?>
<p:tagLst xmlns:p="http://schemas.openxmlformats.org/presentationml/2006/main">
  <p:tag name="KSO_WPP_MARK_KEY" val="94fa6505-e991-4b73-9c80-fa34bcdc9071"/>
  <p:tag name="COMMONDATA" val="eyJoZGlkIjoiNTEwZDYwYjA4ODUyYzA2MmI0M2EzZjhhMWY0NWI4YWEifQ=="/>
</p:tagLst>
</file>

<file path=ppt/theme/theme1.xml><?xml version="1.0" encoding="utf-8"?>
<a:theme xmlns:a="http://schemas.openxmlformats.org/drawingml/2006/main" name="第一PPT模板网-WWW.1PPT.COM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1291</Words>
  <Application>WPS 演示</Application>
  <PresentationFormat>全屏显示(16:9)</PresentationFormat>
  <Paragraphs>263</Paragraphs>
  <Slides>15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15</vt:i4>
      </vt:variant>
    </vt:vector>
  </HeadingPairs>
  <TitlesOfParts>
    <vt:vector size="33" baseType="lpstr">
      <vt:lpstr>Arial</vt:lpstr>
      <vt:lpstr>宋体</vt:lpstr>
      <vt:lpstr>Wingdings</vt:lpstr>
      <vt:lpstr>黑体</vt:lpstr>
      <vt:lpstr>微软雅黑</vt:lpstr>
      <vt:lpstr>华文楷体</vt:lpstr>
      <vt:lpstr>楷体</vt:lpstr>
      <vt:lpstr>幼圆</vt:lpstr>
      <vt:lpstr>Calibri</vt:lpstr>
      <vt:lpstr>Times New Roman</vt:lpstr>
      <vt:lpstr>Noto Sans CJK JP Regular</vt:lpstr>
      <vt:lpstr>Segoe Print</vt:lpstr>
      <vt:lpstr>楷体_GB2312</vt:lpstr>
      <vt:lpstr>新宋体</vt:lpstr>
      <vt:lpstr>等线</vt:lpstr>
      <vt:lpstr>Arial</vt:lpstr>
      <vt:lpstr>Arial Unicode MS</vt:lpstr>
      <vt:lpstr>第一PPT模板网-WWW.1PPT.COM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  <Manager>第一PPT模板网-WWW.1PPT.COM</Manager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第一PPT模板网-WWW.1PPT.COM</dc:creator>
  <cp:lastModifiedBy>小树</cp:lastModifiedBy>
  <cp:revision>56</cp:revision>
  <dcterms:created xsi:type="dcterms:W3CDTF">2018-09-11T05:46:00Z</dcterms:created>
  <dcterms:modified xsi:type="dcterms:W3CDTF">2023-02-06T11:51:15Z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2052-11.1.0.13703</vt:lpwstr>
  </property>
  <property fmtid="{D5CDD505-2E9C-101B-9397-08002B2CF9AE}" pid="3" name="ICV">
    <vt:lpwstr>284AC9F873F849B99BD5748374571053</vt:lpwstr>
  </property>
</Properties>
</file>