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5" r:id="rId3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2" clrIdx="0"/>
  <p:cmAuthor id="3" name="新课标第一网" initials="新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AF5D9A"/>
    <a:srgbClr val="FF9999"/>
    <a:srgbClr val="FFCCFF"/>
    <a:srgbClr val="FFCCCC"/>
    <a:srgbClr val="990000"/>
    <a:srgbClr val="FF0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A21A7-F7BC-45FD-91E3-C00AE2AE89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0A588-30AB-4F12-ADDA-28F4F1E487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737D543-3CDF-442C-AE7B-EE12A38F7687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DB62F1E-6584-49C6-A3DF-26C8CBA9C28A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1AD9A9-60E1-4766-B52D-F6B44A43CC88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3381AF2-4591-45CF-8B17-C1C53FC54271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652221-F4AB-47B1-95F3-2C89B53D651D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437EA6-6EE7-4FC7-96B1-9A7E7A1B83D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93A2A7-5228-4125-98C8-C905E4D2E439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65170B5-0BB6-414B-9149-933C7E93D19F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0B645B-C0ED-4953-A947-11917883E01A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1E154F-0678-48D9-B6D3-191658C57D97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60375" y="4005263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6375" y="4005263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1E19F06-7BAF-4685-A0CF-59532C0D6FFD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2D7E94A-7833-4F8C-8ACE-1ABDCAE75D95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839F8F1-013A-4B4B-A376-897474F6918F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3138488" y="6430963"/>
            <a:ext cx="3521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DEAD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学缘网：</a:t>
            </a: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FDEAD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www.xueyuanwang.com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rgbClr val="FDEADA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GIF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5.wav"/><Relationship Id="rId6" Type="http://schemas.openxmlformats.org/officeDocument/2006/relationships/audio" Target="../media/audio3.wav"/><Relationship Id="rId5" Type="http://schemas.openxmlformats.org/officeDocument/2006/relationships/audio" Target="../media/audio1.wav"/><Relationship Id="rId4" Type="http://schemas.openxmlformats.org/officeDocument/2006/relationships/audio" Target="../media/audio4.wav"/><Relationship Id="rId3" Type="http://schemas.openxmlformats.org/officeDocument/2006/relationships/image" Target="../media/image18.png"/><Relationship Id="rId2" Type="http://schemas.openxmlformats.org/officeDocument/2006/relationships/image" Target="../media/image34.jpeg"/><Relationship Id="rId1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5.wav"/><Relationship Id="rId4" Type="http://schemas.openxmlformats.org/officeDocument/2006/relationships/audio" Target="../media/audio3.wav"/><Relationship Id="rId3" Type="http://schemas.openxmlformats.org/officeDocument/2006/relationships/image" Target="../media/image18.png"/><Relationship Id="rId2" Type="http://schemas.openxmlformats.org/officeDocument/2006/relationships/image" Target="../media/image34.jpeg"/><Relationship Id="rId1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37.pn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GIF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6.GIF"/><Relationship Id="rId2" Type="http://schemas.openxmlformats.org/officeDocument/2006/relationships/image" Target="../media/image45.png"/><Relationship Id="rId1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NULL" TargetMode="External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3.w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image" Target="../media/image27.jpeg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8.png"/><Relationship Id="rId11" Type="http://schemas.openxmlformats.org/officeDocument/2006/relationships/image" Target="../media/image30.jpeg"/><Relationship Id="rId10" Type="http://schemas.openxmlformats.org/officeDocument/2006/relationships/image" Target="../media/image29.jpeg"/><Relationship Id="rId1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18.png"/><Relationship Id="rId3" Type="http://schemas.openxmlformats.org/officeDocument/2006/relationships/image" Target="../media/image13.wmf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image" Target="../media/image18.png"/><Relationship Id="rId1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5.wav"/><Relationship Id="rId6" Type="http://schemas.openxmlformats.org/officeDocument/2006/relationships/audio" Target="../media/audio3.wav"/><Relationship Id="rId5" Type="http://schemas.openxmlformats.org/officeDocument/2006/relationships/audio" Target="../media/audio1.wav"/><Relationship Id="rId4" Type="http://schemas.openxmlformats.org/officeDocument/2006/relationships/audio" Target="../media/audio4.wav"/><Relationship Id="rId3" Type="http://schemas.openxmlformats.org/officeDocument/2006/relationships/image" Target="../media/image18.pn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18"/>
          <p:cNvGrpSpPr/>
          <p:nvPr/>
        </p:nvGrpSpPr>
        <p:grpSpPr>
          <a:xfrm>
            <a:off x="304800" y="0"/>
            <a:ext cx="8839200" cy="5976938"/>
            <a:chOff x="538" y="-39"/>
            <a:chExt cx="13919" cy="9413"/>
          </a:xfrm>
        </p:grpSpPr>
        <p:pic>
          <p:nvPicPr>
            <p:cNvPr id="7170" name="图片 5" descr="黑板-空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40" y="865"/>
              <a:ext cx="13550" cy="76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1" name="图片 7" descr="叶子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809" y="-39"/>
              <a:ext cx="6648" cy="37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2" name="图片 15" descr="桌子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38" y="8038"/>
              <a:ext cx="6237" cy="1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3" name="图片 16" descr="粉笔画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7191" y="4406"/>
              <a:ext cx="6456" cy="35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4" name="图片 11" descr="书本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71" y="7621"/>
              <a:ext cx="1658" cy="14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14" descr="钟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653" y="8163"/>
              <a:ext cx="845" cy="8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6" name="图片 10" descr="铅笔筒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029" y="7416"/>
              <a:ext cx="1118" cy="12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7" name="图片 13" descr="眼镜.PN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855" y="8568"/>
              <a:ext cx="860" cy="39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 descr="女老师(1)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flipH="1">
            <a:off x="6338888" y="2635250"/>
            <a:ext cx="2913062" cy="4121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710574" y="1498860"/>
            <a:ext cx="7795260" cy="2647144"/>
            <a:chOff x="985" y="2055"/>
            <a:chExt cx="12273" cy="3714"/>
          </a:xfrm>
        </p:grpSpPr>
        <p:sp>
          <p:nvSpPr>
            <p:cNvPr id="7180" name="文本框 6"/>
            <p:cNvSpPr txBox="1"/>
            <p:nvPr/>
          </p:nvSpPr>
          <p:spPr>
            <a:xfrm>
              <a:off x="985" y="4864"/>
              <a:ext cx="12273" cy="9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eaLnBrk="0" hangingPunct="0"/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第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1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课时</a:t>
              </a:r>
              <a:endPara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7181" name="文本框 8"/>
            <p:cNvSpPr txBox="1"/>
            <p:nvPr/>
          </p:nvSpPr>
          <p:spPr>
            <a:xfrm>
              <a:off x="2416" y="2055"/>
              <a:ext cx="9297" cy="25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四  巧手小工匠</a:t>
              </a:r>
              <a:endPara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——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认识多边形</a:t>
              </a:r>
              <a:r>
                <a: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endPara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18"/>
          <p:cNvSpPr/>
          <p:nvPr/>
        </p:nvSpPr>
        <p:spPr>
          <a:xfrm rot="-5400000">
            <a:off x="2843213" y="2419350"/>
            <a:ext cx="2016125" cy="2449513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3316" name="Text Box 12"/>
          <p:cNvSpPr txBox="1"/>
          <p:nvPr/>
        </p:nvSpPr>
        <p:spPr>
          <a:xfrm>
            <a:off x="1785938" y="5913438"/>
            <a:ext cx="5643562" cy="42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Arial" panose="020B0604020202020204" pitchFamily="34" charset="0"/>
                <a:ea typeface="方正楷体简体" panose="03000509000000000000" charset="-122"/>
              </a:rPr>
              <a:t> </a:t>
            </a:r>
            <a:endParaRPr lang="zh-CN" altLang="en-US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2" name="Group 10"/>
          <p:cNvGrpSpPr/>
          <p:nvPr/>
        </p:nvGrpSpPr>
        <p:grpSpPr>
          <a:xfrm rot="5400000" flipH="1" flipV="1">
            <a:off x="4903788" y="4483100"/>
            <a:ext cx="184150" cy="179388"/>
            <a:chOff x="0" y="0"/>
            <a:chExt cx="91" cy="91"/>
          </a:xfrm>
        </p:grpSpPr>
        <p:sp>
          <p:nvSpPr>
            <p:cNvPr id="13327" name="Line 11"/>
            <p:cNvSpPr/>
            <p:nvPr/>
          </p:nvSpPr>
          <p:spPr>
            <a:xfrm>
              <a:off x="0" y="0"/>
              <a:ext cx="9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8" name="Line 12"/>
            <p:cNvSpPr/>
            <p:nvPr/>
          </p:nvSpPr>
          <p:spPr>
            <a:xfrm>
              <a:off x="91" y="0"/>
              <a:ext cx="0" cy="9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3319" name="Text Box 13"/>
          <p:cNvSpPr txBox="1"/>
          <p:nvPr/>
        </p:nvSpPr>
        <p:spPr>
          <a:xfrm>
            <a:off x="4714875" y="2060575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顶点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20" name="Text Box 14"/>
          <p:cNvSpPr txBox="1"/>
          <p:nvPr/>
        </p:nvSpPr>
        <p:spPr>
          <a:xfrm>
            <a:off x="3851275" y="4652963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底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23" name="Text Box 15"/>
          <p:cNvSpPr txBox="1"/>
          <p:nvPr/>
        </p:nvSpPr>
        <p:spPr>
          <a:xfrm>
            <a:off x="4500563" y="3573463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高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25" name="Oval 17"/>
          <p:cNvSpPr/>
          <p:nvPr/>
        </p:nvSpPr>
        <p:spPr>
          <a:xfrm>
            <a:off x="5043488" y="2608263"/>
            <a:ext cx="53975" cy="5397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3324" name="Rectangle 4"/>
          <p:cNvSpPr/>
          <p:nvPr/>
        </p:nvSpPr>
        <p:spPr>
          <a:xfrm>
            <a:off x="644525" y="1071563"/>
            <a:ext cx="74993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你能画出下面三角形底边上的高吗？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" name="Line 23"/>
          <p:cNvSpPr/>
          <p:nvPr/>
        </p:nvSpPr>
        <p:spPr>
          <a:xfrm>
            <a:off x="5076825" y="2651125"/>
            <a:ext cx="14288" cy="2001838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Rectangle 4"/>
          <p:cNvSpPr/>
          <p:nvPr/>
        </p:nvSpPr>
        <p:spPr>
          <a:xfrm>
            <a:off x="611188" y="2492375"/>
            <a:ext cx="2016125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直角三角形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3" grpId="0"/>
      <p:bldP spid="13325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18"/>
          <p:cNvSpPr/>
          <p:nvPr/>
        </p:nvSpPr>
        <p:spPr>
          <a:xfrm>
            <a:off x="3059113" y="3577273"/>
            <a:ext cx="3960812" cy="1616075"/>
          </a:xfrm>
          <a:prstGeom prst="triangle">
            <a:avLst>
              <a:gd name="adj" fmla="val 27829"/>
            </a:avLst>
          </a:prstGeom>
          <a:solidFill>
            <a:schemeClr val="accent1">
              <a:alpha val="0"/>
            </a:schemeClr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4342" name="Line 9"/>
          <p:cNvSpPr/>
          <p:nvPr/>
        </p:nvSpPr>
        <p:spPr>
          <a:xfrm>
            <a:off x="4162425" y="3618548"/>
            <a:ext cx="0" cy="1547812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pic>
        <p:nvPicPr>
          <p:cNvPr id="14343" name="Picture 8" descr="手拿笔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3247843">
            <a:off x="5762625" y="2488248"/>
            <a:ext cx="2413000" cy="2778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0"/>
          <p:cNvGrpSpPr/>
          <p:nvPr/>
        </p:nvGrpSpPr>
        <p:grpSpPr>
          <a:xfrm>
            <a:off x="4162425" y="5047298"/>
            <a:ext cx="144463" cy="144462"/>
            <a:chOff x="0" y="0"/>
            <a:chExt cx="91" cy="91"/>
          </a:xfrm>
        </p:grpSpPr>
        <p:sp>
          <p:nvSpPr>
            <p:cNvPr id="14352" name="Line 11"/>
            <p:cNvSpPr/>
            <p:nvPr/>
          </p:nvSpPr>
          <p:spPr>
            <a:xfrm>
              <a:off x="0" y="0"/>
              <a:ext cx="9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3" name="Line 12"/>
            <p:cNvSpPr/>
            <p:nvPr/>
          </p:nvSpPr>
          <p:spPr>
            <a:xfrm>
              <a:off x="91" y="0"/>
              <a:ext cx="0" cy="9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345" name="Text Box 13"/>
          <p:cNvSpPr txBox="1"/>
          <p:nvPr/>
        </p:nvSpPr>
        <p:spPr>
          <a:xfrm>
            <a:off x="3851275" y="2923223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顶点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46" name="Text Box 14"/>
          <p:cNvSpPr txBox="1"/>
          <p:nvPr/>
        </p:nvSpPr>
        <p:spPr>
          <a:xfrm>
            <a:off x="4284663" y="5299710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底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49" name="Text Box 15"/>
          <p:cNvSpPr txBox="1"/>
          <p:nvPr/>
        </p:nvSpPr>
        <p:spPr>
          <a:xfrm>
            <a:off x="4211638" y="4194810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高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3" name="Oval 17"/>
          <p:cNvSpPr/>
          <p:nvPr/>
        </p:nvSpPr>
        <p:spPr>
          <a:xfrm>
            <a:off x="4140200" y="3528060"/>
            <a:ext cx="53975" cy="5397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4" name="Picture 7" descr="三角板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9663490">
            <a:off x="-1065212" y="1865948"/>
            <a:ext cx="4395787" cy="3252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1" name="Rectangle 4"/>
          <p:cNvSpPr/>
          <p:nvPr/>
        </p:nvSpPr>
        <p:spPr>
          <a:xfrm>
            <a:off x="644525" y="1573848"/>
            <a:ext cx="74993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你能画出下面三角形底边上的高吗？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5" name="Picture 34" descr="C:\Users\zyglb\Desktop\标题\探究新知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3321E-6 L -0.00365 0.077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.0777 L 0.16545 0.077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58 -0.0185 L -0.11372 0.2176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1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 rot="-1053692">
            <a:off x="4943475" y="4325938"/>
            <a:ext cx="377825" cy="306387"/>
            <a:chOff x="0" y="0"/>
            <a:chExt cx="295" cy="227"/>
          </a:xfrm>
        </p:grpSpPr>
        <p:sp>
          <p:nvSpPr>
            <p:cNvPr id="15376" name="Rectangle 8"/>
            <p:cNvSpPr/>
            <p:nvPr/>
          </p:nvSpPr>
          <p:spPr>
            <a:xfrm>
              <a:off x="182" y="0"/>
              <a:ext cx="113" cy="11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15377" name="Rectangle 9"/>
            <p:cNvSpPr/>
            <p:nvPr/>
          </p:nvSpPr>
          <p:spPr>
            <a:xfrm>
              <a:off x="0" y="20"/>
              <a:ext cx="281" cy="207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</p:grp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1687513" y="417513"/>
            <a:ext cx="481330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       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+mn-cs"/>
            </a:endParaRPr>
          </a:p>
        </p:txBody>
      </p:sp>
      <p:sp>
        <p:nvSpPr>
          <p:cNvPr id="15364" name="Text Box 12"/>
          <p:cNvSpPr txBox="1"/>
          <p:nvPr/>
        </p:nvSpPr>
        <p:spPr>
          <a:xfrm>
            <a:off x="1785938" y="5913438"/>
            <a:ext cx="5643562" cy="42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Arial" panose="020B0604020202020204" pitchFamily="34" charset="0"/>
                <a:ea typeface="方正楷体简体" panose="03000509000000000000" charset="-122"/>
              </a:rPr>
              <a:t> </a:t>
            </a:r>
            <a:endParaRPr lang="zh-CN" altLang="en-US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" name="未知"/>
          <p:cNvSpPr>
            <a:spLocks noChangeAspect="1"/>
          </p:cNvSpPr>
          <p:nvPr/>
        </p:nvSpPr>
        <p:spPr>
          <a:xfrm rot="-1053512">
            <a:off x="2471738" y="2740025"/>
            <a:ext cx="3744912" cy="1944688"/>
          </a:xfrm>
          <a:custGeom>
            <a:avLst/>
            <a:gdLst>
              <a:gd name="txL" fmla="*/ 0 w 1679"/>
              <a:gd name="txT" fmla="*/ 0 h 726"/>
              <a:gd name="txR" fmla="*/ 1679 w 1679"/>
              <a:gd name="txB" fmla="*/ 726 h 726"/>
            </a:gdLst>
            <a:ahLst/>
            <a:cxnLst>
              <a:cxn ang="0">
                <a:pos x="0" y="1944688"/>
              </a:cxn>
              <a:cxn ang="0">
                <a:pos x="3744912" y="1944688"/>
              </a:cxn>
              <a:cxn ang="0">
                <a:pos x="2428951" y="0"/>
              </a:cxn>
              <a:cxn ang="0">
                <a:pos x="0" y="1944688"/>
              </a:cxn>
            </a:cxnLst>
            <a:rect l="txL" t="txT" r="txR" b="txB"/>
            <a:pathLst>
              <a:path w="1679" h="726">
                <a:moveTo>
                  <a:pt x="0" y="726"/>
                </a:moveTo>
                <a:lnTo>
                  <a:pt x="1679" y="726"/>
                </a:lnTo>
                <a:lnTo>
                  <a:pt x="1089" y="0"/>
                </a:lnTo>
                <a:lnTo>
                  <a:pt x="0" y="726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chemeClr val="tx1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Line 10"/>
          <p:cNvSpPr/>
          <p:nvPr/>
        </p:nvSpPr>
        <p:spPr>
          <a:xfrm rot="180000">
            <a:off x="4545013" y="2636838"/>
            <a:ext cx="647700" cy="1800225"/>
          </a:xfrm>
          <a:prstGeom prst="line">
            <a:avLst/>
          </a:prstGeom>
          <a:ln w="3175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5369" name="Text Box 13"/>
          <p:cNvSpPr txBox="1"/>
          <p:nvPr/>
        </p:nvSpPr>
        <p:spPr>
          <a:xfrm rot="-1053512">
            <a:off x="4930775" y="4508500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底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5372" name="Text Box 15"/>
          <p:cNvSpPr txBox="1"/>
          <p:nvPr/>
        </p:nvSpPr>
        <p:spPr>
          <a:xfrm rot="-1240084">
            <a:off x="4859338" y="3284538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高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15373" name="Picture 16" descr="手拿笔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-1020000">
            <a:off x="5759450" y="-188912"/>
            <a:ext cx="2413000" cy="2776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20"/>
          <p:cNvSpPr txBox="1"/>
          <p:nvPr/>
        </p:nvSpPr>
        <p:spPr>
          <a:xfrm>
            <a:off x="4140200" y="2060575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顶点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5" name="Oval 19"/>
          <p:cNvSpPr/>
          <p:nvPr/>
        </p:nvSpPr>
        <p:spPr>
          <a:xfrm>
            <a:off x="4551363" y="2554288"/>
            <a:ext cx="53975" cy="5397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6" name="Picture 18" descr="三角板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9660000">
            <a:off x="1160463" y="2184400"/>
            <a:ext cx="4397375" cy="3252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5" name="Rectangle 4"/>
          <p:cNvSpPr/>
          <p:nvPr/>
        </p:nvSpPr>
        <p:spPr>
          <a:xfrm>
            <a:off x="644525" y="1071563"/>
            <a:ext cx="74993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你能画出下面三角形底边上的高吗？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19940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7882 -0.00787 L -0.12014 0.2382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12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6"/>
          <p:cNvSpPr txBox="1"/>
          <p:nvPr/>
        </p:nvSpPr>
        <p:spPr>
          <a:xfrm>
            <a:off x="4559300" y="5600700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571500" y="1065213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哪种篱笆更牢固，为什么？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+mn-cs"/>
            </a:endParaRPr>
          </a:p>
        </p:txBody>
      </p:sp>
      <p:pic>
        <p:nvPicPr>
          <p:cNvPr id="16390" name="Picture 10" descr="图片2副本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87450" y="2060575"/>
            <a:ext cx="67691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Rectangle 4"/>
          <p:cNvSpPr/>
          <p:nvPr/>
        </p:nvSpPr>
        <p:spPr>
          <a:xfrm>
            <a:off x="827088" y="4941888"/>
            <a:ext cx="7777162" cy="10525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三角形的篱笆更牢固，因为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三角形具有稳定性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22539" name="Picture 24" descr="C:\Users\zyglb\Desktop\标题\学以致用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6"/>
          <p:cNvSpPr txBox="1"/>
          <p:nvPr/>
        </p:nvSpPr>
        <p:spPr>
          <a:xfrm>
            <a:off x="4559300" y="5600700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412" name="Text Box 5"/>
          <p:cNvSpPr txBox="1"/>
          <p:nvPr/>
        </p:nvSpPr>
        <p:spPr>
          <a:xfrm>
            <a:off x="539750" y="2133600"/>
            <a:ext cx="8137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(1)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三角形有（  ）条边，（  ）个顶点，（  ）个角。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7413" name="Rectangle 4"/>
          <p:cNvSpPr/>
          <p:nvPr/>
        </p:nvSpPr>
        <p:spPr>
          <a:xfrm>
            <a:off x="496888" y="1181100"/>
            <a:ext cx="74993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2.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填空 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539750" y="3081338"/>
            <a:ext cx="8137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(2)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由三条线段（      ）的图形叫作三角形。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539750" y="3933825"/>
            <a:ext cx="860425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(3)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由三角形的一个顶点到它对边作一条垂线，（      ）和（      ）之间的线段叫作三角形的高，这条对边叫作（     ）。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2412683" y="2108200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7" name="Text Box 9"/>
          <p:cNvSpPr txBox="1"/>
          <p:nvPr/>
        </p:nvSpPr>
        <p:spPr>
          <a:xfrm>
            <a:off x="4159250" y="2108200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6156325" y="2108200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2700338" y="3114993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围成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0" name="Text Box 12"/>
          <p:cNvSpPr txBox="1"/>
          <p:nvPr/>
        </p:nvSpPr>
        <p:spPr>
          <a:xfrm>
            <a:off x="6948488" y="4094480"/>
            <a:ext cx="1008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顶点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1" name="Text Box 13"/>
          <p:cNvSpPr txBox="1"/>
          <p:nvPr/>
        </p:nvSpPr>
        <p:spPr>
          <a:xfrm>
            <a:off x="827088" y="4640580"/>
            <a:ext cx="1008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垂足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2" name="Text Box 14"/>
          <p:cNvSpPr txBox="1"/>
          <p:nvPr/>
        </p:nvSpPr>
        <p:spPr>
          <a:xfrm>
            <a:off x="7812088" y="4595813"/>
            <a:ext cx="1008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底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22539" name="Picture 24" descr="C:\Users\zyglb\Desktop\标题\学以致用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7417" grpId="0"/>
      <p:bldP spid="17418" grpId="0"/>
      <p:bldP spid="17419" grpId="0"/>
      <p:bldP spid="17420" grpId="0"/>
      <p:bldP spid="17421" grpId="0"/>
      <p:bldP spid="174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6375" y="2236788"/>
            <a:ext cx="2116138" cy="263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3" descr="木条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-1267211">
            <a:off x="1789113" y="3389313"/>
            <a:ext cx="1012825" cy="935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未知"/>
          <p:cNvSpPr/>
          <p:nvPr/>
        </p:nvSpPr>
        <p:spPr>
          <a:xfrm rot="-257534">
            <a:off x="1822450" y="3446463"/>
            <a:ext cx="1079500" cy="619125"/>
          </a:xfrm>
          <a:custGeom>
            <a:avLst/>
            <a:gdLst>
              <a:gd name="txL" fmla="*/ 0 w 544"/>
              <a:gd name="txT" fmla="*/ 0 h 453"/>
              <a:gd name="txR" fmla="*/ 544 w 544"/>
              <a:gd name="txB" fmla="*/ 453 h 453"/>
            </a:gdLst>
            <a:ahLst/>
            <a:cxnLst>
              <a:cxn ang="0">
                <a:pos x="0" y="619125"/>
              </a:cxn>
              <a:cxn ang="0">
                <a:pos x="1079500" y="308879"/>
              </a:cxn>
              <a:cxn ang="0">
                <a:pos x="0" y="0"/>
              </a:cxn>
              <a:cxn ang="0">
                <a:pos x="0" y="619125"/>
              </a:cxn>
            </a:cxnLst>
            <a:rect l="txL" t="txT" r="txR" b="txB"/>
            <a:pathLst>
              <a:path w="544" h="453">
                <a:moveTo>
                  <a:pt x="0" y="453"/>
                </a:moveTo>
                <a:lnTo>
                  <a:pt x="544" y="226"/>
                </a:lnTo>
                <a:lnTo>
                  <a:pt x="0" y="0"/>
                </a:lnTo>
                <a:lnTo>
                  <a:pt x="0" y="453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chemeClr val="hlink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7" name="TextBox 36"/>
          <p:cNvSpPr txBox="1"/>
          <p:nvPr/>
        </p:nvSpPr>
        <p:spPr>
          <a:xfrm>
            <a:off x="4559300" y="5600700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439" name="Rectangle 4"/>
          <p:cNvSpPr/>
          <p:nvPr/>
        </p:nvSpPr>
        <p:spPr>
          <a:xfrm>
            <a:off x="539750" y="1052513"/>
            <a:ext cx="74993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3.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凳子太摇晃了，怎样加固它呢？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441" name="Rectangle 4"/>
          <p:cNvSpPr/>
          <p:nvPr/>
        </p:nvSpPr>
        <p:spPr>
          <a:xfrm>
            <a:off x="5148263" y="2636838"/>
            <a:ext cx="3167062" cy="21605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在凳子腿上斜着钉一根木条，形成一个三角形，凳子就稳当了。因为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三角形具有稳定性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22539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6"/>
          <p:cNvSpPr txBox="1"/>
          <p:nvPr/>
        </p:nvSpPr>
        <p:spPr>
          <a:xfrm>
            <a:off x="4559300" y="5600700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460" name="Rectangle 4"/>
          <p:cNvSpPr/>
          <p:nvPr/>
        </p:nvSpPr>
        <p:spPr>
          <a:xfrm>
            <a:off x="571500" y="1065213"/>
            <a:ext cx="74993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4.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分别画出下面三角形底边上的高。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19462" name="Picture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9388" y="2781300"/>
            <a:ext cx="8547100" cy="197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Line 7"/>
          <p:cNvSpPr/>
          <p:nvPr/>
        </p:nvSpPr>
        <p:spPr>
          <a:xfrm>
            <a:off x="1547813" y="3357563"/>
            <a:ext cx="0" cy="792162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9464" name="Rectangle 8"/>
          <p:cNvSpPr/>
          <p:nvPr/>
        </p:nvSpPr>
        <p:spPr>
          <a:xfrm rot="10800000">
            <a:off x="1450975" y="3949700"/>
            <a:ext cx="336550" cy="274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</a:rPr>
              <a:t>∟</a:t>
            </a:r>
            <a:endParaRPr lang="zh-CN" altLang="en-US" sz="1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9465" name="Line 9"/>
          <p:cNvSpPr/>
          <p:nvPr/>
        </p:nvSpPr>
        <p:spPr>
          <a:xfrm rot="-240000" flipH="1">
            <a:off x="4140200" y="3683000"/>
            <a:ext cx="215900" cy="4667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9466" name="Rectangle 10"/>
          <p:cNvSpPr/>
          <p:nvPr/>
        </p:nvSpPr>
        <p:spPr>
          <a:xfrm rot="1293425">
            <a:off x="4090988" y="3586163"/>
            <a:ext cx="3365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</a:rPr>
              <a:t>∟</a:t>
            </a:r>
            <a:endParaRPr lang="zh-CN" altLang="en-US" sz="1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9467" name="Line 11"/>
          <p:cNvSpPr/>
          <p:nvPr/>
        </p:nvSpPr>
        <p:spPr>
          <a:xfrm>
            <a:off x="7596188" y="2852738"/>
            <a:ext cx="0" cy="1296987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9468" name="Rectangle 12"/>
          <p:cNvSpPr/>
          <p:nvPr/>
        </p:nvSpPr>
        <p:spPr>
          <a:xfrm rot="5400000">
            <a:off x="7353300" y="3921125"/>
            <a:ext cx="336550" cy="274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</a:rPr>
              <a:t>∟</a:t>
            </a:r>
            <a:endParaRPr lang="zh-CN" altLang="en-US" sz="1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9469" name="Picture 13" descr="三角板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-6540000">
            <a:off x="811213" y="1947863"/>
            <a:ext cx="3097212" cy="2290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0" name="Picture 14" descr="三角板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340000" flipH="1">
            <a:off x="1512888" y="2951163"/>
            <a:ext cx="3097212" cy="2290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1" name="Picture 15" descr="三角板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6540000" flipH="1">
            <a:off x="5237163" y="1955800"/>
            <a:ext cx="3097212" cy="2290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9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6" grpId="0"/>
      <p:bldP spid="194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7"/>
          <p:cNvSpPr/>
          <p:nvPr/>
        </p:nvSpPr>
        <p:spPr>
          <a:xfrm>
            <a:off x="2051050" y="1365250"/>
            <a:ext cx="3722688" cy="604838"/>
          </a:xfrm>
          <a:prstGeom prst="wedgeRoundRectCallout">
            <a:avLst>
              <a:gd name="adj1" fmla="val 57815"/>
              <a:gd name="adj2" fmla="val -781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这节课你有什么收获？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pic>
        <p:nvPicPr>
          <p:cNvPr id="43010" name="Picture 11" descr="C:\Users\zyglb\Desktop\标题\课堂小结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8625" y="285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飞天使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80125" y="989013"/>
            <a:ext cx="1306513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可选过程 2"/>
          <p:cNvSpPr/>
          <p:nvPr/>
        </p:nvSpPr>
        <p:spPr>
          <a:xfrm>
            <a:off x="866775" y="2795588"/>
            <a:ext cx="7056438" cy="792163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866775" y="3943350"/>
            <a:ext cx="7056438" cy="792163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866775" y="5091113"/>
            <a:ext cx="7056438" cy="792163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1" descr="123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35063" y="1192213"/>
            <a:ext cx="7091362" cy="399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14344"/>
          <p:cNvSpPr/>
          <p:nvPr/>
        </p:nvSpPr>
        <p:spPr>
          <a:xfrm>
            <a:off x="647700" y="5438775"/>
            <a:ext cx="184150" cy="12858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endParaRPr lang="zh-CN" altLang="en-US" sz="200" dirty="0">
              <a:solidFill>
                <a:schemeClr val="bg1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5603" name="矩形 14345"/>
          <p:cNvSpPr/>
          <p:nvPr/>
        </p:nvSpPr>
        <p:spPr>
          <a:xfrm>
            <a:off x="863600" y="5654675"/>
            <a:ext cx="184150" cy="12858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endParaRPr lang="zh-CN" altLang="en-US" sz="200" dirty="0">
              <a:solidFill>
                <a:schemeClr val="bg1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25604" name="图片 2" descr="作业布置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4813" y="188913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作业"/>
          <p:cNvPicPr>
            <a:picLocks noChangeAspect="1"/>
          </p:cNvPicPr>
          <p:nvPr/>
        </p:nvPicPr>
        <p:blipFill>
          <a:blip r:embed="rId3" cstate="email"/>
          <a:srcRect b="63383"/>
          <a:stretch>
            <a:fillRect/>
          </a:stretch>
        </p:blipFill>
        <p:spPr>
          <a:xfrm>
            <a:off x="1671638" y="1179513"/>
            <a:ext cx="5800725" cy="1501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527300" y="2852420"/>
            <a:ext cx="430657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ts val="50"/>
              </a:spcBef>
            </a:pP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课本第</a:t>
            </a:r>
            <a:r>
              <a:rPr lang="en-US" altLang="zh-CN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35</a:t>
            </a: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页自主练习第</a:t>
            </a:r>
            <a:r>
              <a:rPr lang="en-US" altLang="zh-CN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2,3</a:t>
            </a: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题。</a:t>
            </a:r>
            <a:endParaRPr lang="en-US" altLang="zh-CN" sz="2300" dirty="0">
              <a:solidFill>
                <a:srgbClr val="F5FFF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4"/>
          <p:cNvGrpSpPr/>
          <p:nvPr/>
        </p:nvGrpSpPr>
        <p:grpSpPr>
          <a:xfrm>
            <a:off x="395288" y="1341438"/>
            <a:ext cx="6335712" cy="3457575"/>
            <a:chOff x="0" y="0"/>
            <a:chExt cx="4309" cy="2314"/>
          </a:xfrm>
        </p:grpSpPr>
        <p:pic>
          <p:nvPicPr>
            <p:cNvPr id="5135" name="Picture 5" descr="图片1"/>
            <p:cNvPicPr/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226" y="91"/>
              <a:ext cx="4083" cy="221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36" name="Group 6"/>
            <p:cNvGrpSpPr/>
            <p:nvPr/>
          </p:nvGrpSpPr>
          <p:grpSpPr>
            <a:xfrm>
              <a:off x="2903" y="1435"/>
              <a:ext cx="272" cy="318"/>
              <a:chOff x="0" y="0"/>
              <a:chExt cx="272" cy="318"/>
            </a:xfrm>
          </p:grpSpPr>
          <p:sp>
            <p:nvSpPr>
              <p:cNvPr id="5156" name="Line 7"/>
              <p:cNvSpPr/>
              <p:nvPr/>
            </p:nvSpPr>
            <p:spPr>
              <a:xfrm flipV="1">
                <a:off x="0" y="0"/>
                <a:ext cx="272" cy="136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5157" name="Group 8"/>
              <p:cNvGrpSpPr/>
              <p:nvPr/>
            </p:nvGrpSpPr>
            <p:grpSpPr>
              <a:xfrm>
                <a:off x="0" y="1"/>
                <a:ext cx="260" cy="317"/>
                <a:chOff x="0" y="0"/>
                <a:chExt cx="260" cy="317"/>
              </a:xfrm>
            </p:grpSpPr>
            <p:sp>
              <p:nvSpPr>
                <p:cNvPr id="5158" name="Line 9"/>
                <p:cNvSpPr/>
                <p:nvPr/>
              </p:nvSpPr>
              <p:spPr>
                <a:xfrm rot="180000" flipH="1">
                  <a:off x="79" y="0"/>
                  <a:ext cx="181" cy="317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159" name="Line 10"/>
                <p:cNvSpPr/>
                <p:nvPr/>
              </p:nvSpPr>
              <p:spPr>
                <a:xfrm rot="360000">
                  <a:off x="0" y="141"/>
                  <a:ext cx="91" cy="172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5137" name="Rectangle 11"/>
            <p:cNvSpPr/>
            <p:nvPr/>
          </p:nvSpPr>
          <p:spPr>
            <a:xfrm>
              <a:off x="227" y="681"/>
              <a:ext cx="408" cy="1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5138" name="Freeform 12"/>
            <p:cNvSpPr/>
            <p:nvPr/>
          </p:nvSpPr>
          <p:spPr>
            <a:xfrm>
              <a:off x="272" y="681"/>
              <a:ext cx="277" cy="152"/>
            </a:xfrm>
            <a:custGeom>
              <a:avLst/>
              <a:gdLst>
                <a:gd name="txL" fmla="*/ 0 w 317"/>
                <a:gd name="txT" fmla="*/ 0 h 181"/>
                <a:gd name="txR" fmla="*/ 317 w 317"/>
                <a:gd name="txB" fmla="*/ 181 h 181"/>
              </a:gdLst>
              <a:ahLst/>
              <a:cxnLst>
                <a:cxn ang="0">
                  <a:pos x="0" y="0"/>
                </a:cxn>
                <a:cxn ang="0">
                  <a:pos x="277" y="152"/>
                </a:cxn>
                <a:cxn ang="0">
                  <a:pos x="277" y="0"/>
                </a:cxn>
                <a:cxn ang="0">
                  <a:pos x="0" y="0"/>
                </a:cxn>
              </a:cxnLst>
              <a:rect l="txL" t="txT" r="txR" b="txB"/>
              <a:pathLst>
                <a:path w="317" h="181">
                  <a:moveTo>
                    <a:pt x="0" y="0"/>
                  </a:moveTo>
                  <a:lnTo>
                    <a:pt x="317" y="181"/>
                  </a:lnTo>
                  <a:lnTo>
                    <a:pt x="3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2225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Rectangle 13"/>
            <p:cNvSpPr/>
            <p:nvPr/>
          </p:nvSpPr>
          <p:spPr>
            <a:xfrm>
              <a:off x="227" y="681"/>
              <a:ext cx="363" cy="27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5140" name="Oval 14"/>
            <p:cNvSpPr/>
            <p:nvPr/>
          </p:nvSpPr>
          <p:spPr>
            <a:xfrm>
              <a:off x="2651" y="1566"/>
              <a:ext cx="249" cy="34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5141" name="Freeform 15"/>
            <p:cNvSpPr/>
            <p:nvPr/>
          </p:nvSpPr>
          <p:spPr>
            <a:xfrm>
              <a:off x="1972" y="1369"/>
              <a:ext cx="295" cy="161"/>
            </a:xfrm>
            <a:custGeom>
              <a:avLst/>
              <a:gdLst>
                <a:gd name="txL" fmla="*/ 0 w 363"/>
                <a:gd name="txT" fmla="*/ 0 h 181"/>
                <a:gd name="txR" fmla="*/ 363 w 363"/>
                <a:gd name="txB" fmla="*/ 181 h 181"/>
              </a:gdLst>
              <a:ahLst/>
              <a:cxnLst>
                <a:cxn ang="0">
                  <a:pos x="37" y="0"/>
                </a:cxn>
                <a:cxn ang="0">
                  <a:pos x="295" y="0"/>
                </a:cxn>
                <a:cxn ang="0">
                  <a:pos x="184" y="161"/>
                </a:cxn>
                <a:cxn ang="0">
                  <a:pos x="0" y="0"/>
                </a:cxn>
                <a:cxn ang="0">
                  <a:pos x="74" y="0"/>
                </a:cxn>
                <a:cxn ang="0">
                  <a:pos x="221" y="0"/>
                </a:cxn>
              </a:cxnLst>
              <a:rect l="txL" t="txT" r="txR" b="txB"/>
              <a:pathLst>
                <a:path w="363" h="181">
                  <a:moveTo>
                    <a:pt x="45" y="0"/>
                  </a:moveTo>
                  <a:lnTo>
                    <a:pt x="363" y="0"/>
                  </a:lnTo>
                  <a:lnTo>
                    <a:pt x="227" y="181"/>
                  </a:lnTo>
                  <a:lnTo>
                    <a:pt x="0" y="0"/>
                  </a:lnTo>
                  <a:lnTo>
                    <a:pt x="91" y="0"/>
                  </a:lnTo>
                  <a:lnTo>
                    <a:pt x="272" y="0"/>
                  </a:lnTo>
                </a:path>
              </a:pathLst>
            </a:custGeom>
            <a:noFill/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Oval 16"/>
            <p:cNvSpPr/>
            <p:nvPr/>
          </p:nvSpPr>
          <p:spPr>
            <a:xfrm>
              <a:off x="1840" y="1459"/>
              <a:ext cx="227" cy="204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5143" name="Freeform 17"/>
            <p:cNvSpPr/>
            <p:nvPr/>
          </p:nvSpPr>
          <p:spPr>
            <a:xfrm rot="180000">
              <a:off x="2200" y="793"/>
              <a:ext cx="238" cy="238"/>
            </a:xfrm>
            <a:custGeom>
              <a:avLst/>
              <a:gdLst>
                <a:gd name="txL" fmla="*/ 0 w 272"/>
                <a:gd name="txT" fmla="*/ 0 h 227"/>
                <a:gd name="txR" fmla="*/ 272 w 272"/>
                <a:gd name="txB" fmla="*/ 227 h 227"/>
              </a:gdLst>
              <a:ahLst/>
              <a:cxnLst>
                <a:cxn ang="0">
                  <a:pos x="0" y="48"/>
                </a:cxn>
                <a:cxn ang="0">
                  <a:pos x="238" y="0"/>
                </a:cxn>
                <a:cxn ang="0">
                  <a:pos x="159" y="238"/>
                </a:cxn>
                <a:cxn ang="0">
                  <a:pos x="0" y="48"/>
                </a:cxn>
              </a:cxnLst>
              <a:rect l="txL" t="txT" r="txR" b="txB"/>
              <a:pathLst>
                <a:path w="272" h="227">
                  <a:moveTo>
                    <a:pt x="0" y="46"/>
                  </a:moveTo>
                  <a:lnTo>
                    <a:pt x="272" y="0"/>
                  </a:lnTo>
                  <a:lnTo>
                    <a:pt x="182" y="227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Rectangle 18"/>
            <p:cNvSpPr/>
            <p:nvPr/>
          </p:nvSpPr>
          <p:spPr>
            <a:xfrm>
              <a:off x="1361" y="272"/>
              <a:ext cx="68" cy="3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5145" name="Rectangle 19"/>
            <p:cNvSpPr/>
            <p:nvPr/>
          </p:nvSpPr>
          <p:spPr>
            <a:xfrm>
              <a:off x="1593" y="2177"/>
              <a:ext cx="2104" cy="9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5146" name="Freeform 20"/>
            <p:cNvSpPr/>
            <p:nvPr/>
          </p:nvSpPr>
          <p:spPr>
            <a:xfrm>
              <a:off x="1361" y="681"/>
              <a:ext cx="317" cy="152"/>
            </a:xfrm>
            <a:custGeom>
              <a:avLst/>
              <a:gdLst>
                <a:gd name="txL" fmla="*/ 0 w 317"/>
                <a:gd name="txT" fmla="*/ 0 h 181"/>
                <a:gd name="txR" fmla="*/ 317 w 317"/>
                <a:gd name="txB" fmla="*/ 181 h 181"/>
              </a:gdLst>
              <a:ahLst/>
              <a:cxnLst>
                <a:cxn ang="0">
                  <a:pos x="0" y="0"/>
                </a:cxn>
                <a:cxn ang="0">
                  <a:pos x="317" y="152"/>
                </a:cxn>
                <a:cxn ang="0">
                  <a:pos x="317" y="0"/>
                </a:cxn>
                <a:cxn ang="0">
                  <a:pos x="0" y="0"/>
                </a:cxn>
              </a:cxnLst>
              <a:rect l="txL" t="txT" r="txR" b="txB"/>
              <a:pathLst>
                <a:path w="317" h="181">
                  <a:moveTo>
                    <a:pt x="0" y="0"/>
                  </a:moveTo>
                  <a:lnTo>
                    <a:pt x="317" y="181"/>
                  </a:lnTo>
                  <a:lnTo>
                    <a:pt x="3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2225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" name="Rectangle 21"/>
            <p:cNvSpPr/>
            <p:nvPr/>
          </p:nvSpPr>
          <p:spPr>
            <a:xfrm>
              <a:off x="1315" y="681"/>
              <a:ext cx="453" cy="272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5148" name="Rectangle 22"/>
            <p:cNvSpPr/>
            <p:nvPr/>
          </p:nvSpPr>
          <p:spPr>
            <a:xfrm>
              <a:off x="2223" y="771"/>
              <a:ext cx="272" cy="227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5149" name="Freeform 23"/>
            <p:cNvSpPr/>
            <p:nvPr/>
          </p:nvSpPr>
          <p:spPr>
            <a:xfrm>
              <a:off x="1935" y="1361"/>
              <a:ext cx="363" cy="181"/>
            </a:xfrm>
            <a:custGeom>
              <a:avLst/>
              <a:gdLst>
                <a:gd name="txL" fmla="*/ 0 w 363"/>
                <a:gd name="txT" fmla="*/ 0 h 181"/>
                <a:gd name="txR" fmla="*/ 363 w 363"/>
                <a:gd name="txB" fmla="*/ 181 h 181"/>
              </a:gdLst>
              <a:ahLst/>
              <a:cxnLst>
                <a:cxn ang="0">
                  <a:pos x="45" y="0"/>
                </a:cxn>
                <a:cxn ang="0">
                  <a:pos x="363" y="0"/>
                </a:cxn>
                <a:cxn ang="0">
                  <a:pos x="227" y="181"/>
                </a:cxn>
                <a:cxn ang="0">
                  <a:pos x="0" y="0"/>
                </a:cxn>
                <a:cxn ang="0">
                  <a:pos x="91" y="0"/>
                </a:cxn>
                <a:cxn ang="0">
                  <a:pos x="272" y="0"/>
                </a:cxn>
              </a:cxnLst>
              <a:rect l="txL" t="txT" r="txR" b="txB"/>
              <a:pathLst>
                <a:path w="363" h="181">
                  <a:moveTo>
                    <a:pt x="45" y="0"/>
                  </a:moveTo>
                  <a:lnTo>
                    <a:pt x="363" y="0"/>
                  </a:lnTo>
                  <a:lnTo>
                    <a:pt x="227" y="181"/>
                  </a:lnTo>
                  <a:lnTo>
                    <a:pt x="0" y="0"/>
                  </a:lnTo>
                  <a:lnTo>
                    <a:pt x="91" y="0"/>
                  </a:lnTo>
                  <a:lnTo>
                    <a:pt x="272" y="0"/>
                  </a:lnTo>
                </a:path>
              </a:pathLst>
            </a:cu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Oval 24"/>
            <p:cNvSpPr/>
            <p:nvPr/>
          </p:nvSpPr>
          <p:spPr>
            <a:xfrm>
              <a:off x="1841" y="1463"/>
              <a:ext cx="227" cy="204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5151" name="Oval 25"/>
            <p:cNvSpPr/>
            <p:nvPr/>
          </p:nvSpPr>
          <p:spPr>
            <a:xfrm>
              <a:off x="2643" y="1566"/>
              <a:ext cx="249" cy="340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5152" name="Freeform 26"/>
            <p:cNvSpPr/>
            <p:nvPr/>
          </p:nvSpPr>
          <p:spPr>
            <a:xfrm>
              <a:off x="2903" y="1452"/>
              <a:ext cx="272" cy="317"/>
            </a:xfrm>
            <a:custGeom>
              <a:avLst/>
              <a:gdLst>
                <a:gd name="txL" fmla="*/ 0 w 272"/>
                <a:gd name="txT" fmla="*/ 0 h 317"/>
                <a:gd name="txR" fmla="*/ 272 w 272"/>
                <a:gd name="txB" fmla="*/ 317 h 317"/>
              </a:gdLst>
              <a:ahLst/>
              <a:cxnLst>
                <a:cxn ang="0">
                  <a:pos x="272" y="0"/>
                </a:cxn>
                <a:cxn ang="0">
                  <a:pos x="0" y="90"/>
                </a:cxn>
                <a:cxn ang="0">
                  <a:pos x="91" y="317"/>
                </a:cxn>
                <a:cxn ang="0">
                  <a:pos x="272" y="0"/>
                </a:cxn>
              </a:cxnLst>
              <a:rect l="txL" t="txT" r="txR" b="txB"/>
              <a:pathLst>
                <a:path w="272" h="317">
                  <a:moveTo>
                    <a:pt x="272" y="0"/>
                  </a:moveTo>
                  <a:lnTo>
                    <a:pt x="0" y="90"/>
                  </a:lnTo>
                  <a:lnTo>
                    <a:pt x="91" y="317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Rectangle 27"/>
            <p:cNvSpPr/>
            <p:nvPr/>
          </p:nvSpPr>
          <p:spPr>
            <a:xfrm>
              <a:off x="1542" y="2177"/>
              <a:ext cx="2223" cy="13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5154" name="Rectangle 28"/>
            <p:cNvSpPr/>
            <p:nvPr/>
          </p:nvSpPr>
          <p:spPr>
            <a:xfrm>
              <a:off x="1327" y="227"/>
              <a:ext cx="137" cy="40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pic>
          <p:nvPicPr>
            <p:cNvPr id="5155" name="Picture 29"/>
            <p:cNvPicPr>
              <a:picLocks noChangeAspect="1"/>
            </p:cNvPicPr>
            <p:nvPr/>
          </p:nvPicPr>
          <p:blipFill>
            <a:blip r:embed="rId2" cstate="email"/>
            <a:srcRect l="4091" t="5251" r="83655" b="73708"/>
            <a:stretch>
              <a:fillRect/>
            </a:stretch>
          </p:blipFill>
          <p:spPr>
            <a:xfrm>
              <a:off x="0" y="0"/>
              <a:ext cx="499" cy="4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Text Box 20"/>
          <p:cNvSpPr txBox="1"/>
          <p:nvPr/>
        </p:nvSpPr>
        <p:spPr>
          <a:xfrm>
            <a:off x="611188" y="5661025"/>
            <a:ext cx="7272337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从图中，你知道了哪些数学信息？</a:t>
            </a:r>
            <a:endParaRPr lang="en-US" altLang="x-none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" name="Text Box 36"/>
          <p:cNvSpPr txBox="1"/>
          <p:nvPr/>
        </p:nvSpPr>
        <p:spPr>
          <a:xfrm>
            <a:off x="539750" y="5661025"/>
            <a:ext cx="66976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根据这些信息，你能提出什么问题？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" name="Text Box 32"/>
          <p:cNvSpPr txBox="1"/>
          <p:nvPr/>
        </p:nvSpPr>
        <p:spPr>
          <a:xfrm>
            <a:off x="6804025" y="1557338"/>
            <a:ext cx="19431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自行车架是三角形的。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5" name="Text Box 33"/>
          <p:cNvSpPr txBox="1"/>
          <p:nvPr/>
        </p:nvSpPr>
        <p:spPr>
          <a:xfrm>
            <a:off x="6804025" y="2420938"/>
            <a:ext cx="19431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书架的支架是三角形的。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6" name="Text Box 34"/>
          <p:cNvSpPr txBox="1"/>
          <p:nvPr/>
        </p:nvSpPr>
        <p:spPr>
          <a:xfrm>
            <a:off x="6804025" y="3500438"/>
            <a:ext cx="19431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为什么做成三角形的？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7" name="AutoShape 35"/>
          <p:cNvSpPr/>
          <p:nvPr/>
        </p:nvSpPr>
        <p:spPr>
          <a:xfrm rot="10614782">
            <a:off x="2987675" y="3357563"/>
            <a:ext cx="935038" cy="433387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8" name="AutoShape 36"/>
          <p:cNvSpPr/>
          <p:nvPr/>
        </p:nvSpPr>
        <p:spPr>
          <a:xfrm rot="10614782">
            <a:off x="4284663" y="3573463"/>
            <a:ext cx="935037" cy="433387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9" name="AutoShape 37"/>
          <p:cNvSpPr/>
          <p:nvPr/>
        </p:nvSpPr>
        <p:spPr>
          <a:xfrm rot="10614782">
            <a:off x="2195513" y="2276475"/>
            <a:ext cx="935037" cy="433388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0" name="AutoShape 38"/>
          <p:cNvSpPr/>
          <p:nvPr/>
        </p:nvSpPr>
        <p:spPr>
          <a:xfrm rot="10614782">
            <a:off x="395288" y="2276475"/>
            <a:ext cx="935037" cy="433388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36872" name="Picture 2" descr="G:\五年级人教数学上册\修改后\标题\情境导入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0350" y="300038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/>
          <p:nvPr/>
        </p:nvSpPr>
        <p:spPr>
          <a:xfrm>
            <a:off x="755650" y="3886200"/>
            <a:ext cx="7345363" cy="2376488"/>
          </a:xfrm>
          <a:prstGeom prst="foldedCorner">
            <a:avLst>
              <a:gd name="adj" fmla="val 12500"/>
            </a:avLst>
          </a:prstGeom>
          <a:solidFill>
            <a:srgbClr val="FF6600">
              <a:alpha val="23921"/>
            </a:srgbClr>
          </a:solidFill>
          <a:ln w="28575" cap="flat" cmpd="sng">
            <a:solidFill>
              <a:srgbClr val="FF66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6148" name="TextBox 25"/>
          <p:cNvSpPr txBox="1"/>
          <p:nvPr/>
        </p:nvSpPr>
        <p:spPr>
          <a:xfrm>
            <a:off x="5216525" y="4646613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1476375" y="3789363"/>
            <a:ext cx="46799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6151" name="Text Box 8"/>
          <p:cNvSpPr txBox="1"/>
          <p:nvPr/>
        </p:nvSpPr>
        <p:spPr>
          <a:xfrm>
            <a:off x="3276600" y="4005263"/>
            <a:ext cx="23764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小组活动要求</a:t>
            </a:r>
            <a:endParaRPr lang="zh-CN" altLang="en-US" sz="20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grpSp>
        <p:nvGrpSpPr>
          <p:cNvPr id="6152" name="Group 9"/>
          <p:cNvGrpSpPr/>
          <p:nvPr/>
        </p:nvGrpSpPr>
        <p:grpSpPr>
          <a:xfrm>
            <a:off x="611188" y="1196975"/>
            <a:ext cx="5111750" cy="685800"/>
            <a:chOff x="0" y="0"/>
            <a:chExt cx="3220" cy="432"/>
          </a:xfrm>
        </p:grpSpPr>
        <p:pic>
          <p:nvPicPr>
            <p:cNvPr id="6175" name="Picture 8"/>
            <p:cNvPicPr>
              <a:picLocks noChangeAspect="1"/>
            </p:cNvPicPr>
            <p:nvPr/>
          </p:nvPicPr>
          <p:blipFill>
            <a:blip r:embed="rId1" cstate="email"/>
            <a:srcRect l="7590" t="56862" r="84813" b="37532"/>
            <a:stretch>
              <a:fillRect/>
            </a:stretch>
          </p:blipFill>
          <p:spPr>
            <a:xfrm>
              <a:off x="0" y="0"/>
              <a:ext cx="408" cy="4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6" name="Text Box 17"/>
            <p:cNvSpPr txBox="1"/>
            <p:nvPr/>
          </p:nvSpPr>
          <p:spPr>
            <a:xfrm>
              <a:off x="362" y="61"/>
              <a:ext cx="285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为什么做成三角形的？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6155" name="Text Box 12"/>
          <p:cNvSpPr txBox="1"/>
          <p:nvPr/>
        </p:nvSpPr>
        <p:spPr>
          <a:xfrm>
            <a:off x="1258888" y="5300663"/>
            <a:ext cx="7416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2.</a:t>
            </a: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动手拉一拉，看看有什么发现？</a:t>
            </a:r>
            <a:endParaRPr lang="zh-CN" altLang="en-US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56" name="Text Box 13"/>
          <p:cNvSpPr txBox="1"/>
          <p:nvPr/>
        </p:nvSpPr>
        <p:spPr>
          <a:xfrm>
            <a:off x="1187450" y="4508500"/>
            <a:ext cx="8388350" cy="47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1.</a:t>
            </a:r>
            <a:r>
              <a:rPr lang="zh-CN" altLang="en-US" sz="20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打开学具袋，用里面的材料拼插出我们学过的平面图形。</a:t>
            </a:r>
            <a:endParaRPr lang="zh-CN" altLang="en-US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57" name="Text Box 14"/>
          <p:cNvSpPr txBox="1"/>
          <p:nvPr/>
        </p:nvSpPr>
        <p:spPr>
          <a:xfrm>
            <a:off x="755650" y="2852738"/>
            <a:ext cx="76327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   书架、自行车架，篮球架及塔吊上的支架等，为什么设计成三角形的？三角形有什么特点呢？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1476375" y="1844675"/>
            <a:ext cx="1366838" cy="863600"/>
            <a:chOff x="0" y="0"/>
            <a:chExt cx="1452" cy="680"/>
          </a:xfrm>
        </p:grpSpPr>
        <p:pic>
          <p:nvPicPr>
            <p:cNvPr id="6172" name="Picture 16" descr="图片1"/>
            <p:cNvPicPr/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1452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73" name="Freeform 17"/>
            <p:cNvSpPr/>
            <p:nvPr/>
          </p:nvSpPr>
          <p:spPr>
            <a:xfrm>
              <a:off x="1051" y="453"/>
              <a:ext cx="293" cy="143"/>
            </a:xfrm>
            <a:custGeom>
              <a:avLst/>
              <a:gdLst>
                <a:gd name="txL" fmla="*/ 0 w 317"/>
                <a:gd name="txT" fmla="*/ 0 h 181"/>
                <a:gd name="txR" fmla="*/ 317 w 317"/>
                <a:gd name="txB" fmla="*/ 181 h 181"/>
              </a:gdLst>
              <a:ahLst/>
              <a:cxnLst>
                <a:cxn ang="0">
                  <a:pos x="0" y="0"/>
                </a:cxn>
                <a:cxn ang="0">
                  <a:pos x="293" y="143"/>
                </a:cxn>
                <a:cxn ang="0">
                  <a:pos x="293" y="0"/>
                </a:cxn>
                <a:cxn ang="0">
                  <a:pos x="0" y="0"/>
                </a:cxn>
              </a:cxnLst>
              <a:rect l="txL" t="txT" r="txR" b="txB"/>
              <a:pathLst>
                <a:path w="317" h="181">
                  <a:moveTo>
                    <a:pt x="0" y="0"/>
                  </a:moveTo>
                  <a:lnTo>
                    <a:pt x="317" y="181"/>
                  </a:lnTo>
                  <a:lnTo>
                    <a:pt x="3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2225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Freeform 18"/>
            <p:cNvSpPr/>
            <p:nvPr/>
          </p:nvSpPr>
          <p:spPr>
            <a:xfrm>
              <a:off x="0" y="453"/>
              <a:ext cx="293" cy="143"/>
            </a:xfrm>
            <a:custGeom>
              <a:avLst/>
              <a:gdLst>
                <a:gd name="txL" fmla="*/ 0 w 317"/>
                <a:gd name="txT" fmla="*/ 0 h 181"/>
                <a:gd name="txR" fmla="*/ 317 w 317"/>
                <a:gd name="txB" fmla="*/ 181 h 181"/>
              </a:gdLst>
              <a:ahLst/>
              <a:cxnLst>
                <a:cxn ang="0">
                  <a:pos x="0" y="0"/>
                </a:cxn>
                <a:cxn ang="0">
                  <a:pos x="293" y="143"/>
                </a:cxn>
                <a:cxn ang="0">
                  <a:pos x="293" y="0"/>
                </a:cxn>
                <a:cxn ang="0">
                  <a:pos x="0" y="0"/>
                </a:cxn>
              </a:cxnLst>
              <a:rect l="txL" t="txT" r="txR" b="txB"/>
              <a:pathLst>
                <a:path w="317" h="181">
                  <a:moveTo>
                    <a:pt x="0" y="0"/>
                  </a:moveTo>
                  <a:lnTo>
                    <a:pt x="317" y="181"/>
                  </a:lnTo>
                  <a:lnTo>
                    <a:pt x="3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2225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" name="Picture 19"/>
          <p:cNvPicPr/>
          <p:nvPr/>
        </p:nvPicPr>
        <p:blipFill>
          <a:blip r:embed="rId3" cstate="email"/>
          <a:srcRect l="7130" t="2699" r="7486"/>
          <a:stretch>
            <a:fillRect/>
          </a:stretch>
        </p:blipFill>
        <p:spPr>
          <a:xfrm>
            <a:off x="3132138" y="1844675"/>
            <a:ext cx="1293812" cy="9001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58" name="Group 20"/>
          <p:cNvGrpSpPr/>
          <p:nvPr/>
        </p:nvGrpSpPr>
        <p:grpSpPr>
          <a:xfrm>
            <a:off x="4729163" y="1844675"/>
            <a:ext cx="1366837" cy="863600"/>
            <a:chOff x="0" y="0"/>
            <a:chExt cx="936" cy="590"/>
          </a:xfrm>
        </p:grpSpPr>
        <p:grpSp>
          <p:nvGrpSpPr>
            <p:cNvPr id="6164" name="Group 21"/>
            <p:cNvGrpSpPr/>
            <p:nvPr/>
          </p:nvGrpSpPr>
          <p:grpSpPr>
            <a:xfrm>
              <a:off x="0" y="0"/>
              <a:ext cx="936" cy="590"/>
              <a:chOff x="0" y="0"/>
              <a:chExt cx="936" cy="590"/>
            </a:xfrm>
          </p:grpSpPr>
          <p:pic>
            <p:nvPicPr>
              <p:cNvPr id="6170" name="Picture 22" descr="http://www.cs-guandu.cn/image/9-1.jpg"/>
              <p:cNvPicPr>
                <a:picLocks noChangeAspect="1"/>
              </p:cNvPicPr>
              <p:nvPr/>
            </p:nvPicPr>
            <p:blipFill>
              <a:blip r:embed="rId4" r:link="rId5" cstate="email"/>
              <a:stretch>
                <a:fillRect/>
              </a:stretch>
            </p:blipFill>
            <p:spPr>
              <a:xfrm>
                <a:off x="0" y="0"/>
                <a:ext cx="936" cy="573"/>
              </a:xfrm>
              <a:prstGeom prst="rect">
                <a:avLst/>
              </a:prstGeom>
              <a:solidFill>
                <a:srgbClr val="CCFFCC">
                  <a:alpha val="70195"/>
                </a:srgbClr>
              </a:solidFill>
              <a:ln w="9525">
                <a:noFill/>
              </a:ln>
            </p:spPr>
          </p:pic>
          <p:sp>
            <p:nvSpPr>
              <p:cNvPr id="6171" name="Rectangle 23"/>
              <p:cNvSpPr/>
              <p:nvPr/>
            </p:nvSpPr>
            <p:spPr>
              <a:xfrm>
                <a:off x="0" y="0"/>
                <a:ext cx="862" cy="590"/>
              </a:xfrm>
              <a:prstGeom prst="rect">
                <a:avLst/>
              </a:prstGeom>
              <a:solidFill>
                <a:srgbClr val="FF0000">
                  <a:alpha val="21960"/>
                </a:srgbClr>
              </a:solidFill>
              <a:ln w="9525">
                <a:noFill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165" name="Group 24"/>
            <p:cNvGrpSpPr/>
            <p:nvPr/>
          </p:nvGrpSpPr>
          <p:grpSpPr>
            <a:xfrm>
              <a:off x="553" y="256"/>
              <a:ext cx="136" cy="318"/>
              <a:chOff x="0" y="0"/>
              <a:chExt cx="136" cy="318"/>
            </a:xfrm>
          </p:grpSpPr>
          <p:sp>
            <p:nvSpPr>
              <p:cNvPr id="6166" name="Line 25"/>
              <p:cNvSpPr/>
              <p:nvPr/>
            </p:nvSpPr>
            <p:spPr>
              <a:xfrm flipH="1">
                <a:off x="0" y="0"/>
                <a:ext cx="0" cy="318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6167" name="Group 26"/>
              <p:cNvGrpSpPr/>
              <p:nvPr/>
            </p:nvGrpSpPr>
            <p:grpSpPr>
              <a:xfrm>
                <a:off x="0" y="0"/>
                <a:ext cx="136" cy="310"/>
                <a:chOff x="0" y="0"/>
                <a:chExt cx="136" cy="310"/>
              </a:xfrm>
            </p:grpSpPr>
            <p:sp>
              <p:nvSpPr>
                <p:cNvPr id="6168" name="Line 27"/>
                <p:cNvSpPr/>
                <p:nvPr/>
              </p:nvSpPr>
              <p:spPr>
                <a:xfrm flipV="1">
                  <a:off x="0" y="272"/>
                  <a:ext cx="136" cy="38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169" name="Line 28"/>
                <p:cNvSpPr/>
                <p:nvPr/>
              </p:nvSpPr>
              <p:spPr>
                <a:xfrm>
                  <a:off x="8" y="0"/>
                  <a:ext cx="128" cy="272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6159" name="Group 29"/>
          <p:cNvGrpSpPr/>
          <p:nvPr/>
        </p:nvGrpSpPr>
        <p:grpSpPr>
          <a:xfrm>
            <a:off x="6300788" y="1844675"/>
            <a:ext cx="1331912" cy="863600"/>
            <a:chOff x="0" y="0"/>
            <a:chExt cx="907" cy="673"/>
          </a:xfrm>
        </p:grpSpPr>
        <p:pic>
          <p:nvPicPr>
            <p:cNvPr id="6160" name="Picture 30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0" y="0"/>
              <a:ext cx="907" cy="6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1" name="Line 31"/>
            <p:cNvSpPr/>
            <p:nvPr/>
          </p:nvSpPr>
          <p:spPr>
            <a:xfrm flipV="1">
              <a:off x="46" y="90"/>
              <a:ext cx="771" cy="273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2" name="Line 32"/>
            <p:cNvSpPr/>
            <p:nvPr/>
          </p:nvSpPr>
          <p:spPr>
            <a:xfrm flipH="1">
              <a:off x="46" y="45"/>
              <a:ext cx="499" cy="318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3" name="Line 33"/>
            <p:cNvSpPr/>
            <p:nvPr/>
          </p:nvSpPr>
          <p:spPr>
            <a:xfrm>
              <a:off x="545" y="45"/>
              <a:ext cx="272" cy="45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4" name="Picture 34" descr="C:\Users\zyglb\Desktop\标题\探究新知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51" grpId="0"/>
      <p:bldP spid="6155" grpId="0"/>
      <p:bldP spid="6156" grpId="0"/>
      <p:bldP spid="61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5"/>
          <p:cNvSpPr txBox="1"/>
          <p:nvPr/>
        </p:nvSpPr>
        <p:spPr>
          <a:xfrm>
            <a:off x="5216525" y="4286250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7172" name="Group 4"/>
          <p:cNvGrpSpPr/>
          <p:nvPr/>
        </p:nvGrpSpPr>
        <p:grpSpPr>
          <a:xfrm>
            <a:off x="3276600" y="3357563"/>
            <a:ext cx="2374900" cy="1584325"/>
            <a:chOff x="0" y="0"/>
            <a:chExt cx="1496" cy="998"/>
          </a:xfrm>
        </p:grpSpPr>
        <p:sp>
          <p:nvSpPr>
            <p:cNvPr id="7181" name="AutoShape 5"/>
            <p:cNvSpPr/>
            <p:nvPr/>
          </p:nvSpPr>
          <p:spPr>
            <a:xfrm>
              <a:off x="453" y="0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7182" name="AutoShape 6"/>
            <p:cNvSpPr/>
            <p:nvPr/>
          </p:nvSpPr>
          <p:spPr>
            <a:xfrm>
              <a:off x="0" y="726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7183" name="AutoShape 7"/>
            <p:cNvSpPr/>
            <p:nvPr/>
          </p:nvSpPr>
          <p:spPr>
            <a:xfrm>
              <a:off x="1224" y="681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74" name="Group 9"/>
          <p:cNvGrpSpPr/>
          <p:nvPr/>
        </p:nvGrpSpPr>
        <p:grpSpPr>
          <a:xfrm>
            <a:off x="684213" y="1412875"/>
            <a:ext cx="5111750" cy="685800"/>
            <a:chOff x="0" y="0"/>
            <a:chExt cx="3220" cy="432"/>
          </a:xfrm>
        </p:grpSpPr>
        <p:pic>
          <p:nvPicPr>
            <p:cNvPr id="7179" name="Picture 8"/>
            <p:cNvPicPr>
              <a:picLocks noChangeAspect="1"/>
            </p:cNvPicPr>
            <p:nvPr/>
          </p:nvPicPr>
          <p:blipFill>
            <a:blip r:embed="rId1" cstate="email"/>
            <a:srcRect l="7590" t="56862" r="84813" b="37532"/>
            <a:stretch>
              <a:fillRect/>
            </a:stretch>
          </p:blipFill>
          <p:spPr>
            <a:xfrm>
              <a:off x="0" y="0"/>
              <a:ext cx="408" cy="4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0" name="Text Box 17"/>
            <p:cNvSpPr txBox="1"/>
            <p:nvPr/>
          </p:nvSpPr>
          <p:spPr>
            <a:xfrm>
              <a:off x="362" y="61"/>
              <a:ext cx="285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为什么做成三角形的？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" name="Text Box 12"/>
          <p:cNvSpPr txBox="1"/>
          <p:nvPr/>
        </p:nvSpPr>
        <p:spPr>
          <a:xfrm>
            <a:off x="2771775" y="5516563"/>
            <a:ext cx="3384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三角形具有稳定性。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17115" y="2098675"/>
            <a:ext cx="3605530" cy="315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/>
          <p:nvPr/>
        </p:nvSpPr>
        <p:spPr>
          <a:xfrm>
            <a:off x="644525" y="1071563"/>
            <a:ext cx="74993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生活中有哪些用到三角形稳定性的例子？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8196" name="Picture 4" descr="斜拉桥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95413" y="2092325"/>
            <a:ext cx="6118225" cy="392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 descr="自行车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395413" y="2090738"/>
            <a:ext cx="6118225" cy="3959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6"/>
          <p:cNvGrpSpPr/>
          <p:nvPr/>
        </p:nvGrpSpPr>
        <p:grpSpPr>
          <a:xfrm>
            <a:off x="1403350" y="3213100"/>
            <a:ext cx="5834063" cy="1944688"/>
            <a:chOff x="0" y="0"/>
            <a:chExt cx="3675" cy="1225"/>
          </a:xfrm>
        </p:grpSpPr>
        <p:sp>
          <p:nvSpPr>
            <p:cNvPr id="8253" name="Line 7"/>
            <p:cNvSpPr/>
            <p:nvPr/>
          </p:nvSpPr>
          <p:spPr>
            <a:xfrm flipH="1">
              <a:off x="0" y="0"/>
              <a:ext cx="1632" cy="1179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54" name="Line 8"/>
            <p:cNvSpPr/>
            <p:nvPr/>
          </p:nvSpPr>
          <p:spPr>
            <a:xfrm>
              <a:off x="0" y="1179"/>
              <a:ext cx="3675" cy="45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55" name="Line 9"/>
            <p:cNvSpPr/>
            <p:nvPr/>
          </p:nvSpPr>
          <p:spPr>
            <a:xfrm>
              <a:off x="1633" y="0"/>
              <a:ext cx="2041" cy="1225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10"/>
          <p:cNvGrpSpPr/>
          <p:nvPr/>
        </p:nvGrpSpPr>
        <p:grpSpPr>
          <a:xfrm>
            <a:off x="3635375" y="3140075"/>
            <a:ext cx="1728788" cy="1009650"/>
            <a:chOff x="0" y="0"/>
            <a:chExt cx="1089" cy="636"/>
          </a:xfrm>
        </p:grpSpPr>
        <p:sp>
          <p:nvSpPr>
            <p:cNvPr id="8249" name="Line 11"/>
            <p:cNvSpPr/>
            <p:nvPr/>
          </p:nvSpPr>
          <p:spPr>
            <a:xfrm flipV="1">
              <a:off x="318" y="46"/>
              <a:ext cx="771" cy="59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8250" name="Group 12"/>
            <p:cNvGrpSpPr/>
            <p:nvPr/>
          </p:nvGrpSpPr>
          <p:grpSpPr>
            <a:xfrm>
              <a:off x="0" y="0"/>
              <a:ext cx="1089" cy="636"/>
              <a:chOff x="0" y="0"/>
              <a:chExt cx="1089" cy="636"/>
            </a:xfrm>
          </p:grpSpPr>
          <p:sp>
            <p:nvSpPr>
              <p:cNvPr id="8251" name="Line 13"/>
              <p:cNvSpPr/>
              <p:nvPr/>
            </p:nvSpPr>
            <p:spPr>
              <a:xfrm>
                <a:off x="0" y="0"/>
                <a:ext cx="318" cy="636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52" name="Line 14"/>
              <p:cNvSpPr/>
              <p:nvPr/>
            </p:nvSpPr>
            <p:spPr>
              <a:xfrm>
                <a:off x="0" y="1"/>
                <a:ext cx="1089" cy="45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pic>
        <p:nvPicPr>
          <p:cNvPr id="8207" name="Picture 15" descr="塔吊"/>
          <p:cNvPicPr/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395413" y="2090738"/>
            <a:ext cx="6118225" cy="3959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16"/>
          <p:cNvGrpSpPr/>
          <p:nvPr/>
        </p:nvGrpSpPr>
        <p:grpSpPr>
          <a:xfrm>
            <a:off x="3635375" y="2781300"/>
            <a:ext cx="2881313" cy="719138"/>
            <a:chOff x="0" y="0"/>
            <a:chExt cx="1905" cy="453"/>
          </a:xfrm>
        </p:grpSpPr>
        <p:sp>
          <p:nvSpPr>
            <p:cNvPr id="8245" name="Line 17"/>
            <p:cNvSpPr/>
            <p:nvPr/>
          </p:nvSpPr>
          <p:spPr>
            <a:xfrm>
              <a:off x="0" y="0"/>
              <a:ext cx="816" cy="408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8246" name="Group 18"/>
            <p:cNvGrpSpPr/>
            <p:nvPr/>
          </p:nvGrpSpPr>
          <p:grpSpPr>
            <a:xfrm>
              <a:off x="0" y="0"/>
              <a:ext cx="1905" cy="453"/>
              <a:chOff x="0" y="0"/>
              <a:chExt cx="1905" cy="453"/>
            </a:xfrm>
          </p:grpSpPr>
          <p:sp>
            <p:nvSpPr>
              <p:cNvPr id="8247" name="Line 19"/>
              <p:cNvSpPr/>
              <p:nvPr/>
            </p:nvSpPr>
            <p:spPr>
              <a:xfrm>
                <a:off x="816" y="408"/>
                <a:ext cx="1089" cy="45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48" name="Line 20"/>
              <p:cNvSpPr/>
              <p:nvPr/>
            </p:nvSpPr>
            <p:spPr>
              <a:xfrm>
                <a:off x="0" y="0"/>
                <a:ext cx="1905" cy="453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pic>
        <p:nvPicPr>
          <p:cNvPr id="8213" name="Picture 21" descr="照相机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395413" y="2090738"/>
            <a:ext cx="6118225" cy="3959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Group 22"/>
          <p:cNvGrpSpPr/>
          <p:nvPr/>
        </p:nvGrpSpPr>
        <p:grpSpPr>
          <a:xfrm>
            <a:off x="3348038" y="3068638"/>
            <a:ext cx="1008062" cy="1944687"/>
            <a:chOff x="0" y="0"/>
            <a:chExt cx="635" cy="1225"/>
          </a:xfrm>
        </p:grpSpPr>
        <p:sp>
          <p:nvSpPr>
            <p:cNvPr id="8242" name="Line 23"/>
            <p:cNvSpPr/>
            <p:nvPr/>
          </p:nvSpPr>
          <p:spPr>
            <a:xfrm flipH="1">
              <a:off x="0" y="0"/>
              <a:ext cx="635" cy="118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43" name="Line 24"/>
            <p:cNvSpPr/>
            <p:nvPr/>
          </p:nvSpPr>
          <p:spPr>
            <a:xfrm>
              <a:off x="0" y="1179"/>
              <a:ext cx="590" cy="46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44" name="Line 25"/>
            <p:cNvSpPr/>
            <p:nvPr/>
          </p:nvSpPr>
          <p:spPr>
            <a:xfrm flipH="1">
              <a:off x="590" y="0"/>
              <a:ext cx="45" cy="1225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8218" name="Picture 26" descr="空调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1395413" y="2090738"/>
            <a:ext cx="6118225" cy="3959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Group 27"/>
          <p:cNvGrpSpPr/>
          <p:nvPr/>
        </p:nvGrpSpPr>
        <p:grpSpPr>
          <a:xfrm>
            <a:off x="4500563" y="5013325"/>
            <a:ext cx="1943100" cy="720725"/>
            <a:chOff x="0" y="0"/>
            <a:chExt cx="1224" cy="454"/>
          </a:xfrm>
        </p:grpSpPr>
        <p:grpSp>
          <p:nvGrpSpPr>
            <p:cNvPr id="8234" name="Group 28"/>
            <p:cNvGrpSpPr/>
            <p:nvPr/>
          </p:nvGrpSpPr>
          <p:grpSpPr>
            <a:xfrm>
              <a:off x="0" y="91"/>
              <a:ext cx="363" cy="363"/>
              <a:chOff x="0" y="0"/>
              <a:chExt cx="363" cy="363"/>
            </a:xfrm>
          </p:grpSpPr>
          <p:sp>
            <p:nvSpPr>
              <p:cNvPr id="8239" name="Line 29"/>
              <p:cNvSpPr/>
              <p:nvPr/>
            </p:nvSpPr>
            <p:spPr>
              <a:xfrm>
                <a:off x="0" y="0"/>
                <a:ext cx="363" cy="181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40" name="Line 30"/>
              <p:cNvSpPr/>
              <p:nvPr/>
            </p:nvSpPr>
            <p:spPr>
              <a:xfrm flipH="1">
                <a:off x="318" y="181"/>
                <a:ext cx="45" cy="182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41" name="Line 31"/>
              <p:cNvSpPr/>
              <p:nvPr/>
            </p:nvSpPr>
            <p:spPr>
              <a:xfrm>
                <a:off x="0" y="0"/>
                <a:ext cx="318" cy="363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8235" name="Group 32"/>
            <p:cNvGrpSpPr/>
            <p:nvPr/>
          </p:nvGrpSpPr>
          <p:grpSpPr>
            <a:xfrm rot="-365908">
              <a:off x="907" y="0"/>
              <a:ext cx="317" cy="317"/>
              <a:chOff x="0" y="0"/>
              <a:chExt cx="317" cy="317"/>
            </a:xfrm>
          </p:grpSpPr>
          <p:sp>
            <p:nvSpPr>
              <p:cNvPr id="8236" name="Line 33"/>
              <p:cNvSpPr/>
              <p:nvPr/>
            </p:nvSpPr>
            <p:spPr>
              <a:xfrm>
                <a:off x="0" y="0"/>
                <a:ext cx="317" cy="181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37" name="Line 34"/>
              <p:cNvSpPr/>
              <p:nvPr/>
            </p:nvSpPr>
            <p:spPr>
              <a:xfrm flipH="1">
                <a:off x="272" y="181"/>
                <a:ext cx="45" cy="136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38" name="Line 35"/>
              <p:cNvSpPr/>
              <p:nvPr/>
            </p:nvSpPr>
            <p:spPr>
              <a:xfrm>
                <a:off x="0" y="0"/>
                <a:ext cx="272" cy="317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pic>
        <p:nvPicPr>
          <p:cNvPr id="8228" name="Picture 36" descr="篮球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1395413" y="2090738"/>
            <a:ext cx="6118225" cy="3959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Group 37"/>
          <p:cNvGrpSpPr/>
          <p:nvPr/>
        </p:nvGrpSpPr>
        <p:grpSpPr>
          <a:xfrm>
            <a:off x="5003800" y="3789363"/>
            <a:ext cx="792163" cy="2160587"/>
            <a:chOff x="0" y="0"/>
            <a:chExt cx="499" cy="1361"/>
          </a:xfrm>
        </p:grpSpPr>
        <p:sp>
          <p:nvSpPr>
            <p:cNvPr id="8231" name="Line 38"/>
            <p:cNvSpPr/>
            <p:nvPr/>
          </p:nvSpPr>
          <p:spPr>
            <a:xfrm>
              <a:off x="0" y="0"/>
              <a:ext cx="46" cy="136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2" name="Line 39"/>
            <p:cNvSpPr/>
            <p:nvPr/>
          </p:nvSpPr>
          <p:spPr>
            <a:xfrm flipV="1">
              <a:off x="46" y="1179"/>
              <a:ext cx="453" cy="182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3" name="Line 40"/>
            <p:cNvSpPr/>
            <p:nvPr/>
          </p:nvSpPr>
          <p:spPr>
            <a:xfrm rot="60000">
              <a:off x="0" y="0"/>
              <a:ext cx="499" cy="1179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4" name="Picture 42" descr="屋顶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95413" y="2090738"/>
            <a:ext cx="6118225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未知"/>
          <p:cNvSpPr/>
          <p:nvPr/>
        </p:nvSpPr>
        <p:spPr>
          <a:xfrm>
            <a:off x="2627313" y="2420938"/>
            <a:ext cx="4392612" cy="1368425"/>
          </a:xfrm>
          <a:custGeom>
            <a:avLst/>
            <a:gdLst>
              <a:gd name="txL" fmla="*/ 0 w 2767"/>
              <a:gd name="txT" fmla="*/ 0 h 862"/>
              <a:gd name="txR" fmla="*/ 2767 w 2767"/>
              <a:gd name="txB" fmla="*/ 862 h 862"/>
            </a:gdLst>
            <a:ahLst/>
            <a:cxnLst>
              <a:cxn ang="0">
                <a:pos x="1657350" y="0"/>
              </a:cxn>
              <a:cxn ang="0">
                <a:pos x="0" y="1368425"/>
              </a:cxn>
              <a:cxn ang="0">
                <a:pos x="4392612" y="71438"/>
              </a:cxn>
              <a:cxn ang="0">
                <a:pos x="1657350" y="0"/>
              </a:cxn>
            </a:cxnLst>
            <a:rect l="txL" t="txT" r="txR" b="txB"/>
            <a:pathLst>
              <a:path w="2767" h="862">
                <a:moveTo>
                  <a:pt x="1044" y="0"/>
                </a:moveTo>
                <a:lnTo>
                  <a:pt x="0" y="862"/>
                </a:lnTo>
                <a:lnTo>
                  <a:pt x="2767" y="45"/>
                </a:lnTo>
                <a:lnTo>
                  <a:pt x="1044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FF0000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Picture 44" descr="相框"/>
          <p:cNvPicPr/>
          <p:nvPr/>
        </p:nvPicPr>
        <p:blipFill>
          <a:blip r:embed="rId8" cstate="email"/>
          <a:stretch>
            <a:fillRect/>
          </a:stretch>
        </p:blipFill>
        <p:spPr>
          <a:xfrm>
            <a:off x="1395413" y="2090738"/>
            <a:ext cx="6118225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未知"/>
          <p:cNvSpPr/>
          <p:nvPr/>
        </p:nvSpPr>
        <p:spPr>
          <a:xfrm>
            <a:off x="3924300" y="4221163"/>
            <a:ext cx="2447925" cy="1655762"/>
          </a:xfrm>
          <a:custGeom>
            <a:avLst/>
            <a:gdLst>
              <a:gd name="txL" fmla="*/ 0 w 1542"/>
              <a:gd name="txT" fmla="*/ 0 h 1043"/>
              <a:gd name="txR" fmla="*/ 1542 w 1542"/>
              <a:gd name="txB" fmla="*/ 1043 h 1043"/>
            </a:gdLst>
            <a:ahLst/>
            <a:cxnLst>
              <a:cxn ang="0">
                <a:pos x="1008063" y="0"/>
              </a:cxn>
              <a:cxn ang="0">
                <a:pos x="0" y="1295400"/>
              </a:cxn>
              <a:cxn ang="0">
                <a:pos x="2447925" y="1655762"/>
              </a:cxn>
              <a:cxn ang="0">
                <a:pos x="1008063" y="0"/>
              </a:cxn>
            </a:cxnLst>
            <a:rect l="txL" t="txT" r="txR" b="txB"/>
            <a:pathLst>
              <a:path w="1542" h="1043">
                <a:moveTo>
                  <a:pt x="635" y="0"/>
                </a:moveTo>
                <a:lnTo>
                  <a:pt x="0" y="816"/>
                </a:lnTo>
                <a:lnTo>
                  <a:pt x="1542" y="1043"/>
                </a:lnTo>
                <a:lnTo>
                  <a:pt x="635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FF0000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" name="Picture 46" descr="滑翔伞1"/>
          <p:cNvPicPr/>
          <p:nvPr/>
        </p:nvPicPr>
        <p:blipFill>
          <a:blip r:embed="rId9" cstate="email"/>
          <a:stretch>
            <a:fillRect/>
          </a:stretch>
        </p:blipFill>
        <p:spPr>
          <a:xfrm>
            <a:off x="1395413" y="2090738"/>
            <a:ext cx="6118225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未知"/>
          <p:cNvSpPr/>
          <p:nvPr/>
        </p:nvSpPr>
        <p:spPr>
          <a:xfrm>
            <a:off x="2916238" y="3644900"/>
            <a:ext cx="2016125" cy="1800225"/>
          </a:xfrm>
          <a:custGeom>
            <a:avLst/>
            <a:gdLst>
              <a:gd name="txL" fmla="*/ 0 w 1270"/>
              <a:gd name="txT" fmla="*/ 0 h 1134"/>
              <a:gd name="txR" fmla="*/ 1270 w 1270"/>
              <a:gd name="txB" fmla="*/ 1134 h 1134"/>
            </a:gdLst>
            <a:ahLst/>
            <a:cxnLst>
              <a:cxn ang="0">
                <a:pos x="1511300" y="0"/>
              </a:cxn>
              <a:cxn ang="0">
                <a:pos x="0" y="1223963"/>
              </a:cxn>
              <a:cxn ang="0">
                <a:pos x="2016125" y="1800225"/>
              </a:cxn>
              <a:cxn ang="0">
                <a:pos x="1511300" y="0"/>
              </a:cxn>
            </a:cxnLst>
            <a:rect l="txL" t="txT" r="txR" b="txB"/>
            <a:pathLst>
              <a:path w="1270" h="1134">
                <a:moveTo>
                  <a:pt x="952" y="0"/>
                </a:moveTo>
                <a:lnTo>
                  <a:pt x="0" y="771"/>
                </a:lnTo>
                <a:lnTo>
                  <a:pt x="1270" y="1134"/>
                </a:lnTo>
                <a:lnTo>
                  <a:pt x="952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FF0000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" name="Picture 48" descr="未命名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395413" y="2060575"/>
            <a:ext cx="6118225" cy="3959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Group 49"/>
          <p:cNvGrpSpPr/>
          <p:nvPr/>
        </p:nvGrpSpPr>
        <p:grpSpPr>
          <a:xfrm>
            <a:off x="1619250" y="3716338"/>
            <a:ext cx="5005388" cy="2266950"/>
            <a:chOff x="0" y="0"/>
            <a:chExt cx="3153" cy="1428"/>
          </a:xfrm>
        </p:grpSpPr>
        <p:sp>
          <p:nvSpPr>
            <p:cNvPr id="8229" name="未知"/>
            <p:cNvSpPr/>
            <p:nvPr/>
          </p:nvSpPr>
          <p:spPr>
            <a:xfrm>
              <a:off x="0" y="0"/>
              <a:ext cx="1225" cy="1428"/>
            </a:xfrm>
            <a:custGeom>
              <a:avLst/>
              <a:gdLst>
                <a:gd name="txL" fmla="*/ 0 w 1225"/>
                <a:gd name="txT" fmla="*/ 0 h 1452"/>
                <a:gd name="txR" fmla="*/ 1225 w 1225"/>
                <a:gd name="txB" fmla="*/ 1452 h 1452"/>
              </a:gdLst>
              <a:ahLst/>
              <a:cxnLst>
                <a:cxn ang="0">
                  <a:pos x="1225" y="0"/>
                </a:cxn>
                <a:cxn ang="0">
                  <a:pos x="0" y="1428"/>
                </a:cxn>
                <a:cxn ang="0">
                  <a:pos x="1225" y="1428"/>
                </a:cxn>
                <a:cxn ang="0">
                  <a:pos x="1225" y="0"/>
                </a:cxn>
              </a:cxnLst>
              <a:rect l="txL" t="txT" r="txR" b="txB"/>
              <a:pathLst>
                <a:path w="1225" h="1452">
                  <a:moveTo>
                    <a:pt x="1225" y="0"/>
                  </a:moveTo>
                  <a:lnTo>
                    <a:pt x="0" y="1452"/>
                  </a:lnTo>
                  <a:lnTo>
                    <a:pt x="1225" y="1452"/>
                  </a:lnTo>
                  <a:lnTo>
                    <a:pt x="1225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0" name="未知"/>
            <p:cNvSpPr/>
            <p:nvPr/>
          </p:nvSpPr>
          <p:spPr>
            <a:xfrm>
              <a:off x="1929" y="0"/>
              <a:ext cx="1224" cy="1407"/>
            </a:xfrm>
            <a:custGeom>
              <a:avLst/>
              <a:gdLst>
                <a:gd name="txL" fmla="*/ 0 w 1224"/>
                <a:gd name="txT" fmla="*/ 0 h 1407"/>
                <a:gd name="txR" fmla="*/ 1224 w 1224"/>
                <a:gd name="txB" fmla="*/ 1407 h 1407"/>
              </a:gdLst>
              <a:ahLst/>
              <a:cxnLst>
                <a:cxn ang="0">
                  <a:pos x="0" y="1407"/>
                </a:cxn>
                <a:cxn ang="0">
                  <a:pos x="1224" y="1407"/>
                </a:cxn>
                <a:cxn ang="0">
                  <a:pos x="0" y="0"/>
                </a:cxn>
                <a:cxn ang="0">
                  <a:pos x="0" y="1407"/>
                </a:cxn>
              </a:cxnLst>
              <a:rect l="txL" t="txT" r="txR" b="txB"/>
              <a:pathLst>
                <a:path w="1224" h="1407">
                  <a:moveTo>
                    <a:pt x="0" y="1407"/>
                  </a:moveTo>
                  <a:lnTo>
                    <a:pt x="1224" y="1407"/>
                  </a:lnTo>
                  <a:lnTo>
                    <a:pt x="0" y="0"/>
                  </a:lnTo>
                  <a:lnTo>
                    <a:pt x="0" y="140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" name="Picture 52" descr="情境图"/>
          <p:cNvPicPr/>
          <p:nvPr/>
        </p:nvPicPr>
        <p:blipFill>
          <a:blip r:embed="rId11" cstate="email"/>
          <a:srcRect/>
          <a:stretch>
            <a:fillRect/>
          </a:stretch>
        </p:blipFill>
        <p:spPr>
          <a:xfrm>
            <a:off x="1395413" y="2090738"/>
            <a:ext cx="6118225" cy="3959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Group 53"/>
          <p:cNvGrpSpPr/>
          <p:nvPr/>
        </p:nvGrpSpPr>
        <p:grpSpPr>
          <a:xfrm>
            <a:off x="1403350" y="3106738"/>
            <a:ext cx="4921250" cy="1916112"/>
            <a:chOff x="0" y="0"/>
            <a:chExt cx="3100" cy="1207"/>
          </a:xfrm>
        </p:grpSpPr>
        <p:sp>
          <p:nvSpPr>
            <p:cNvPr id="8220" name="Freeform 54"/>
            <p:cNvSpPr/>
            <p:nvPr/>
          </p:nvSpPr>
          <p:spPr>
            <a:xfrm>
              <a:off x="0" y="0"/>
              <a:ext cx="281" cy="156"/>
            </a:xfrm>
            <a:custGeom>
              <a:avLst/>
              <a:gdLst>
                <a:gd name="txL" fmla="*/ 0 w 317"/>
                <a:gd name="txT" fmla="*/ 0 h 181"/>
                <a:gd name="txR" fmla="*/ 317 w 317"/>
                <a:gd name="txB" fmla="*/ 181 h 181"/>
              </a:gdLst>
              <a:ahLst/>
              <a:cxnLst>
                <a:cxn ang="0">
                  <a:pos x="0" y="0"/>
                </a:cxn>
                <a:cxn ang="0">
                  <a:pos x="281" y="156"/>
                </a:cxn>
                <a:cxn ang="0">
                  <a:pos x="281" y="0"/>
                </a:cxn>
                <a:cxn ang="0">
                  <a:pos x="0" y="0"/>
                </a:cxn>
              </a:cxnLst>
              <a:rect l="txL" t="txT" r="txR" b="txB"/>
              <a:pathLst>
                <a:path w="317" h="181">
                  <a:moveTo>
                    <a:pt x="0" y="0"/>
                  </a:moveTo>
                  <a:lnTo>
                    <a:pt x="317" y="181"/>
                  </a:lnTo>
                  <a:lnTo>
                    <a:pt x="3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2225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Freeform 55"/>
            <p:cNvSpPr/>
            <p:nvPr/>
          </p:nvSpPr>
          <p:spPr>
            <a:xfrm>
              <a:off x="1180" y="6"/>
              <a:ext cx="340" cy="156"/>
            </a:xfrm>
            <a:custGeom>
              <a:avLst/>
              <a:gdLst>
                <a:gd name="txL" fmla="*/ 0 w 317"/>
                <a:gd name="txT" fmla="*/ 0 h 181"/>
                <a:gd name="txR" fmla="*/ 317 w 317"/>
                <a:gd name="txB" fmla="*/ 181 h 181"/>
              </a:gdLst>
              <a:ahLst/>
              <a:cxnLst>
                <a:cxn ang="0">
                  <a:pos x="0" y="0"/>
                </a:cxn>
                <a:cxn ang="0">
                  <a:pos x="340" y="156"/>
                </a:cxn>
                <a:cxn ang="0">
                  <a:pos x="340" y="0"/>
                </a:cxn>
                <a:cxn ang="0">
                  <a:pos x="0" y="0"/>
                </a:cxn>
              </a:cxnLst>
              <a:rect l="txL" t="txT" r="txR" b="txB"/>
              <a:pathLst>
                <a:path w="317" h="181">
                  <a:moveTo>
                    <a:pt x="0" y="0"/>
                  </a:moveTo>
                  <a:lnTo>
                    <a:pt x="317" y="181"/>
                  </a:lnTo>
                  <a:lnTo>
                    <a:pt x="3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2225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Freeform 56"/>
            <p:cNvSpPr/>
            <p:nvPr/>
          </p:nvSpPr>
          <p:spPr>
            <a:xfrm>
              <a:off x="1827" y="799"/>
              <a:ext cx="306" cy="170"/>
            </a:xfrm>
            <a:custGeom>
              <a:avLst/>
              <a:gdLst>
                <a:gd name="txL" fmla="*/ 0 w 363"/>
                <a:gd name="txT" fmla="*/ 0 h 181"/>
                <a:gd name="txR" fmla="*/ 363 w 363"/>
                <a:gd name="txB" fmla="*/ 181 h 181"/>
              </a:gdLst>
              <a:ahLst/>
              <a:cxnLst>
                <a:cxn ang="0">
                  <a:pos x="38" y="0"/>
                </a:cxn>
                <a:cxn ang="0">
                  <a:pos x="306" y="0"/>
                </a:cxn>
                <a:cxn ang="0">
                  <a:pos x="191" y="170"/>
                </a:cxn>
                <a:cxn ang="0">
                  <a:pos x="0" y="0"/>
                </a:cxn>
                <a:cxn ang="0">
                  <a:pos x="77" y="0"/>
                </a:cxn>
                <a:cxn ang="0">
                  <a:pos x="229" y="0"/>
                </a:cxn>
              </a:cxnLst>
              <a:rect l="txL" t="txT" r="txR" b="txB"/>
              <a:pathLst>
                <a:path w="363" h="181">
                  <a:moveTo>
                    <a:pt x="45" y="0"/>
                  </a:moveTo>
                  <a:lnTo>
                    <a:pt x="363" y="0"/>
                  </a:lnTo>
                  <a:lnTo>
                    <a:pt x="227" y="181"/>
                  </a:lnTo>
                  <a:lnTo>
                    <a:pt x="0" y="0"/>
                  </a:lnTo>
                  <a:lnTo>
                    <a:pt x="91" y="0"/>
                  </a:lnTo>
                  <a:lnTo>
                    <a:pt x="272" y="0"/>
                  </a:lnTo>
                </a:path>
              </a:pathLst>
            </a:custGeom>
            <a:noFill/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23" name="Group 57"/>
            <p:cNvGrpSpPr/>
            <p:nvPr/>
          </p:nvGrpSpPr>
          <p:grpSpPr>
            <a:xfrm>
              <a:off x="2828" y="889"/>
              <a:ext cx="272" cy="318"/>
              <a:chOff x="0" y="0"/>
              <a:chExt cx="272" cy="318"/>
            </a:xfrm>
          </p:grpSpPr>
          <p:sp>
            <p:nvSpPr>
              <p:cNvPr id="8225" name="Line 58"/>
              <p:cNvSpPr/>
              <p:nvPr/>
            </p:nvSpPr>
            <p:spPr>
              <a:xfrm flipV="1">
                <a:off x="0" y="0"/>
                <a:ext cx="272" cy="136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8226" name="Group 59"/>
              <p:cNvGrpSpPr/>
              <p:nvPr/>
            </p:nvGrpSpPr>
            <p:grpSpPr>
              <a:xfrm>
                <a:off x="0" y="1"/>
                <a:ext cx="260" cy="317"/>
                <a:chOff x="0" y="0"/>
                <a:chExt cx="260" cy="317"/>
              </a:xfrm>
            </p:grpSpPr>
            <p:sp>
              <p:nvSpPr>
                <p:cNvPr id="8227" name="Line 60"/>
                <p:cNvSpPr/>
                <p:nvPr/>
              </p:nvSpPr>
              <p:spPr>
                <a:xfrm rot="180000" flipH="1">
                  <a:off x="79" y="0"/>
                  <a:ext cx="181" cy="317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" name="Line 61"/>
                <p:cNvSpPr/>
                <p:nvPr/>
              </p:nvSpPr>
              <p:spPr>
                <a:xfrm rot="360000">
                  <a:off x="0" y="141"/>
                  <a:ext cx="91" cy="172"/>
                </a:xfrm>
                <a:prstGeom prst="line">
                  <a:avLst/>
                </a:prstGeom>
                <a:ln w="254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8224" name="Freeform 62"/>
            <p:cNvSpPr/>
            <p:nvPr/>
          </p:nvSpPr>
          <p:spPr>
            <a:xfrm rot="180000">
              <a:off x="2073" y="139"/>
              <a:ext cx="249" cy="249"/>
            </a:xfrm>
            <a:custGeom>
              <a:avLst/>
              <a:gdLst>
                <a:gd name="txL" fmla="*/ 0 w 272"/>
                <a:gd name="txT" fmla="*/ 0 h 227"/>
                <a:gd name="txR" fmla="*/ 272 w 272"/>
                <a:gd name="txB" fmla="*/ 227 h 227"/>
              </a:gdLst>
              <a:ahLst/>
              <a:cxnLst>
                <a:cxn ang="0">
                  <a:pos x="0" y="50"/>
                </a:cxn>
                <a:cxn ang="0">
                  <a:pos x="249" y="0"/>
                </a:cxn>
                <a:cxn ang="0">
                  <a:pos x="167" y="249"/>
                </a:cxn>
                <a:cxn ang="0">
                  <a:pos x="0" y="50"/>
                </a:cxn>
              </a:cxnLst>
              <a:rect l="txL" t="txT" r="txR" b="txB"/>
              <a:pathLst>
                <a:path w="272" h="227">
                  <a:moveTo>
                    <a:pt x="0" y="46"/>
                  </a:moveTo>
                  <a:lnTo>
                    <a:pt x="272" y="0"/>
                  </a:lnTo>
                  <a:lnTo>
                    <a:pt x="182" y="227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3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7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1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132138" y="3068638"/>
            <a:ext cx="2735262" cy="1584325"/>
            <a:chOff x="0" y="0"/>
            <a:chExt cx="1723" cy="998"/>
          </a:xfrm>
        </p:grpSpPr>
        <p:sp>
          <p:nvSpPr>
            <p:cNvPr id="9251" name="未知"/>
            <p:cNvSpPr/>
            <p:nvPr/>
          </p:nvSpPr>
          <p:spPr>
            <a:xfrm>
              <a:off x="544" y="0"/>
              <a:ext cx="227" cy="99"/>
            </a:xfrm>
            <a:custGeom>
              <a:avLst/>
              <a:gdLst>
                <a:gd name="txL" fmla="*/ 0 w 227"/>
                <a:gd name="txT" fmla="*/ 0 h 99"/>
                <a:gd name="txR" fmla="*/ 227 w 227"/>
                <a:gd name="txB" fmla="*/ 99 h 99"/>
              </a:gdLst>
              <a:ahLst/>
              <a:cxnLst>
                <a:cxn ang="0">
                  <a:pos x="0" y="46"/>
                </a:cxn>
                <a:cxn ang="0">
                  <a:pos x="136" y="91"/>
                </a:cxn>
                <a:cxn ang="0">
                  <a:pos x="227" y="0"/>
                </a:cxn>
              </a:cxnLst>
              <a:rect l="txL" t="txT" r="txR" b="txB"/>
              <a:pathLst>
                <a:path w="227" h="99">
                  <a:moveTo>
                    <a:pt x="0" y="46"/>
                  </a:moveTo>
                  <a:cubicBezTo>
                    <a:pt x="49" y="72"/>
                    <a:pt x="98" y="99"/>
                    <a:pt x="136" y="91"/>
                  </a:cubicBezTo>
                  <a:cubicBezTo>
                    <a:pt x="174" y="83"/>
                    <a:pt x="219" y="15"/>
                    <a:pt x="227" y="0"/>
                  </a:cubicBezTo>
                </a:path>
              </a:pathLst>
            </a:custGeom>
            <a:noFill/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未知"/>
            <p:cNvSpPr/>
            <p:nvPr/>
          </p:nvSpPr>
          <p:spPr>
            <a:xfrm>
              <a:off x="0" y="862"/>
              <a:ext cx="136" cy="136"/>
            </a:xfrm>
            <a:custGeom>
              <a:avLst/>
              <a:gdLst>
                <a:gd name="txL" fmla="*/ 0 w 136"/>
                <a:gd name="txT" fmla="*/ 0 h 136"/>
                <a:gd name="txR" fmla="*/ 136 w 136"/>
                <a:gd name="txB" fmla="*/ 136 h 136"/>
              </a:gdLst>
              <a:ahLst/>
              <a:cxnLst>
                <a:cxn ang="0">
                  <a:pos x="0" y="0"/>
                </a:cxn>
                <a:cxn ang="0">
                  <a:pos x="91" y="45"/>
                </a:cxn>
                <a:cxn ang="0">
                  <a:pos x="136" y="136"/>
                </a:cxn>
              </a:cxnLst>
              <a:rect l="txL" t="txT" r="txR" b="txB"/>
              <a:pathLst>
                <a:path w="136" h="136">
                  <a:moveTo>
                    <a:pt x="0" y="0"/>
                  </a:moveTo>
                  <a:cubicBezTo>
                    <a:pt x="34" y="11"/>
                    <a:pt x="68" y="22"/>
                    <a:pt x="91" y="45"/>
                  </a:cubicBezTo>
                  <a:cubicBezTo>
                    <a:pt x="114" y="68"/>
                    <a:pt x="125" y="102"/>
                    <a:pt x="136" y="136"/>
                  </a:cubicBezTo>
                </a:path>
              </a:pathLst>
            </a:custGeom>
            <a:noFill/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未知"/>
            <p:cNvSpPr/>
            <p:nvPr/>
          </p:nvSpPr>
          <p:spPr>
            <a:xfrm>
              <a:off x="1671" y="862"/>
              <a:ext cx="52" cy="136"/>
            </a:xfrm>
            <a:custGeom>
              <a:avLst/>
              <a:gdLst>
                <a:gd name="txL" fmla="*/ 0 w 52"/>
                <a:gd name="txT" fmla="*/ 0 h 136"/>
                <a:gd name="txR" fmla="*/ 52 w 52"/>
                <a:gd name="txB" fmla="*/ 136 h 136"/>
              </a:gdLst>
              <a:ahLst/>
              <a:cxnLst>
                <a:cxn ang="0">
                  <a:pos x="52" y="0"/>
                </a:cxn>
                <a:cxn ang="0">
                  <a:pos x="7" y="45"/>
                </a:cxn>
                <a:cxn ang="0">
                  <a:pos x="7" y="136"/>
                </a:cxn>
              </a:cxnLst>
              <a:rect l="txL" t="txT" r="txR" b="txB"/>
              <a:pathLst>
                <a:path w="52" h="136">
                  <a:moveTo>
                    <a:pt x="52" y="0"/>
                  </a:moveTo>
                  <a:cubicBezTo>
                    <a:pt x="33" y="11"/>
                    <a:pt x="14" y="22"/>
                    <a:pt x="7" y="45"/>
                  </a:cubicBezTo>
                  <a:cubicBezTo>
                    <a:pt x="0" y="68"/>
                    <a:pt x="7" y="121"/>
                    <a:pt x="7" y="136"/>
                  </a:cubicBezTo>
                </a:path>
              </a:pathLst>
            </a:custGeom>
            <a:noFill/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2" name="未知"/>
          <p:cNvSpPr/>
          <p:nvPr/>
        </p:nvSpPr>
        <p:spPr>
          <a:xfrm>
            <a:off x="2987675" y="2924175"/>
            <a:ext cx="3168650" cy="1728788"/>
          </a:xfrm>
          <a:custGeom>
            <a:avLst/>
            <a:gdLst>
              <a:gd name="txL" fmla="*/ 0 w 1996"/>
              <a:gd name="txT" fmla="*/ 0 h 1089"/>
              <a:gd name="txR" fmla="*/ 1996 w 1996"/>
              <a:gd name="txB" fmla="*/ 1089 h 1089"/>
            </a:gdLst>
            <a:ahLst/>
            <a:cxnLst>
              <a:cxn ang="0">
                <a:pos x="1152525" y="0"/>
              </a:cxn>
              <a:cxn ang="0">
                <a:pos x="0" y="1728788"/>
              </a:cxn>
              <a:cxn ang="0">
                <a:pos x="3168650" y="1728788"/>
              </a:cxn>
              <a:cxn ang="0">
                <a:pos x="1152525" y="0"/>
              </a:cxn>
            </a:cxnLst>
            <a:rect l="txL" t="txT" r="txR" b="txB"/>
            <a:pathLst>
              <a:path w="1996" h="1089">
                <a:moveTo>
                  <a:pt x="726" y="0"/>
                </a:moveTo>
                <a:lnTo>
                  <a:pt x="0" y="1089"/>
                </a:lnTo>
                <a:lnTo>
                  <a:pt x="1996" y="1089"/>
                </a:lnTo>
                <a:lnTo>
                  <a:pt x="726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chemeClr val="tx1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1" name="TextBox 25"/>
          <p:cNvSpPr txBox="1"/>
          <p:nvPr/>
        </p:nvSpPr>
        <p:spPr>
          <a:xfrm>
            <a:off x="5216525" y="4286250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Group 9"/>
          <p:cNvGrpSpPr/>
          <p:nvPr/>
        </p:nvGrpSpPr>
        <p:grpSpPr>
          <a:xfrm>
            <a:off x="2124075" y="2395538"/>
            <a:ext cx="5040313" cy="2473325"/>
            <a:chOff x="0" y="0"/>
            <a:chExt cx="3175" cy="1558"/>
          </a:xfrm>
        </p:grpSpPr>
        <p:sp>
          <p:nvSpPr>
            <p:cNvPr id="9248" name="Text Box 10"/>
            <p:cNvSpPr txBox="1"/>
            <p:nvPr/>
          </p:nvSpPr>
          <p:spPr>
            <a:xfrm>
              <a:off x="1043" y="0"/>
              <a:ext cx="59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顶点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9249" name="Text Box 11"/>
            <p:cNvSpPr txBox="1"/>
            <p:nvPr/>
          </p:nvSpPr>
          <p:spPr>
            <a:xfrm>
              <a:off x="0" y="1270"/>
              <a:ext cx="59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顶点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9250" name="Text Box 12"/>
            <p:cNvSpPr txBox="1"/>
            <p:nvPr/>
          </p:nvSpPr>
          <p:spPr>
            <a:xfrm>
              <a:off x="2585" y="1270"/>
              <a:ext cx="59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顶点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2949575" y="2886075"/>
            <a:ext cx="3243263" cy="1798638"/>
            <a:chOff x="0" y="0"/>
            <a:chExt cx="2043" cy="1133"/>
          </a:xfrm>
        </p:grpSpPr>
        <p:sp>
          <p:nvSpPr>
            <p:cNvPr id="9245" name="Oval 14"/>
            <p:cNvSpPr/>
            <p:nvPr/>
          </p:nvSpPr>
          <p:spPr>
            <a:xfrm>
              <a:off x="726" y="0"/>
              <a:ext cx="45" cy="45"/>
            </a:xfrm>
            <a:prstGeom prst="ellipse">
              <a:avLst/>
            </a:prstGeom>
            <a:solidFill>
              <a:srgbClr val="FF00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9246" name="Oval 15"/>
            <p:cNvSpPr/>
            <p:nvPr/>
          </p:nvSpPr>
          <p:spPr>
            <a:xfrm>
              <a:off x="0" y="1088"/>
              <a:ext cx="45" cy="45"/>
            </a:xfrm>
            <a:prstGeom prst="ellipse">
              <a:avLst/>
            </a:prstGeom>
            <a:solidFill>
              <a:srgbClr val="FF00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9247" name="Oval 16"/>
            <p:cNvSpPr/>
            <p:nvPr/>
          </p:nvSpPr>
          <p:spPr>
            <a:xfrm>
              <a:off x="1998" y="1088"/>
              <a:ext cx="45" cy="45"/>
            </a:xfrm>
            <a:prstGeom prst="ellipse">
              <a:avLst/>
            </a:prstGeom>
            <a:solidFill>
              <a:srgbClr val="FF00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2771775" y="3403600"/>
            <a:ext cx="3168650" cy="1778000"/>
            <a:chOff x="0" y="0"/>
            <a:chExt cx="1996" cy="1120"/>
          </a:xfrm>
        </p:grpSpPr>
        <p:sp>
          <p:nvSpPr>
            <p:cNvPr id="9242" name="Text Box 18"/>
            <p:cNvSpPr txBox="1"/>
            <p:nvPr/>
          </p:nvSpPr>
          <p:spPr>
            <a:xfrm>
              <a:off x="0" y="16"/>
              <a:ext cx="36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边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9243" name="Text Box 19"/>
            <p:cNvSpPr txBox="1"/>
            <p:nvPr/>
          </p:nvSpPr>
          <p:spPr>
            <a:xfrm>
              <a:off x="862" y="832"/>
              <a:ext cx="36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边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9244" name="Text Box 20"/>
            <p:cNvSpPr txBox="1"/>
            <p:nvPr/>
          </p:nvSpPr>
          <p:spPr>
            <a:xfrm>
              <a:off x="1633" y="0"/>
              <a:ext cx="36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边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grpSp>
        <p:nvGrpSpPr>
          <p:cNvPr id="9225" name="Group 21"/>
          <p:cNvGrpSpPr/>
          <p:nvPr/>
        </p:nvGrpSpPr>
        <p:grpSpPr>
          <a:xfrm>
            <a:off x="3276600" y="3357563"/>
            <a:ext cx="2374900" cy="1584325"/>
            <a:chOff x="0" y="0"/>
            <a:chExt cx="1496" cy="998"/>
          </a:xfrm>
        </p:grpSpPr>
        <p:sp>
          <p:nvSpPr>
            <p:cNvPr id="9239" name="AutoShape 22"/>
            <p:cNvSpPr/>
            <p:nvPr/>
          </p:nvSpPr>
          <p:spPr>
            <a:xfrm>
              <a:off x="453" y="0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9240" name="AutoShape 23"/>
            <p:cNvSpPr/>
            <p:nvPr/>
          </p:nvSpPr>
          <p:spPr>
            <a:xfrm>
              <a:off x="0" y="726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9241" name="AutoShape 24"/>
            <p:cNvSpPr/>
            <p:nvPr/>
          </p:nvSpPr>
          <p:spPr>
            <a:xfrm>
              <a:off x="1224" y="681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9226" name="Group 25"/>
          <p:cNvGrpSpPr/>
          <p:nvPr/>
        </p:nvGrpSpPr>
        <p:grpSpPr>
          <a:xfrm>
            <a:off x="2555875" y="2565400"/>
            <a:ext cx="3959225" cy="2303463"/>
            <a:chOff x="0" y="0"/>
            <a:chExt cx="2494" cy="1451"/>
          </a:xfrm>
        </p:grpSpPr>
        <p:sp>
          <p:nvSpPr>
            <p:cNvPr id="9236" name="AutoShape 26"/>
            <p:cNvSpPr/>
            <p:nvPr/>
          </p:nvSpPr>
          <p:spPr>
            <a:xfrm>
              <a:off x="907" y="0"/>
              <a:ext cx="226" cy="227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9237" name="AutoShape 27"/>
            <p:cNvSpPr/>
            <p:nvPr/>
          </p:nvSpPr>
          <p:spPr>
            <a:xfrm>
              <a:off x="0" y="1224"/>
              <a:ext cx="226" cy="227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9238" name="AutoShape 28"/>
            <p:cNvSpPr/>
            <p:nvPr/>
          </p:nvSpPr>
          <p:spPr>
            <a:xfrm>
              <a:off x="2268" y="1179"/>
              <a:ext cx="226" cy="227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29"/>
          <p:cNvGrpSpPr/>
          <p:nvPr/>
        </p:nvGrpSpPr>
        <p:grpSpPr>
          <a:xfrm>
            <a:off x="3276600" y="3213100"/>
            <a:ext cx="2447925" cy="1439863"/>
            <a:chOff x="0" y="0"/>
            <a:chExt cx="1542" cy="907"/>
          </a:xfrm>
        </p:grpSpPr>
        <p:sp>
          <p:nvSpPr>
            <p:cNvPr id="9232" name="Text Box 30"/>
            <p:cNvSpPr txBox="1"/>
            <p:nvPr/>
          </p:nvSpPr>
          <p:spPr>
            <a:xfrm>
              <a:off x="408" y="0"/>
              <a:ext cx="31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角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grpSp>
          <p:nvGrpSpPr>
            <p:cNvPr id="9233" name="Group 31"/>
            <p:cNvGrpSpPr/>
            <p:nvPr/>
          </p:nvGrpSpPr>
          <p:grpSpPr>
            <a:xfrm>
              <a:off x="0" y="619"/>
              <a:ext cx="1542" cy="288"/>
              <a:chOff x="0" y="0"/>
              <a:chExt cx="1542" cy="288"/>
            </a:xfrm>
          </p:grpSpPr>
          <p:sp>
            <p:nvSpPr>
              <p:cNvPr id="9234" name="Text Box 32"/>
              <p:cNvSpPr txBox="1"/>
              <p:nvPr/>
            </p:nvSpPr>
            <p:spPr>
              <a:xfrm>
                <a:off x="0" y="0"/>
                <a:ext cx="31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zh-CN" altLang="en-US" sz="2400" b="1" dirty="0">
                    <a:latin typeface="Arial" panose="020B0604020202020204" pitchFamily="34" charset="0"/>
                    <a:ea typeface="楷体_GB2312" panose="02010609030101010101" pitchFamily="1" charset="-122"/>
                  </a:rPr>
                  <a:t>角</a:t>
                </a:r>
                <a:endPara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endParaRPr>
              </a:p>
            </p:txBody>
          </p:sp>
          <p:sp>
            <p:nvSpPr>
              <p:cNvPr id="9235" name="Text Box 33"/>
              <p:cNvSpPr txBox="1"/>
              <p:nvPr/>
            </p:nvSpPr>
            <p:spPr>
              <a:xfrm>
                <a:off x="1224" y="0"/>
                <a:ext cx="31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zh-CN" altLang="en-US" sz="2400" b="1" dirty="0">
                    <a:latin typeface="Arial" panose="020B0604020202020204" pitchFamily="34" charset="0"/>
                    <a:ea typeface="楷体_GB2312" panose="02010609030101010101" pitchFamily="1" charset="-122"/>
                  </a:rPr>
                  <a:t>角</a:t>
                </a:r>
                <a:endPara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endParaRPr>
              </a:p>
            </p:txBody>
          </p:sp>
        </p:grpSp>
      </p:grpSp>
      <p:grpSp>
        <p:nvGrpSpPr>
          <p:cNvPr id="9229" name="Group 35"/>
          <p:cNvGrpSpPr/>
          <p:nvPr/>
        </p:nvGrpSpPr>
        <p:grpSpPr>
          <a:xfrm>
            <a:off x="684213" y="1412875"/>
            <a:ext cx="5111750" cy="685800"/>
            <a:chOff x="0" y="0"/>
            <a:chExt cx="3220" cy="432"/>
          </a:xfrm>
        </p:grpSpPr>
        <p:pic>
          <p:nvPicPr>
            <p:cNvPr id="9230" name="Picture 8"/>
            <p:cNvPicPr>
              <a:picLocks noChangeAspect="1"/>
            </p:cNvPicPr>
            <p:nvPr/>
          </p:nvPicPr>
          <p:blipFill>
            <a:blip r:embed="rId1" cstate="email"/>
            <a:srcRect l="7590" t="56862" r="84813" b="37532"/>
            <a:stretch>
              <a:fillRect/>
            </a:stretch>
          </p:blipFill>
          <p:spPr>
            <a:xfrm>
              <a:off x="0" y="0"/>
              <a:ext cx="408" cy="4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Text Box 17"/>
            <p:cNvSpPr txBox="1"/>
            <p:nvPr/>
          </p:nvSpPr>
          <p:spPr>
            <a:xfrm>
              <a:off x="362" y="61"/>
              <a:ext cx="285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你认识三角形吗？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92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7092950" y="4149725"/>
            <a:ext cx="6477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 descr="2"/>
          <p:cNvPicPr/>
          <p:nvPr/>
        </p:nvPicPr>
        <p:blipFill>
          <a:blip r:embed="rId2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7238" y="4149725"/>
            <a:ext cx="647700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12"/>
          <p:cNvSpPr txBox="1"/>
          <p:nvPr/>
        </p:nvSpPr>
        <p:spPr>
          <a:xfrm>
            <a:off x="2001838" y="5392738"/>
            <a:ext cx="56435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Arial" panose="020B0604020202020204" pitchFamily="34" charset="0"/>
                <a:ea typeface="方正楷体简体" panose="03000509000000000000" charset="-122"/>
              </a:rPr>
              <a:t> </a:t>
            </a:r>
            <a:endParaRPr lang="zh-CN" altLang="en-US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468313" y="2492375"/>
            <a:ext cx="2663825" cy="1296988"/>
            <a:chOff x="0" y="0"/>
            <a:chExt cx="1678" cy="817"/>
          </a:xfrm>
        </p:grpSpPr>
        <p:sp>
          <p:nvSpPr>
            <p:cNvPr id="10266" name="Line 7"/>
            <p:cNvSpPr/>
            <p:nvPr/>
          </p:nvSpPr>
          <p:spPr>
            <a:xfrm flipV="1">
              <a:off x="0" y="0"/>
              <a:ext cx="544" cy="817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7" name="Line 8"/>
            <p:cNvSpPr/>
            <p:nvPr/>
          </p:nvSpPr>
          <p:spPr>
            <a:xfrm>
              <a:off x="544" y="0"/>
              <a:ext cx="408" cy="726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8" name="Line 9"/>
            <p:cNvSpPr/>
            <p:nvPr/>
          </p:nvSpPr>
          <p:spPr>
            <a:xfrm flipV="1">
              <a:off x="952" y="46"/>
              <a:ext cx="227" cy="68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9" name="Line 10"/>
            <p:cNvSpPr/>
            <p:nvPr/>
          </p:nvSpPr>
          <p:spPr>
            <a:xfrm>
              <a:off x="1179" y="46"/>
              <a:ext cx="499" cy="725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11"/>
          <p:cNvGrpSpPr/>
          <p:nvPr/>
        </p:nvGrpSpPr>
        <p:grpSpPr>
          <a:xfrm>
            <a:off x="3563938" y="2420938"/>
            <a:ext cx="2087562" cy="1296987"/>
            <a:chOff x="0" y="0"/>
            <a:chExt cx="952" cy="635"/>
          </a:xfrm>
        </p:grpSpPr>
        <p:sp>
          <p:nvSpPr>
            <p:cNvPr id="10263" name="Line 12"/>
            <p:cNvSpPr/>
            <p:nvPr/>
          </p:nvSpPr>
          <p:spPr>
            <a:xfrm flipV="1">
              <a:off x="0" y="0"/>
              <a:ext cx="680" cy="499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4" name="Line 13"/>
            <p:cNvSpPr/>
            <p:nvPr/>
          </p:nvSpPr>
          <p:spPr>
            <a:xfrm>
              <a:off x="680" y="0"/>
              <a:ext cx="272" cy="499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5" name="未知"/>
            <p:cNvSpPr/>
            <p:nvPr/>
          </p:nvSpPr>
          <p:spPr>
            <a:xfrm>
              <a:off x="0" y="499"/>
              <a:ext cx="952" cy="136"/>
            </a:xfrm>
            <a:custGeom>
              <a:avLst/>
              <a:gdLst>
                <a:gd name="txL" fmla="*/ 0 w 952"/>
                <a:gd name="txT" fmla="*/ 0 h 136"/>
                <a:gd name="txR" fmla="*/ 952 w 952"/>
                <a:gd name="txB" fmla="*/ 136 h 136"/>
              </a:gdLst>
              <a:ahLst/>
              <a:cxnLst>
                <a:cxn ang="0">
                  <a:pos x="0" y="0"/>
                </a:cxn>
                <a:cxn ang="0">
                  <a:pos x="544" y="136"/>
                </a:cxn>
                <a:cxn ang="0">
                  <a:pos x="952" y="0"/>
                </a:cxn>
              </a:cxnLst>
              <a:rect l="txL" t="txT" r="txR" b="txB"/>
              <a:pathLst>
                <a:path w="952" h="136">
                  <a:moveTo>
                    <a:pt x="0" y="0"/>
                  </a:moveTo>
                  <a:cubicBezTo>
                    <a:pt x="192" y="68"/>
                    <a:pt x="385" y="136"/>
                    <a:pt x="544" y="136"/>
                  </a:cubicBezTo>
                  <a:cubicBezTo>
                    <a:pt x="703" y="136"/>
                    <a:pt x="827" y="68"/>
                    <a:pt x="952" y="0"/>
                  </a:cubicBezTo>
                </a:path>
              </a:pathLst>
            </a:custGeom>
            <a:noFill/>
            <a:ln w="25400" cap="flat" cmpd="sng">
              <a:solidFill>
                <a:srgbClr val="FF0000">
                  <a:alpha val="100000"/>
                </a:srgb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5" name="Text Box 15"/>
          <p:cNvSpPr txBox="1"/>
          <p:nvPr/>
        </p:nvSpPr>
        <p:spPr>
          <a:xfrm>
            <a:off x="1979613" y="5516563"/>
            <a:ext cx="5184775" cy="457200"/>
          </a:xfrm>
          <a:prstGeom prst="rect">
            <a:avLst/>
          </a:prstGeom>
          <a:solidFill>
            <a:srgbClr val="FF6600">
              <a:alpha val="32941"/>
            </a:srgbClr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由三条线段围成的图形叫作三角形。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0256" name="Text Box 16"/>
          <p:cNvSpPr txBox="1"/>
          <p:nvPr/>
        </p:nvSpPr>
        <p:spPr>
          <a:xfrm>
            <a:off x="1903413" y="5516563"/>
            <a:ext cx="5184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思考：什么样的图形是三角形？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grpSp>
        <p:nvGrpSpPr>
          <p:cNvPr id="4" name="Group 17"/>
          <p:cNvGrpSpPr/>
          <p:nvPr/>
        </p:nvGrpSpPr>
        <p:grpSpPr>
          <a:xfrm>
            <a:off x="6443663" y="2205038"/>
            <a:ext cx="1727200" cy="1582737"/>
            <a:chOff x="0" y="0"/>
            <a:chExt cx="1088" cy="997"/>
          </a:xfrm>
        </p:grpSpPr>
        <p:sp>
          <p:nvSpPr>
            <p:cNvPr id="10260" name="Line 18"/>
            <p:cNvSpPr/>
            <p:nvPr/>
          </p:nvSpPr>
          <p:spPr>
            <a:xfrm flipH="1">
              <a:off x="0" y="0"/>
              <a:ext cx="408" cy="952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1" name="Line 19"/>
            <p:cNvSpPr/>
            <p:nvPr/>
          </p:nvSpPr>
          <p:spPr>
            <a:xfrm flipV="1">
              <a:off x="136" y="861"/>
              <a:ext cx="907" cy="136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2" name="Line 20"/>
            <p:cNvSpPr/>
            <p:nvPr/>
          </p:nvSpPr>
          <p:spPr>
            <a:xfrm>
              <a:off x="589" y="0"/>
              <a:ext cx="499" cy="816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" name="Line 21"/>
          <p:cNvSpPr/>
          <p:nvPr/>
        </p:nvSpPr>
        <p:spPr>
          <a:xfrm flipH="1">
            <a:off x="6440488" y="2205038"/>
            <a:ext cx="647700" cy="15113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" name="Line 22"/>
          <p:cNvSpPr/>
          <p:nvPr/>
        </p:nvSpPr>
        <p:spPr>
          <a:xfrm flipV="1">
            <a:off x="6656388" y="3571875"/>
            <a:ext cx="1439862" cy="2159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" name="Line 23"/>
          <p:cNvSpPr/>
          <p:nvPr/>
        </p:nvSpPr>
        <p:spPr>
          <a:xfrm>
            <a:off x="7375525" y="2205038"/>
            <a:ext cx="792163" cy="12954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54" name="Group 24"/>
          <p:cNvGrpSpPr/>
          <p:nvPr/>
        </p:nvGrpSpPr>
        <p:grpSpPr>
          <a:xfrm>
            <a:off x="684213" y="1230313"/>
            <a:ext cx="5111750" cy="685800"/>
            <a:chOff x="0" y="0"/>
            <a:chExt cx="3220" cy="432"/>
          </a:xfrm>
        </p:grpSpPr>
        <p:pic>
          <p:nvPicPr>
            <p:cNvPr id="10258" name="Picture 8"/>
            <p:cNvPicPr>
              <a:picLocks noChangeAspect="1"/>
            </p:cNvPicPr>
            <p:nvPr/>
          </p:nvPicPr>
          <p:blipFill>
            <a:blip r:embed="rId3" cstate="email"/>
            <a:srcRect l="7590" t="56862" r="84813" b="37532"/>
            <a:stretch>
              <a:fillRect/>
            </a:stretch>
          </p:blipFill>
          <p:spPr>
            <a:xfrm>
              <a:off x="0" y="0"/>
              <a:ext cx="408" cy="4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9" name="Text Box 17"/>
            <p:cNvSpPr txBox="1"/>
            <p:nvPr/>
          </p:nvSpPr>
          <p:spPr>
            <a:xfrm>
              <a:off x="362" y="61"/>
              <a:ext cx="285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你认识三角形吗？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pic>
        <p:nvPicPr>
          <p:cNvPr id="8" name="Picture 27" descr="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676400" y="4151313"/>
            <a:ext cx="6477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8" descr="1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3250" y="4151313"/>
            <a:ext cx="6477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-7.40741E-7 L 0.02361 -7.40741E-7 " pathEditMode="relative" ptsTypes="AA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-8.33333E-7 -0.01065 " pathEditMode="relative" ptsTypes="AA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-1.48148E-6 L -0.00799 -1.48148E-6 " pathEditMode="relative" ptsTypes="AA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 animBg="1"/>
      <p:bldP spid="10256" grpId="0"/>
      <p:bldP spid="1025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未知"/>
          <p:cNvSpPr>
            <a:spLocks noChangeAspect="1"/>
          </p:cNvSpPr>
          <p:nvPr/>
        </p:nvSpPr>
        <p:spPr>
          <a:xfrm>
            <a:off x="1689100" y="2565400"/>
            <a:ext cx="4457700" cy="1800225"/>
          </a:xfrm>
          <a:custGeom>
            <a:avLst/>
            <a:gdLst>
              <a:gd name="txL" fmla="*/ 0 w 1679"/>
              <a:gd name="txT" fmla="*/ 0 h 726"/>
              <a:gd name="txR" fmla="*/ 1679 w 1679"/>
              <a:gd name="txB" fmla="*/ 726 h 726"/>
            </a:gdLst>
            <a:ahLst/>
            <a:cxnLst>
              <a:cxn ang="0">
                <a:pos x="0" y="1800225"/>
              </a:cxn>
              <a:cxn ang="0">
                <a:pos x="4457700" y="1800225"/>
              </a:cxn>
              <a:cxn ang="0">
                <a:pos x="2891266" y="0"/>
              </a:cxn>
              <a:cxn ang="0">
                <a:pos x="0" y="1800225"/>
              </a:cxn>
            </a:cxnLst>
            <a:rect l="txL" t="txT" r="txR" b="txB"/>
            <a:pathLst>
              <a:path w="1679" h="726">
                <a:moveTo>
                  <a:pt x="0" y="726"/>
                </a:moveTo>
                <a:lnTo>
                  <a:pt x="1679" y="726"/>
                </a:lnTo>
                <a:lnTo>
                  <a:pt x="1089" y="0"/>
                </a:lnTo>
                <a:lnTo>
                  <a:pt x="0" y="726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chemeClr val="tx1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8" name="Text Box 12"/>
          <p:cNvSpPr txBox="1"/>
          <p:nvPr/>
        </p:nvSpPr>
        <p:spPr>
          <a:xfrm>
            <a:off x="1785938" y="5913438"/>
            <a:ext cx="5643562" cy="42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Arial" panose="020B0604020202020204" pitchFamily="34" charset="0"/>
                <a:ea typeface="方正楷体简体" panose="03000509000000000000" charset="-122"/>
              </a:rPr>
              <a:t> </a:t>
            </a:r>
            <a:endParaRPr lang="zh-CN" altLang="en-US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11271" name="Picture 17" descr="三角板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9660000">
            <a:off x="876300" y="1625600"/>
            <a:ext cx="3319463" cy="2595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Line 18"/>
          <p:cNvSpPr/>
          <p:nvPr/>
        </p:nvSpPr>
        <p:spPr>
          <a:xfrm rot="60000" flipV="1">
            <a:off x="1692275" y="4338638"/>
            <a:ext cx="4491038" cy="6508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3" name="Line 19"/>
          <p:cNvSpPr/>
          <p:nvPr/>
        </p:nvSpPr>
        <p:spPr>
          <a:xfrm rot="-60000">
            <a:off x="4613275" y="2625725"/>
            <a:ext cx="0" cy="1763713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1274" name="Oval 20"/>
          <p:cNvSpPr/>
          <p:nvPr/>
        </p:nvSpPr>
        <p:spPr>
          <a:xfrm>
            <a:off x="4554538" y="2565400"/>
            <a:ext cx="53975" cy="5397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4648200" y="4233863"/>
            <a:ext cx="144463" cy="144462"/>
            <a:chOff x="0" y="0"/>
            <a:chExt cx="91" cy="91"/>
          </a:xfrm>
        </p:grpSpPr>
        <p:sp>
          <p:nvSpPr>
            <p:cNvPr id="11280" name="Line 23"/>
            <p:cNvSpPr/>
            <p:nvPr/>
          </p:nvSpPr>
          <p:spPr>
            <a:xfrm>
              <a:off x="0" y="0"/>
              <a:ext cx="9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1" name="Line 24"/>
            <p:cNvSpPr/>
            <p:nvPr/>
          </p:nvSpPr>
          <p:spPr>
            <a:xfrm>
              <a:off x="91" y="0"/>
              <a:ext cx="0" cy="9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1278" name="Text Box 25"/>
          <p:cNvSpPr txBox="1"/>
          <p:nvPr/>
        </p:nvSpPr>
        <p:spPr>
          <a:xfrm>
            <a:off x="4348163" y="4437063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底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1279" name="Text Box 26"/>
          <p:cNvSpPr txBox="1"/>
          <p:nvPr/>
        </p:nvSpPr>
        <p:spPr>
          <a:xfrm>
            <a:off x="4635500" y="3357563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高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3" name="Text Box 28"/>
          <p:cNvSpPr txBox="1"/>
          <p:nvPr/>
        </p:nvSpPr>
        <p:spPr>
          <a:xfrm>
            <a:off x="4203700" y="2060575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顶点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" name="Text Box 37"/>
          <p:cNvSpPr txBox="1"/>
          <p:nvPr/>
        </p:nvSpPr>
        <p:spPr>
          <a:xfrm>
            <a:off x="611188" y="5157788"/>
            <a:ext cx="7777162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       从三角形的一个顶点到它的对边作一条垂线，顶点和垂足之间的线段叫作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三角形的高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，这条对边叫作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三角形的底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0138 L -0.00365 0.07639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4 0.07778 L 0.09879 0.0777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animBg="1"/>
      <p:bldP spid="11274" grpId="1" animBg="1"/>
      <p:bldP spid="11278" grpId="0"/>
      <p:bldP spid="11279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1687513" y="417513"/>
            <a:ext cx="481330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+mn-cs"/>
              </a:rPr>
              <a:t>       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+mn-cs"/>
            </a:endParaRPr>
          </a:p>
        </p:txBody>
      </p:sp>
      <p:sp>
        <p:nvSpPr>
          <p:cNvPr id="12291" name="Text Box 12"/>
          <p:cNvSpPr txBox="1"/>
          <p:nvPr/>
        </p:nvSpPr>
        <p:spPr>
          <a:xfrm>
            <a:off x="1785938" y="5913438"/>
            <a:ext cx="5643562" cy="42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Arial" panose="020B0604020202020204" pitchFamily="34" charset="0"/>
                <a:ea typeface="方正楷体简体" panose="03000509000000000000" charset="-122"/>
              </a:rPr>
              <a:t> </a:t>
            </a:r>
            <a:endParaRPr lang="zh-CN" altLang="en-US" sz="20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2293" name="Rectangle 4"/>
          <p:cNvSpPr/>
          <p:nvPr/>
        </p:nvSpPr>
        <p:spPr>
          <a:xfrm>
            <a:off x="644525" y="1071563"/>
            <a:ext cx="74993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你能画出下面三角形底边上的高吗？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2294" name="未知"/>
          <p:cNvSpPr>
            <a:spLocks noChangeAspect="1"/>
          </p:cNvSpPr>
          <p:nvPr/>
        </p:nvSpPr>
        <p:spPr>
          <a:xfrm>
            <a:off x="2562225" y="2752725"/>
            <a:ext cx="3744913" cy="1944688"/>
          </a:xfrm>
          <a:custGeom>
            <a:avLst/>
            <a:gdLst>
              <a:gd name="txL" fmla="*/ 0 w 1679"/>
              <a:gd name="txT" fmla="*/ 0 h 726"/>
              <a:gd name="txR" fmla="*/ 1679 w 1679"/>
              <a:gd name="txB" fmla="*/ 726 h 726"/>
            </a:gdLst>
            <a:ahLst/>
            <a:cxnLst>
              <a:cxn ang="0">
                <a:pos x="0" y="1944688"/>
              </a:cxn>
              <a:cxn ang="0">
                <a:pos x="3744913" y="1944688"/>
              </a:cxn>
              <a:cxn ang="0">
                <a:pos x="2428952" y="0"/>
              </a:cxn>
              <a:cxn ang="0">
                <a:pos x="0" y="1944688"/>
              </a:cxn>
            </a:cxnLst>
            <a:rect l="txL" t="txT" r="txR" b="txB"/>
            <a:pathLst>
              <a:path w="1679" h="726">
                <a:moveTo>
                  <a:pt x="0" y="726"/>
                </a:moveTo>
                <a:lnTo>
                  <a:pt x="1679" y="726"/>
                </a:lnTo>
                <a:lnTo>
                  <a:pt x="1089" y="0"/>
                </a:lnTo>
                <a:lnTo>
                  <a:pt x="0" y="726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chemeClr val="tx1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295" name="Picture 7" descr="三角板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9663490">
            <a:off x="-252412" y="1377950"/>
            <a:ext cx="4395787" cy="3252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8" descr="手拿笔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3247843">
            <a:off x="6584950" y="1662113"/>
            <a:ext cx="2413000" cy="2778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7" name="Line 9"/>
          <p:cNvSpPr/>
          <p:nvPr/>
        </p:nvSpPr>
        <p:spPr>
          <a:xfrm>
            <a:off x="4983163" y="2744788"/>
            <a:ext cx="0" cy="1979612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grpSp>
        <p:nvGrpSpPr>
          <p:cNvPr id="2" name="Group 10"/>
          <p:cNvGrpSpPr/>
          <p:nvPr/>
        </p:nvGrpSpPr>
        <p:grpSpPr>
          <a:xfrm>
            <a:off x="5003800" y="4545013"/>
            <a:ext cx="144463" cy="144462"/>
            <a:chOff x="0" y="0"/>
            <a:chExt cx="91" cy="91"/>
          </a:xfrm>
        </p:grpSpPr>
        <p:sp>
          <p:nvSpPr>
            <p:cNvPr id="12304" name="Line 11"/>
            <p:cNvSpPr/>
            <p:nvPr/>
          </p:nvSpPr>
          <p:spPr>
            <a:xfrm>
              <a:off x="0" y="0"/>
              <a:ext cx="9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5" name="Line 12"/>
            <p:cNvSpPr/>
            <p:nvPr/>
          </p:nvSpPr>
          <p:spPr>
            <a:xfrm>
              <a:off x="91" y="0"/>
              <a:ext cx="0" cy="9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299" name="Text Box 13"/>
          <p:cNvSpPr txBox="1"/>
          <p:nvPr/>
        </p:nvSpPr>
        <p:spPr>
          <a:xfrm>
            <a:off x="4498975" y="2133600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顶点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2300" name="Text Box 14"/>
          <p:cNvSpPr txBox="1"/>
          <p:nvPr/>
        </p:nvSpPr>
        <p:spPr>
          <a:xfrm>
            <a:off x="4643438" y="4797425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底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2303" name="Text Box 15"/>
          <p:cNvSpPr txBox="1"/>
          <p:nvPr/>
        </p:nvSpPr>
        <p:spPr>
          <a:xfrm>
            <a:off x="5002213" y="3573463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高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3" name="Oval 17"/>
          <p:cNvSpPr/>
          <p:nvPr/>
        </p:nvSpPr>
        <p:spPr>
          <a:xfrm>
            <a:off x="4957763" y="2716213"/>
            <a:ext cx="53975" cy="53975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3321E-6 L -0.00365 0.077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.0777 L 0.16545 0.077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58 -0.01851 L -0.1125 0.264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4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</p:bldLst>
  </p:timing>
</p:sld>
</file>

<file path=ppt/tags/tag1.xml><?xml version="1.0" encoding="utf-8"?>
<p:tagLst xmlns:p="http://schemas.openxmlformats.org/presentationml/2006/main">
  <p:tag name="KSO_WPP_MARK_KEY" val="f9cff234-5051-4f7c-840a-3dbcca635ed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WPS 演示</Application>
  <PresentationFormat>全屏显示(4:3)</PresentationFormat>
  <Paragraphs>156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楷体_GB2312</vt:lpstr>
      <vt:lpstr>新宋体</vt:lpstr>
      <vt:lpstr>方正楷体简体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2013-04-03T02:35:00Z</dcterms:created>
  <dcterms:modified xsi:type="dcterms:W3CDTF">2023-02-06T11:52:12Z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33E26457A68C41769C6433538A6117F2</vt:lpwstr>
  </property>
</Properties>
</file>