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5" r:id="rId3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2" clrIdx="0"/>
  <p:cmAuthor id="3" name="新课标第一网" initials="新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AF5D9A"/>
    <a:srgbClr val="FF9999"/>
    <a:srgbClr val="FFCCFF"/>
    <a:srgbClr val="FFCCCC"/>
    <a:srgbClr val="990000"/>
    <a:srgbClr val="FF0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5CDA3-F4A4-475D-9ACC-BDA4B3E126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84C29-5A53-437F-A2B3-A6B54877EC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737D543-3CDF-442C-AE7B-EE12A38F768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DB62F1E-6584-49C6-A3DF-26C8CBA9C28A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1AD9A9-60E1-4766-B52D-F6B44A43CC88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381AF2-4591-45CF-8B17-C1C53FC54271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652221-F4AB-47B1-95F3-2C89B53D651D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437EA6-6EE7-4FC7-96B1-9A7E7A1B83D4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A93A2A7-5228-4125-98C8-C905E4D2E439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65170B5-0BB6-414B-9149-933C7E93D19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0B645B-C0ED-4953-A947-11917883E01A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31E154F-0678-48D9-B6D3-191658C57D97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460375" y="4005263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6375" y="4005263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1E19F06-7BAF-4685-A0CF-59532C0D6FFD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2D7E94A-7833-4F8C-8ACE-1ABDCAE75D95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eaLnBrk="1" hangingPunct="1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839F8F1-013A-4B4B-A376-897474F6918F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138488" y="6430963"/>
            <a:ext cx="3521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DEAD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学缘网：</a:t>
            </a: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FDEAD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+mn-ea"/>
              </a:rPr>
              <a:t>www.xueyuanwang.com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FDEAD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GIF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30.jpe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31.jpe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32.jpe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33.jpe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pn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34.jpe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26.png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GIF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GIF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9.png"/><Relationship Id="rId2" Type="http://schemas.openxmlformats.org/officeDocument/2006/relationships/image" Target="../media/image20.jpeg"/><Relationship Id="rId1" Type="http://schemas.openxmlformats.org/officeDocument/2006/relationships/slide" Target="slide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8"/>
          <p:cNvGrpSpPr/>
          <p:nvPr/>
        </p:nvGrpSpPr>
        <p:grpSpPr>
          <a:xfrm>
            <a:off x="304800" y="0"/>
            <a:ext cx="8839200" cy="5976938"/>
            <a:chOff x="538" y="-39"/>
            <a:chExt cx="13919" cy="9413"/>
          </a:xfrm>
        </p:grpSpPr>
        <p:pic>
          <p:nvPicPr>
            <p:cNvPr id="7170" name="图片 5" descr="黑板-空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40" y="865"/>
              <a:ext cx="13550" cy="76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1" name="图片 7" descr="叶子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809" y="-39"/>
              <a:ext cx="6648" cy="37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2" name="图片 15" descr="桌子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38" y="8038"/>
              <a:ext cx="6237" cy="1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3" name="图片 16" descr="粉笔画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7191" y="4406"/>
              <a:ext cx="6456" cy="35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图片 11" descr="书本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71" y="7621"/>
              <a:ext cx="1658" cy="14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14" descr="钟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653" y="8163"/>
              <a:ext cx="845" cy="8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图片 10" descr="铅笔筒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029" y="7416"/>
              <a:ext cx="1118" cy="12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7" name="图片 13" descr="眼镜.PN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855" y="8568"/>
              <a:ext cx="860" cy="39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 descr="女老师(1)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flipH="1">
            <a:off x="6338888" y="2635250"/>
            <a:ext cx="2913062" cy="4121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710574" y="1498860"/>
            <a:ext cx="7795260" cy="2647144"/>
            <a:chOff x="985" y="2055"/>
            <a:chExt cx="12273" cy="3714"/>
          </a:xfrm>
        </p:grpSpPr>
        <p:sp>
          <p:nvSpPr>
            <p:cNvPr id="16" name="文本框 6"/>
            <p:cNvSpPr txBox="1"/>
            <p:nvPr/>
          </p:nvSpPr>
          <p:spPr>
            <a:xfrm>
              <a:off x="985" y="4864"/>
              <a:ext cx="12273" cy="9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/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2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时</a:t>
              </a:r>
              <a:endPara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7" name="文本框 8"/>
            <p:cNvSpPr txBox="1"/>
            <p:nvPr/>
          </p:nvSpPr>
          <p:spPr>
            <a:xfrm>
              <a:off x="2416" y="2055"/>
              <a:ext cx="9297" cy="25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四  巧手小工匠</a:t>
              </a:r>
              <a:endPara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——</a:t>
              </a:r>
              <a:r>
                <a:rPr lang="zh-CN" alt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认识多边形</a:t>
              </a:r>
              <a:r>
                <a:rPr lang="en-US" altLang="zh-CN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/>
          <p:nvPr/>
        </p:nvSpPr>
        <p:spPr>
          <a:xfrm>
            <a:off x="3101975" y="1844675"/>
            <a:ext cx="2555875" cy="2771775"/>
          </a:xfrm>
          <a:prstGeom prst="triangle">
            <a:avLst>
              <a:gd name="adj" fmla="val 50000"/>
            </a:avLst>
          </a:prstGeom>
          <a:solidFill>
            <a:schemeClr val="accent1">
              <a:alpha val="0"/>
            </a:schemeClr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3409950" y="4076700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底角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41" name="TextBox 25"/>
          <p:cNvSpPr txBox="1"/>
          <p:nvPr/>
        </p:nvSpPr>
        <p:spPr>
          <a:xfrm>
            <a:off x="5422900" y="4070350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4342" name="Group 6"/>
          <p:cNvGrpSpPr/>
          <p:nvPr/>
        </p:nvGrpSpPr>
        <p:grpSpPr>
          <a:xfrm>
            <a:off x="3482975" y="3141663"/>
            <a:ext cx="2374900" cy="1584325"/>
            <a:chOff x="0" y="0"/>
            <a:chExt cx="1496" cy="998"/>
          </a:xfrm>
        </p:grpSpPr>
        <p:sp>
          <p:nvSpPr>
            <p:cNvPr id="14343" name="AutoShape 7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4" name="AutoShape 8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5" name="AutoShape 9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4346" name="Group 10"/>
          <p:cNvGrpSpPr/>
          <p:nvPr/>
        </p:nvGrpSpPr>
        <p:grpSpPr>
          <a:xfrm>
            <a:off x="3409950" y="2852738"/>
            <a:ext cx="2555875" cy="1512887"/>
            <a:chOff x="0" y="0"/>
            <a:chExt cx="1610" cy="953"/>
          </a:xfrm>
        </p:grpSpPr>
        <p:sp>
          <p:nvSpPr>
            <p:cNvPr id="14347" name="Oval 11"/>
            <p:cNvSpPr/>
            <p:nvPr/>
          </p:nvSpPr>
          <p:spPr>
            <a:xfrm>
              <a:off x="544" y="0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8" name="Oval 12"/>
            <p:cNvSpPr/>
            <p:nvPr/>
          </p:nvSpPr>
          <p:spPr>
            <a:xfrm>
              <a:off x="0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9" name="Oval 13"/>
            <p:cNvSpPr/>
            <p:nvPr/>
          </p:nvSpPr>
          <p:spPr>
            <a:xfrm>
              <a:off x="1473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350" name="Text Box 14"/>
          <p:cNvSpPr txBox="1"/>
          <p:nvPr/>
        </p:nvSpPr>
        <p:spPr>
          <a:xfrm>
            <a:off x="2185988" y="1557338"/>
            <a:ext cx="5762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1" name="Text Box 15"/>
          <p:cNvSpPr txBox="1"/>
          <p:nvPr/>
        </p:nvSpPr>
        <p:spPr>
          <a:xfrm>
            <a:off x="3625850" y="5203825"/>
            <a:ext cx="3600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等腰三角形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52" name="Text Box 16"/>
          <p:cNvSpPr txBox="1"/>
          <p:nvPr/>
        </p:nvSpPr>
        <p:spPr>
          <a:xfrm>
            <a:off x="2978150" y="2925763"/>
            <a:ext cx="647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腰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53" name="Text Box 17"/>
          <p:cNvSpPr txBox="1"/>
          <p:nvPr/>
        </p:nvSpPr>
        <p:spPr>
          <a:xfrm>
            <a:off x="5426075" y="2925763"/>
            <a:ext cx="647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腰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54" name="Line 18"/>
          <p:cNvSpPr/>
          <p:nvPr/>
        </p:nvSpPr>
        <p:spPr>
          <a:xfrm flipH="1">
            <a:off x="3101975" y="1844675"/>
            <a:ext cx="1295400" cy="2808288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5" name="Line 19"/>
          <p:cNvSpPr/>
          <p:nvPr/>
        </p:nvSpPr>
        <p:spPr>
          <a:xfrm>
            <a:off x="4387850" y="1852613"/>
            <a:ext cx="1295400" cy="2752725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6" name="Line 20"/>
          <p:cNvSpPr/>
          <p:nvPr/>
        </p:nvSpPr>
        <p:spPr>
          <a:xfrm>
            <a:off x="3122613" y="4616450"/>
            <a:ext cx="255587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7" name="Text Box 21"/>
          <p:cNvSpPr txBox="1"/>
          <p:nvPr/>
        </p:nvSpPr>
        <p:spPr>
          <a:xfrm>
            <a:off x="4057650" y="4772025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底边</a:t>
            </a:r>
            <a:endParaRPr lang="zh-CN" altLang="en-US" sz="24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58" name="Freeform 22"/>
          <p:cNvSpPr/>
          <p:nvPr/>
        </p:nvSpPr>
        <p:spPr>
          <a:xfrm>
            <a:off x="4238625" y="2205038"/>
            <a:ext cx="323850" cy="71437"/>
          </a:xfrm>
          <a:custGeom>
            <a:avLst/>
            <a:gdLst>
              <a:gd name="txL" fmla="*/ 0 w 182"/>
              <a:gd name="txT" fmla="*/ 0 h 45"/>
              <a:gd name="txR" fmla="*/ 182 w 182"/>
              <a:gd name="txB" fmla="*/ 45 h 45"/>
            </a:gdLst>
            <a:ahLst/>
            <a:cxnLst>
              <a:cxn ang="0">
                <a:pos x="0" y="0"/>
              </a:cxn>
              <a:cxn ang="0">
                <a:pos x="288128648" y="113405455"/>
              </a:cxn>
              <a:cxn ang="0">
                <a:pos x="576257296" y="0"/>
              </a:cxn>
            </a:cxnLst>
            <a:rect l="txL" t="txT" r="txR" b="txB"/>
            <a:pathLst>
              <a:path w="182" h="45">
                <a:moveTo>
                  <a:pt x="0" y="0"/>
                </a:moveTo>
                <a:cubicBezTo>
                  <a:pt x="30" y="22"/>
                  <a:pt x="61" y="45"/>
                  <a:pt x="91" y="45"/>
                </a:cubicBezTo>
                <a:cubicBezTo>
                  <a:pt x="121" y="45"/>
                  <a:pt x="167" y="7"/>
                  <a:pt x="182" y="0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9" name="Freeform 23"/>
          <p:cNvSpPr/>
          <p:nvPr/>
        </p:nvSpPr>
        <p:spPr>
          <a:xfrm>
            <a:off x="3265488" y="4300538"/>
            <a:ext cx="217487" cy="323850"/>
          </a:xfrm>
          <a:custGeom>
            <a:avLst/>
            <a:gdLst>
              <a:gd name="txL" fmla="*/ 0 w 160"/>
              <a:gd name="txT" fmla="*/ 0 h 182"/>
              <a:gd name="txR" fmla="*/ 160 w 160"/>
              <a:gd name="txB" fmla="*/ 182 h 182"/>
            </a:gdLst>
            <a:ahLst/>
            <a:cxnLst>
              <a:cxn ang="0">
                <a:pos x="0" y="0"/>
              </a:cxn>
              <a:cxn ang="0">
                <a:pos x="253131748" y="288128648"/>
              </a:cxn>
              <a:cxn ang="0">
                <a:pos x="253131748" y="576257296"/>
              </a:cxn>
            </a:cxnLst>
            <a:rect l="txL" t="txT" r="txR" b="txB"/>
            <a:pathLst>
              <a:path w="160" h="182">
                <a:moveTo>
                  <a:pt x="0" y="0"/>
                </a:moveTo>
                <a:cubicBezTo>
                  <a:pt x="57" y="30"/>
                  <a:pt x="114" y="61"/>
                  <a:pt x="137" y="91"/>
                </a:cubicBezTo>
                <a:cubicBezTo>
                  <a:pt x="160" y="121"/>
                  <a:pt x="148" y="151"/>
                  <a:pt x="137" y="182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Freeform 24"/>
          <p:cNvSpPr/>
          <p:nvPr/>
        </p:nvSpPr>
        <p:spPr>
          <a:xfrm>
            <a:off x="5365750" y="4292600"/>
            <a:ext cx="168275" cy="323850"/>
          </a:xfrm>
          <a:custGeom>
            <a:avLst/>
            <a:gdLst>
              <a:gd name="txL" fmla="*/ 0 w 106"/>
              <a:gd name="txT" fmla="*/ 0 h 227"/>
              <a:gd name="txR" fmla="*/ 106 w 106"/>
              <a:gd name="txB" fmla="*/ 227 h 227"/>
            </a:gdLst>
            <a:ahLst/>
            <a:cxnLst>
              <a:cxn ang="0">
                <a:pos x="267136585" y="0"/>
              </a:cxn>
              <a:cxn ang="0">
                <a:pos x="37801552" y="185215088"/>
              </a:cxn>
              <a:cxn ang="0">
                <a:pos x="37801552" y="462021299"/>
              </a:cxn>
            </a:cxnLst>
            <a:rect l="txL" t="txT" r="txR" b="txB"/>
            <a:pathLst>
              <a:path w="106" h="227">
                <a:moveTo>
                  <a:pt x="106" y="0"/>
                </a:moveTo>
                <a:cubicBezTo>
                  <a:pt x="68" y="26"/>
                  <a:pt x="30" y="53"/>
                  <a:pt x="15" y="91"/>
                </a:cubicBezTo>
                <a:cubicBezTo>
                  <a:pt x="0" y="129"/>
                  <a:pt x="7" y="178"/>
                  <a:pt x="15" y="227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1" name="Text Box 25"/>
          <p:cNvSpPr txBox="1"/>
          <p:nvPr/>
        </p:nvSpPr>
        <p:spPr>
          <a:xfrm>
            <a:off x="3986213" y="2324100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顶角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62" name="Text Box 26"/>
          <p:cNvSpPr txBox="1"/>
          <p:nvPr/>
        </p:nvSpPr>
        <p:spPr>
          <a:xfrm>
            <a:off x="4633913" y="4051300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底角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4363" name="Text Box 27"/>
          <p:cNvSpPr txBox="1"/>
          <p:nvPr/>
        </p:nvSpPr>
        <p:spPr>
          <a:xfrm>
            <a:off x="1763713" y="5780088"/>
            <a:ext cx="5759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等腰三角形两条腰相等，两个底角也相等。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52" grpId="0"/>
      <p:bldP spid="14353" grpId="0"/>
      <p:bldP spid="14357" grpId="0"/>
      <p:bldP spid="14361" grpId="0"/>
      <p:bldP spid="14362" grpId="0"/>
      <p:bldP spid="143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25"/>
          <p:cNvSpPr txBox="1"/>
          <p:nvPr/>
        </p:nvSpPr>
        <p:spPr>
          <a:xfrm>
            <a:off x="5216525" y="4286250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5364" name="Group 4"/>
          <p:cNvGrpSpPr/>
          <p:nvPr/>
        </p:nvGrpSpPr>
        <p:grpSpPr>
          <a:xfrm>
            <a:off x="3203575" y="3068638"/>
            <a:ext cx="2555875" cy="1512887"/>
            <a:chOff x="0" y="0"/>
            <a:chExt cx="1610" cy="953"/>
          </a:xfrm>
        </p:grpSpPr>
        <p:sp>
          <p:nvSpPr>
            <p:cNvPr id="15365" name="Oval 5"/>
            <p:cNvSpPr/>
            <p:nvPr/>
          </p:nvSpPr>
          <p:spPr>
            <a:xfrm>
              <a:off x="544" y="0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66" name="Oval 6"/>
            <p:cNvSpPr/>
            <p:nvPr/>
          </p:nvSpPr>
          <p:spPr>
            <a:xfrm>
              <a:off x="0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67" name="Oval 7"/>
            <p:cNvSpPr/>
            <p:nvPr/>
          </p:nvSpPr>
          <p:spPr>
            <a:xfrm>
              <a:off x="1473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5368" name="Text Box 8"/>
          <p:cNvSpPr txBox="1"/>
          <p:nvPr/>
        </p:nvSpPr>
        <p:spPr>
          <a:xfrm>
            <a:off x="1979613" y="1773238"/>
            <a:ext cx="5762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3348038" y="4581525"/>
            <a:ext cx="2159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等边三角形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1331913" y="5301615"/>
            <a:ext cx="67691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等边三角形三条边相等，三个角也相等。</a:t>
            </a:r>
            <a:endParaRPr lang="en-US" altLang="x-none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等边三角形是特殊的等腰三角形。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5372" name="AutoShape 12"/>
          <p:cNvSpPr>
            <a:spLocks noChangeAspect="1"/>
          </p:cNvSpPr>
          <p:nvPr/>
        </p:nvSpPr>
        <p:spPr>
          <a:xfrm>
            <a:off x="3059113" y="2227263"/>
            <a:ext cx="2159000" cy="1866900"/>
          </a:xfrm>
          <a:prstGeom prst="triangle">
            <a:avLst>
              <a:gd name="adj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5373" name="Picture 13" descr="直尺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78138" y="4102100"/>
            <a:ext cx="3351212" cy="661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4" name="Picture 14" descr="直尺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7176072">
            <a:off x="1474788" y="3040063"/>
            <a:ext cx="3321050" cy="65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5" name="Picture 15" descr="直尺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4409340">
            <a:off x="3086100" y="2309813"/>
            <a:ext cx="3321050" cy="65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25"/>
          <p:cNvSpPr txBox="1"/>
          <p:nvPr/>
        </p:nvSpPr>
        <p:spPr>
          <a:xfrm>
            <a:off x="5216525" y="4286250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6388" name="Group 4"/>
          <p:cNvGrpSpPr/>
          <p:nvPr/>
        </p:nvGrpSpPr>
        <p:grpSpPr>
          <a:xfrm>
            <a:off x="3276600" y="3357563"/>
            <a:ext cx="2374900" cy="1584325"/>
            <a:chOff x="0" y="0"/>
            <a:chExt cx="1496" cy="998"/>
          </a:xfrm>
        </p:grpSpPr>
        <p:sp>
          <p:nvSpPr>
            <p:cNvPr id="16389" name="AutoShape 5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0" name="AutoShape 6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1" name="AutoShape 7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6392" name="Group 8"/>
          <p:cNvGrpSpPr/>
          <p:nvPr/>
        </p:nvGrpSpPr>
        <p:grpSpPr>
          <a:xfrm>
            <a:off x="3203575" y="3068638"/>
            <a:ext cx="2555875" cy="1512887"/>
            <a:chOff x="0" y="0"/>
            <a:chExt cx="1610" cy="953"/>
          </a:xfrm>
        </p:grpSpPr>
        <p:sp>
          <p:nvSpPr>
            <p:cNvPr id="16393" name="Oval 9"/>
            <p:cNvSpPr/>
            <p:nvPr/>
          </p:nvSpPr>
          <p:spPr>
            <a:xfrm>
              <a:off x="544" y="0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4" name="Oval 10"/>
            <p:cNvSpPr/>
            <p:nvPr/>
          </p:nvSpPr>
          <p:spPr>
            <a:xfrm>
              <a:off x="0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5" name="Oval 11"/>
            <p:cNvSpPr/>
            <p:nvPr/>
          </p:nvSpPr>
          <p:spPr>
            <a:xfrm>
              <a:off x="1473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6396" name="Text Box 12"/>
          <p:cNvSpPr txBox="1"/>
          <p:nvPr/>
        </p:nvSpPr>
        <p:spPr>
          <a:xfrm>
            <a:off x="1979613" y="1773238"/>
            <a:ext cx="5762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97" name="Oval 7"/>
          <p:cNvSpPr/>
          <p:nvPr/>
        </p:nvSpPr>
        <p:spPr>
          <a:xfrm>
            <a:off x="1690688" y="2349500"/>
            <a:ext cx="5473700" cy="3455988"/>
          </a:xfrm>
          <a:prstGeom prst="ellipse">
            <a:avLst/>
          </a:prstGeom>
          <a:solidFill>
            <a:srgbClr val="CCFFFF"/>
          </a:solidFill>
          <a:ln w="6350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8" name="Text Box 14"/>
          <p:cNvSpPr txBox="1"/>
          <p:nvPr/>
        </p:nvSpPr>
        <p:spPr>
          <a:xfrm>
            <a:off x="539750" y="1341438"/>
            <a:ext cx="4464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三角形按边分类：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6399" name="Text Box 15"/>
          <p:cNvSpPr txBox="1"/>
          <p:nvPr/>
        </p:nvSpPr>
        <p:spPr>
          <a:xfrm>
            <a:off x="3563938" y="2708275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三角形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6400" name="Oval 16"/>
          <p:cNvSpPr/>
          <p:nvPr/>
        </p:nvSpPr>
        <p:spPr>
          <a:xfrm>
            <a:off x="2555875" y="3429000"/>
            <a:ext cx="3673475" cy="1728788"/>
          </a:xfrm>
          <a:prstGeom prst="ellipse">
            <a:avLst/>
          </a:prstGeom>
          <a:solidFill>
            <a:srgbClr val="FFFF99"/>
          </a:solidFill>
          <a:ln w="3810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401" name="Text Box 17"/>
          <p:cNvSpPr txBox="1"/>
          <p:nvPr/>
        </p:nvSpPr>
        <p:spPr>
          <a:xfrm>
            <a:off x="3492500" y="3500438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等腰三角形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6402" name="Oval 18"/>
          <p:cNvSpPr/>
          <p:nvPr/>
        </p:nvSpPr>
        <p:spPr>
          <a:xfrm>
            <a:off x="3419475" y="4076700"/>
            <a:ext cx="2087563" cy="865188"/>
          </a:xfrm>
          <a:prstGeom prst="ellipse">
            <a:avLst/>
          </a:prstGeom>
          <a:solidFill>
            <a:srgbClr val="FFCC99"/>
          </a:solidFill>
          <a:ln w="3810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403" name="Text Box 19"/>
          <p:cNvSpPr txBox="1"/>
          <p:nvPr/>
        </p:nvSpPr>
        <p:spPr>
          <a:xfrm>
            <a:off x="3492500" y="4292600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等边三角形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 animBg="1"/>
      <p:bldP spid="16399" grpId="0"/>
      <p:bldP spid="16400" grpId="0" animBg="1"/>
      <p:bldP spid="16401" grpId="0"/>
      <p:bldP spid="16402" grpId="0" animBg="1"/>
      <p:bldP spid="164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0"/>
          <p:cNvSpPr txBox="1"/>
          <p:nvPr/>
        </p:nvSpPr>
        <p:spPr>
          <a:xfrm>
            <a:off x="395288" y="3573463"/>
            <a:ext cx="8532812" cy="1004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）一个三角形中最大的一个角是</a:t>
            </a: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89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度，这个三角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形可能是钝角三角形。                 （  ）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1" name="TextBox 36"/>
          <p:cNvSpPr txBox="1"/>
          <p:nvPr/>
        </p:nvSpPr>
        <p:spPr>
          <a:xfrm>
            <a:off x="4559300" y="5457825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413" name="Rectangle 4"/>
          <p:cNvSpPr/>
          <p:nvPr/>
        </p:nvSpPr>
        <p:spPr>
          <a:xfrm>
            <a:off x="571500" y="1065213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1.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判断。</a:t>
            </a: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4" name="Text Box 5"/>
          <p:cNvSpPr txBox="1"/>
          <p:nvPr/>
        </p:nvSpPr>
        <p:spPr>
          <a:xfrm>
            <a:off x="395288" y="2133600"/>
            <a:ext cx="85328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）等边三角形一定是等腰三角形。        （  ）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16" name="Text Box 7"/>
          <p:cNvSpPr txBox="1"/>
          <p:nvPr/>
        </p:nvSpPr>
        <p:spPr>
          <a:xfrm>
            <a:off x="6947218" y="2060575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7" name="Text Box 8"/>
          <p:cNvSpPr txBox="1"/>
          <p:nvPr/>
        </p:nvSpPr>
        <p:spPr>
          <a:xfrm>
            <a:off x="6877050" y="2781300"/>
            <a:ext cx="1081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200" b="1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en-US" altLang="x-none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8" name="Text Box 9"/>
          <p:cNvSpPr txBox="1"/>
          <p:nvPr/>
        </p:nvSpPr>
        <p:spPr>
          <a:xfrm>
            <a:off x="6919913" y="4035425"/>
            <a:ext cx="1081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200" b="1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en-US" altLang="x-none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395288" y="2852738"/>
            <a:ext cx="85328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x-none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）有</a:t>
            </a:r>
            <a:r>
              <a:rPr lang="en-US" altLang="x-none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2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个锐角的三角形一定是锐角三角形。 （  ）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0" name="Text Box 11"/>
          <p:cNvSpPr txBox="1"/>
          <p:nvPr/>
        </p:nvSpPr>
        <p:spPr>
          <a:xfrm>
            <a:off x="395288" y="4768850"/>
            <a:ext cx="85328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4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）直角三角形也有</a:t>
            </a: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3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条高。               （  ）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1" name="Text Box 11"/>
          <p:cNvSpPr txBox="1"/>
          <p:nvPr/>
        </p:nvSpPr>
        <p:spPr>
          <a:xfrm>
            <a:off x="404813" y="5413375"/>
            <a:ext cx="85328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</a:t>
            </a: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5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）等腰三角形一定是锐角三角形。        （  ）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7422" name="Text Box 7"/>
          <p:cNvSpPr txBox="1"/>
          <p:nvPr/>
        </p:nvSpPr>
        <p:spPr>
          <a:xfrm>
            <a:off x="6967538" y="4764088"/>
            <a:ext cx="10810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23" name="Text Box 9"/>
          <p:cNvSpPr txBox="1"/>
          <p:nvPr/>
        </p:nvSpPr>
        <p:spPr>
          <a:xfrm>
            <a:off x="6946900" y="5352415"/>
            <a:ext cx="10810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200" b="1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en-US" altLang="x-none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17418" grpId="0"/>
      <p:bldP spid="17422" grpId="0"/>
      <p:bldP spid="174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6"/>
          <p:cNvSpPr txBox="1"/>
          <p:nvPr/>
        </p:nvSpPr>
        <p:spPr>
          <a:xfrm>
            <a:off x="4559300" y="5600700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571500" y="1065213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2.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8438" name="Text Box 7"/>
          <p:cNvSpPr txBox="1"/>
          <p:nvPr/>
        </p:nvSpPr>
        <p:spPr>
          <a:xfrm>
            <a:off x="1008063" y="1268413"/>
            <a:ext cx="73802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你能在点子图上画出直角三角形、锐角三角形、钝角三角形吗？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18439" name="Picture 5" descr="1111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00113" y="2492375"/>
            <a:ext cx="7345362" cy="331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0" name="AutoShape 8"/>
          <p:cNvSpPr/>
          <p:nvPr/>
        </p:nvSpPr>
        <p:spPr>
          <a:xfrm>
            <a:off x="1644650" y="3141663"/>
            <a:ext cx="1198563" cy="1727200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41" name="AutoShape 10"/>
          <p:cNvSpPr/>
          <p:nvPr/>
        </p:nvSpPr>
        <p:spPr>
          <a:xfrm>
            <a:off x="3192463" y="3119438"/>
            <a:ext cx="1624012" cy="1749425"/>
          </a:xfrm>
          <a:prstGeom prst="triangle">
            <a:avLst>
              <a:gd name="adj" fmla="val 50000"/>
            </a:avLst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42" name="AutoShape 11"/>
          <p:cNvSpPr/>
          <p:nvPr/>
        </p:nvSpPr>
        <p:spPr>
          <a:xfrm>
            <a:off x="4783138" y="3173413"/>
            <a:ext cx="3130550" cy="646112"/>
          </a:xfrm>
          <a:prstGeom prst="triangle">
            <a:avLst>
              <a:gd name="adj" fmla="val 50000"/>
            </a:avLst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  <p:bldP spid="18441" grpId="0" animBg="1"/>
      <p:bldP spid="184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/>
          <p:nvPr/>
        </p:nvSpPr>
        <p:spPr>
          <a:xfrm>
            <a:off x="1692275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锐角三角形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19459" name="Picture 2" descr="p-87-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47813" y="2205038"/>
            <a:ext cx="5975350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Rectangle 3"/>
          <p:cNvSpPr/>
          <p:nvPr/>
        </p:nvSpPr>
        <p:spPr>
          <a:xfrm>
            <a:off x="492125" y="1206500"/>
            <a:ext cx="4895850" cy="56673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3. 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蚂蚁进洞。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9461" name="Rectangle 8"/>
          <p:cNvSpPr/>
          <p:nvPr/>
        </p:nvSpPr>
        <p:spPr>
          <a:xfrm>
            <a:off x="3622675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直角三角形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19464" name="Picture 17" descr="未命名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43663" y="4540250"/>
            <a:ext cx="1081087" cy="155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5" name="Rectangle 37"/>
          <p:cNvSpPr/>
          <p:nvPr/>
        </p:nvSpPr>
        <p:spPr>
          <a:xfrm>
            <a:off x="3565525" y="2133600"/>
            <a:ext cx="1582738" cy="1223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6" name="Rectangle 38"/>
          <p:cNvSpPr/>
          <p:nvPr/>
        </p:nvSpPr>
        <p:spPr>
          <a:xfrm>
            <a:off x="5581650" y="2133600"/>
            <a:ext cx="1582738" cy="1223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9467" name="Group 45"/>
          <p:cNvGrpSpPr/>
          <p:nvPr/>
        </p:nvGrpSpPr>
        <p:grpSpPr>
          <a:xfrm>
            <a:off x="1836738" y="1700213"/>
            <a:ext cx="1735137" cy="576262"/>
            <a:chOff x="0" y="0"/>
            <a:chExt cx="1093" cy="363"/>
          </a:xfrm>
        </p:grpSpPr>
        <p:sp>
          <p:nvSpPr>
            <p:cNvPr id="19468" name="AutoShape 39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69" name="Text Box 40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你真棒！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19470" name="Rectangle 36"/>
          <p:cNvSpPr/>
          <p:nvPr/>
        </p:nvSpPr>
        <p:spPr>
          <a:xfrm>
            <a:off x="1620838" y="2636838"/>
            <a:ext cx="1582737" cy="1223962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9471" name="Group 46"/>
          <p:cNvGrpSpPr/>
          <p:nvPr/>
        </p:nvGrpSpPr>
        <p:grpSpPr>
          <a:xfrm>
            <a:off x="3844925" y="1700213"/>
            <a:ext cx="1735138" cy="576262"/>
            <a:chOff x="0" y="0"/>
            <a:chExt cx="1093" cy="363"/>
          </a:xfrm>
        </p:grpSpPr>
        <p:sp>
          <p:nvSpPr>
            <p:cNvPr id="19472" name="AutoShape 47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3" name="Text Box 48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19474" name="Rectangle 49"/>
          <p:cNvSpPr/>
          <p:nvPr/>
        </p:nvSpPr>
        <p:spPr>
          <a:xfrm>
            <a:off x="3708400" y="2347913"/>
            <a:ext cx="1368425" cy="129698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9475" name="Group 50"/>
          <p:cNvGrpSpPr/>
          <p:nvPr/>
        </p:nvGrpSpPr>
        <p:grpSpPr>
          <a:xfrm>
            <a:off x="5716588" y="1700213"/>
            <a:ext cx="1735137" cy="576262"/>
            <a:chOff x="0" y="0"/>
            <a:chExt cx="1093" cy="363"/>
          </a:xfrm>
        </p:grpSpPr>
        <p:sp>
          <p:nvSpPr>
            <p:cNvPr id="19476" name="AutoShape 51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7" name="Text Box 52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19478" name="Rectangle 53"/>
          <p:cNvSpPr/>
          <p:nvPr/>
        </p:nvSpPr>
        <p:spPr>
          <a:xfrm>
            <a:off x="5724525" y="2276475"/>
            <a:ext cx="1223963" cy="11525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79" name="Rectangle 7"/>
          <p:cNvSpPr/>
          <p:nvPr/>
        </p:nvSpPr>
        <p:spPr>
          <a:xfrm>
            <a:off x="5568950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钝角三角形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4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73988E-6 L -0.50782 -0.3378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00" y="-168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9464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4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73988E-6 L -0.28733 -0.3484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00" y="-173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94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9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73988E-6 L -0.06684 -0.34844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-173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194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34"/>
          <p:cNvGrpSpPr/>
          <p:nvPr/>
        </p:nvGrpSpPr>
        <p:grpSpPr>
          <a:xfrm>
            <a:off x="3779838" y="1700213"/>
            <a:ext cx="1735137" cy="576262"/>
            <a:chOff x="0" y="0"/>
            <a:chExt cx="1093" cy="363"/>
          </a:xfrm>
        </p:grpSpPr>
        <p:sp>
          <p:nvSpPr>
            <p:cNvPr id="20483" name="AutoShape 35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84" name="Text Box 36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你真棒！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0485" name="Rectangle 8"/>
          <p:cNvSpPr/>
          <p:nvPr/>
        </p:nvSpPr>
        <p:spPr>
          <a:xfrm>
            <a:off x="3622675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直角三角形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0486" name="Rectangle 6"/>
          <p:cNvSpPr/>
          <p:nvPr/>
        </p:nvSpPr>
        <p:spPr>
          <a:xfrm>
            <a:off x="1692275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锐角三角形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20487" name="Picture 2" descr="p-87-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47813" y="2205038"/>
            <a:ext cx="5975350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Rectangle 3"/>
          <p:cNvSpPr/>
          <p:nvPr/>
        </p:nvSpPr>
        <p:spPr>
          <a:xfrm>
            <a:off x="539750" y="1065213"/>
            <a:ext cx="4895850" cy="5667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3. 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蚂蚁进洞。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0491" name="Rectangle 10"/>
          <p:cNvSpPr/>
          <p:nvPr/>
        </p:nvSpPr>
        <p:spPr>
          <a:xfrm>
            <a:off x="3565525" y="2349500"/>
            <a:ext cx="1582738" cy="1223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2" name="Rectangle 11"/>
          <p:cNvSpPr/>
          <p:nvPr/>
        </p:nvSpPr>
        <p:spPr>
          <a:xfrm>
            <a:off x="5581650" y="2349500"/>
            <a:ext cx="1582738" cy="1223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3" name="Rectangle 15"/>
          <p:cNvSpPr/>
          <p:nvPr/>
        </p:nvSpPr>
        <p:spPr>
          <a:xfrm>
            <a:off x="1620838" y="2636838"/>
            <a:ext cx="1582737" cy="1223962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4" name="Rectangle 19"/>
          <p:cNvSpPr/>
          <p:nvPr/>
        </p:nvSpPr>
        <p:spPr>
          <a:xfrm>
            <a:off x="3635375" y="2203450"/>
            <a:ext cx="1368425" cy="12969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5" name="Rectangle 23"/>
          <p:cNvSpPr/>
          <p:nvPr/>
        </p:nvSpPr>
        <p:spPr>
          <a:xfrm>
            <a:off x="5724525" y="2205038"/>
            <a:ext cx="1223963" cy="11525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0496" name="Picture 25" descr="未命名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40425" y="4860925"/>
            <a:ext cx="1873250" cy="130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7" name="Rectangle 26"/>
          <p:cNvSpPr/>
          <p:nvPr/>
        </p:nvSpPr>
        <p:spPr>
          <a:xfrm>
            <a:off x="1835150" y="2492375"/>
            <a:ext cx="1150938" cy="10080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0498" name="Group 27"/>
          <p:cNvGrpSpPr/>
          <p:nvPr/>
        </p:nvGrpSpPr>
        <p:grpSpPr>
          <a:xfrm>
            <a:off x="1835150" y="1700213"/>
            <a:ext cx="1735138" cy="576262"/>
            <a:chOff x="0" y="0"/>
            <a:chExt cx="1093" cy="363"/>
          </a:xfrm>
        </p:grpSpPr>
        <p:sp>
          <p:nvSpPr>
            <p:cNvPr id="20499" name="AutoShape 28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0" name="Text Box 29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grpSp>
        <p:nvGrpSpPr>
          <p:cNvPr id="20501" name="Group 30"/>
          <p:cNvGrpSpPr/>
          <p:nvPr/>
        </p:nvGrpSpPr>
        <p:grpSpPr>
          <a:xfrm>
            <a:off x="5716588" y="1700213"/>
            <a:ext cx="1735137" cy="576262"/>
            <a:chOff x="0" y="0"/>
            <a:chExt cx="1093" cy="363"/>
          </a:xfrm>
        </p:grpSpPr>
        <p:sp>
          <p:nvSpPr>
            <p:cNvPr id="20502" name="AutoShape 31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3" name="Text Box 32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0504" name="Rectangle 33"/>
          <p:cNvSpPr/>
          <p:nvPr/>
        </p:nvSpPr>
        <p:spPr>
          <a:xfrm>
            <a:off x="5724525" y="2420938"/>
            <a:ext cx="1296988" cy="11525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05" name="Rectangle 37"/>
          <p:cNvSpPr/>
          <p:nvPr/>
        </p:nvSpPr>
        <p:spPr>
          <a:xfrm>
            <a:off x="3852863" y="2492375"/>
            <a:ext cx="1079500" cy="10080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06" name="Rectangle 7"/>
          <p:cNvSpPr/>
          <p:nvPr/>
        </p:nvSpPr>
        <p:spPr>
          <a:xfrm>
            <a:off x="5568950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钝角三角形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21965E-6 L -0.48836 -0.3664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00" y="-182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049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21965E-6 L -0.0552 -0.3771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-18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049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5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21965E-6 L -0.26788 -0.3664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182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20496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/>
          <p:cNvSpPr/>
          <p:nvPr/>
        </p:nvSpPr>
        <p:spPr>
          <a:xfrm>
            <a:off x="3622675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直角三角形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1507" name="Rectangle 35"/>
          <p:cNvSpPr/>
          <p:nvPr/>
        </p:nvSpPr>
        <p:spPr>
          <a:xfrm>
            <a:off x="1692275" y="2492375"/>
            <a:ext cx="1511300" cy="11525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8" name="Rectangle 6"/>
          <p:cNvSpPr/>
          <p:nvPr/>
        </p:nvSpPr>
        <p:spPr>
          <a:xfrm>
            <a:off x="1692275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锐角三角形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21509" name="Picture 2" descr="p-87-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47813" y="2205038"/>
            <a:ext cx="5975350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Rectangle 3"/>
          <p:cNvSpPr/>
          <p:nvPr/>
        </p:nvSpPr>
        <p:spPr>
          <a:xfrm>
            <a:off x="539750" y="1065213"/>
            <a:ext cx="4895850" cy="5667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3. 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蚂蚁进洞。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1511" name="Rectangle 7"/>
          <p:cNvSpPr/>
          <p:nvPr/>
        </p:nvSpPr>
        <p:spPr>
          <a:xfrm>
            <a:off x="5568950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钝角三角形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1514" name="Rectangle 9"/>
          <p:cNvSpPr/>
          <p:nvPr/>
        </p:nvSpPr>
        <p:spPr>
          <a:xfrm>
            <a:off x="3565525" y="2060575"/>
            <a:ext cx="1582738" cy="1223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5" name="Rectangle 10"/>
          <p:cNvSpPr/>
          <p:nvPr/>
        </p:nvSpPr>
        <p:spPr>
          <a:xfrm>
            <a:off x="5581650" y="2349500"/>
            <a:ext cx="1582738" cy="1223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1516" name="Picture 28" descr="未命名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00788" y="4868863"/>
            <a:ext cx="1223962" cy="1371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17" name="Group 30"/>
          <p:cNvGrpSpPr/>
          <p:nvPr/>
        </p:nvGrpSpPr>
        <p:grpSpPr>
          <a:xfrm>
            <a:off x="1836738" y="1700213"/>
            <a:ext cx="1735137" cy="576262"/>
            <a:chOff x="0" y="0"/>
            <a:chExt cx="1093" cy="363"/>
          </a:xfrm>
        </p:grpSpPr>
        <p:sp>
          <p:nvSpPr>
            <p:cNvPr id="21518" name="AutoShape 31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19" name="Text Box 32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你真棒！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grpSp>
        <p:nvGrpSpPr>
          <p:cNvPr id="21520" name="Group 36"/>
          <p:cNvGrpSpPr/>
          <p:nvPr/>
        </p:nvGrpSpPr>
        <p:grpSpPr>
          <a:xfrm>
            <a:off x="3779838" y="1700213"/>
            <a:ext cx="1735137" cy="576262"/>
            <a:chOff x="0" y="0"/>
            <a:chExt cx="1093" cy="363"/>
          </a:xfrm>
        </p:grpSpPr>
        <p:sp>
          <p:nvSpPr>
            <p:cNvPr id="21521" name="AutoShape 37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22" name="Text Box 38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1523" name="Rectangle 39"/>
          <p:cNvSpPr/>
          <p:nvPr/>
        </p:nvSpPr>
        <p:spPr>
          <a:xfrm>
            <a:off x="3635375" y="2206625"/>
            <a:ext cx="1584325" cy="136683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1524" name="Group 40"/>
          <p:cNvGrpSpPr/>
          <p:nvPr/>
        </p:nvGrpSpPr>
        <p:grpSpPr>
          <a:xfrm>
            <a:off x="5724525" y="1700213"/>
            <a:ext cx="1735138" cy="576262"/>
            <a:chOff x="0" y="0"/>
            <a:chExt cx="1093" cy="363"/>
          </a:xfrm>
        </p:grpSpPr>
        <p:sp>
          <p:nvSpPr>
            <p:cNvPr id="21525" name="AutoShape 41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526" name="Text Box 42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1527" name="Rectangle 43"/>
          <p:cNvSpPr/>
          <p:nvPr/>
        </p:nvSpPr>
        <p:spPr>
          <a:xfrm>
            <a:off x="5580063" y="2133600"/>
            <a:ext cx="1584325" cy="11525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28" name="Rectangle 44"/>
          <p:cNvSpPr/>
          <p:nvPr/>
        </p:nvSpPr>
        <p:spPr>
          <a:xfrm>
            <a:off x="1835150" y="2565400"/>
            <a:ext cx="1150938" cy="10080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5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65896E-6 L -0.27951 -0.3831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00" y="-191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15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65896E-6 L -0.06684 -0.3831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-19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15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5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65896E-6 L -0.49218 -0.3724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00" y="-185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21516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-87-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47813" y="2205038"/>
            <a:ext cx="5975350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6"/>
          <p:cNvSpPr/>
          <p:nvPr/>
        </p:nvSpPr>
        <p:spPr>
          <a:xfrm>
            <a:off x="1692275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锐角三角形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2532" name="Rectangle 3"/>
          <p:cNvSpPr/>
          <p:nvPr/>
        </p:nvSpPr>
        <p:spPr>
          <a:xfrm>
            <a:off x="539750" y="1277938"/>
            <a:ext cx="4895850" cy="5667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3. 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蚂蚁进洞。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2533" name="Rectangle 7"/>
          <p:cNvSpPr/>
          <p:nvPr/>
        </p:nvSpPr>
        <p:spPr>
          <a:xfrm>
            <a:off x="5567363" y="3230563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钝角三角形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2534" name="Rectangle 8"/>
          <p:cNvSpPr/>
          <p:nvPr/>
        </p:nvSpPr>
        <p:spPr>
          <a:xfrm>
            <a:off x="3624263" y="3230563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直角三角形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22537" name="Picture 31" descr="未命名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435600" y="5084763"/>
            <a:ext cx="2089150" cy="1276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8" name="Group 32"/>
          <p:cNvGrpSpPr/>
          <p:nvPr/>
        </p:nvGrpSpPr>
        <p:grpSpPr>
          <a:xfrm>
            <a:off x="1763713" y="1700213"/>
            <a:ext cx="1735137" cy="576262"/>
            <a:chOff x="0" y="0"/>
            <a:chExt cx="1093" cy="363"/>
          </a:xfrm>
        </p:grpSpPr>
        <p:sp>
          <p:nvSpPr>
            <p:cNvPr id="22539" name="AutoShape 33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40" name="Text Box 34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2541" name="Rectangle 35"/>
          <p:cNvSpPr/>
          <p:nvPr/>
        </p:nvSpPr>
        <p:spPr>
          <a:xfrm>
            <a:off x="1835150" y="2420938"/>
            <a:ext cx="1296988" cy="11525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2542" name="Group 36"/>
          <p:cNvGrpSpPr/>
          <p:nvPr/>
        </p:nvGrpSpPr>
        <p:grpSpPr>
          <a:xfrm>
            <a:off x="3773488" y="1700213"/>
            <a:ext cx="1735137" cy="576262"/>
            <a:chOff x="0" y="0"/>
            <a:chExt cx="1093" cy="363"/>
          </a:xfrm>
        </p:grpSpPr>
        <p:sp>
          <p:nvSpPr>
            <p:cNvPr id="22543" name="AutoShape 37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44" name="Text Box 38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2545" name="Rectangle 39"/>
          <p:cNvSpPr/>
          <p:nvPr/>
        </p:nvSpPr>
        <p:spPr>
          <a:xfrm>
            <a:off x="3708400" y="2205038"/>
            <a:ext cx="1295400" cy="122396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2546" name="Group 40"/>
          <p:cNvGrpSpPr/>
          <p:nvPr/>
        </p:nvGrpSpPr>
        <p:grpSpPr>
          <a:xfrm>
            <a:off x="5716588" y="1700213"/>
            <a:ext cx="1735137" cy="576262"/>
            <a:chOff x="0" y="0"/>
            <a:chExt cx="1093" cy="363"/>
          </a:xfrm>
        </p:grpSpPr>
        <p:sp>
          <p:nvSpPr>
            <p:cNvPr id="22547" name="AutoShape 41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548" name="Text Box 42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你真棒！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2549" name="Rectangle 44"/>
          <p:cNvSpPr/>
          <p:nvPr/>
        </p:nvSpPr>
        <p:spPr>
          <a:xfrm>
            <a:off x="5651500" y="2349500"/>
            <a:ext cx="1727200" cy="12239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25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98844E-6 L -0.44496 -0.39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00" y="-198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25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5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98844E-6 L -0.23229 -0.4076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00" y="-203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25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5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98844E-6 L -0.01962 -0.39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-198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22537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-87-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47813" y="2205038"/>
            <a:ext cx="5975350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6"/>
          <p:cNvSpPr/>
          <p:nvPr/>
        </p:nvSpPr>
        <p:spPr>
          <a:xfrm>
            <a:off x="1692275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锐角三角形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3556" name="Rectangle 3"/>
          <p:cNvSpPr/>
          <p:nvPr/>
        </p:nvSpPr>
        <p:spPr>
          <a:xfrm>
            <a:off x="539750" y="1065213"/>
            <a:ext cx="4895850" cy="5667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3. 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蚂蚁进洞。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3557" name="Rectangle 7"/>
          <p:cNvSpPr/>
          <p:nvPr/>
        </p:nvSpPr>
        <p:spPr>
          <a:xfrm>
            <a:off x="5567363" y="3230563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钝角三角形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3558" name="Rectangle 8"/>
          <p:cNvSpPr/>
          <p:nvPr/>
        </p:nvSpPr>
        <p:spPr>
          <a:xfrm>
            <a:off x="3624263" y="3230563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直角三角形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23561" name="Picture 23" descr="未命名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32475" y="4868863"/>
            <a:ext cx="1547813" cy="1276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62" name="Group 26"/>
          <p:cNvGrpSpPr/>
          <p:nvPr/>
        </p:nvGrpSpPr>
        <p:grpSpPr>
          <a:xfrm>
            <a:off x="1763713" y="1700213"/>
            <a:ext cx="1735137" cy="576262"/>
            <a:chOff x="0" y="0"/>
            <a:chExt cx="1093" cy="363"/>
          </a:xfrm>
        </p:grpSpPr>
        <p:sp>
          <p:nvSpPr>
            <p:cNvPr id="23563" name="AutoShape 27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4" name="Text Box 28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3565" name="Rectangle 29"/>
          <p:cNvSpPr/>
          <p:nvPr/>
        </p:nvSpPr>
        <p:spPr>
          <a:xfrm>
            <a:off x="1763713" y="2420938"/>
            <a:ext cx="1368425" cy="11525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3566" name="Group 30"/>
          <p:cNvGrpSpPr/>
          <p:nvPr/>
        </p:nvGrpSpPr>
        <p:grpSpPr>
          <a:xfrm>
            <a:off x="3773488" y="1700213"/>
            <a:ext cx="1735137" cy="576262"/>
            <a:chOff x="0" y="0"/>
            <a:chExt cx="1093" cy="363"/>
          </a:xfrm>
        </p:grpSpPr>
        <p:sp>
          <p:nvSpPr>
            <p:cNvPr id="23567" name="AutoShape 31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68" name="Text Box 32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3569" name="Rectangle 33"/>
          <p:cNvSpPr/>
          <p:nvPr/>
        </p:nvSpPr>
        <p:spPr>
          <a:xfrm>
            <a:off x="3708400" y="2203450"/>
            <a:ext cx="1368425" cy="12969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3570" name="Group 34"/>
          <p:cNvGrpSpPr/>
          <p:nvPr/>
        </p:nvGrpSpPr>
        <p:grpSpPr>
          <a:xfrm>
            <a:off x="5716588" y="1700213"/>
            <a:ext cx="1735137" cy="576262"/>
            <a:chOff x="0" y="0"/>
            <a:chExt cx="1093" cy="363"/>
          </a:xfrm>
        </p:grpSpPr>
        <p:sp>
          <p:nvSpPr>
            <p:cNvPr id="23571" name="AutoShape 35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72" name="Text Box 36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你真棒！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3573" name="Rectangle 37"/>
          <p:cNvSpPr/>
          <p:nvPr/>
        </p:nvSpPr>
        <p:spPr>
          <a:xfrm>
            <a:off x="5724525" y="2276475"/>
            <a:ext cx="1439863" cy="12969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9.24855E-7 L -0.4665 -0.365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00" y="-182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35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9.24855E-7 L -0.24601 -0.365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0" y="-182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35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5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9.24855E-7 L -0.02552 -0.3655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-182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23561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1"/>
          <p:cNvSpPr/>
          <p:nvPr/>
        </p:nvSpPr>
        <p:spPr>
          <a:xfrm>
            <a:off x="539115" y="981710"/>
            <a:ext cx="8064500" cy="5400675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25" name="Picture 4" descr="空调"/>
          <p:cNvPicPr/>
          <p:nvPr/>
        </p:nvPicPr>
        <p:blipFill>
          <a:blip r:embed="rId1" cstate="email"/>
          <a:srcRect b="-3140"/>
          <a:stretch>
            <a:fillRect/>
          </a:stretch>
        </p:blipFill>
        <p:spPr>
          <a:xfrm>
            <a:off x="2123440" y="1053148"/>
            <a:ext cx="5399088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AutoShape 5"/>
          <p:cNvSpPr/>
          <p:nvPr/>
        </p:nvSpPr>
        <p:spPr>
          <a:xfrm rot="11940000">
            <a:off x="4587240" y="4185285"/>
            <a:ext cx="720725" cy="309563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27" name="Picture 6" descr="相框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21853" y="1049973"/>
            <a:ext cx="5399087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Freeform 7"/>
          <p:cNvSpPr/>
          <p:nvPr/>
        </p:nvSpPr>
        <p:spPr>
          <a:xfrm>
            <a:off x="4425315" y="3213735"/>
            <a:ext cx="2016125" cy="1582738"/>
          </a:xfrm>
          <a:custGeom>
            <a:avLst/>
            <a:gdLst>
              <a:gd name="txL" fmla="*/ 0 w 1270"/>
              <a:gd name="txT" fmla="*/ 0 h 998"/>
              <a:gd name="txR" fmla="*/ 1270 w 1270"/>
              <a:gd name="txB" fmla="*/ 998 h 998"/>
            </a:gdLst>
            <a:ahLst/>
            <a:cxnLst>
              <a:cxn ang="0">
                <a:pos x="1257557088" y="0"/>
              </a:cxn>
              <a:cxn ang="0">
                <a:pos x="0" y="1939150934"/>
              </a:cxn>
              <a:cxn ang="0">
                <a:pos x="2147483647" y="2147483647"/>
              </a:cxn>
              <a:cxn ang="0">
                <a:pos x="1257557088" y="0"/>
              </a:cxn>
            </a:cxnLst>
            <a:rect l="txL" t="txT" r="txR" b="txB"/>
            <a:pathLst>
              <a:path w="1270" h="998">
                <a:moveTo>
                  <a:pt x="499" y="0"/>
                </a:moveTo>
                <a:lnTo>
                  <a:pt x="0" y="771"/>
                </a:lnTo>
                <a:lnTo>
                  <a:pt x="1270" y="998"/>
                </a:lnTo>
                <a:lnTo>
                  <a:pt x="499" y="0"/>
                </a:lnTo>
                <a:close/>
              </a:path>
            </a:pathLst>
          </a:custGeom>
          <a:noFill/>
          <a:ln w="25400" cap="flat" cmpd="sng">
            <a:solidFill>
              <a:srgbClr val="000099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129" name="Picture 8" descr="无标题"/>
          <p:cNvPicPr/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21853" y="1049973"/>
            <a:ext cx="5399087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Freeform 9"/>
          <p:cNvSpPr/>
          <p:nvPr/>
        </p:nvSpPr>
        <p:spPr>
          <a:xfrm>
            <a:off x="2571115" y="2421573"/>
            <a:ext cx="4679950" cy="936625"/>
          </a:xfrm>
          <a:custGeom>
            <a:avLst/>
            <a:gdLst>
              <a:gd name="txL" fmla="*/ 0 w 2948"/>
              <a:gd name="txT" fmla="*/ 0 h 590"/>
              <a:gd name="txR" fmla="*/ 2948 w 2948"/>
              <a:gd name="txB" fmla="*/ 590 h 590"/>
            </a:gdLst>
            <a:ahLst/>
            <a:cxnLst>
              <a:cxn ang="0">
                <a:pos x="0" y="0"/>
              </a:cxn>
              <a:cxn ang="0">
                <a:pos x="2147483647" y="1486891969"/>
              </a:cxn>
              <a:cxn ang="0">
                <a:pos x="2147483647" y="0"/>
              </a:cxn>
              <a:cxn ang="0">
                <a:pos x="0" y="0"/>
              </a:cxn>
            </a:cxnLst>
            <a:rect l="txL" t="txT" r="txR" b="txB"/>
            <a:pathLst>
              <a:path w="2948" h="590">
                <a:moveTo>
                  <a:pt x="0" y="0"/>
                </a:moveTo>
                <a:lnTo>
                  <a:pt x="1451" y="590"/>
                </a:lnTo>
                <a:lnTo>
                  <a:pt x="294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131" name="Picture 10" descr="塔吊"/>
          <p:cNvPicPr/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121853" y="1049973"/>
            <a:ext cx="5399087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2" name="Freeform 11"/>
          <p:cNvSpPr/>
          <p:nvPr/>
        </p:nvSpPr>
        <p:spPr>
          <a:xfrm>
            <a:off x="3634740" y="1773873"/>
            <a:ext cx="3097213" cy="792162"/>
          </a:xfrm>
          <a:custGeom>
            <a:avLst/>
            <a:gdLst>
              <a:gd name="txL" fmla="*/ 0 w 1951"/>
              <a:gd name="txT" fmla="*/ 0 h 499"/>
              <a:gd name="txR" fmla="*/ 1951 w 1951"/>
              <a:gd name="txB" fmla="*/ 499 h 499"/>
            </a:gdLst>
            <a:ahLst/>
            <a:cxnLst>
              <a:cxn ang="0">
                <a:pos x="0" y="0"/>
              </a:cxn>
              <a:cxn ang="0">
                <a:pos x="1943041884" y="1141629385"/>
              </a:cxn>
              <a:cxn ang="0">
                <a:pos x="2147483647" y="1257556470"/>
              </a:cxn>
              <a:cxn ang="0">
                <a:pos x="0" y="0"/>
              </a:cxn>
            </a:cxnLst>
            <a:rect l="txL" t="txT" r="txR" b="txB"/>
            <a:pathLst>
              <a:path w="1951" h="499">
                <a:moveTo>
                  <a:pt x="0" y="0"/>
                </a:moveTo>
                <a:lnTo>
                  <a:pt x="771" y="453"/>
                </a:lnTo>
                <a:lnTo>
                  <a:pt x="1951" y="4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1905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133" name="Picture 12" descr="锦旗1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2121853" y="1049973"/>
            <a:ext cx="5399087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4" name="Freeform 13"/>
          <p:cNvSpPr/>
          <p:nvPr/>
        </p:nvSpPr>
        <p:spPr>
          <a:xfrm>
            <a:off x="3579178" y="1700848"/>
            <a:ext cx="2016125" cy="2303462"/>
          </a:xfrm>
          <a:custGeom>
            <a:avLst/>
            <a:gdLst>
              <a:gd name="txL" fmla="*/ 0 w 1451"/>
              <a:gd name="txT" fmla="*/ 0 h 1679"/>
              <a:gd name="txR" fmla="*/ 1451 w 1451"/>
              <a:gd name="txB" fmla="*/ 1679 h 1679"/>
            </a:gdLst>
            <a:ahLst/>
            <a:cxnLst>
              <a:cxn ang="0">
                <a:pos x="0" y="0"/>
              </a:cxn>
              <a:cxn ang="0">
                <a:pos x="1401640266" y="2147483647"/>
              </a:cxn>
              <a:cxn ang="0">
                <a:pos x="2147483647" y="0"/>
              </a:cxn>
              <a:cxn ang="0">
                <a:pos x="0" y="0"/>
              </a:cxn>
            </a:cxnLst>
            <a:rect l="txL" t="txT" r="txR" b="txB"/>
            <a:pathLst>
              <a:path w="1451" h="1679">
                <a:moveTo>
                  <a:pt x="0" y="0"/>
                </a:moveTo>
                <a:lnTo>
                  <a:pt x="726" y="1679"/>
                </a:lnTo>
                <a:lnTo>
                  <a:pt x="145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135" name="Picture 14" descr="滑翔伞1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2121853" y="1049973"/>
            <a:ext cx="5399087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6" name="AutoShape 15"/>
          <p:cNvSpPr/>
          <p:nvPr/>
        </p:nvSpPr>
        <p:spPr>
          <a:xfrm rot="1084989">
            <a:off x="3655378" y="2612073"/>
            <a:ext cx="1873250" cy="1547812"/>
          </a:xfrm>
          <a:prstGeom prst="triangle">
            <a:avLst>
              <a:gd name="adj" fmla="val 50000"/>
            </a:avLst>
          </a:prstGeom>
          <a:noFill/>
          <a:ln w="25400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37" name="Picture 16" descr="1"/>
          <p:cNvPicPr/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2121853" y="1053148"/>
            <a:ext cx="5399087" cy="395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8" name="Freeform 17"/>
          <p:cNvSpPr/>
          <p:nvPr/>
        </p:nvSpPr>
        <p:spPr>
          <a:xfrm>
            <a:off x="5252403" y="2299335"/>
            <a:ext cx="1587500" cy="2054225"/>
          </a:xfrm>
          <a:custGeom>
            <a:avLst/>
            <a:gdLst>
              <a:gd name="txL" fmla="*/ 0 w 1089"/>
              <a:gd name="txT" fmla="*/ 0 h 1407"/>
              <a:gd name="txR" fmla="*/ 1089 w 1089"/>
              <a:gd name="txB" fmla="*/ 1407 h 1407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1089" h="1407">
                <a:moveTo>
                  <a:pt x="0" y="0"/>
                </a:moveTo>
                <a:lnTo>
                  <a:pt x="0" y="1407"/>
                </a:lnTo>
                <a:lnTo>
                  <a:pt x="1089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9" name="WordArt 20"/>
          <p:cNvSpPr>
            <a:spLocks noTextEdit="1"/>
          </p:cNvSpPr>
          <p:nvPr/>
        </p:nvSpPr>
        <p:spPr>
          <a:xfrm rot="5400000">
            <a:off x="-175260" y="3135948"/>
            <a:ext cx="2941638" cy="3603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hlink"/>
                </a:solidFill>
                <a:effectLst>
                  <a:outerShdw dist="35921" dir="2699999" algn="ctr" rotWithShape="0">
                    <a:srgbClr val="B2B2B2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生活中的三角形种类很多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hlink"/>
              </a:solidFill>
              <a:effectLst>
                <a:outerShdw dist="35921" dir="2699999" algn="ctr" rotWithShape="0">
                  <a:srgbClr val="B2B2B2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872" name="Picture 2" descr="G:\五年级人教数学上册\修改后\标题\情境导入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60350" y="228283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60116E-6 L -0.42708 0.1926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00" y="96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39685E-6 L -0.33837 0.26249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0" y="13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512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531 L -0.1316 0.37758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191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5130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55227E-6 L -0.11406 0.55088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2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9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936E-6 L 0.13994 0.41998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0" y="210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513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33858E-6 L 0.26545 0.32123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513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2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55319E-6 L 0.21667 0.31938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0" y="160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00" fill="hold"/>
                                        <p:tgtEl>
                                          <p:spTgt spid="513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nimBg="1"/>
      <p:bldP spid="5126" grpId="1" bldLvl="0" animBg="1"/>
      <p:bldP spid="5126" grpId="2" bldLvl="0" animBg="1"/>
      <p:bldP spid="5136" grpId="0" bldLvl="0" animBg="1"/>
      <p:bldP spid="5136" grpId="1" bldLvl="0" animBg="1"/>
      <p:bldP spid="5136" grpId="2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-87-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547813" y="2205038"/>
            <a:ext cx="5975350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6"/>
          <p:cNvSpPr/>
          <p:nvPr/>
        </p:nvSpPr>
        <p:spPr>
          <a:xfrm>
            <a:off x="1692275" y="3232150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锐角三角形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4580" name="Rectangle 3"/>
          <p:cNvSpPr/>
          <p:nvPr/>
        </p:nvSpPr>
        <p:spPr>
          <a:xfrm>
            <a:off x="539750" y="1065213"/>
            <a:ext cx="4895850" cy="5667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3. 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蚂蚁进洞。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4581" name="Rectangle 7"/>
          <p:cNvSpPr/>
          <p:nvPr/>
        </p:nvSpPr>
        <p:spPr>
          <a:xfrm>
            <a:off x="5567363" y="3230563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钝角三角形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sp>
        <p:nvSpPr>
          <p:cNvPr id="24582" name="Rectangle 8"/>
          <p:cNvSpPr/>
          <p:nvPr/>
        </p:nvSpPr>
        <p:spPr>
          <a:xfrm>
            <a:off x="3624263" y="3230563"/>
            <a:ext cx="1739900" cy="4127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楷体_GB2312" panose="02010609030101010101" pitchFamily="1" charset="-122"/>
              </a:rPr>
              <a:t>直角三角形</a:t>
            </a:r>
            <a:endParaRPr lang="zh-CN" altLang="en-US" sz="2100" b="1" dirty="0"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24585" name="Picture 23" descr="未命名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68988" y="4365625"/>
            <a:ext cx="2016125" cy="1771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6" name="Group 25"/>
          <p:cNvGrpSpPr/>
          <p:nvPr/>
        </p:nvGrpSpPr>
        <p:grpSpPr>
          <a:xfrm>
            <a:off x="1763713" y="1700213"/>
            <a:ext cx="1735137" cy="576262"/>
            <a:chOff x="0" y="0"/>
            <a:chExt cx="1093" cy="363"/>
          </a:xfrm>
        </p:grpSpPr>
        <p:sp>
          <p:nvSpPr>
            <p:cNvPr id="24587" name="AutoShape 26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588" name="Text Box 27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4589" name="Rectangle 28"/>
          <p:cNvSpPr/>
          <p:nvPr/>
        </p:nvSpPr>
        <p:spPr>
          <a:xfrm>
            <a:off x="1762125" y="2420938"/>
            <a:ext cx="1295400" cy="122396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4590" name="Group 29"/>
          <p:cNvGrpSpPr/>
          <p:nvPr/>
        </p:nvGrpSpPr>
        <p:grpSpPr>
          <a:xfrm>
            <a:off x="3779838" y="1700213"/>
            <a:ext cx="1735137" cy="576262"/>
            <a:chOff x="0" y="0"/>
            <a:chExt cx="1093" cy="363"/>
          </a:xfrm>
        </p:grpSpPr>
        <p:sp>
          <p:nvSpPr>
            <p:cNvPr id="24591" name="AutoShape 30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592" name="Text Box 31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你真棒！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4593" name="Rectangle 32"/>
          <p:cNvSpPr/>
          <p:nvPr/>
        </p:nvSpPr>
        <p:spPr>
          <a:xfrm>
            <a:off x="3708400" y="2349500"/>
            <a:ext cx="1368425" cy="12239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4594" name="Group 33"/>
          <p:cNvGrpSpPr/>
          <p:nvPr/>
        </p:nvGrpSpPr>
        <p:grpSpPr>
          <a:xfrm>
            <a:off x="5645150" y="1700213"/>
            <a:ext cx="1735138" cy="576262"/>
            <a:chOff x="0" y="0"/>
            <a:chExt cx="1093" cy="363"/>
          </a:xfrm>
        </p:grpSpPr>
        <p:sp>
          <p:nvSpPr>
            <p:cNvPr id="24595" name="AutoShape 34"/>
            <p:cNvSpPr/>
            <p:nvPr/>
          </p:nvSpPr>
          <p:spPr>
            <a:xfrm>
              <a:off x="0" y="0"/>
              <a:ext cx="952" cy="363"/>
            </a:xfrm>
            <a:prstGeom prst="cloudCallout">
              <a:avLst>
                <a:gd name="adj1" fmla="val -18699"/>
                <a:gd name="adj2" fmla="val 104546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596" name="Text Box 35"/>
            <p:cNvSpPr txBox="1"/>
            <p:nvPr/>
          </p:nvSpPr>
          <p:spPr>
            <a:xfrm>
              <a:off x="135" y="46"/>
              <a:ext cx="9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加油啊！</a:t>
              </a:r>
              <a:endPara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24597" name="Rectangle 36"/>
          <p:cNvSpPr/>
          <p:nvPr/>
        </p:nvSpPr>
        <p:spPr>
          <a:xfrm>
            <a:off x="5795963" y="2349500"/>
            <a:ext cx="1368425" cy="12239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5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50867E-6 L -0.48836 -0.3179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00" y="-158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458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5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50867E-6 L -0.26788 -0.3389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168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4585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45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50867E-6 L -0.0552 -0.3389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-168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2458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spect="1"/>
          </p:cNvSpPr>
          <p:nvPr/>
        </p:nvSpPr>
        <p:spPr>
          <a:xfrm rot="14741323">
            <a:off x="3406775" y="4297363"/>
            <a:ext cx="2201863" cy="781050"/>
          </a:xfrm>
          <a:prstGeom prst="triangle">
            <a:avLst>
              <a:gd name="adj" fmla="val 48898"/>
            </a:avLst>
          </a:prstGeom>
          <a:solidFill>
            <a:srgbClr val="CCFFCC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5603" name="AutoShape 3"/>
          <p:cNvSpPr>
            <a:spLocks noChangeAspect="1"/>
          </p:cNvSpPr>
          <p:nvPr/>
        </p:nvSpPr>
        <p:spPr>
          <a:xfrm>
            <a:off x="6261100" y="4076700"/>
            <a:ext cx="2127250" cy="490538"/>
          </a:xfrm>
          <a:prstGeom prst="triangle">
            <a:avLst>
              <a:gd name="adj" fmla="val 48296"/>
            </a:avLst>
          </a:prstGeom>
          <a:solidFill>
            <a:srgbClr val="CCFFCC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grpSp>
        <p:nvGrpSpPr>
          <p:cNvPr id="25604" name="Group 4"/>
          <p:cNvGrpSpPr/>
          <p:nvPr/>
        </p:nvGrpSpPr>
        <p:grpSpPr>
          <a:xfrm rot="7998255">
            <a:off x="1036638" y="3970338"/>
            <a:ext cx="1454150" cy="1439862"/>
            <a:chOff x="0" y="0"/>
            <a:chExt cx="816" cy="862"/>
          </a:xfrm>
        </p:grpSpPr>
        <p:sp>
          <p:nvSpPr>
            <p:cNvPr id="25605" name="AutoShape 5"/>
            <p:cNvSpPr/>
            <p:nvPr/>
          </p:nvSpPr>
          <p:spPr>
            <a:xfrm>
              <a:off x="0" y="0"/>
              <a:ext cx="816" cy="861"/>
            </a:xfrm>
            <a:prstGeom prst="rtTriangle">
              <a:avLst/>
            </a:prstGeom>
            <a:solidFill>
              <a:srgbClr val="CCFFCC"/>
            </a:solidFill>
            <a:ln w="254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5606" name="Rectangle 6"/>
            <p:cNvSpPr/>
            <p:nvPr/>
          </p:nvSpPr>
          <p:spPr>
            <a:xfrm>
              <a:off x="0" y="771"/>
              <a:ext cx="91" cy="91"/>
            </a:xfrm>
            <a:prstGeom prst="rect">
              <a:avLst/>
            </a:prstGeom>
            <a:noFill/>
            <a:ln w="222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5607" name="AutoShape 28"/>
          <p:cNvSpPr>
            <a:spLocks noChangeAspect="1"/>
          </p:cNvSpPr>
          <p:nvPr/>
        </p:nvSpPr>
        <p:spPr>
          <a:xfrm rot="6132807">
            <a:off x="3916363" y="4297363"/>
            <a:ext cx="1616075" cy="989012"/>
          </a:xfrm>
          <a:prstGeom prst="triangle">
            <a:avLst>
              <a:gd name="adj" fmla="val 50000"/>
            </a:avLst>
          </a:prstGeom>
          <a:solidFill>
            <a:srgbClr val="CCFFCC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5609" name="Rectangle 4"/>
          <p:cNvSpPr/>
          <p:nvPr/>
        </p:nvSpPr>
        <p:spPr>
          <a:xfrm>
            <a:off x="571500" y="1065213"/>
            <a:ext cx="74993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4.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猜一猜：被笑脸遮住的可能是什么三角形</a:t>
            </a: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?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25610" name="Group 25"/>
          <p:cNvGrpSpPr>
            <a:grpSpLocks noChangeAspect="1"/>
          </p:cNvGrpSpPr>
          <p:nvPr/>
        </p:nvGrpSpPr>
        <p:grpSpPr>
          <a:xfrm rot="1102197">
            <a:off x="4187825" y="3716338"/>
            <a:ext cx="1320800" cy="1139825"/>
            <a:chOff x="0" y="0"/>
            <a:chExt cx="816" cy="862"/>
          </a:xfrm>
        </p:grpSpPr>
        <p:sp>
          <p:nvSpPr>
            <p:cNvPr id="25611" name="AutoShape 26"/>
            <p:cNvSpPr>
              <a:spLocks noChangeAspect="1"/>
            </p:cNvSpPr>
            <p:nvPr/>
          </p:nvSpPr>
          <p:spPr>
            <a:xfrm>
              <a:off x="0" y="0"/>
              <a:ext cx="816" cy="861"/>
            </a:xfrm>
            <a:prstGeom prst="rtTriangle">
              <a:avLst/>
            </a:prstGeom>
            <a:solidFill>
              <a:srgbClr val="CCFFCC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5612" name="Rectangle 27"/>
            <p:cNvSpPr>
              <a:spLocks noChangeAspect="1"/>
            </p:cNvSpPr>
            <p:nvPr/>
          </p:nvSpPr>
          <p:spPr>
            <a:xfrm>
              <a:off x="0" y="771"/>
              <a:ext cx="91" cy="91"/>
            </a:xfrm>
            <a:prstGeom prst="rect">
              <a:avLst/>
            </a:prstGeom>
            <a:solidFill>
              <a:srgbClr val="CCFFCC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25613" name="Picture 13" descr="笑脸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11188" y="4437063"/>
            <a:ext cx="2266950" cy="1411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4" name="Picture 14" descr="笑脸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421063" y="4437063"/>
            <a:ext cx="2266950" cy="1411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5" name="Picture 15" descr="笑脸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227763" y="4437063"/>
            <a:ext cx="2266950" cy="1411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4" descr="C:\Users\zyglb\Desktop\标题\学以致用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50" y="286385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00578E-6 L -1.94444E-6 -0.2573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68208E-6 L -0.14271 -0.30358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0" y="-15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2948E-6 L -0.01441 -0.2719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-13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3 0.01041 L 0.11718 -0.28832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14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0578E-6 L 0.00243 -0.2591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2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3" grpId="0" animBg="1"/>
      <p:bldP spid="2560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7"/>
          <p:cNvSpPr/>
          <p:nvPr/>
        </p:nvSpPr>
        <p:spPr>
          <a:xfrm>
            <a:off x="2051050" y="1365250"/>
            <a:ext cx="3722688" cy="604838"/>
          </a:xfrm>
          <a:prstGeom prst="wedgeRoundRectCallout">
            <a:avLst>
              <a:gd name="adj1" fmla="val 57815"/>
              <a:gd name="adj2" fmla="val -781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这节课你有什么收获？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+mn-ea"/>
            </a:endParaRPr>
          </a:p>
        </p:txBody>
      </p:sp>
      <p:pic>
        <p:nvPicPr>
          <p:cNvPr id="43010" name="Picture 11" descr="C:\Users\zyglb\Desktop\标题\课堂小结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8625" y="285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飞天使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80125" y="989013"/>
            <a:ext cx="1306513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可选过程 2"/>
          <p:cNvSpPr/>
          <p:nvPr/>
        </p:nvSpPr>
        <p:spPr>
          <a:xfrm>
            <a:off x="866775" y="2795588"/>
            <a:ext cx="7056438" cy="792163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866775" y="3943350"/>
            <a:ext cx="7056438" cy="792163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866775" y="5091113"/>
            <a:ext cx="7056438" cy="792163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1" descr="123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35063" y="1192213"/>
            <a:ext cx="7091362" cy="399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14344"/>
          <p:cNvSpPr/>
          <p:nvPr/>
        </p:nvSpPr>
        <p:spPr>
          <a:xfrm>
            <a:off x="647700" y="5438775"/>
            <a:ext cx="184150" cy="12858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endParaRPr lang="zh-CN" altLang="en-US" sz="200" dirty="0">
              <a:solidFill>
                <a:schemeClr val="bg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25603" name="矩形 14345"/>
          <p:cNvSpPr/>
          <p:nvPr/>
        </p:nvSpPr>
        <p:spPr>
          <a:xfrm>
            <a:off x="863600" y="5654675"/>
            <a:ext cx="184150" cy="128588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endParaRPr lang="zh-CN" altLang="en-US" sz="200" dirty="0">
              <a:solidFill>
                <a:schemeClr val="bg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25604" name="图片 2" descr="作业布置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4813" y="188913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作业"/>
          <p:cNvPicPr>
            <a:picLocks noChangeAspect="1"/>
          </p:cNvPicPr>
          <p:nvPr/>
        </p:nvPicPr>
        <p:blipFill>
          <a:blip r:embed="rId3" cstate="email"/>
          <a:srcRect b="63383"/>
          <a:stretch>
            <a:fillRect/>
          </a:stretch>
        </p:blipFill>
        <p:spPr>
          <a:xfrm>
            <a:off x="1671638" y="1179513"/>
            <a:ext cx="5800725" cy="150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27300" y="2852420"/>
            <a:ext cx="430657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ts val="50"/>
              </a:spcBef>
            </a:pP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课本第</a:t>
            </a:r>
            <a:r>
              <a:rPr lang="en-US" altLang="zh-CN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36</a:t>
            </a: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页自主练习第</a:t>
            </a:r>
            <a:r>
              <a:rPr lang="en-US" altLang="zh-CN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6,7,8</a:t>
            </a:r>
            <a:r>
              <a:rPr lang="zh-CN" altLang="en-US" sz="2300" dirty="0">
                <a:solidFill>
                  <a:srgbClr val="F5FF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题。</a:t>
            </a:r>
            <a:endParaRPr lang="en-US" altLang="zh-CN" sz="2300" dirty="0">
              <a:solidFill>
                <a:srgbClr val="F5FFF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48"/>
          <p:cNvGrpSpPr/>
          <p:nvPr/>
        </p:nvGrpSpPr>
        <p:grpSpPr>
          <a:xfrm>
            <a:off x="539750" y="1303338"/>
            <a:ext cx="5111750" cy="685800"/>
            <a:chOff x="0" y="0"/>
            <a:chExt cx="3220" cy="432"/>
          </a:xfrm>
        </p:grpSpPr>
        <p:pic>
          <p:nvPicPr>
            <p:cNvPr id="6147" name="Picture 8"/>
            <p:cNvPicPr>
              <a:picLocks noChangeAspect="1"/>
            </p:cNvPicPr>
            <p:nvPr/>
          </p:nvPicPr>
          <p:blipFill>
            <a:blip r:embed="rId1" cstate="email"/>
            <a:srcRect l="7590" t="56862" r="84813" b="37532"/>
            <a:stretch>
              <a:fillRect/>
            </a:stretch>
          </p:blipFill>
          <p:spPr>
            <a:xfrm>
              <a:off x="0" y="0"/>
              <a:ext cx="408" cy="4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Text Box 17"/>
            <p:cNvSpPr txBox="1"/>
            <p:nvPr/>
          </p:nvSpPr>
          <p:spPr>
            <a:xfrm>
              <a:off x="362" y="61"/>
              <a:ext cx="28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你能把三角形分类吗？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6150" name="Text Box 12"/>
          <p:cNvSpPr txBox="1"/>
          <p:nvPr/>
        </p:nvSpPr>
        <p:spPr>
          <a:xfrm>
            <a:off x="1979613" y="2060575"/>
            <a:ext cx="5762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1" name="AutoShape 14"/>
          <p:cNvSpPr/>
          <p:nvPr/>
        </p:nvSpPr>
        <p:spPr>
          <a:xfrm rot="11940000">
            <a:off x="323850" y="2813050"/>
            <a:ext cx="1239838" cy="406400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2" name="Text Box 15"/>
          <p:cNvSpPr txBox="1"/>
          <p:nvPr/>
        </p:nvSpPr>
        <p:spPr>
          <a:xfrm>
            <a:off x="1042988" y="2852738"/>
            <a:ext cx="5810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①</a:t>
            </a:r>
            <a:r>
              <a:rPr lang="zh-CN" altLang="en-US" sz="2400" dirty="0">
                <a:latin typeface="Arial" panose="020B0604020202020204" pitchFamily="34" charset="0"/>
              </a:rPr>
              <a:t>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3" name="Freeform 17"/>
          <p:cNvSpPr/>
          <p:nvPr/>
        </p:nvSpPr>
        <p:spPr>
          <a:xfrm>
            <a:off x="1620838" y="2565400"/>
            <a:ext cx="1295400" cy="1150938"/>
          </a:xfrm>
          <a:custGeom>
            <a:avLst/>
            <a:gdLst>
              <a:gd name="txL" fmla="*/ 0 w 1179"/>
              <a:gd name="txT" fmla="*/ 0 h 953"/>
              <a:gd name="txR" fmla="*/ 1179 w 1179"/>
              <a:gd name="txB" fmla="*/ 953 h 953"/>
            </a:gdLst>
            <a:ahLst/>
            <a:cxnLst>
              <a:cxn ang="0">
                <a:pos x="546863074" y="0"/>
              </a:cxn>
              <a:cxn ang="0">
                <a:pos x="0" y="993265580"/>
              </a:cxn>
              <a:cxn ang="0">
                <a:pos x="1423291868" y="1389987950"/>
              </a:cxn>
              <a:cxn ang="0">
                <a:pos x="546863074" y="0"/>
              </a:cxn>
            </a:cxnLst>
            <a:rect l="txL" t="txT" r="txR" b="txB"/>
            <a:pathLst>
              <a:path w="1179" h="953">
                <a:moveTo>
                  <a:pt x="453" y="0"/>
                </a:moveTo>
                <a:lnTo>
                  <a:pt x="0" y="681"/>
                </a:lnTo>
                <a:lnTo>
                  <a:pt x="1179" y="953"/>
                </a:lnTo>
                <a:lnTo>
                  <a:pt x="453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Text Box 18"/>
          <p:cNvSpPr txBox="1"/>
          <p:nvPr/>
        </p:nvSpPr>
        <p:spPr>
          <a:xfrm>
            <a:off x="1835150" y="2924175"/>
            <a:ext cx="58261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>
                <a:latin typeface="Arial" panose="020B0604020202020204" pitchFamily="34" charset="0"/>
              </a:rPr>
              <a:t> </a:t>
            </a:r>
            <a:r>
              <a:rPr lang="en-US" altLang="x-none" sz="2400" b="1">
                <a:latin typeface="Arial" panose="020B0604020202020204" pitchFamily="34" charset="0"/>
                <a:ea typeface="楷体_GB2312" panose="02010609030101010101" pitchFamily="1" charset="-122"/>
              </a:rPr>
              <a:t>②</a:t>
            </a:r>
            <a:r>
              <a:rPr lang="en-US" altLang="x-none" sz="2400">
                <a:latin typeface="Arial" panose="020B0604020202020204" pitchFamily="34" charset="0"/>
              </a:rPr>
              <a:t> </a:t>
            </a:r>
            <a:endParaRPr lang="en-US" altLang="x-none" sz="2400">
              <a:latin typeface="Arial" panose="020B0604020202020204" pitchFamily="34" charset="0"/>
            </a:endParaRPr>
          </a:p>
        </p:txBody>
      </p:sp>
      <p:sp>
        <p:nvSpPr>
          <p:cNvPr id="6155" name="Freeform 20"/>
          <p:cNvSpPr/>
          <p:nvPr/>
        </p:nvSpPr>
        <p:spPr>
          <a:xfrm>
            <a:off x="2339975" y="2565400"/>
            <a:ext cx="2879725" cy="576263"/>
          </a:xfrm>
          <a:custGeom>
            <a:avLst/>
            <a:gdLst>
              <a:gd name="txL" fmla="*/ 0 w 2948"/>
              <a:gd name="txT" fmla="*/ 0 h 590"/>
              <a:gd name="txR" fmla="*/ 2948 w 2948"/>
              <a:gd name="txB" fmla="*/ 590 h 590"/>
            </a:gdLst>
            <a:ahLst/>
            <a:cxnLst>
              <a:cxn ang="0">
                <a:pos x="0" y="0"/>
              </a:cxn>
              <a:cxn ang="0">
                <a:pos x="1384568489" y="562845851"/>
              </a:cxn>
              <a:cxn ang="0">
                <a:pos x="2147483647" y="0"/>
              </a:cxn>
              <a:cxn ang="0">
                <a:pos x="0" y="0"/>
              </a:cxn>
            </a:cxnLst>
            <a:rect l="txL" t="txT" r="txR" b="txB"/>
            <a:pathLst>
              <a:path w="2948" h="590">
                <a:moveTo>
                  <a:pt x="0" y="0"/>
                </a:moveTo>
                <a:lnTo>
                  <a:pt x="1451" y="590"/>
                </a:lnTo>
                <a:lnTo>
                  <a:pt x="294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6" name="Text Box 21"/>
          <p:cNvSpPr txBox="1"/>
          <p:nvPr/>
        </p:nvSpPr>
        <p:spPr>
          <a:xfrm>
            <a:off x="3348038" y="2565400"/>
            <a:ext cx="5857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rPr>
              <a:t>③  </a:t>
            </a:r>
            <a:endParaRPr lang="en-US" altLang="x-none" sz="24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57" name="Freeform 23"/>
          <p:cNvSpPr/>
          <p:nvPr/>
        </p:nvSpPr>
        <p:spPr>
          <a:xfrm>
            <a:off x="2555875" y="3068638"/>
            <a:ext cx="3095625" cy="647700"/>
          </a:xfrm>
          <a:custGeom>
            <a:avLst/>
            <a:gdLst>
              <a:gd name="txL" fmla="*/ 0 w 1951"/>
              <a:gd name="txT" fmla="*/ 0 h 499"/>
              <a:gd name="txR" fmla="*/ 1951 w 1951"/>
              <a:gd name="txB" fmla="*/ 499 h 499"/>
            </a:gdLst>
            <a:ahLst/>
            <a:cxnLst>
              <a:cxn ang="0">
                <a:pos x="0" y="0"/>
              </a:cxn>
              <a:cxn ang="0">
                <a:pos x="1941049210" y="763211397"/>
              </a:cxn>
              <a:cxn ang="0">
                <a:pos x="2147483647" y="840712123"/>
              </a:cxn>
              <a:cxn ang="0">
                <a:pos x="0" y="0"/>
              </a:cxn>
            </a:cxnLst>
            <a:rect l="txL" t="txT" r="txR" b="txB"/>
            <a:pathLst>
              <a:path w="1951" h="499">
                <a:moveTo>
                  <a:pt x="0" y="0"/>
                </a:moveTo>
                <a:lnTo>
                  <a:pt x="771" y="453"/>
                </a:lnTo>
                <a:lnTo>
                  <a:pt x="1951" y="4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8" name="Rectangle 24"/>
          <p:cNvSpPr/>
          <p:nvPr/>
        </p:nvSpPr>
        <p:spPr>
          <a:xfrm>
            <a:off x="3562350" y="3255963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④  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59" name="Freeform 26"/>
          <p:cNvSpPr/>
          <p:nvPr/>
        </p:nvSpPr>
        <p:spPr>
          <a:xfrm>
            <a:off x="5219700" y="2347913"/>
            <a:ext cx="1136650" cy="1511300"/>
          </a:xfrm>
          <a:custGeom>
            <a:avLst/>
            <a:gdLst>
              <a:gd name="txL" fmla="*/ 0 w 1451"/>
              <a:gd name="txT" fmla="*/ 0 h 1679"/>
              <a:gd name="txR" fmla="*/ 1451 w 1451"/>
              <a:gd name="txB" fmla="*/ 1679 h 1679"/>
            </a:gdLst>
            <a:ahLst/>
            <a:cxnLst>
              <a:cxn ang="0">
                <a:pos x="0" y="0"/>
              </a:cxn>
              <a:cxn ang="0">
                <a:pos x="445508094" y="1360350078"/>
              </a:cxn>
              <a:cxn ang="0">
                <a:pos x="890402037" y="0"/>
              </a:cxn>
              <a:cxn ang="0">
                <a:pos x="0" y="0"/>
              </a:cxn>
            </a:cxnLst>
            <a:rect l="txL" t="txT" r="txR" b="txB"/>
            <a:pathLst>
              <a:path w="1451" h="1679">
                <a:moveTo>
                  <a:pt x="0" y="0"/>
                </a:moveTo>
                <a:lnTo>
                  <a:pt x="726" y="1679"/>
                </a:lnTo>
                <a:lnTo>
                  <a:pt x="145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0" name="Rectangle 27"/>
          <p:cNvSpPr/>
          <p:nvPr/>
        </p:nvSpPr>
        <p:spPr>
          <a:xfrm>
            <a:off x="5508625" y="2565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⑤  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61" name="Freeform 29"/>
          <p:cNvSpPr/>
          <p:nvPr/>
        </p:nvSpPr>
        <p:spPr>
          <a:xfrm>
            <a:off x="6156325" y="2781300"/>
            <a:ext cx="1223963" cy="1079500"/>
          </a:xfrm>
          <a:custGeom>
            <a:avLst/>
            <a:gdLst>
              <a:gd name="txL" fmla="*/ 0 w 1088"/>
              <a:gd name="txT" fmla="*/ 0 h 1043"/>
              <a:gd name="txR" fmla="*/ 1088 w 1088"/>
              <a:gd name="txB" fmla="*/ 1043 h 1043"/>
            </a:gdLst>
            <a:ahLst/>
            <a:cxnLst>
              <a:cxn ang="0">
                <a:pos x="1032687100" y="0"/>
              </a:cxn>
              <a:cxn ang="0">
                <a:pos x="0" y="777701503"/>
              </a:cxn>
              <a:cxn ang="0">
                <a:pos x="1376916696" y="1117277319"/>
              </a:cxn>
              <a:cxn ang="0">
                <a:pos x="1032687100" y="0"/>
              </a:cxn>
            </a:cxnLst>
            <a:rect l="txL" t="txT" r="txR" b="txB"/>
            <a:pathLst>
              <a:path w="1088" h="1043">
                <a:moveTo>
                  <a:pt x="816" y="0"/>
                </a:moveTo>
                <a:lnTo>
                  <a:pt x="0" y="726"/>
                </a:lnTo>
                <a:lnTo>
                  <a:pt x="1088" y="1043"/>
                </a:lnTo>
                <a:lnTo>
                  <a:pt x="816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Rectangle 30"/>
          <p:cNvSpPr/>
          <p:nvPr/>
        </p:nvSpPr>
        <p:spPr>
          <a:xfrm>
            <a:off x="6588125" y="3114675"/>
            <a:ext cx="641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⑥ 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63" name="Freeform 32"/>
          <p:cNvSpPr/>
          <p:nvPr/>
        </p:nvSpPr>
        <p:spPr>
          <a:xfrm>
            <a:off x="7524750" y="2347913"/>
            <a:ext cx="1008063" cy="1366837"/>
          </a:xfrm>
          <a:custGeom>
            <a:avLst/>
            <a:gdLst>
              <a:gd name="txL" fmla="*/ 0 w 1089"/>
              <a:gd name="txT" fmla="*/ 0 h 1407"/>
              <a:gd name="txR" fmla="*/ 1089 w 1089"/>
              <a:gd name="txB" fmla="*/ 1407 h 1407"/>
            </a:gdLst>
            <a:ahLst/>
            <a:cxnLst>
              <a:cxn ang="0">
                <a:pos x="0" y="0"/>
              </a:cxn>
              <a:cxn ang="0">
                <a:pos x="0" y="1327820483"/>
              </a:cxn>
              <a:cxn ang="0">
                <a:pos x="933141238" y="1327820483"/>
              </a:cxn>
              <a:cxn ang="0">
                <a:pos x="0" y="0"/>
              </a:cxn>
            </a:cxnLst>
            <a:rect l="txL" t="txT" r="txR" b="txB"/>
            <a:pathLst>
              <a:path w="1089" h="1407">
                <a:moveTo>
                  <a:pt x="0" y="0"/>
                </a:moveTo>
                <a:lnTo>
                  <a:pt x="0" y="1407"/>
                </a:lnTo>
                <a:lnTo>
                  <a:pt x="1089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5400" cap="flat" cmpd="sng">
            <a:solidFill>
              <a:srgbClr val="00008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4" name="Rectangle 33"/>
          <p:cNvSpPr/>
          <p:nvPr/>
        </p:nvSpPr>
        <p:spPr>
          <a:xfrm>
            <a:off x="7596188" y="304323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⑦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6166" name="Text Box 36"/>
          <p:cNvSpPr txBox="1"/>
          <p:nvPr/>
        </p:nvSpPr>
        <p:spPr>
          <a:xfrm>
            <a:off x="827088" y="3933825"/>
            <a:ext cx="23034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思考：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67" name="Text Box 73"/>
          <p:cNvSpPr txBox="1"/>
          <p:nvPr/>
        </p:nvSpPr>
        <p:spPr>
          <a:xfrm>
            <a:off x="871538" y="4681538"/>
            <a:ext cx="45354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1.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按什么标准来分？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6168" name="Text Box 74"/>
          <p:cNvSpPr txBox="1"/>
          <p:nvPr/>
        </p:nvSpPr>
        <p:spPr>
          <a:xfrm>
            <a:off x="827088" y="5300663"/>
            <a:ext cx="6911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2.</a:t>
            </a:r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哪几个三角形是一类，它们都有什么特点？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4" grpId="0"/>
      <p:bldP spid="6156" grpId="0"/>
      <p:bldP spid="6158" grpId="0"/>
      <p:bldP spid="6160" grpId="0"/>
      <p:bldP spid="6162" grpId="0"/>
      <p:bldP spid="6164" grpId="0"/>
      <p:bldP spid="6166" grpId="0"/>
      <p:bldP spid="6167" grpId="0"/>
      <p:bldP spid="61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TextBox 25"/>
          <p:cNvSpPr txBox="1"/>
          <p:nvPr/>
        </p:nvSpPr>
        <p:spPr>
          <a:xfrm>
            <a:off x="5216525" y="4286250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7178" name="Group 4"/>
          <p:cNvGrpSpPr/>
          <p:nvPr/>
        </p:nvGrpSpPr>
        <p:grpSpPr>
          <a:xfrm>
            <a:off x="3276600" y="3357563"/>
            <a:ext cx="2374900" cy="1584325"/>
            <a:chOff x="0" y="0"/>
            <a:chExt cx="1496" cy="998"/>
          </a:xfrm>
        </p:grpSpPr>
        <p:sp>
          <p:nvSpPr>
            <p:cNvPr id="7179" name="AutoShape 5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80" name="AutoShape 6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81" name="AutoShape 7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82" name="Group 8"/>
          <p:cNvGrpSpPr/>
          <p:nvPr/>
        </p:nvGrpSpPr>
        <p:grpSpPr>
          <a:xfrm>
            <a:off x="3203575" y="3068638"/>
            <a:ext cx="2555875" cy="1512887"/>
            <a:chOff x="0" y="0"/>
            <a:chExt cx="1610" cy="953"/>
          </a:xfrm>
        </p:grpSpPr>
        <p:sp>
          <p:nvSpPr>
            <p:cNvPr id="7183" name="Oval 9"/>
            <p:cNvSpPr/>
            <p:nvPr/>
          </p:nvSpPr>
          <p:spPr>
            <a:xfrm>
              <a:off x="544" y="0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84" name="Oval 10"/>
            <p:cNvSpPr/>
            <p:nvPr/>
          </p:nvSpPr>
          <p:spPr>
            <a:xfrm>
              <a:off x="0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85" name="Oval 11"/>
            <p:cNvSpPr/>
            <p:nvPr/>
          </p:nvSpPr>
          <p:spPr>
            <a:xfrm>
              <a:off x="1473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7186" name="Text Box 12"/>
          <p:cNvSpPr txBox="1"/>
          <p:nvPr/>
        </p:nvSpPr>
        <p:spPr>
          <a:xfrm>
            <a:off x="1979613" y="2997200"/>
            <a:ext cx="5762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7187" name="Group 13"/>
          <p:cNvGrpSpPr/>
          <p:nvPr/>
        </p:nvGrpSpPr>
        <p:grpSpPr>
          <a:xfrm>
            <a:off x="323850" y="3028950"/>
            <a:ext cx="1368425" cy="533400"/>
            <a:chOff x="0" y="0"/>
            <a:chExt cx="962" cy="388"/>
          </a:xfrm>
        </p:grpSpPr>
        <p:sp>
          <p:nvSpPr>
            <p:cNvPr id="7188" name="AutoShape 14"/>
            <p:cNvSpPr/>
            <p:nvPr/>
          </p:nvSpPr>
          <p:spPr>
            <a:xfrm rot="11940000">
              <a:off x="0" y="0"/>
              <a:ext cx="872" cy="296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89" name="Text Box 15"/>
            <p:cNvSpPr txBox="1"/>
            <p:nvPr/>
          </p:nvSpPr>
          <p:spPr>
            <a:xfrm>
              <a:off x="554" y="55"/>
              <a:ext cx="408" cy="3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①</a:t>
              </a:r>
              <a:r>
                <a:rPr lang="zh-CN" altLang="en-US" sz="2400" dirty="0">
                  <a:latin typeface="Arial" panose="020B0604020202020204" pitchFamily="34" charset="0"/>
                </a:rPr>
                <a:t> 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90" name="Group 16"/>
          <p:cNvGrpSpPr/>
          <p:nvPr/>
        </p:nvGrpSpPr>
        <p:grpSpPr>
          <a:xfrm>
            <a:off x="1620838" y="3068638"/>
            <a:ext cx="1295400" cy="1150937"/>
            <a:chOff x="0" y="0"/>
            <a:chExt cx="907" cy="771"/>
          </a:xfrm>
        </p:grpSpPr>
        <p:sp>
          <p:nvSpPr>
            <p:cNvPr id="7191" name="Freeform 17"/>
            <p:cNvSpPr/>
            <p:nvPr/>
          </p:nvSpPr>
          <p:spPr>
            <a:xfrm>
              <a:off x="0" y="0"/>
              <a:ext cx="907" cy="771"/>
            </a:xfrm>
            <a:custGeom>
              <a:avLst/>
              <a:gdLst>
                <a:gd name="txL" fmla="*/ 0 w 1179"/>
                <a:gd name="txT" fmla="*/ 0 h 953"/>
                <a:gd name="txR" fmla="*/ 1179 w 1179"/>
                <a:gd name="txB" fmla="*/ 953 h 953"/>
              </a:gdLst>
              <a:ahLst/>
              <a:cxnLst>
                <a:cxn ang="0">
                  <a:pos x="268" y="0"/>
                </a:cxn>
                <a:cxn ang="0">
                  <a:pos x="0" y="446"/>
                </a:cxn>
                <a:cxn ang="0">
                  <a:pos x="698" y="624"/>
                </a:cxn>
                <a:cxn ang="0">
                  <a:pos x="268" y="0"/>
                </a:cxn>
              </a:cxnLst>
              <a:rect l="txL" t="txT" r="txR" b="txB"/>
              <a:pathLst>
                <a:path w="1179" h="953">
                  <a:moveTo>
                    <a:pt x="453" y="0"/>
                  </a:moveTo>
                  <a:lnTo>
                    <a:pt x="0" y="681"/>
                  </a:lnTo>
                  <a:lnTo>
                    <a:pt x="1179" y="953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Text Box 18"/>
            <p:cNvSpPr txBox="1"/>
            <p:nvPr/>
          </p:nvSpPr>
          <p:spPr>
            <a:xfrm>
              <a:off x="127" y="247"/>
              <a:ext cx="408" cy="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r>
                <a:rPr lang="en-US" altLang="x-none" sz="2400" b="1">
                  <a:latin typeface="Arial" panose="020B0604020202020204" pitchFamily="34" charset="0"/>
                  <a:ea typeface="楷体_GB2312" panose="02010609030101010101" pitchFamily="1" charset="-122"/>
                </a:rPr>
                <a:t>②</a:t>
              </a: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endParaRPr lang="en-US" altLang="x-none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7193" name="Group 19"/>
          <p:cNvGrpSpPr/>
          <p:nvPr/>
        </p:nvGrpSpPr>
        <p:grpSpPr>
          <a:xfrm>
            <a:off x="2339975" y="2781300"/>
            <a:ext cx="2879725" cy="576263"/>
            <a:chOff x="0" y="0"/>
            <a:chExt cx="2006" cy="363"/>
          </a:xfrm>
        </p:grpSpPr>
        <p:sp>
          <p:nvSpPr>
            <p:cNvPr id="7194" name="Freeform 20"/>
            <p:cNvSpPr/>
            <p:nvPr/>
          </p:nvSpPr>
          <p:spPr>
            <a:xfrm>
              <a:off x="0" y="0"/>
              <a:ext cx="2006" cy="363"/>
            </a:xfrm>
            <a:custGeom>
              <a:avLst/>
              <a:gdLst>
                <a:gd name="txL" fmla="*/ 0 w 2948"/>
                <a:gd name="txT" fmla="*/ 0 h 590"/>
                <a:gd name="txR" fmla="*/ 2948 w 2948"/>
                <a:gd name="txB" fmla="*/ 590 h 590"/>
              </a:gdLst>
              <a:ahLst/>
              <a:cxnLst>
                <a:cxn ang="0">
                  <a:pos x="0" y="0"/>
                </a:cxn>
                <a:cxn ang="0">
                  <a:pos x="672" y="223"/>
                </a:cxn>
                <a:cxn ang="0">
                  <a:pos x="1365" y="0"/>
                </a:cxn>
                <a:cxn ang="0">
                  <a:pos x="0" y="0"/>
                </a:cxn>
              </a:cxnLst>
              <a:rect l="txL" t="txT" r="txR" b="txB"/>
              <a:pathLst>
                <a:path w="2948" h="590">
                  <a:moveTo>
                    <a:pt x="0" y="0"/>
                  </a:moveTo>
                  <a:lnTo>
                    <a:pt x="1451" y="590"/>
                  </a:lnTo>
                  <a:lnTo>
                    <a:pt x="29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Text Box 21"/>
            <p:cNvSpPr txBox="1"/>
            <p:nvPr/>
          </p:nvSpPr>
          <p:spPr>
            <a:xfrm>
              <a:off x="771" y="0"/>
              <a:ext cx="4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③  </a:t>
              </a:r>
              <a:endPara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7196" name="Group 22"/>
          <p:cNvGrpSpPr/>
          <p:nvPr/>
        </p:nvGrpSpPr>
        <p:grpSpPr>
          <a:xfrm>
            <a:off x="2555875" y="3284538"/>
            <a:ext cx="3095625" cy="700486"/>
            <a:chOff x="0" y="0"/>
            <a:chExt cx="2086" cy="491"/>
          </a:xfrm>
        </p:grpSpPr>
        <p:sp>
          <p:nvSpPr>
            <p:cNvPr id="7197" name="Freeform 23"/>
            <p:cNvSpPr/>
            <p:nvPr/>
          </p:nvSpPr>
          <p:spPr>
            <a:xfrm>
              <a:off x="0" y="0"/>
              <a:ext cx="2086" cy="454"/>
            </a:xfrm>
            <a:custGeom>
              <a:avLst/>
              <a:gdLst>
                <a:gd name="txL" fmla="*/ 0 w 1951"/>
                <a:gd name="txT" fmla="*/ 0 h 499"/>
                <a:gd name="txR" fmla="*/ 1951 w 1951"/>
                <a:gd name="txB" fmla="*/ 499 h 499"/>
              </a:gdLst>
              <a:ahLst/>
              <a:cxnLst>
                <a:cxn ang="0">
                  <a:pos x="0" y="0"/>
                </a:cxn>
                <a:cxn ang="0">
                  <a:pos x="881" y="375"/>
                </a:cxn>
                <a:cxn ang="0">
                  <a:pos x="2230" y="413"/>
                </a:cxn>
                <a:cxn ang="0">
                  <a:pos x="0" y="0"/>
                </a:cxn>
              </a:cxnLst>
              <a:rect l="txL" t="txT" r="txR" b="txB"/>
              <a:pathLst>
                <a:path w="1951" h="499">
                  <a:moveTo>
                    <a:pt x="0" y="0"/>
                  </a:moveTo>
                  <a:lnTo>
                    <a:pt x="771" y="453"/>
                  </a:lnTo>
                  <a:lnTo>
                    <a:pt x="1951" y="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Rectangle 24"/>
            <p:cNvSpPr/>
            <p:nvPr/>
          </p:nvSpPr>
          <p:spPr>
            <a:xfrm>
              <a:off x="725" y="170"/>
              <a:ext cx="535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④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7199" name="Group 25"/>
          <p:cNvGrpSpPr/>
          <p:nvPr/>
        </p:nvGrpSpPr>
        <p:grpSpPr>
          <a:xfrm>
            <a:off x="5219700" y="2565400"/>
            <a:ext cx="1217613" cy="1511300"/>
            <a:chOff x="0" y="0"/>
            <a:chExt cx="912" cy="1088"/>
          </a:xfrm>
        </p:grpSpPr>
        <p:sp>
          <p:nvSpPr>
            <p:cNvPr id="7200" name="Freeform 26"/>
            <p:cNvSpPr/>
            <p:nvPr/>
          </p:nvSpPr>
          <p:spPr>
            <a:xfrm>
              <a:off x="0" y="0"/>
              <a:ext cx="852" cy="1088"/>
            </a:xfrm>
            <a:custGeom>
              <a:avLst/>
              <a:gdLst>
                <a:gd name="txL" fmla="*/ 0 w 1451"/>
                <a:gd name="txT" fmla="*/ 0 h 1679"/>
                <a:gd name="txR" fmla="*/ 1451 w 1451"/>
                <a:gd name="txB" fmla="*/ 1679 h 1679"/>
              </a:gdLst>
              <a:ahLst/>
              <a:cxnLst>
                <a:cxn ang="0">
                  <a:pos x="0" y="0"/>
                </a:cxn>
                <a:cxn ang="0">
                  <a:pos x="250" y="705"/>
                </a:cxn>
                <a:cxn ang="0">
                  <a:pos x="500" y="0"/>
                </a:cxn>
                <a:cxn ang="0">
                  <a:pos x="0" y="0"/>
                </a:cxn>
              </a:cxnLst>
              <a:rect l="txL" t="txT" r="txR" b="txB"/>
              <a:pathLst>
                <a:path w="1451" h="1679">
                  <a:moveTo>
                    <a:pt x="0" y="0"/>
                  </a:moveTo>
                  <a:lnTo>
                    <a:pt x="726" y="1679"/>
                  </a:lnTo>
                  <a:lnTo>
                    <a:pt x="14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Rectangle 27"/>
            <p:cNvSpPr/>
            <p:nvPr/>
          </p:nvSpPr>
          <p:spPr>
            <a:xfrm>
              <a:off x="318" y="115"/>
              <a:ext cx="594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⑤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7202" name="Group 28"/>
          <p:cNvGrpSpPr/>
          <p:nvPr/>
        </p:nvGrpSpPr>
        <p:grpSpPr>
          <a:xfrm>
            <a:off x="6156325" y="2997200"/>
            <a:ext cx="1223963" cy="1079500"/>
            <a:chOff x="0" y="0"/>
            <a:chExt cx="861" cy="771"/>
          </a:xfrm>
        </p:grpSpPr>
        <p:sp>
          <p:nvSpPr>
            <p:cNvPr id="7203" name="Freeform 29"/>
            <p:cNvSpPr/>
            <p:nvPr/>
          </p:nvSpPr>
          <p:spPr>
            <a:xfrm>
              <a:off x="0" y="0"/>
              <a:ext cx="861" cy="771"/>
            </a:xfrm>
            <a:custGeom>
              <a:avLst/>
              <a:gdLst>
                <a:gd name="txL" fmla="*/ 0 w 1088"/>
                <a:gd name="txT" fmla="*/ 0 h 1043"/>
                <a:gd name="txR" fmla="*/ 1088 w 1088"/>
                <a:gd name="txB" fmla="*/ 1043 h 1043"/>
              </a:gdLst>
              <a:ahLst/>
              <a:cxnLst>
                <a:cxn ang="0">
                  <a:pos x="511" y="0"/>
                </a:cxn>
                <a:cxn ang="0">
                  <a:pos x="0" y="397"/>
                </a:cxn>
                <a:cxn ang="0">
                  <a:pos x="681" y="570"/>
                </a:cxn>
                <a:cxn ang="0">
                  <a:pos x="511" y="0"/>
                </a:cxn>
              </a:cxnLst>
              <a:rect l="txL" t="txT" r="txR" b="txB"/>
              <a:pathLst>
                <a:path w="1088" h="1043">
                  <a:moveTo>
                    <a:pt x="816" y="0"/>
                  </a:moveTo>
                  <a:lnTo>
                    <a:pt x="0" y="726"/>
                  </a:lnTo>
                  <a:lnTo>
                    <a:pt x="1088" y="1043"/>
                  </a:lnTo>
                  <a:lnTo>
                    <a:pt x="816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Rectangle 30"/>
            <p:cNvSpPr/>
            <p:nvPr/>
          </p:nvSpPr>
          <p:spPr>
            <a:xfrm>
              <a:off x="363" y="207"/>
              <a:ext cx="45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⑥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7205" name="Group 31"/>
          <p:cNvGrpSpPr/>
          <p:nvPr/>
        </p:nvGrpSpPr>
        <p:grpSpPr>
          <a:xfrm>
            <a:off x="7524750" y="2565400"/>
            <a:ext cx="1008063" cy="1366838"/>
            <a:chOff x="0" y="0"/>
            <a:chExt cx="635" cy="861"/>
          </a:xfrm>
        </p:grpSpPr>
        <p:sp>
          <p:nvSpPr>
            <p:cNvPr id="7206" name="Freeform 32"/>
            <p:cNvSpPr/>
            <p:nvPr/>
          </p:nvSpPr>
          <p:spPr>
            <a:xfrm>
              <a:off x="0" y="0"/>
              <a:ext cx="635" cy="861"/>
            </a:xfrm>
            <a:custGeom>
              <a:avLst/>
              <a:gdLst>
                <a:gd name="txL" fmla="*/ 0 w 1089"/>
                <a:gd name="txT" fmla="*/ 0 h 1407"/>
                <a:gd name="txR" fmla="*/ 1089 w 1089"/>
                <a:gd name="txB" fmla="*/ 1407 h 1407"/>
              </a:gdLst>
              <a:ahLst/>
              <a:cxnLst>
                <a:cxn ang="0">
                  <a:pos x="0" y="0"/>
                </a:cxn>
                <a:cxn ang="0">
                  <a:pos x="0" y="527"/>
                </a:cxn>
                <a:cxn ang="0">
                  <a:pos x="370" y="527"/>
                </a:cxn>
                <a:cxn ang="0">
                  <a:pos x="0" y="0"/>
                </a:cxn>
              </a:cxnLst>
              <a:rect l="txL" t="txT" r="txR" b="txB"/>
              <a:pathLst>
                <a:path w="1089" h="1407">
                  <a:moveTo>
                    <a:pt x="0" y="0"/>
                  </a:moveTo>
                  <a:lnTo>
                    <a:pt x="0" y="1407"/>
                  </a:lnTo>
                  <a:lnTo>
                    <a:pt x="1089" y="1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Rectangle 33"/>
            <p:cNvSpPr/>
            <p:nvPr/>
          </p:nvSpPr>
          <p:spPr>
            <a:xfrm>
              <a:off x="90" y="453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⑦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7209" name="Rectangle 4"/>
          <p:cNvSpPr/>
          <p:nvPr/>
        </p:nvSpPr>
        <p:spPr>
          <a:xfrm>
            <a:off x="611188" y="1123950"/>
            <a:ext cx="2232025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按角分类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5"/>
          <p:cNvGrpSpPr/>
          <p:nvPr/>
        </p:nvGrpSpPr>
        <p:grpSpPr>
          <a:xfrm>
            <a:off x="404813" y="6069013"/>
            <a:ext cx="719137" cy="611187"/>
            <a:chOff x="0" y="0"/>
            <a:chExt cx="453" cy="385"/>
          </a:xfrm>
        </p:grpSpPr>
        <p:pic>
          <p:nvPicPr>
            <p:cNvPr id="8195" name="Picture 6" descr="蓝色按钮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2" y="158"/>
              <a:ext cx="227" cy="2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Text Box 7">
              <a:hlinkClick r:id="rId1" action="ppaction://hlinksldjump"/>
            </p:cNvPr>
            <p:cNvSpPr txBox="1"/>
            <p:nvPr/>
          </p:nvSpPr>
          <p:spPr>
            <a:xfrm>
              <a:off x="0" y="0"/>
              <a:ext cx="453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返回</a:t>
              </a:r>
              <a:endParaRPr lang="zh-CN" altLang="en-US" sz="12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8198" name="TextBox 25"/>
          <p:cNvSpPr txBox="1"/>
          <p:nvPr/>
        </p:nvSpPr>
        <p:spPr>
          <a:xfrm>
            <a:off x="5216525" y="4476750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8199" name="Group 10"/>
          <p:cNvGrpSpPr/>
          <p:nvPr/>
        </p:nvGrpSpPr>
        <p:grpSpPr>
          <a:xfrm>
            <a:off x="3276600" y="3548063"/>
            <a:ext cx="2374900" cy="1584325"/>
            <a:chOff x="0" y="0"/>
            <a:chExt cx="1496" cy="998"/>
          </a:xfrm>
        </p:grpSpPr>
        <p:sp>
          <p:nvSpPr>
            <p:cNvPr id="8200" name="AutoShape 11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201" name="AutoShape 12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202" name="AutoShape 13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203" name="Group 14"/>
          <p:cNvGrpSpPr/>
          <p:nvPr/>
        </p:nvGrpSpPr>
        <p:grpSpPr>
          <a:xfrm>
            <a:off x="3203575" y="3259138"/>
            <a:ext cx="2555875" cy="1512887"/>
            <a:chOff x="0" y="0"/>
            <a:chExt cx="1610" cy="953"/>
          </a:xfrm>
        </p:grpSpPr>
        <p:sp>
          <p:nvSpPr>
            <p:cNvPr id="8204" name="Oval 15"/>
            <p:cNvSpPr/>
            <p:nvPr/>
          </p:nvSpPr>
          <p:spPr>
            <a:xfrm>
              <a:off x="544" y="0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205" name="Oval 16"/>
            <p:cNvSpPr/>
            <p:nvPr/>
          </p:nvSpPr>
          <p:spPr>
            <a:xfrm>
              <a:off x="0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206" name="Oval 17"/>
            <p:cNvSpPr/>
            <p:nvPr/>
          </p:nvSpPr>
          <p:spPr>
            <a:xfrm>
              <a:off x="1473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8207" name="Text Box 18"/>
          <p:cNvSpPr txBox="1"/>
          <p:nvPr/>
        </p:nvSpPr>
        <p:spPr>
          <a:xfrm>
            <a:off x="1979613" y="1963738"/>
            <a:ext cx="5762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8208" name="Group 19"/>
          <p:cNvGrpSpPr/>
          <p:nvPr/>
        </p:nvGrpSpPr>
        <p:grpSpPr>
          <a:xfrm>
            <a:off x="323850" y="1995488"/>
            <a:ext cx="1368425" cy="533400"/>
            <a:chOff x="0" y="0"/>
            <a:chExt cx="962" cy="388"/>
          </a:xfrm>
        </p:grpSpPr>
        <p:sp>
          <p:nvSpPr>
            <p:cNvPr id="8209" name="AutoShape 20"/>
            <p:cNvSpPr/>
            <p:nvPr/>
          </p:nvSpPr>
          <p:spPr>
            <a:xfrm rot="11940000">
              <a:off x="0" y="0"/>
              <a:ext cx="872" cy="296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210" name="Text Box 21"/>
            <p:cNvSpPr txBox="1"/>
            <p:nvPr/>
          </p:nvSpPr>
          <p:spPr>
            <a:xfrm>
              <a:off x="554" y="55"/>
              <a:ext cx="408" cy="3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①</a:t>
              </a:r>
              <a:r>
                <a:rPr lang="zh-CN" altLang="en-US" sz="2400" dirty="0">
                  <a:latin typeface="Arial" panose="020B0604020202020204" pitchFamily="34" charset="0"/>
                </a:rPr>
                <a:t> 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211" name="Group 22"/>
          <p:cNvGrpSpPr/>
          <p:nvPr/>
        </p:nvGrpSpPr>
        <p:grpSpPr>
          <a:xfrm>
            <a:off x="1620838" y="1747838"/>
            <a:ext cx="1295400" cy="1150937"/>
            <a:chOff x="0" y="0"/>
            <a:chExt cx="907" cy="771"/>
          </a:xfrm>
        </p:grpSpPr>
        <p:sp>
          <p:nvSpPr>
            <p:cNvPr id="8212" name="Freeform 23"/>
            <p:cNvSpPr/>
            <p:nvPr/>
          </p:nvSpPr>
          <p:spPr>
            <a:xfrm>
              <a:off x="0" y="0"/>
              <a:ext cx="907" cy="771"/>
            </a:xfrm>
            <a:custGeom>
              <a:avLst/>
              <a:gdLst>
                <a:gd name="txL" fmla="*/ 0 w 1179"/>
                <a:gd name="txT" fmla="*/ 0 h 953"/>
                <a:gd name="txR" fmla="*/ 1179 w 1179"/>
                <a:gd name="txB" fmla="*/ 953 h 953"/>
              </a:gdLst>
              <a:ahLst/>
              <a:cxnLst>
                <a:cxn ang="0">
                  <a:pos x="268" y="0"/>
                </a:cxn>
                <a:cxn ang="0">
                  <a:pos x="0" y="446"/>
                </a:cxn>
                <a:cxn ang="0">
                  <a:pos x="698" y="624"/>
                </a:cxn>
                <a:cxn ang="0">
                  <a:pos x="268" y="0"/>
                </a:cxn>
              </a:cxnLst>
              <a:rect l="txL" t="txT" r="txR" b="txB"/>
              <a:pathLst>
                <a:path w="1179" h="953">
                  <a:moveTo>
                    <a:pt x="453" y="0"/>
                  </a:moveTo>
                  <a:lnTo>
                    <a:pt x="0" y="681"/>
                  </a:lnTo>
                  <a:lnTo>
                    <a:pt x="1179" y="953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Text Box 24"/>
            <p:cNvSpPr txBox="1"/>
            <p:nvPr/>
          </p:nvSpPr>
          <p:spPr>
            <a:xfrm>
              <a:off x="127" y="257"/>
              <a:ext cx="408" cy="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r>
                <a:rPr lang="en-US" altLang="x-none" sz="2400" b="1">
                  <a:latin typeface="Arial" panose="020B0604020202020204" pitchFamily="34" charset="0"/>
                  <a:ea typeface="楷体_GB2312" panose="02010609030101010101" pitchFamily="1" charset="-122"/>
                </a:rPr>
                <a:t>②</a:t>
              </a: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endParaRPr lang="en-US" altLang="x-none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8214" name="Group 25"/>
          <p:cNvGrpSpPr/>
          <p:nvPr/>
        </p:nvGrpSpPr>
        <p:grpSpPr>
          <a:xfrm>
            <a:off x="2339975" y="1747838"/>
            <a:ext cx="2879725" cy="576262"/>
            <a:chOff x="0" y="0"/>
            <a:chExt cx="2006" cy="363"/>
          </a:xfrm>
        </p:grpSpPr>
        <p:sp>
          <p:nvSpPr>
            <p:cNvPr id="8215" name="Freeform 26"/>
            <p:cNvSpPr/>
            <p:nvPr/>
          </p:nvSpPr>
          <p:spPr>
            <a:xfrm>
              <a:off x="0" y="0"/>
              <a:ext cx="2006" cy="363"/>
            </a:xfrm>
            <a:custGeom>
              <a:avLst/>
              <a:gdLst>
                <a:gd name="txL" fmla="*/ 0 w 2948"/>
                <a:gd name="txT" fmla="*/ 0 h 590"/>
                <a:gd name="txR" fmla="*/ 2948 w 2948"/>
                <a:gd name="txB" fmla="*/ 590 h 590"/>
              </a:gdLst>
              <a:ahLst/>
              <a:cxnLst>
                <a:cxn ang="0">
                  <a:pos x="0" y="0"/>
                </a:cxn>
                <a:cxn ang="0">
                  <a:pos x="672" y="223"/>
                </a:cxn>
                <a:cxn ang="0">
                  <a:pos x="1365" y="0"/>
                </a:cxn>
                <a:cxn ang="0">
                  <a:pos x="0" y="0"/>
                </a:cxn>
              </a:cxnLst>
              <a:rect l="txL" t="txT" r="txR" b="txB"/>
              <a:pathLst>
                <a:path w="2948" h="590">
                  <a:moveTo>
                    <a:pt x="0" y="0"/>
                  </a:moveTo>
                  <a:lnTo>
                    <a:pt x="1451" y="590"/>
                  </a:lnTo>
                  <a:lnTo>
                    <a:pt x="29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Text Box 27"/>
            <p:cNvSpPr txBox="1"/>
            <p:nvPr/>
          </p:nvSpPr>
          <p:spPr>
            <a:xfrm>
              <a:off x="771" y="0"/>
              <a:ext cx="4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③  </a:t>
              </a:r>
              <a:endPara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8217" name="Group 28"/>
          <p:cNvGrpSpPr/>
          <p:nvPr/>
        </p:nvGrpSpPr>
        <p:grpSpPr>
          <a:xfrm>
            <a:off x="2555875" y="2251075"/>
            <a:ext cx="3095625" cy="647700"/>
            <a:chOff x="0" y="0"/>
            <a:chExt cx="2086" cy="454"/>
          </a:xfrm>
        </p:grpSpPr>
        <p:sp>
          <p:nvSpPr>
            <p:cNvPr id="8218" name="Freeform 29"/>
            <p:cNvSpPr/>
            <p:nvPr/>
          </p:nvSpPr>
          <p:spPr>
            <a:xfrm>
              <a:off x="0" y="0"/>
              <a:ext cx="2086" cy="454"/>
            </a:xfrm>
            <a:custGeom>
              <a:avLst/>
              <a:gdLst>
                <a:gd name="txL" fmla="*/ 0 w 1951"/>
                <a:gd name="txT" fmla="*/ 0 h 499"/>
                <a:gd name="txR" fmla="*/ 1951 w 1951"/>
                <a:gd name="txB" fmla="*/ 499 h 499"/>
              </a:gdLst>
              <a:ahLst/>
              <a:cxnLst>
                <a:cxn ang="0">
                  <a:pos x="0" y="0"/>
                </a:cxn>
                <a:cxn ang="0">
                  <a:pos x="881" y="375"/>
                </a:cxn>
                <a:cxn ang="0">
                  <a:pos x="2230" y="413"/>
                </a:cxn>
                <a:cxn ang="0">
                  <a:pos x="0" y="0"/>
                </a:cxn>
              </a:cxnLst>
              <a:rect l="txL" t="txT" r="txR" b="txB"/>
              <a:pathLst>
                <a:path w="1951" h="499">
                  <a:moveTo>
                    <a:pt x="0" y="0"/>
                  </a:moveTo>
                  <a:lnTo>
                    <a:pt x="771" y="453"/>
                  </a:lnTo>
                  <a:lnTo>
                    <a:pt x="1951" y="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Rectangle 30"/>
            <p:cNvSpPr/>
            <p:nvPr/>
          </p:nvSpPr>
          <p:spPr>
            <a:xfrm>
              <a:off x="725" y="120"/>
              <a:ext cx="535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④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8220" name="Group 31"/>
          <p:cNvGrpSpPr/>
          <p:nvPr/>
        </p:nvGrpSpPr>
        <p:grpSpPr>
          <a:xfrm>
            <a:off x="5219700" y="1531938"/>
            <a:ext cx="1217613" cy="1511300"/>
            <a:chOff x="0" y="0"/>
            <a:chExt cx="912" cy="1088"/>
          </a:xfrm>
        </p:grpSpPr>
        <p:sp>
          <p:nvSpPr>
            <p:cNvPr id="8221" name="Freeform 32"/>
            <p:cNvSpPr/>
            <p:nvPr/>
          </p:nvSpPr>
          <p:spPr>
            <a:xfrm>
              <a:off x="0" y="0"/>
              <a:ext cx="852" cy="1088"/>
            </a:xfrm>
            <a:custGeom>
              <a:avLst/>
              <a:gdLst>
                <a:gd name="txL" fmla="*/ 0 w 1451"/>
                <a:gd name="txT" fmla="*/ 0 h 1679"/>
                <a:gd name="txR" fmla="*/ 1451 w 1451"/>
                <a:gd name="txB" fmla="*/ 1679 h 1679"/>
              </a:gdLst>
              <a:ahLst/>
              <a:cxnLst>
                <a:cxn ang="0">
                  <a:pos x="0" y="0"/>
                </a:cxn>
                <a:cxn ang="0">
                  <a:pos x="250" y="705"/>
                </a:cxn>
                <a:cxn ang="0">
                  <a:pos x="500" y="0"/>
                </a:cxn>
                <a:cxn ang="0">
                  <a:pos x="0" y="0"/>
                </a:cxn>
              </a:cxnLst>
              <a:rect l="txL" t="txT" r="txR" b="txB"/>
              <a:pathLst>
                <a:path w="1451" h="1679">
                  <a:moveTo>
                    <a:pt x="0" y="0"/>
                  </a:moveTo>
                  <a:lnTo>
                    <a:pt x="726" y="1679"/>
                  </a:lnTo>
                  <a:lnTo>
                    <a:pt x="14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Rectangle 33"/>
            <p:cNvSpPr/>
            <p:nvPr/>
          </p:nvSpPr>
          <p:spPr>
            <a:xfrm>
              <a:off x="318" y="115"/>
              <a:ext cx="594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⑤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8223" name="Group 34"/>
          <p:cNvGrpSpPr/>
          <p:nvPr/>
        </p:nvGrpSpPr>
        <p:grpSpPr>
          <a:xfrm>
            <a:off x="6156325" y="1963738"/>
            <a:ext cx="1223963" cy="1079500"/>
            <a:chOff x="0" y="0"/>
            <a:chExt cx="861" cy="771"/>
          </a:xfrm>
        </p:grpSpPr>
        <p:sp>
          <p:nvSpPr>
            <p:cNvPr id="8224" name="Freeform 35"/>
            <p:cNvSpPr/>
            <p:nvPr/>
          </p:nvSpPr>
          <p:spPr>
            <a:xfrm>
              <a:off x="0" y="0"/>
              <a:ext cx="861" cy="771"/>
            </a:xfrm>
            <a:custGeom>
              <a:avLst/>
              <a:gdLst>
                <a:gd name="txL" fmla="*/ 0 w 1088"/>
                <a:gd name="txT" fmla="*/ 0 h 1043"/>
                <a:gd name="txR" fmla="*/ 1088 w 1088"/>
                <a:gd name="txB" fmla="*/ 1043 h 1043"/>
              </a:gdLst>
              <a:ahLst/>
              <a:cxnLst>
                <a:cxn ang="0">
                  <a:pos x="511" y="0"/>
                </a:cxn>
                <a:cxn ang="0">
                  <a:pos x="0" y="397"/>
                </a:cxn>
                <a:cxn ang="0">
                  <a:pos x="681" y="570"/>
                </a:cxn>
                <a:cxn ang="0">
                  <a:pos x="511" y="0"/>
                </a:cxn>
              </a:cxnLst>
              <a:rect l="txL" t="txT" r="txR" b="txB"/>
              <a:pathLst>
                <a:path w="1088" h="1043">
                  <a:moveTo>
                    <a:pt x="816" y="0"/>
                  </a:moveTo>
                  <a:lnTo>
                    <a:pt x="0" y="726"/>
                  </a:lnTo>
                  <a:lnTo>
                    <a:pt x="1088" y="1043"/>
                  </a:lnTo>
                  <a:lnTo>
                    <a:pt x="816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Rectangle 36"/>
            <p:cNvSpPr/>
            <p:nvPr/>
          </p:nvSpPr>
          <p:spPr>
            <a:xfrm>
              <a:off x="363" y="207"/>
              <a:ext cx="45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⑥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8226" name="Group 37"/>
          <p:cNvGrpSpPr/>
          <p:nvPr/>
        </p:nvGrpSpPr>
        <p:grpSpPr>
          <a:xfrm>
            <a:off x="7524750" y="1531938"/>
            <a:ext cx="1008063" cy="1366837"/>
            <a:chOff x="0" y="0"/>
            <a:chExt cx="635" cy="861"/>
          </a:xfrm>
        </p:grpSpPr>
        <p:sp>
          <p:nvSpPr>
            <p:cNvPr id="8227" name="Freeform 38"/>
            <p:cNvSpPr/>
            <p:nvPr/>
          </p:nvSpPr>
          <p:spPr>
            <a:xfrm>
              <a:off x="0" y="0"/>
              <a:ext cx="635" cy="861"/>
            </a:xfrm>
            <a:custGeom>
              <a:avLst/>
              <a:gdLst>
                <a:gd name="txL" fmla="*/ 0 w 1089"/>
                <a:gd name="txT" fmla="*/ 0 h 1407"/>
                <a:gd name="txR" fmla="*/ 1089 w 1089"/>
                <a:gd name="txB" fmla="*/ 1407 h 1407"/>
              </a:gdLst>
              <a:ahLst/>
              <a:cxnLst>
                <a:cxn ang="0">
                  <a:pos x="0" y="0"/>
                </a:cxn>
                <a:cxn ang="0">
                  <a:pos x="0" y="527"/>
                </a:cxn>
                <a:cxn ang="0">
                  <a:pos x="370" y="527"/>
                </a:cxn>
                <a:cxn ang="0">
                  <a:pos x="0" y="0"/>
                </a:cxn>
              </a:cxnLst>
              <a:rect l="txL" t="txT" r="txR" b="txB"/>
              <a:pathLst>
                <a:path w="1089" h="1407">
                  <a:moveTo>
                    <a:pt x="0" y="0"/>
                  </a:moveTo>
                  <a:lnTo>
                    <a:pt x="0" y="1407"/>
                  </a:lnTo>
                  <a:lnTo>
                    <a:pt x="1089" y="1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Rectangle 39"/>
            <p:cNvSpPr/>
            <p:nvPr/>
          </p:nvSpPr>
          <p:spPr>
            <a:xfrm>
              <a:off x="90" y="453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⑦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8229" name="Text Box 41"/>
          <p:cNvSpPr txBox="1"/>
          <p:nvPr/>
        </p:nvSpPr>
        <p:spPr>
          <a:xfrm>
            <a:off x="755650" y="5564188"/>
            <a:ext cx="1655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有直角的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8230" name="Text Box 42"/>
          <p:cNvSpPr txBox="1"/>
          <p:nvPr/>
        </p:nvSpPr>
        <p:spPr>
          <a:xfrm>
            <a:off x="5905500" y="5562600"/>
            <a:ext cx="19796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没有直角的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8231" name="Oval 43"/>
          <p:cNvSpPr/>
          <p:nvPr/>
        </p:nvSpPr>
        <p:spPr>
          <a:xfrm>
            <a:off x="323850" y="3709988"/>
            <a:ext cx="2587625" cy="1500187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32" name="Oval 44"/>
          <p:cNvSpPr/>
          <p:nvPr/>
        </p:nvSpPr>
        <p:spPr>
          <a:xfrm>
            <a:off x="5076825" y="3475038"/>
            <a:ext cx="3533775" cy="2047875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33" name="Rectangle 4"/>
          <p:cNvSpPr/>
          <p:nvPr/>
        </p:nvSpPr>
        <p:spPr>
          <a:xfrm>
            <a:off x="468313" y="1081088"/>
            <a:ext cx="2232025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按角分类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7 0.04648 C 0.03542 0.14867 0.02361 0.25249 0.01771 0.29758 C 0.01181 0.34451 0.01389 0.33226 0.01441 0.32093 " pathEditMode="relative" rAng="0" ptsTypes="aaA">
                                      <p:cBhvr>
                                        <p:cTn id="31" dur="2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149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820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31214E-6 L -0.65364 0.3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00" y="160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82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0444E-6 L 0.36215 0.3043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" y="152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8211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5.20231E-7 L 0.41736 0.4090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0" y="204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821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23699E-6 L 0.37414 0.2464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00" y="123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821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52601E-6 L 0.03559 0.2883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144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822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8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38728E-6 L -0.04322 0.3722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1860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822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23"/>
                  </p:tgtEl>
                </p:cond>
              </p:nextCondLst>
            </p:seq>
          </p:childTnLst>
        </p:cTn>
      </p:par>
    </p:tnLst>
    <p:bldLst>
      <p:bldP spid="8229" grpId="0"/>
      <p:bldP spid="8230" grpId="0"/>
      <p:bldP spid="8231" grpId="0" animBg="1"/>
      <p:bldP spid="82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5"/>
          <p:cNvSpPr txBox="1"/>
          <p:nvPr/>
        </p:nvSpPr>
        <p:spPr>
          <a:xfrm>
            <a:off x="5297488" y="4681538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9220" name="Group 4"/>
          <p:cNvGrpSpPr/>
          <p:nvPr/>
        </p:nvGrpSpPr>
        <p:grpSpPr>
          <a:xfrm>
            <a:off x="3357563" y="3752850"/>
            <a:ext cx="2374900" cy="1584325"/>
            <a:chOff x="0" y="0"/>
            <a:chExt cx="1496" cy="998"/>
          </a:xfrm>
        </p:grpSpPr>
        <p:sp>
          <p:nvSpPr>
            <p:cNvPr id="9221" name="AutoShape 5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22" name="AutoShape 6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23" name="AutoShape 7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224" name="Group 8"/>
          <p:cNvGrpSpPr/>
          <p:nvPr/>
        </p:nvGrpSpPr>
        <p:grpSpPr>
          <a:xfrm>
            <a:off x="3284538" y="3463925"/>
            <a:ext cx="2555875" cy="1512888"/>
            <a:chOff x="0" y="0"/>
            <a:chExt cx="1610" cy="953"/>
          </a:xfrm>
        </p:grpSpPr>
        <p:sp>
          <p:nvSpPr>
            <p:cNvPr id="9225" name="Oval 9"/>
            <p:cNvSpPr/>
            <p:nvPr/>
          </p:nvSpPr>
          <p:spPr>
            <a:xfrm>
              <a:off x="544" y="0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26" name="Oval 10"/>
            <p:cNvSpPr/>
            <p:nvPr/>
          </p:nvSpPr>
          <p:spPr>
            <a:xfrm>
              <a:off x="0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27" name="Oval 11"/>
            <p:cNvSpPr/>
            <p:nvPr/>
          </p:nvSpPr>
          <p:spPr>
            <a:xfrm>
              <a:off x="1473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9228" name="Text Box 12"/>
          <p:cNvSpPr txBox="1"/>
          <p:nvPr/>
        </p:nvSpPr>
        <p:spPr>
          <a:xfrm>
            <a:off x="2060575" y="2168525"/>
            <a:ext cx="5762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229" name="Group 13"/>
          <p:cNvGrpSpPr/>
          <p:nvPr/>
        </p:nvGrpSpPr>
        <p:grpSpPr>
          <a:xfrm>
            <a:off x="404813" y="2200275"/>
            <a:ext cx="1368425" cy="533400"/>
            <a:chOff x="0" y="0"/>
            <a:chExt cx="962" cy="388"/>
          </a:xfrm>
        </p:grpSpPr>
        <p:sp>
          <p:nvSpPr>
            <p:cNvPr id="9230" name="AutoShape 14"/>
            <p:cNvSpPr/>
            <p:nvPr/>
          </p:nvSpPr>
          <p:spPr>
            <a:xfrm rot="11940000">
              <a:off x="0" y="0"/>
              <a:ext cx="872" cy="296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231" name="Text Box 15"/>
            <p:cNvSpPr txBox="1"/>
            <p:nvPr/>
          </p:nvSpPr>
          <p:spPr>
            <a:xfrm>
              <a:off x="554" y="55"/>
              <a:ext cx="408" cy="3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①</a:t>
              </a:r>
              <a:r>
                <a:rPr lang="zh-CN" altLang="en-US" sz="2400" dirty="0">
                  <a:latin typeface="Arial" panose="020B0604020202020204" pitchFamily="34" charset="0"/>
                </a:rPr>
                <a:t> 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232" name="Group 16"/>
          <p:cNvGrpSpPr/>
          <p:nvPr/>
        </p:nvGrpSpPr>
        <p:grpSpPr>
          <a:xfrm>
            <a:off x="1701800" y="1952625"/>
            <a:ext cx="1295400" cy="1150938"/>
            <a:chOff x="0" y="0"/>
            <a:chExt cx="907" cy="771"/>
          </a:xfrm>
        </p:grpSpPr>
        <p:sp>
          <p:nvSpPr>
            <p:cNvPr id="9233" name="Freeform 17"/>
            <p:cNvSpPr/>
            <p:nvPr/>
          </p:nvSpPr>
          <p:spPr>
            <a:xfrm>
              <a:off x="0" y="0"/>
              <a:ext cx="907" cy="771"/>
            </a:xfrm>
            <a:custGeom>
              <a:avLst/>
              <a:gdLst>
                <a:gd name="txL" fmla="*/ 0 w 1179"/>
                <a:gd name="txT" fmla="*/ 0 h 953"/>
                <a:gd name="txR" fmla="*/ 1179 w 1179"/>
                <a:gd name="txB" fmla="*/ 953 h 953"/>
              </a:gdLst>
              <a:ahLst/>
              <a:cxnLst>
                <a:cxn ang="0">
                  <a:pos x="268" y="0"/>
                </a:cxn>
                <a:cxn ang="0">
                  <a:pos x="0" y="446"/>
                </a:cxn>
                <a:cxn ang="0">
                  <a:pos x="698" y="624"/>
                </a:cxn>
                <a:cxn ang="0">
                  <a:pos x="268" y="0"/>
                </a:cxn>
              </a:cxnLst>
              <a:rect l="txL" t="txT" r="txR" b="txB"/>
              <a:pathLst>
                <a:path w="1179" h="953">
                  <a:moveTo>
                    <a:pt x="453" y="0"/>
                  </a:moveTo>
                  <a:lnTo>
                    <a:pt x="0" y="681"/>
                  </a:lnTo>
                  <a:lnTo>
                    <a:pt x="1179" y="953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Text Box 18"/>
            <p:cNvSpPr txBox="1"/>
            <p:nvPr/>
          </p:nvSpPr>
          <p:spPr>
            <a:xfrm>
              <a:off x="177" y="248"/>
              <a:ext cx="408" cy="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r>
                <a:rPr lang="en-US" altLang="x-none" sz="2400" b="1">
                  <a:latin typeface="Arial" panose="020B0604020202020204" pitchFamily="34" charset="0"/>
                  <a:ea typeface="楷体_GB2312" panose="02010609030101010101" pitchFamily="1" charset="-122"/>
                </a:rPr>
                <a:t>②</a:t>
              </a: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endParaRPr lang="en-US" altLang="x-none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9235" name="Group 19"/>
          <p:cNvGrpSpPr/>
          <p:nvPr/>
        </p:nvGrpSpPr>
        <p:grpSpPr>
          <a:xfrm>
            <a:off x="2420938" y="1952625"/>
            <a:ext cx="2879725" cy="576263"/>
            <a:chOff x="0" y="0"/>
            <a:chExt cx="2006" cy="363"/>
          </a:xfrm>
        </p:grpSpPr>
        <p:sp>
          <p:nvSpPr>
            <p:cNvPr id="9236" name="Freeform 20"/>
            <p:cNvSpPr/>
            <p:nvPr/>
          </p:nvSpPr>
          <p:spPr>
            <a:xfrm>
              <a:off x="0" y="0"/>
              <a:ext cx="2006" cy="363"/>
            </a:xfrm>
            <a:custGeom>
              <a:avLst/>
              <a:gdLst>
                <a:gd name="txL" fmla="*/ 0 w 2948"/>
                <a:gd name="txT" fmla="*/ 0 h 590"/>
                <a:gd name="txR" fmla="*/ 2948 w 2948"/>
                <a:gd name="txB" fmla="*/ 590 h 590"/>
              </a:gdLst>
              <a:ahLst/>
              <a:cxnLst>
                <a:cxn ang="0">
                  <a:pos x="0" y="0"/>
                </a:cxn>
                <a:cxn ang="0">
                  <a:pos x="672" y="223"/>
                </a:cxn>
                <a:cxn ang="0">
                  <a:pos x="1365" y="0"/>
                </a:cxn>
                <a:cxn ang="0">
                  <a:pos x="0" y="0"/>
                </a:cxn>
              </a:cxnLst>
              <a:rect l="txL" t="txT" r="txR" b="txB"/>
              <a:pathLst>
                <a:path w="2948" h="590">
                  <a:moveTo>
                    <a:pt x="0" y="0"/>
                  </a:moveTo>
                  <a:lnTo>
                    <a:pt x="1451" y="590"/>
                  </a:lnTo>
                  <a:lnTo>
                    <a:pt x="29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Text Box 21"/>
            <p:cNvSpPr txBox="1"/>
            <p:nvPr/>
          </p:nvSpPr>
          <p:spPr>
            <a:xfrm>
              <a:off x="771" y="0"/>
              <a:ext cx="4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③  </a:t>
              </a:r>
              <a:endPara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9238" name="Group 22"/>
          <p:cNvGrpSpPr/>
          <p:nvPr/>
        </p:nvGrpSpPr>
        <p:grpSpPr>
          <a:xfrm>
            <a:off x="2636838" y="2455863"/>
            <a:ext cx="3095625" cy="700486"/>
            <a:chOff x="0" y="0"/>
            <a:chExt cx="2086" cy="491"/>
          </a:xfrm>
        </p:grpSpPr>
        <p:sp>
          <p:nvSpPr>
            <p:cNvPr id="9239" name="Freeform 23"/>
            <p:cNvSpPr/>
            <p:nvPr/>
          </p:nvSpPr>
          <p:spPr>
            <a:xfrm>
              <a:off x="0" y="0"/>
              <a:ext cx="2086" cy="454"/>
            </a:xfrm>
            <a:custGeom>
              <a:avLst/>
              <a:gdLst>
                <a:gd name="txL" fmla="*/ 0 w 1951"/>
                <a:gd name="txT" fmla="*/ 0 h 499"/>
                <a:gd name="txR" fmla="*/ 1951 w 1951"/>
                <a:gd name="txB" fmla="*/ 499 h 499"/>
              </a:gdLst>
              <a:ahLst/>
              <a:cxnLst>
                <a:cxn ang="0">
                  <a:pos x="0" y="0"/>
                </a:cxn>
                <a:cxn ang="0">
                  <a:pos x="881" y="375"/>
                </a:cxn>
                <a:cxn ang="0">
                  <a:pos x="2230" y="413"/>
                </a:cxn>
                <a:cxn ang="0">
                  <a:pos x="0" y="0"/>
                </a:cxn>
              </a:cxnLst>
              <a:rect l="txL" t="txT" r="txR" b="txB"/>
              <a:pathLst>
                <a:path w="1951" h="499">
                  <a:moveTo>
                    <a:pt x="0" y="0"/>
                  </a:moveTo>
                  <a:lnTo>
                    <a:pt x="771" y="453"/>
                  </a:lnTo>
                  <a:lnTo>
                    <a:pt x="1951" y="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Rectangle 24"/>
            <p:cNvSpPr/>
            <p:nvPr/>
          </p:nvSpPr>
          <p:spPr>
            <a:xfrm>
              <a:off x="725" y="170"/>
              <a:ext cx="535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④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9241" name="Group 25"/>
          <p:cNvGrpSpPr/>
          <p:nvPr/>
        </p:nvGrpSpPr>
        <p:grpSpPr>
          <a:xfrm>
            <a:off x="5300663" y="1736725"/>
            <a:ext cx="1145517" cy="1511300"/>
            <a:chOff x="0" y="0"/>
            <a:chExt cx="858" cy="1088"/>
          </a:xfrm>
        </p:grpSpPr>
        <p:sp>
          <p:nvSpPr>
            <p:cNvPr id="9242" name="Freeform 26"/>
            <p:cNvSpPr/>
            <p:nvPr/>
          </p:nvSpPr>
          <p:spPr>
            <a:xfrm>
              <a:off x="0" y="0"/>
              <a:ext cx="852" cy="1088"/>
            </a:xfrm>
            <a:custGeom>
              <a:avLst/>
              <a:gdLst>
                <a:gd name="txL" fmla="*/ 0 w 1451"/>
                <a:gd name="txT" fmla="*/ 0 h 1679"/>
                <a:gd name="txR" fmla="*/ 1451 w 1451"/>
                <a:gd name="txB" fmla="*/ 1679 h 1679"/>
              </a:gdLst>
              <a:ahLst/>
              <a:cxnLst>
                <a:cxn ang="0">
                  <a:pos x="0" y="0"/>
                </a:cxn>
                <a:cxn ang="0">
                  <a:pos x="250" y="705"/>
                </a:cxn>
                <a:cxn ang="0">
                  <a:pos x="500" y="0"/>
                </a:cxn>
                <a:cxn ang="0">
                  <a:pos x="0" y="0"/>
                </a:cxn>
              </a:cxnLst>
              <a:rect l="txL" t="txT" r="txR" b="txB"/>
              <a:pathLst>
                <a:path w="1451" h="1679">
                  <a:moveTo>
                    <a:pt x="0" y="0"/>
                  </a:moveTo>
                  <a:lnTo>
                    <a:pt x="726" y="1679"/>
                  </a:lnTo>
                  <a:lnTo>
                    <a:pt x="14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Rectangle 27"/>
            <p:cNvSpPr/>
            <p:nvPr/>
          </p:nvSpPr>
          <p:spPr>
            <a:xfrm>
              <a:off x="264" y="167"/>
              <a:ext cx="594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⑤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9244" name="Group 28"/>
          <p:cNvGrpSpPr/>
          <p:nvPr/>
        </p:nvGrpSpPr>
        <p:grpSpPr>
          <a:xfrm>
            <a:off x="6237288" y="2168525"/>
            <a:ext cx="1223962" cy="1079500"/>
            <a:chOff x="0" y="0"/>
            <a:chExt cx="861" cy="771"/>
          </a:xfrm>
        </p:grpSpPr>
        <p:sp>
          <p:nvSpPr>
            <p:cNvPr id="9245" name="Freeform 29"/>
            <p:cNvSpPr/>
            <p:nvPr/>
          </p:nvSpPr>
          <p:spPr>
            <a:xfrm>
              <a:off x="0" y="0"/>
              <a:ext cx="861" cy="771"/>
            </a:xfrm>
            <a:custGeom>
              <a:avLst/>
              <a:gdLst>
                <a:gd name="txL" fmla="*/ 0 w 1088"/>
                <a:gd name="txT" fmla="*/ 0 h 1043"/>
                <a:gd name="txR" fmla="*/ 1088 w 1088"/>
                <a:gd name="txB" fmla="*/ 1043 h 1043"/>
              </a:gdLst>
              <a:ahLst/>
              <a:cxnLst>
                <a:cxn ang="0">
                  <a:pos x="511" y="0"/>
                </a:cxn>
                <a:cxn ang="0">
                  <a:pos x="0" y="397"/>
                </a:cxn>
                <a:cxn ang="0">
                  <a:pos x="681" y="570"/>
                </a:cxn>
                <a:cxn ang="0">
                  <a:pos x="511" y="0"/>
                </a:cxn>
              </a:cxnLst>
              <a:rect l="txL" t="txT" r="txR" b="txB"/>
              <a:pathLst>
                <a:path w="1088" h="1043">
                  <a:moveTo>
                    <a:pt x="816" y="0"/>
                  </a:moveTo>
                  <a:lnTo>
                    <a:pt x="0" y="726"/>
                  </a:lnTo>
                  <a:lnTo>
                    <a:pt x="1088" y="1043"/>
                  </a:lnTo>
                  <a:lnTo>
                    <a:pt x="816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Rectangle 30"/>
            <p:cNvSpPr/>
            <p:nvPr/>
          </p:nvSpPr>
          <p:spPr>
            <a:xfrm>
              <a:off x="363" y="207"/>
              <a:ext cx="45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⑥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9247" name="Group 31"/>
          <p:cNvGrpSpPr/>
          <p:nvPr/>
        </p:nvGrpSpPr>
        <p:grpSpPr>
          <a:xfrm>
            <a:off x="7605713" y="1736725"/>
            <a:ext cx="1008062" cy="1366838"/>
            <a:chOff x="0" y="0"/>
            <a:chExt cx="635" cy="861"/>
          </a:xfrm>
        </p:grpSpPr>
        <p:sp>
          <p:nvSpPr>
            <p:cNvPr id="9248" name="Freeform 32"/>
            <p:cNvSpPr/>
            <p:nvPr/>
          </p:nvSpPr>
          <p:spPr>
            <a:xfrm>
              <a:off x="0" y="0"/>
              <a:ext cx="635" cy="861"/>
            </a:xfrm>
            <a:custGeom>
              <a:avLst/>
              <a:gdLst>
                <a:gd name="txL" fmla="*/ 0 w 1089"/>
                <a:gd name="txT" fmla="*/ 0 h 1407"/>
                <a:gd name="txR" fmla="*/ 1089 w 1089"/>
                <a:gd name="txB" fmla="*/ 1407 h 1407"/>
              </a:gdLst>
              <a:ahLst/>
              <a:cxnLst>
                <a:cxn ang="0">
                  <a:pos x="0" y="0"/>
                </a:cxn>
                <a:cxn ang="0">
                  <a:pos x="0" y="527"/>
                </a:cxn>
                <a:cxn ang="0">
                  <a:pos x="370" y="527"/>
                </a:cxn>
                <a:cxn ang="0">
                  <a:pos x="0" y="0"/>
                </a:cxn>
              </a:cxnLst>
              <a:rect l="txL" t="txT" r="txR" b="txB"/>
              <a:pathLst>
                <a:path w="1089" h="1407">
                  <a:moveTo>
                    <a:pt x="0" y="0"/>
                  </a:moveTo>
                  <a:lnTo>
                    <a:pt x="0" y="1407"/>
                  </a:lnTo>
                  <a:lnTo>
                    <a:pt x="1089" y="1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Rectangle 33"/>
            <p:cNvSpPr/>
            <p:nvPr/>
          </p:nvSpPr>
          <p:spPr>
            <a:xfrm>
              <a:off x="90" y="453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⑦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9250" name="Rectangle 4"/>
          <p:cNvSpPr/>
          <p:nvPr/>
        </p:nvSpPr>
        <p:spPr>
          <a:xfrm>
            <a:off x="395288" y="1052513"/>
            <a:ext cx="151130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按角分类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9251" name="Text Box 35"/>
          <p:cNvSpPr txBox="1"/>
          <p:nvPr/>
        </p:nvSpPr>
        <p:spPr>
          <a:xfrm>
            <a:off x="549275" y="5441950"/>
            <a:ext cx="2730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有一个角是直角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9252" name="Text Box 36"/>
          <p:cNvSpPr txBox="1"/>
          <p:nvPr/>
        </p:nvSpPr>
        <p:spPr>
          <a:xfrm>
            <a:off x="3429000" y="5440363"/>
            <a:ext cx="2663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三个角都是锐角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9253" name="Text Box 37"/>
          <p:cNvSpPr txBox="1"/>
          <p:nvPr/>
        </p:nvSpPr>
        <p:spPr>
          <a:xfrm>
            <a:off x="6308725" y="5440363"/>
            <a:ext cx="26558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有一个角是钝角 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9254" name="Text Box 38"/>
          <p:cNvSpPr txBox="1"/>
          <p:nvPr/>
        </p:nvSpPr>
        <p:spPr>
          <a:xfrm>
            <a:off x="820738" y="5851525"/>
            <a:ext cx="1944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直角三角形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9255" name="Text Box 39"/>
          <p:cNvSpPr txBox="1"/>
          <p:nvPr/>
        </p:nvSpPr>
        <p:spPr>
          <a:xfrm>
            <a:off x="3783013" y="5849938"/>
            <a:ext cx="1944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锐角三角形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9256" name="Text Box 40"/>
          <p:cNvSpPr txBox="1"/>
          <p:nvPr/>
        </p:nvSpPr>
        <p:spPr>
          <a:xfrm>
            <a:off x="6597650" y="5849938"/>
            <a:ext cx="1944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钝角三角形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9257" name="Oval 44"/>
          <p:cNvSpPr/>
          <p:nvPr/>
        </p:nvSpPr>
        <p:spPr>
          <a:xfrm>
            <a:off x="404813" y="3914775"/>
            <a:ext cx="2587625" cy="1500188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58" name="Oval 45"/>
          <p:cNvSpPr/>
          <p:nvPr/>
        </p:nvSpPr>
        <p:spPr>
          <a:xfrm>
            <a:off x="3289300" y="3914775"/>
            <a:ext cx="2587625" cy="1500188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59" name="Oval 46"/>
          <p:cNvSpPr/>
          <p:nvPr/>
        </p:nvSpPr>
        <p:spPr>
          <a:xfrm>
            <a:off x="6083300" y="3914775"/>
            <a:ext cx="2587625" cy="1500188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7 0.04649 C 0.03716 0.14894 0.02795 0.25209 0.02379 0.29741 C 0.01962 0.34459 0.02032 0.33164 0.02118 0.32031 " pathEditMode="relative" rAng="0" ptsTypes="aaA">
                                      <p:cBhvr>
                                        <p:cTn id="49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" y="149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922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13506E-6 L -0.63785 0.3200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800" y="16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9247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31214E-7 L 0.16528 0.3042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152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923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65495E-6 L 0.38594 0.335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0" y="168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9235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9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23699E-6 L 0.33473 0.2989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0" y="149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9238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9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16281E-6 L -0.15347 0.31985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0" y="160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9241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9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47826E-6 L -0.18489 0.27798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0" y="139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2000" fill="hold"/>
                                        <p:tgtEl>
                                          <p:spTgt spid="924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4"/>
                  </p:tgtEl>
                </p:cond>
              </p:nextCondLst>
            </p:seq>
          </p:childTnLst>
        </p:cTn>
      </p:par>
    </p:tnLst>
    <p:bldLst>
      <p:bldP spid="9251" grpId="0"/>
      <p:bldP spid="9252" grpId="0"/>
      <p:bldP spid="9253" grpId="0"/>
      <p:bldP spid="9254" grpId="0"/>
      <p:bldP spid="9255" grpId="0"/>
      <p:bldP spid="9256" grpId="0"/>
      <p:bldP spid="9257" grpId="0" animBg="1"/>
      <p:bldP spid="9258" grpId="0" animBg="1"/>
      <p:bldP spid="92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3708400" y="3789363"/>
            <a:ext cx="15827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三角形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10243" name="Picture 3" descr="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4175" y="2301875"/>
            <a:ext cx="5554663" cy="354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2113" y="2309813"/>
            <a:ext cx="3086100" cy="354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 descr="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1163" y="2312988"/>
            <a:ext cx="5554662" cy="1951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Freeform 6"/>
          <p:cNvSpPr/>
          <p:nvPr/>
        </p:nvSpPr>
        <p:spPr>
          <a:xfrm>
            <a:off x="1979613" y="3284538"/>
            <a:ext cx="4897437" cy="792162"/>
          </a:xfrm>
          <a:custGeom>
            <a:avLst/>
            <a:gdLst>
              <a:gd name="txL" fmla="*/ 0 w 3085"/>
              <a:gd name="txT" fmla="*/ 0 h 499"/>
              <a:gd name="txR" fmla="*/ 3085 w 3085"/>
              <a:gd name="txB" fmla="*/ 499 h 499"/>
            </a:gdLst>
            <a:ahLst/>
            <a:cxnLst>
              <a:cxn ang="0">
                <a:pos x="0" y="0"/>
              </a:cxn>
              <a:cxn ang="0">
                <a:pos x="2147483647" y="1257556470"/>
              </a:cxn>
              <a:cxn ang="0">
                <a:pos x="2147483647" y="113406188"/>
              </a:cxn>
            </a:cxnLst>
            <a:rect l="txL" t="txT" r="txR" b="txB"/>
            <a:pathLst>
              <a:path w="3085" h="499">
                <a:moveTo>
                  <a:pt x="0" y="0"/>
                </a:moveTo>
                <a:lnTo>
                  <a:pt x="1542" y="499"/>
                </a:lnTo>
                <a:lnTo>
                  <a:pt x="3085" y="45"/>
                </a:lnTo>
              </a:path>
            </a:pathLst>
          </a:custGeom>
          <a:noFill/>
          <a:ln w="44450" cap="flat" cmpd="sng">
            <a:solidFill>
              <a:srgbClr val="3366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TextBox 25"/>
          <p:cNvSpPr txBox="1"/>
          <p:nvPr/>
        </p:nvSpPr>
        <p:spPr>
          <a:xfrm>
            <a:off x="5216525" y="4286250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0249" name="Group 9"/>
          <p:cNvGrpSpPr/>
          <p:nvPr/>
        </p:nvGrpSpPr>
        <p:grpSpPr>
          <a:xfrm>
            <a:off x="3276600" y="3357563"/>
            <a:ext cx="2374900" cy="1584325"/>
            <a:chOff x="0" y="0"/>
            <a:chExt cx="1496" cy="998"/>
          </a:xfrm>
        </p:grpSpPr>
        <p:sp>
          <p:nvSpPr>
            <p:cNvPr id="10250" name="AutoShape 10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1" name="AutoShape 11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2" name="AutoShape 12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253" name="Group 13"/>
          <p:cNvGrpSpPr/>
          <p:nvPr/>
        </p:nvGrpSpPr>
        <p:grpSpPr>
          <a:xfrm>
            <a:off x="3203575" y="3068638"/>
            <a:ext cx="2555875" cy="1512887"/>
            <a:chOff x="0" y="0"/>
            <a:chExt cx="1610" cy="953"/>
          </a:xfrm>
        </p:grpSpPr>
        <p:sp>
          <p:nvSpPr>
            <p:cNvPr id="10254" name="Oval 14"/>
            <p:cNvSpPr/>
            <p:nvPr/>
          </p:nvSpPr>
          <p:spPr>
            <a:xfrm>
              <a:off x="544" y="0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5" name="Oval 15"/>
            <p:cNvSpPr/>
            <p:nvPr/>
          </p:nvSpPr>
          <p:spPr>
            <a:xfrm>
              <a:off x="0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6" name="Oval 16"/>
            <p:cNvSpPr/>
            <p:nvPr/>
          </p:nvSpPr>
          <p:spPr>
            <a:xfrm>
              <a:off x="1473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257" name="Text Box 17"/>
          <p:cNvSpPr txBox="1"/>
          <p:nvPr/>
        </p:nvSpPr>
        <p:spPr>
          <a:xfrm>
            <a:off x="1979613" y="1773238"/>
            <a:ext cx="5762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8" name="Text Box 18"/>
          <p:cNvSpPr txBox="1"/>
          <p:nvPr/>
        </p:nvSpPr>
        <p:spPr>
          <a:xfrm>
            <a:off x="539750" y="1341438"/>
            <a:ext cx="4464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rPr>
              <a:t>三角形按角分类：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0260" name="Text Box 8"/>
          <p:cNvSpPr txBox="1"/>
          <p:nvPr/>
        </p:nvSpPr>
        <p:spPr>
          <a:xfrm>
            <a:off x="3492500" y="2924175"/>
            <a:ext cx="28082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锐角三角形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261" name="Text Box 9"/>
          <p:cNvSpPr txBox="1"/>
          <p:nvPr/>
        </p:nvSpPr>
        <p:spPr>
          <a:xfrm>
            <a:off x="1476375" y="4411663"/>
            <a:ext cx="3095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直角三角形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262" name="Text Box 10"/>
          <p:cNvSpPr txBox="1"/>
          <p:nvPr/>
        </p:nvSpPr>
        <p:spPr>
          <a:xfrm>
            <a:off x="4597400" y="4411663"/>
            <a:ext cx="23510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钝角三角形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0263" name="Oval 7"/>
          <p:cNvSpPr/>
          <p:nvPr/>
        </p:nvSpPr>
        <p:spPr>
          <a:xfrm>
            <a:off x="1690688" y="2349500"/>
            <a:ext cx="5473700" cy="3455988"/>
          </a:xfrm>
          <a:prstGeom prst="ellipse">
            <a:avLst/>
          </a:prstGeom>
          <a:solidFill>
            <a:schemeClr val="bg2">
              <a:alpha val="0"/>
            </a:schemeClr>
          </a:solidFill>
          <a:ln w="6350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60" grpId="0"/>
      <p:bldP spid="10261" grpId="0"/>
      <p:bldP spid="10262" grpId="0"/>
      <p:bldP spid="102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25"/>
          <p:cNvSpPr txBox="1"/>
          <p:nvPr/>
        </p:nvSpPr>
        <p:spPr>
          <a:xfrm>
            <a:off x="5216525" y="4549775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2292" name="Group 4"/>
          <p:cNvGrpSpPr/>
          <p:nvPr/>
        </p:nvGrpSpPr>
        <p:grpSpPr>
          <a:xfrm>
            <a:off x="3276600" y="3621088"/>
            <a:ext cx="2374900" cy="1584325"/>
            <a:chOff x="0" y="0"/>
            <a:chExt cx="1496" cy="998"/>
          </a:xfrm>
        </p:grpSpPr>
        <p:sp>
          <p:nvSpPr>
            <p:cNvPr id="12293" name="AutoShape 5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294" name="AutoShape 6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295" name="AutoShape 7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296" name="Group 8"/>
          <p:cNvGrpSpPr/>
          <p:nvPr/>
        </p:nvGrpSpPr>
        <p:grpSpPr>
          <a:xfrm>
            <a:off x="3203575" y="3332163"/>
            <a:ext cx="2555875" cy="1512887"/>
            <a:chOff x="0" y="0"/>
            <a:chExt cx="1610" cy="953"/>
          </a:xfrm>
        </p:grpSpPr>
        <p:sp>
          <p:nvSpPr>
            <p:cNvPr id="12297" name="Oval 9"/>
            <p:cNvSpPr/>
            <p:nvPr/>
          </p:nvSpPr>
          <p:spPr>
            <a:xfrm>
              <a:off x="544" y="0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298" name="Oval 10"/>
            <p:cNvSpPr/>
            <p:nvPr/>
          </p:nvSpPr>
          <p:spPr>
            <a:xfrm>
              <a:off x="0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299" name="Oval 11"/>
            <p:cNvSpPr/>
            <p:nvPr/>
          </p:nvSpPr>
          <p:spPr>
            <a:xfrm>
              <a:off x="1473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2300" name="Text Box 12"/>
          <p:cNvSpPr txBox="1"/>
          <p:nvPr/>
        </p:nvSpPr>
        <p:spPr>
          <a:xfrm>
            <a:off x="1979613" y="2036763"/>
            <a:ext cx="5762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2301" name="Group 13"/>
          <p:cNvGrpSpPr/>
          <p:nvPr/>
        </p:nvGrpSpPr>
        <p:grpSpPr>
          <a:xfrm>
            <a:off x="323850" y="2068513"/>
            <a:ext cx="1368425" cy="533400"/>
            <a:chOff x="0" y="0"/>
            <a:chExt cx="962" cy="388"/>
          </a:xfrm>
        </p:grpSpPr>
        <p:sp>
          <p:nvSpPr>
            <p:cNvPr id="12302" name="AutoShape 14"/>
            <p:cNvSpPr/>
            <p:nvPr/>
          </p:nvSpPr>
          <p:spPr>
            <a:xfrm rot="11940000">
              <a:off x="0" y="0"/>
              <a:ext cx="872" cy="296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03" name="Text Box 15"/>
            <p:cNvSpPr txBox="1"/>
            <p:nvPr/>
          </p:nvSpPr>
          <p:spPr>
            <a:xfrm>
              <a:off x="554" y="55"/>
              <a:ext cx="408" cy="3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①</a:t>
              </a:r>
              <a:r>
                <a:rPr lang="zh-CN" altLang="en-US" sz="2400" dirty="0">
                  <a:latin typeface="Arial" panose="020B0604020202020204" pitchFamily="34" charset="0"/>
                </a:rPr>
                <a:t> 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304" name="Group 16"/>
          <p:cNvGrpSpPr/>
          <p:nvPr/>
        </p:nvGrpSpPr>
        <p:grpSpPr>
          <a:xfrm>
            <a:off x="1620838" y="1820863"/>
            <a:ext cx="1295400" cy="1150937"/>
            <a:chOff x="0" y="0"/>
            <a:chExt cx="907" cy="771"/>
          </a:xfrm>
        </p:grpSpPr>
        <p:sp>
          <p:nvSpPr>
            <p:cNvPr id="12305" name="Freeform 17"/>
            <p:cNvSpPr/>
            <p:nvPr/>
          </p:nvSpPr>
          <p:spPr>
            <a:xfrm>
              <a:off x="0" y="0"/>
              <a:ext cx="907" cy="771"/>
            </a:xfrm>
            <a:custGeom>
              <a:avLst/>
              <a:gdLst>
                <a:gd name="txL" fmla="*/ 0 w 1179"/>
                <a:gd name="txT" fmla="*/ 0 h 953"/>
                <a:gd name="txR" fmla="*/ 1179 w 1179"/>
                <a:gd name="txB" fmla="*/ 953 h 953"/>
              </a:gdLst>
              <a:ahLst/>
              <a:cxnLst>
                <a:cxn ang="0">
                  <a:pos x="268" y="0"/>
                </a:cxn>
                <a:cxn ang="0">
                  <a:pos x="0" y="446"/>
                </a:cxn>
                <a:cxn ang="0">
                  <a:pos x="698" y="624"/>
                </a:cxn>
                <a:cxn ang="0">
                  <a:pos x="268" y="0"/>
                </a:cxn>
              </a:cxnLst>
              <a:rect l="txL" t="txT" r="txR" b="txB"/>
              <a:pathLst>
                <a:path w="1179" h="953">
                  <a:moveTo>
                    <a:pt x="453" y="0"/>
                  </a:moveTo>
                  <a:lnTo>
                    <a:pt x="0" y="681"/>
                  </a:lnTo>
                  <a:lnTo>
                    <a:pt x="1179" y="953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Text Box 18"/>
            <p:cNvSpPr txBox="1"/>
            <p:nvPr/>
          </p:nvSpPr>
          <p:spPr>
            <a:xfrm>
              <a:off x="127" y="256"/>
              <a:ext cx="408" cy="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r>
                <a:rPr lang="en-US" altLang="x-none" sz="2400" b="1">
                  <a:latin typeface="Arial" panose="020B0604020202020204" pitchFamily="34" charset="0"/>
                  <a:ea typeface="楷体_GB2312" panose="02010609030101010101" pitchFamily="1" charset="-122"/>
                </a:rPr>
                <a:t>②</a:t>
              </a: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endParaRPr lang="en-US" altLang="x-none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12307" name="Group 19"/>
          <p:cNvGrpSpPr/>
          <p:nvPr/>
        </p:nvGrpSpPr>
        <p:grpSpPr>
          <a:xfrm>
            <a:off x="2339975" y="1820863"/>
            <a:ext cx="2879725" cy="576262"/>
            <a:chOff x="0" y="0"/>
            <a:chExt cx="2006" cy="363"/>
          </a:xfrm>
        </p:grpSpPr>
        <p:sp>
          <p:nvSpPr>
            <p:cNvPr id="12308" name="Freeform 20"/>
            <p:cNvSpPr/>
            <p:nvPr/>
          </p:nvSpPr>
          <p:spPr>
            <a:xfrm>
              <a:off x="0" y="0"/>
              <a:ext cx="2006" cy="363"/>
            </a:xfrm>
            <a:custGeom>
              <a:avLst/>
              <a:gdLst>
                <a:gd name="txL" fmla="*/ 0 w 2948"/>
                <a:gd name="txT" fmla="*/ 0 h 590"/>
                <a:gd name="txR" fmla="*/ 2948 w 2948"/>
                <a:gd name="txB" fmla="*/ 590 h 590"/>
              </a:gdLst>
              <a:ahLst/>
              <a:cxnLst>
                <a:cxn ang="0">
                  <a:pos x="0" y="0"/>
                </a:cxn>
                <a:cxn ang="0">
                  <a:pos x="672" y="223"/>
                </a:cxn>
                <a:cxn ang="0">
                  <a:pos x="1365" y="0"/>
                </a:cxn>
                <a:cxn ang="0">
                  <a:pos x="0" y="0"/>
                </a:cxn>
              </a:cxnLst>
              <a:rect l="txL" t="txT" r="txR" b="txB"/>
              <a:pathLst>
                <a:path w="2948" h="590">
                  <a:moveTo>
                    <a:pt x="0" y="0"/>
                  </a:moveTo>
                  <a:lnTo>
                    <a:pt x="1451" y="590"/>
                  </a:lnTo>
                  <a:lnTo>
                    <a:pt x="29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Text Box 21"/>
            <p:cNvSpPr txBox="1"/>
            <p:nvPr/>
          </p:nvSpPr>
          <p:spPr>
            <a:xfrm>
              <a:off x="771" y="0"/>
              <a:ext cx="4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③  </a:t>
              </a:r>
              <a:endPara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12310" name="Group 22"/>
          <p:cNvGrpSpPr/>
          <p:nvPr/>
        </p:nvGrpSpPr>
        <p:grpSpPr>
          <a:xfrm>
            <a:off x="2700338" y="2324100"/>
            <a:ext cx="2951162" cy="647700"/>
            <a:chOff x="0" y="0"/>
            <a:chExt cx="2086" cy="454"/>
          </a:xfrm>
        </p:grpSpPr>
        <p:sp>
          <p:nvSpPr>
            <p:cNvPr id="12311" name="Freeform 23"/>
            <p:cNvSpPr/>
            <p:nvPr/>
          </p:nvSpPr>
          <p:spPr>
            <a:xfrm>
              <a:off x="0" y="0"/>
              <a:ext cx="2086" cy="454"/>
            </a:xfrm>
            <a:custGeom>
              <a:avLst/>
              <a:gdLst>
                <a:gd name="txL" fmla="*/ 0 w 1951"/>
                <a:gd name="txT" fmla="*/ 0 h 499"/>
                <a:gd name="txR" fmla="*/ 1951 w 1951"/>
                <a:gd name="txB" fmla="*/ 499 h 499"/>
              </a:gdLst>
              <a:ahLst/>
              <a:cxnLst>
                <a:cxn ang="0">
                  <a:pos x="0" y="0"/>
                </a:cxn>
                <a:cxn ang="0">
                  <a:pos x="881" y="375"/>
                </a:cxn>
                <a:cxn ang="0">
                  <a:pos x="2230" y="413"/>
                </a:cxn>
                <a:cxn ang="0">
                  <a:pos x="0" y="0"/>
                </a:cxn>
              </a:cxnLst>
              <a:rect l="txL" t="txT" r="txR" b="txB"/>
              <a:pathLst>
                <a:path w="1951" h="499">
                  <a:moveTo>
                    <a:pt x="0" y="0"/>
                  </a:moveTo>
                  <a:lnTo>
                    <a:pt x="771" y="453"/>
                  </a:lnTo>
                  <a:lnTo>
                    <a:pt x="1951" y="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2" name="Rectangle 24"/>
            <p:cNvSpPr/>
            <p:nvPr/>
          </p:nvSpPr>
          <p:spPr>
            <a:xfrm>
              <a:off x="725" y="120"/>
              <a:ext cx="561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④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12313" name="Group 25"/>
          <p:cNvGrpSpPr/>
          <p:nvPr/>
        </p:nvGrpSpPr>
        <p:grpSpPr>
          <a:xfrm>
            <a:off x="5219700" y="1604963"/>
            <a:ext cx="1217613" cy="1511300"/>
            <a:chOff x="0" y="0"/>
            <a:chExt cx="912" cy="1088"/>
          </a:xfrm>
        </p:grpSpPr>
        <p:sp>
          <p:nvSpPr>
            <p:cNvPr id="12314" name="Freeform 26"/>
            <p:cNvSpPr/>
            <p:nvPr/>
          </p:nvSpPr>
          <p:spPr>
            <a:xfrm>
              <a:off x="0" y="0"/>
              <a:ext cx="852" cy="1088"/>
            </a:xfrm>
            <a:custGeom>
              <a:avLst/>
              <a:gdLst>
                <a:gd name="txL" fmla="*/ 0 w 1451"/>
                <a:gd name="txT" fmla="*/ 0 h 1679"/>
                <a:gd name="txR" fmla="*/ 1451 w 1451"/>
                <a:gd name="txB" fmla="*/ 1679 h 1679"/>
              </a:gdLst>
              <a:ahLst/>
              <a:cxnLst>
                <a:cxn ang="0">
                  <a:pos x="0" y="0"/>
                </a:cxn>
                <a:cxn ang="0">
                  <a:pos x="250" y="705"/>
                </a:cxn>
                <a:cxn ang="0">
                  <a:pos x="500" y="0"/>
                </a:cxn>
                <a:cxn ang="0">
                  <a:pos x="0" y="0"/>
                </a:cxn>
              </a:cxnLst>
              <a:rect l="txL" t="txT" r="txR" b="txB"/>
              <a:pathLst>
                <a:path w="1451" h="1679">
                  <a:moveTo>
                    <a:pt x="0" y="0"/>
                  </a:moveTo>
                  <a:lnTo>
                    <a:pt x="726" y="1679"/>
                  </a:lnTo>
                  <a:lnTo>
                    <a:pt x="14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Rectangle 27"/>
            <p:cNvSpPr/>
            <p:nvPr/>
          </p:nvSpPr>
          <p:spPr>
            <a:xfrm>
              <a:off x="318" y="115"/>
              <a:ext cx="594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⑤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12316" name="Group 28"/>
          <p:cNvGrpSpPr/>
          <p:nvPr/>
        </p:nvGrpSpPr>
        <p:grpSpPr>
          <a:xfrm>
            <a:off x="6156325" y="1916113"/>
            <a:ext cx="1223963" cy="1079500"/>
            <a:chOff x="0" y="0"/>
            <a:chExt cx="861" cy="771"/>
          </a:xfrm>
        </p:grpSpPr>
        <p:sp>
          <p:nvSpPr>
            <p:cNvPr id="12317" name="Freeform 29"/>
            <p:cNvSpPr/>
            <p:nvPr/>
          </p:nvSpPr>
          <p:spPr>
            <a:xfrm>
              <a:off x="0" y="0"/>
              <a:ext cx="861" cy="771"/>
            </a:xfrm>
            <a:custGeom>
              <a:avLst/>
              <a:gdLst>
                <a:gd name="txL" fmla="*/ 0 w 1088"/>
                <a:gd name="txT" fmla="*/ 0 h 1043"/>
                <a:gd name="txR" fmla="*/ 1088 w 1088"/>
                <a:gd name="txB" fmla="*/ 1043 h 1043"/>
              </a:gdLst>
              <a:ahLst/>
              <a:cxnLst>
                <a:cxn ang="0">
                  <a:pos x="511" y="0"/>
                </a:cxn>
                <a:cxn ang="0">
                  <a:pos x="0" y="397"/>
                </a:cxn>
                <a:cxn ang="0">
                  <a:pos x="681" y="570"/>
                </a:cxn>
                <a:cxn ang="0">
                  <a:pos x="511" y="0"/>
                </a:cxn>
              </a:cxnLst>
              <a:rect l="txL" t="txT" r="txR" b="txB"/>
              <a:pathLst>
                <a:path w="1088" h="1043">
                  <a:moveTo>
                    <a:pt x="816" y="0"/>
                  </a:moveTo>
                  <a:lnTo>
                    <a:pt x="0" y="726"/>
                  </a:lnTo>
                  <a:lnTo>
                    <a:pt x="1088" y="1043"/>
                  </a:lnTo>
                  <a:lnTo>
                    <a:pt x="816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Rectangle 30"/>
            <p:cNvSpPr/>
            <p:nvPr/>
          </p:nvSpPr>
          <p:spPr>
            <a:xfrm>
              <a:off x="363" y="207"/>
              <a:ext cx="45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⑥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12319" name="Group 31"/>
          <p:cNvGrpSpPr/>
          <p:nvPr/>
        </p:nvGrpSpPr>
        <p:grpSpPr>
          <a:xfrm>
            <a:off x="7524750" y="1604963"/>
            <a:ext cx="1008063" cy="1366837"/>
            <a:chOff x="0" y="0"/>
            <a:chExt cx="635" cy="861"/>
          </a:xfrm>
        </p:grpSpPr>
        <p:sp>
          <p:nvSpPr>
            <p:cNvPr id="12320" name="Freeform 32"/>
            <p:cNvSpPr/>
            <p:nvPr/>
          </p:nvSpPr>
          <p:spPr>
            <a:xfrm>
              <a:off x="0" y="0"/>
              <a:ext cx="635" cy="861"/>
            </a:xfrm>
            <a:custGeom>
              <a:avLst/>
              <a:gdLst>
                <a:gd name="txL" fmla="*/ 0 w 1089"/>
                <a:gd name="txT" fmla="*/ 0 h 1407"/>
                <a:gd name="txR" fmla="*/ 1089 w 1089"/>
                <a:gd name="txB" fmla="*/ 1407 h 1407"/>
              </a:gdLst>
              <a:ahLst/>
              <a:cxnLst>
                <a:cxn ang="0">
                  <a:pos x="0" y="0"/>
                </a:cxn>
                <a:cxn ang="0">
                  <a:pos x="0" y="527"/>
                </a:cxn>
                <a:cxn ang="0">
                  <a:pos x="370" y="527"/>
                </a:cxn>
                <a:cxn ang="0">
                  <a:pos x="0" y="0"/>
                </a:cxn>
              </a:cxnLst>
              <a:rect l="txL" t="txT" r="txR" b="txB"/>
              <a:pathLst>
                <a:path w="1089" h="1407">
                  <a:moveTo>
                    <a:pt x="0" y="0"/>
                  </a:moveTo>
                  <a:lnTo>
                    <a:pt x="0" y="1407"/>
                  </a:lnTo>
                  <a:lnTo>
                    <a:pt x="1089" y="1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Rectangle 33"/>
            <p:cNvSpPr/>
            <p:nvPr/>
          </p:nvSpPr>
          <p:spPr>
            <a:xfrm>
              <a:off x="90" y="453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⑦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12323" name="Text Box 35"/>
          <p:cNvSpPr txBox="1"/>
          <p:nvPr/>
        </p:nvSpPr>
        <p:spPr>
          <a:xfrm>
            <a:off x="769938" y="5416550"/>
            <a:ext cx="20875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三条边都相等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2324" name="Rectangle 4"/>
          <p:cNvSpPr/>
          <p:nvPr/>
        </p:nvSpPr>
        <p:spPr>
          <a:xfrm>
            <a:off x="395288" y="1068388"/>
            <a:ext cx="151130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按边分类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2325" name="Text Box 39"/>
          <p:cNvSpPr txBox="1"/>
          <p:nvPr/>
        </p:nvSpPr>
        <p:spPr>
          <a:xfrm>
            <a:off x="5851525" y="5487988"/>
            <a:ext cx="25923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三条边不都相等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2329" name="Oval 46"/>
          <p:cNvSpPr/>
          <p:nvPr/>
        </p:nvSpPr>
        <p:spPr>
          <a:xfrm>
            <a:off x="323850" y="3783013"/>
            <a:ext cx="2587625" cy="1500187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30" name="Oval 47"/>
          <p:cNvSpPr/>
          <p:nvPr/>
        </p:nvSpPr>
        <p:spPr>
          <a:xfrm>
            <a:off x="5076825" y="3405188"/>
            <a:ext cx="3533775" cy="2047875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10405E-6 L 0.76771 0.2816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00" y="14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2301"/>
                                        </p:tgtEl>
                                      </p:cBhvr>
                                      <p:by x="79000" y="7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0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31214E-7 L 0.48021 0.3146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157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230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0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3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5.20231E-7 L 0.31493 0.262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0" y="131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1230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0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3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23699E-6 L 0.24809 0.3618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181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2310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3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39306E-6 L -0.01163 0.2989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149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12313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38728E-6 L -0.55503 0.2883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00" y="144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1231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31214E-6 L -0.02361 0.34104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170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12319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9"/>
                  </p:tgtEl>
                </p:cond>
              </p:nextCondLst>
            </p:seq>
          </p:childTnLst>
        </p:cTn>
      </p:par>
    </p:tnLst>
    <p:bldLst>
      <p:bldP spid="12323" grpId="0"/>
      <p:bldP spid="12325" grpId="0"/>
      <p:bldP spid="12329" grpId="0" animBg="1"/>
      <p:bldP spid="123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25"/>
          <p:cNvSpPr txBox="1"/>
          <p:nvPr/>
        </p:nvSpPr>
        <p:spPr>
          <a:xfrm>
            <a:off x="5432425" y="4656138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3316" name="Group 4"/>
          <p:cNvGrpSpPr/>
          <p:nvPr/>
        </p:nvGrpSpPr>
        <p:grpSpPr>
          <a:xfrm>
            <a:off x="3492500" y="3727450"/>
            <a:ext cx="2374900" cy="1584325"/>
            <a:chOff x="0" y="0"/>
            <a:chExt cx="1496" cy="998"/>
          </a:xfrm>
        </p:grpSpPr>
        <p:sp>
          <p:nvSpPr>
            <p:cNvPr id="13317" name="AutoShape 5"/>
            <p:cNvSpPr/>
            <p:nvPr/>
          </p:nvSpPr>
          <p:spPr>
            <a:xfrm>
              <a:off x="453" y="0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18" name="AutoShape 6"/>
            <p:cNvSpPr/>
            <p:nvPr/>
          </p:nvSpPr>
          <p:spPr>
            <a:xfrm>
              <a:off x="0" y="726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19" name="AutoShape 7"/>
            <p:cNvSpPr/>
            <p:nvPr/>
          </p:nvSpPr>
          <p:spPr>
            <a:xfrm>
              <a:off x="1224" y="681"/>
              <a:ext cx="272" cy="272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320" name="Group 8"/>
          <p:cNvGrpSpPr/>
          <p:nvPr/>
        </p:nvGrpSpPr>
        <p:grpSpPr>
          <a:xfrm>
            <a:off x="3419475" y="3438525"/>
            <a:ext cx="2555875" cy="1512888"/>
            <a:chOff x="0" y="0"/>
            <a:chExt cx="1610" cy="953"/>
          </a:xfrm>
        </p:grpSpPr>
        <p:sp>
          <p:nvSpPr>
            <p:cNvPr id="13321" name="Oval 9"/>
            <p:cNvSpPr/>
            <p:nvPr/>
          </p:nvSpPr>
          <p:spPr>
            <a:xfrm>
              <a:off x="544" y="0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22" name="Oval 10"/>
            <p:cNvSpPr/>
            <p:nvPr/>
          </p:nvSpPr>
          <p:spPr>
            <a:xfrm>
              <a:off x="0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23" name="Oval 11"/>
            <p:cNvSpPr/>
            <p:nvPr/>
          </p:nvSpPr>
          <p:spPr>
            <a:xfrm>
              <a:off x="1473" y="816"/>
              <a:ext cx="137" cy="13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324" name="Text Box 12"/>
          <p:cNvSpPr txBox="1"/>
          <p:nvPr/>
        </p:nvSpPr>
        <p:spPr>
          <a:xfrm>
            <a:off x="2195513" y="2143125"/>
            <a:ext cx="5762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3325" name="Group 13"/>
          <p:cNvGrpSpPr/>
          <p:nvPr/>
        </p:nvGrpSpPr>
        <p:grpSpPr>
          <a:xfrm>
            <a:off x="539750" y="2174875"/>
            <a:ext cx="1368425" cy="533400"/>
            <a:chOff x="0" y="0"/>
            <a:chExt cx="962" cy="388"/>
          </a:xfrm>
        </p:grpSpPr>
        <p:sp>
          <p:nvSpPr>
            <p:cNvPr id="13326" name="AutoShape 14"/>
            <p:cNvSpPr/>
            <p:nvPr/>
          </p:nvSpPr>
          <p:spPr>
            <a:xfrm rot="11940000">
              <a:off x="0" y="0"/>
              <a:ext cx="872" cy="296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27" name="Text Box 15"/>
            <p:cNvSpPr txBox="1"/>
            <p:nvPr/>
          </p:nvSpPr>
          <p:spPr>
            <a:xfrm>
              <a:off x="554" y="55"/>
              <a:ext cx="408" cy="3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①</a:t>
              </a:r>
              <a:r>
                <a:rPr lang="zh-CN" altLang="en-US" sz="2400" dirty="0">
                  <a:latin typeface="Arial" panose="020B0604020202020204" pitchFamily="34" charset="0"/>
                </a:rPr>
                <a:t> 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328" name="Group 16"/>
          <p:cNvGrpSpPr/>
          <p:nvPr/>
        </p:nvGrpSpPr>
        <p:grpSpPr>
          <a:xfrm>
            <a:off x="1836738" y="1927225"/>
            <a:ext cx="1295400" cy="1150938"/>
            <a:chOff x="0" y="0"/>
            <a:chExt cx="907" cy="771"/>
          </a:xfrm>
        </p:grpSpPr>
        <p:sp>
          <p:nvSpPr>
            <p:cNvPr id="13329" name="Freeform 17"/>
            <p:cNvSpPr/>
            <p:nvPr/>
          </p:nvSpPr>
          <p:spPr>
            <a:xfrm>
              <a:off x="0" y="0"/>
              <a:ext cx="907" cy="771"/>
            </a:xfrm>
            <a:custGeom>
              <a:avLst/>
              <a:gdLst>
                <a:gd name="txL" fmla="*/ 0 w 1179"/>
                <a:gd name="txT" fmla="*/ 0 h 953"/>
                <a:gd name="txR" fmla="*/ 1179 w 1179"/>
                <a:gd name="txB" fmla="*/ 953 h 953"/>
              </a:gdLst>
              <a:ahLst/>
              <a:cxnLst>
                <a:cxn ang="0">
                  <a:pos x="268" y="0"/>
                </a:cxn>
                <a:cxn ang="0">
                  <a:pos x="0" y="446"/>
                </a:cxn>
                <a:cxn ang="0">
                  <a:pos x="698" y="624"/>
                </a:cxn>
                <a:cxn ang="0">
                  <a:pos x="268" y="0"/>
                </a:cxn>
              </a:cxnLst>
              <a:rect l="txL" t="txT" r="txR" b="txB"/>
              <a:pathLst>
                <a:path w="1179" h="953">
                  <a:moveTo>
                    <a:pt x="453" y="0"/>
                  </a:moveTo>
                  <a:lnTo>
                    <a:pt x="0" y="681"/>
                  </a:lnTo>
                  <a:lnTo>
                    <a:pt x="1179" y="953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0" name="Text Box 18"/>
            <p:cNvSpPr txBox="1"/>
            <p:nvPr/>
          </p:nvSpPr>
          <p:spPr>
            <a:xfrm>
              <a:off x="127" y="281"/>
              <a:ext cx="408" cy="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r>
                <a:rPr lang="en-US" altLang="x-none" sz="2400" b="1">
                  <a:latin typeface="Arial" panose="020B0604020202020204" pitchFamily="34" charset="0"/>
                  <a:ea typeface="楷体_GB2312" panose="02010609030101010101" pitchFamily="1" charset="-122"/>
                </a:rPr>
                <a:t>②</a:t>
              </a:r>
              <a:r>
                <a:rPr lang="en-US" altLang="x-none" sz="2400">
                  <a:latin typeface="Arial" panose="020B0604020202020204" pitchFamily="34" charset="0"/>
                </a:rPr>
                <a:t> </a:t>
              </a:r>
              <a:endParaRPr lang="en-US" altLang="x-none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13331" name="Group 19"/>
          <p:cNvGrpSpPr/>
          <p:nvPr/>
        </p:nvGrpSpPr>
        <p:grpSpPr>
          <a:xfrm>
            <a:off x="2555875" y="1927225"/>
            <a:ext cx="2879725" cy="576263"/>
            <a:chOff x="0" y="0"/>
            <a:chExt cx="2006" cy="363"/>
          </a:xfrm>
        </p:grpSpPr>
        <p:sp>
          <p:nvSpPr>
            <p:cNvPr id="13332" name="Freeform 20"/>
            <p:cNvSpPr/>
            <p:nvPr/>
          </p:nvSpPr>
          <p:spPr>
            <a:xfrm>
              <a:off x="0" y="0"/>
              <a:ext cx="2006" cy="363"/>
            </a:xfrm>
            <a:custGeom>
              <a:avLst/>
              <a:gdLst>
                <a:gd name="txL" fmla="*/ 0 w 2948"/>
                <a:gd name="txT" fmla="*/ 0 h 590"/>
                <a:gd name="txR" fmla="*/ 2948 w 2948"/>
                <a:gd name="txB" fmla="*/ 590 h 590"/>
              </a:gdLst>
              <a:ahLst/>
              <a:cxnLst>
                <a:cxn ang="0">
                  <a:pos x="0" y="0"/>
                </a:cxn>
                <a:cxn ang="0">
                  <a:pos x="672" y="223"/>
                </a:cxn>
                <a:cxn ang="0">
                  <a:pos x="1365" y="0"/>
                </a:cxn>
                <a:cxn ang="0">
                  <a:pos x="0" y="0"/>
                </a:cxn>
              </a:cxnLst>
              <a:rect l="txL" t="txT" r="txR" b="txB"/>
              <a:pathLst>
                <a:path w="2948" h="590">
                  <a:moveTo>
                    <a:pt x="0" y="0"/>
                  </a:moveTo>
                  <a:lnTo>
                    <a:pt x="1451" y="590"/>
                  </a:lnTo>
                  <a:lnTo>
                    <a:pt x="29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3" name="Text Box 21"/>
            <p:cNvSpPr txBox="1"/>
            <p:nvPr/>
          </p:nvSpPr>
          <p:spPr>
            <a:xfrm>
              <a:off x="771" y="0"/>
              <a:ext cx="4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400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③  </a:t>
              </a:r>
              <a:endParaRPr lang="en-US" altLang="x-none" sz="2400" b="1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13334" name="Group 22"/>
          <p:cNvGrpSpPr/>
          <p:nvPr/>
        </p:nvGrpSpPr>
        <p:grpSpPr>
          <a:xfrm>
            <a:off x="2916238" y="2430463"/>
            <a:ext cx="2951162" cy="647700"/>
            <a:chOff x="0" y="0"/>
            <a:chExt cx="2086" cy="454"/>
          </a:xfrm>
        </p:grpSpPr>
        <p:sp>
          <p:nvSpPr>
            <p:cNvPr id="13335" name="Freeform 23"/>
            <p:cNvSpPr/>
            <p:nvPr/>
          </p:nvSpPr>
          <p:spPr>
            <a:xfrm>
              <a:off x="0" y="0"/>
              <a:ext cx="2086" cy="454"/>
            </a:xfrm>
            <a:custGeom>
              <a:avLst/>
              <a:gdLst>
                <a:gd name="txL" fmla="*/ 0 w 1951"/>
                <a:gd name="txT" fmla="*/ 0 h 499"/>
                <a:gd name="txR" fmla="*/ 1951 w 1951"/>
                <a:gd name="txB" fmla="*/ 499 h 499"/>
              </a:gdLst>
              <a:ahLst/>
              <a:cxnLst>
                <a:cxn ang="0">
                  <a:pos x="0" y="0"/>
                </a:cxn>
                <a:cxn ang="0">
                  <a:pos x="881" y="375"/>
                </a:cxn>
                <a:cxn ang="0">
                  <a:pos x="2230" y="413"/>
                </a:cxn>
                <a:cxn ang="0">
                  <a:pos x="0" y="0"/>
                </a:cxn>
              </a:cxnLst>
              <a:rect l="txL" t="txT" r="txR" b="txB"/>
              <a:pathLst>
                <a:path w="1951" h="499">
                  <a:moveTo>
                    <a:pt x="0" y="0"/>
                  </a:moveTo>
                  <a:lnTo>
                    <a:pt x="771" y="453"/>
                  </a:lnTo>
                  <a:lnTo>
                    <a:pt x="1951" y="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6" name="Rectangle 24"/>
            <p:cNvSpPr/>
            <p:nvPr/>
          </p:nvSpPr>
          <p:spPr>
            <a:xfrm>
              <a:off x="725" y="120"/>
              <a:ext cx="561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④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13337" name="Group 25"/>
          <p:cNvGrpSpPr/>
          <p:nvPr/>
        </p:nvGrpSpPr>
        <p:grpSpPr>
          <a:xfrm>
            <a:off x="5435600" y="1711325"/>
            <a:ext cx="1217613" cy="1511300"/>
            <a:chOff x="0" y="0"/>
            <a:chExt cx="912" cy="1088"/>
          </a:xfrm>
        </p:grpSpPr>
        <p:sp>
          <p:nvSpPr>
            <p:cNvPr id="13338" name="Freeform 26"/>
            <p:cNvSpPr/>
            <p:nvPr/>
          </p:nvSpPr>
          <p:spPr>
            <a:xfrm>
              <a:off x="0" y="0"/>
              <a:ext cx="852" cy="1088"/>
            </a:xfrm>
            <a:custGeom>
              <a:avLst/>
              <a:gdLst>
                <a:gd name="txL" fmla="*/ 0 w 1451"/>
                <a:gd name="txT" fmla="*/ 0 h 1679"/>
                <a:gd name="txR" fmla="*/ 1451 w 1451"/>
                <a:gd name="txB" fmla="*/ 1679 h 1679"/>
              </a:gdLst>
              <a:ahLst/>
              <a:cxnLst>
                <a:cxn ang="0">
                  <a:pos x="0" y="0"/>
                </a:cxn>
                <a:cxn ang="0">
                  <a:pos x="250" y="705"/>
                </a:cxn>
                <a:cxn ang="0">
                  <a:pos x="500" y="0"/>
                </a:cxn>
                <a:cxn ang="0">
                  <a:pos x="0" y="0"/>
                </a:cxn>
              </a:cxnLst>
              <a:rect l="txL" t="txT" r="txR" b="txB"/>
              <a:pathLst>
                <a:path w="1451" h="1679">
                  <a:moveTo>
                    <a:pt x="0" y="0"/>
                  </a:moveTo>
                  <a:lnTo>
                    <a:pt x="726" y="1679"/>
                  </a:lnTo>
                  <a:lnTo>
                    <a:pt x="14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9" name="Rectangle 27"/>
            <p:cNvSpPr/>
            <p:nvPr/>
          </p:nvSpPr>
          <p:spPr>
            <a:xfrm>
              <a:off x="318" y="115"/>
              <a:ext cx="594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⑤ 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13340" name="Group 28"/>
          <p:cNvGrpSpPr/>
          <p:nvPr/>
        </p:nvGrpSpPr>
        <p:grpSpPr>
          <a:xfrm>
            <a:off x="6372225" y="2143125"/>
            <a:ext cx="1223963" cy="1079500"/>
            <a:chOff x="0" y="0"/>
            <a:chExt cx="861" cy="771"/>
          </a:xfrm>
        </p:grpSpPr>
        <p:sp>
          <p:nvSpPr>
            <p:cNvPr id="13341" name="Freeform 29"/>
            <p:cNvSpPr/>
            <p:nvPr/>
          </p:nvSpPr>
          <p:spPr>
            <a:xfrm>
              <a:off x="0" y="0"/>
              <a:ext cx="861" cy="771"/>
            </a:xfrm>
            <a:custGeom>
              <a:avLst/>
              <a:gdLst>
                <a:gd name="txL" fmla="*/ 0 w 1088"/>
                <a:gd name="txT" fmla="*/ 0 h 1043"/>
                <a:gd name="txR" fmla="*/ 1088 w 1088"/>
                <a:gd name="txB" fmla="*/ 1043 h 1043"/>
              </a:gdLst>
              <a:ahLst/>
              <a:cxnLst>
                <a:cxn ang="0">
                  <a:pos x="511" y="0"/>
                </a:cxn>
                <a:cxn ang="0">
                  <a:pos x="0" y="397"/>
                </a:cxn>
                <a:cxn ang="0">
                  <a:pos x="681" y="570"/>
                </a:cxn>
                <a:cxn ang="0">
                  <a:pos x="511" y="0"/>
                </a:cxn>
              </a:cxnLst>
              <a:rect l="txL" t="txT" r="txR" b="txB"/>
              <a:pathLst>
                <a:path w="1088" h="1043">
                  <a:moveTo>
                    <a:pt x="816" y="0"/>
                  </a:moveTo>
                  <a:lnTo>
                    <a:pt x="0" y="726"/>
                  </a:lnTo>
                  <a:lnTo>
                    <a:pt x="1088" y="1043"/>
                  </a:lnTo>
                  <a:lnTo>
                    <a:pt x="816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Rectangle 30"/>
            <p:cNvSpPr/>
            <p:nvPr/>
          </p:nvSpPr>
          <p:spPr>
            <a:xfrm>
              <a:off x="363" y="207"/>
              <a:ext cx="45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楷体_GB2312" panose="02010609030101010101" pitchFamily="1" charset="-122"/>
                  <a:ea typeface="楷体_GB2312" panose="02010609030101010101" pitchFamily="1" charset="-122"/>
                </a:rPr>
                <a:t>⑥ </a:t>
              </a:r>
              <a:endPara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13343" name="Group 31"/>
          <p:cNvGrpSpPr/>
          <p:nvPr/>
        </p:nvGrpSpPr>
        <p:grpSpPr>
          <a:xfrm>
            <a:off x="7740650" y="1711325"/>
            <a:ext cx="1008063" cy="1366838"/>
            <a:chOff x="0" y="0"/>
            <a:chExt cx="635" cy="861"/>
          </a:xfrm>
        </p:grpSpPr>
        <p:sp>
          <p:nvSpPr>
            <p:cNvPr id="13344" name="Freeform 32"/>
            <p:cNvSpPr/>
            <p:nvPr/>
          </p:nvSpPr>
          <p:spPr>
            <a:xfrm>
              <a:off x="0" y="0"/>
              <a:ext cx="635" cy="861"/>
            </a:xfrm>
            <a:custGeom>
              <a:avLst/>
              <a:gdLst>
                <a:gd name="txL" fmla="*/ 0 w 1089"/>
                <a:gd name="txT" fmla="*/ 0 h 1407"/>
                <a:gd name="txR" fmla="*/ 1089 w 1089"/>
                <a:gd name="txB" fmla="*/ 1407 h 1407"/>
              </a:gdLst>
              <a:ahLst/>
              <a:cxnLst>
                <a:cxn ang="0">
                  <a:pos x="0" y="0"/>
                </a:cxn>
                <a:cxn ang="0">
                  <a:pos x="0" y="527"/>
                </a:cxn>
                <a:cxn ang="0">
                  <a:pos x="370" y="527"/>
                </a:cxn>
                <a:cxn ang="0">
                  <a:pos x="0" y="0"/>
                </a:cxn>
              </a:cxnLst>
              <a:rect l="txL" t="txT" r="txR" b="txB"/>
              <a:pathLst>
                <a:path w="1089" h="1407">
                  <a:moveTo>
                    <a:pt x="0" y="0"/>
                  </a:moveTo>
                  <a:lnTo>
                    <a:pt x="0" y="1407"/>
                  </a:lnTo>
                  <a:lnTo>
                    <a:pt x="1089" y="1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25400" cap="flat" cmpd="sng">
              <a:solidFill>
                <a:srgbClr val="00008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5" name="Rectangle 33"/>
            <p:cNvSpPr/>
            <p:nvPr/>
          </p:nvSpPr>
          <p:spPr>
            <a:xfrm>
              <a:off x="90" y="453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Arial" panose="020B0604020202020204" pitchFamily="34" charset="0"/>
                  <a:ea typeface="楷体_GB2312" panose="02010609030101010101" pitchFamily="1" charset="-122"/>
                </a:rPr>
                <a:t>⑦</a:t>
              </a:r>
              <a:endParaRPr lang="zh-CN" altLang="en-US" sz="2400" b="1" dirty="0"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</p:grpSp>
      <p:sp>
        <p:nvSpPr>
          <p:cNvPr id="13347" name="Text Box 35"/>
          <p:cNvSpPr txBox="1"/>
          <p:nvPr/>
        </p:nvSpPr>
        <p:spPr>
          <a:xfrm>
            <a:off x="1042988" y="5408613"/>
            <a:ext cx="20875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三条边相等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48" name="Text Box 36"/>
          <p:cNvSpPr txBox="1"/>
          <p:nvPr/>
        </p:nvSpPr>
        <p:spPr>
          <a:xfrm>
            <a:off x="3995738" y="5408613"/>
            <a:ext cx="20875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两条边相等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49" name="Text Box 38"/>
          <p:cNvSpPr txBox="1"/>
          <p:nvPr/>
        </p:nvSpPr>
        <p:spPr>
          <a:xfrm>
            <a:off x="4011613" y="5840413"/>
            <a:ext cx="20875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等腰三角形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50" name="Text Box 39"/>
          <p:cNvSpPr txBox="1"/>
          <p:nvPr/>
        </p:nvSpPr>
        <p:spPr>
          <a:xfrm>
            <a:off x="900113" y="5840413"/>
            <a:ext cx="35639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等边三角形（正三角形）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3351" name="Oval 41"/>
          <p:cNvSpPr/>
          <p:nvPr/>
        </p:nvSpPr>
        <p:spPr>
          <a:xfrm>
            <a:off x="539750" y="3889375"/>
            <a:ext cx="2587625" cy="1500188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52" name="Oval 42"/>
          <p:cNvSpPr/>
          <p:nvPr/>
        </p:nvSpPr>
        <p:spPr>
          <a:xfrm>
            <a:off x="3424238" y="3889375"/>
            <a:ext cx="2587625" cy="1500188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53" name="Oval 43"/>
          <p:cNvSpPr/>
          <p:nvPr/>
        </p:nvSpPr>
        <p:spPr>
          <a:xfrm>
            <a:off x="6372225" y="3889375"/>
            <a:ext cx="2587625" cy="1500188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57" name="Rectangle 4"/>
          <p:cNvSpPr/>
          <p:nvPr/>
        </p:nvSpPr>
        <p:spPr>
          <a:xfrm>
            <a:off x="395288" y="1052513"/>
            <a:ext cx="151130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按边分类</a:t>
            </a:r>
            <a:endParaRPr lang="zh-CN" altLang="en-US" sz="2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3358" name="Text Box 51"/>
          <p:cNvSpPr txBox="1"/>
          <p:nvPr/>
        </p:nvSpPr>
        <p:spPr>
          <a:xfrm>
            <a:off x="6732588" y="5445125"/>
            <a:ext cx="22320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楷体_GB2312" panose="02010609030101010101" pitchFamily="1" charset="-122"/>
              </a:rPr>
              <a:t>三条边都不相等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50179" name="Picture 34" descr="C:\Users\zyglb\Desktop\标题\探究新知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6558" y="412750"/>
            <a:ext cx="2232025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3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88529E-6 L 0.63386 0.3235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00" y="162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13325"/>
                                        </p:tgtEl>
                                      </p:cBhvr>
                                      <p:by x="79000" y="7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0444E-6 L 0.56684 0.2624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0" y="131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1332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65495E-6 L 0.07882 0.4301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215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13331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3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55227E-6 L 0.33472 0.3304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00" y="165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1333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3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16281E-6 L -0.14548 0.28839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144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2000" fill="hold"/>
                                        <p:tgtEl>
                                          <p:spTgt spid="13337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3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47826E-6 L -0.57864 0.28839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00" y="144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334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3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13506E-6 L 0.02361 0.32007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160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2000" fill="hold"/>
                                        <p:tgtEl>
                                          <p:spTgt spid="13343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3"/>
                  </p:tgtEl>
                </p:cond>
              </p:nextCondLst>
            </p:seq>
          </p:childTnLst>
        </p:cTn>
      </p:par>
    </p:tnLst>
    <p:bldLst>
      <p:bldP spid="13347" grpId="0"/>
      <p:bldP spid="13348" grpId="0"/>
      <p:bldP spid="13349" grpId="0"/>
      <p:bldP spid="13350" grpId="0"/>
      <p:bldP spid="13351" grpId="0" animBg="1"/>
      <p:bldP spid="13352" grpId="0" animBg="1"/>
      <p:bldP spid="13353" grpId="0" animBg="1"/>
      <p:bldP spid="13358" grpId="0"/>
    </p:bldLst>
  </p:timing>
</p:sld>
</file>

<file path=ppt/tags/tag1.xml><?xml version="1.0" encoding="utf-8"?>
<p:tagLst xmlns:p="http://schemas.openxmlformats.org/presentationml/2006/main">
  <p:tag name="KSO_WPP_MARK_KEY" val="a80bcdc2-b0c4-4175-8f96-fba9c86e0d3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</Words>
  <Application>WPS 演示</Application>
  <PresentationFormat>全屏显示(4:3)</PresentationFormat>
  <Paragraphs>297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楷体_GB2312</vt:lpstr>
      <vt:lpstr>新宋体</vt:lpstr>
      <vt:lpstr>Times New Roman</vt:lpstr>
      <vt:lpstr>Arial Unicode MS</vt:lpstr>
      <vt:lpstr>楷体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2013-04-03T02:35:00Z</dcterms:created>
  <dcterms:modified xsi:type="dcterms:W3CDTF">2023-02-06T11:53:04Z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E5F5FD07975A41D2A066D97E27D19FDB</vt:lpwstr>
  </property>
</Properties>
</file>