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5" r:id="rId3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  <p:cmAuthor id="3" name="新课标第一网" initials="新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AF5D9A"/>
    <a:srgbClr val="FF9999"/>
    <a:srgbClr val="FFCCFF"/>
    <a:srgbClr val="FFCCCC"/>
    <a:srgbClr val="990000"/>
    <a:srgbClr val="FF0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2B75BB-DC3F-42E8-A5F9-8ED9B153D6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868A5-BFB8-4EEC-8EFC-09239C7AD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737D543-3CDF-442C-AE7B-EE12A38F768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DB62F1E-6584-49C6-A3DF-26C8CBA9C28A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1AD9A9-60E1-4766-B52D-F6B44A43CC88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381AF2-4591-45CF-8B17-C1C53FC54271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652221-F4AB-47B1-95F3-2C89B53D651D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437EA6-6EE7-4FC7-96B1-9A7E7A1B83D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93A2A7-5228-4125-98C8-C905E4D2E439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65170B5-0BB6-414B-9149-933C7E93D19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0B645B-C0ED-4953-A947-11917883E01A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1E154F-0678-48D9-B6D3-191658C57D9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60375" y="4005263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6375" y="4005263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1E19F06-7BAF-4685-A0CF-59532C0D6FFD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2D7E94A-7833-4F8C-8ACE-1ABDCAE75D95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839F8F1-013A-4B4B-A376-897474F6918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138488" y="6430963"/>
            <a:ext cx="3521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DEAD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学缘网：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FDEAD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www.xueyuanwang.com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FDEAD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GIF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pn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GIF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GIF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22.png"/><Relationship Id="rId12" Type="http://schemas.openxmlformats.org/officeDocument/2006/relationships/image" Target="../media/image21.jpeg"/><Relationship Id="rId11" Type="http://schemas.openxmlformats.org/officeDocument/2006/relationships/image" Target="../media/image20.jpeg"/><Relationship Id="rId10" Type="http://schemas.openxmlformats.org/officeDocument/2006/relationships/image" Target="../media/image19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7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5.png"/><Relationship Id="rId2" Type="http://schemas.openxmlformats.org/officeDocument/2006/relationships/image" Target="../media/image34.wmf"/><Relationship Id="rId1" Type="http://schemas.openxmlformats.org/officeDocument/2006/relationships/image" Target="../media/image3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8"/>
          <p:cNvGrpSpPr/>
          <p:nvPr/>
        </p:nvGrpSpPr>
        <p:grpSpPr>
          <a:xfrm>
            <a:off x="304800" y="0"/>
            <a:ext cx="8839200" cy="5976938"/>
            <a:chOff x="538" y="-39"/>
            <a:chExt cx="13919" cy="9413"/>
          </a:xfrm>
        </p:grpSpPr>
        <p:pic>
          <p:nvPicPr>
            <p:cNvPr id="7170" name="图片 5" descr="黑板-空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40" y="865"/>
              <a:ext cx="13550" cy="76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1" name="图片 7" descr="叶子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809" y="-39"/>
              <a:ext cx="6648" cy="37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2" name="图片 15" descr="桌子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38" y="8038"/>
              <a:ext cx="6237" cy="1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3" name="图片 16" descr="粉笔画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7191" y="4406"/>
              <a:ext cx="6456" cy="35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图片 11" descr="书本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71" y="7621"/>
              <a:ext cx="1658" cy="14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14" descr="钟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653" y="8163"/>
              <a:ext cx="845" cy="8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图片 10" descr="铅笔筒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029" y="7416"/>
              <a:ext cx="1118" cy="12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7" name="图片 13" descr="眼镜.PN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855" y="8568"/>
              <a:ext cx="860" cy="39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 descr="女老师(1)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flipH="1">
            <a:off x="6338888" y="2635250"/>
            <a:ext cx="2913062" cy="4121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710574" y="1498860"/>
            <a:ext cx="7795260" cy="2647144"/>
            <a:chOff x="985" y="2055"/>
            <a:chExt cx="12273" cy="3714"/>
          </a:xfrm>
        </p:grpSpPr>
        <p:sp>
          <p:nvSpPr>
            <p:cNvPr id="16" name="文本框 6"/>
            <p:cNvSpPr txBox="1"/>
            <p:nvPr/>
          </p:nvSpPr>
          <p:spPr>
            <a:xfrm>
              <a:off x="985" y="4864"/>
              <a:ext cx="12273" cy="9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/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3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时</a:t>
              </a:r>
              <a:endPara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7" name="文本框 8"/>
            <p:cNvSpPr txBox="1"/>
            <p:nvPr/>
          </p:nvSpPr>
          <p:spPr>
            <a:xfrm>
              <a:off x="2416" y="2055"/>
              <a:ext cx="9297" cy="25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四  巧手小工匠</a:t>
              </a:r>
              <a:endPara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——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认识多边形</a:t>
              </a:r>
              <a:r>
                <a: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10"/>
          <p:cNvSpPr txBox="1"/>
          <p:nvPr/>
        </p:nvSpPr>
        <p:spPr>
          <a:xfrm>
            <a:off x="1042988" y="4076700"/>
            <a:ext cx="936625" cy="3381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latin typeface="楷体_GB2312" panose="02010609030101010101" pitchFamily="49" charset="-122"/>
                <a:ea typeface="楷体_GB2312" panose="02010609030101010101" pitchFamily="49" charset="-122"/>
              </a:rPr>
              <a:t>5dm</a:t>
            </a:r>
            <a:endParaRPr lang="en-US" altLang="zh-CN" sz="1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5365" name="Picture 9" descr="8-7H65~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268538" y="4437063"/>
            <a:ext cx="4445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11" descr="8-7H65~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547813" y="3644900"/>
            <a:ext cx="55562" cy="97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Text Box 12"/>
          <p:cNvSpPr txBox="1"/>
          <p:nvPr/>
        </p:nvSpPr>
        <p:spPr>
          <a:xfrm>
            <a:off x="2339975" y="4581525"/>
            <a:ext cx="1311275" cy="3381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latin typeface="楷体_GB2312" panose="02010609030101010101" pitchFamily="49" charset="-122"/>
                <a:ea typeface="楷体_GB2312" panose="02010609030101010101" pitchFamily="49" charset="-122"/>
              </a:rPr>
              <a:t>3dm</a:t>
            </a:r>
            <a:endParaRPr lang="en-US" altLang="zh-CN" sz="1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2" name="Rectangle 17"/>
          <p:cNvSpPr/>
          <p:nvPr/>
        </p:nvSpPr>
        <p:spPr>
          <a:xfrm>
            <a:off x="3635375" y="2924175"/>
            <a:ext cx="17970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5,  3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3" name="Rectangle 18"/>
          <p:cNvSpPr/>
          <p:nvPr/>
        </p:nvSpPr>
        <p:spPr>
          <a:xfrm>
            <a:off x="3635375" y="3508375"/>
            <a:ext cx="17970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5,  3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endParaRPr lang="en-US" altLang="zh-CN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4" name="Rectangle 19"/>
          <p:cNvSpPr/>
          <p:nvPr/>
        </p:nvSpPr>
        <p:spPr>
          <a:xfrm>
            <a:off x="3635375" y="4094163"/>
            <a:ext cx="17970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5,  3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endParaRPr lang="en-US" altLang="zh-CN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5" name="Rectangle 20"/>
          <p:cNvSpPr/>
          <p:nvPr/>
        </p:nvSpPr>
        <p:spPr>
          <a:xfrm>
            <a:off x="3635375" y="4678363"/>
            <a:ext cx="17970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5,  3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6" name="Rectangle 21"/>
          <p:cNvSpPr/>
          <p:nvPr/>
        </p:nvSpPr>
        <p:spPr>
          <a:xfrm>
            <a:off x="3635375" y="5264150"/>
            <a:ext cx="17970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5,  3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endParaRPr lang="en-US" altLang="zh-CN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73" name="Rectangle 22"/>
          <p:cNvSpPr/>
          <p:nvPr/>
        </p:nvSpPr>
        <p:spPr>
          <a:xfrm>
            <a:off x="900113" y="1341438"/>
            <a:ext cx="7993062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明明要为他的小狗建一座房子，房顶框架是三角形，其中一根木条长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分米，另一根木条长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分米，那么第三根木条可以是多少分米呢？（取整分米数）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74" name="Rectangle 24"/>
          <p:cNvSpPr/>
          <p:nvPr/>
        </p:nvSpPr>
        <p:spPr>
          <a:xfrm>
            <a:off x="611188" y="1341438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5375" name="Picture 8" descr="200712~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7F9F8"/>
              </a:clrFrom>
              <a:clrTo>
                <a:srgbClr val="F7F9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3789363"/>
            <a:ext cx="863600" cy="1387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24" descr="C:\Users\zyglb\Desktop\标题\学以致用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3" grpId="0"/>
      <p:bldP spid="16394" grpId="0"/>
      <p:bldP spid="16395" grpId="0"/>
      <p:bldP spid="163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7"/>
          <p:cNvSpPr/>
          <p:nvPr/>
        </p:nvSpPr>
        <p:spPr>
          <a:xfrm>
            <a:off x="2051050" y="1365250"/>
            <a:ext cx="3722688" cy="604838"/>
          </a:xfrm>
          <a:prstGeom prst="wedgeRoundRectCallout">
            <a:avLst>
              <a:gd name="adj1" fmla="val 57815"/>
              <a:gd name="adj2" fmla="val -78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这节课你有什么收获？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pic>
        <p:nvPicPr>
          <p:cNvPr id="43010" name="Picture 11" descr="C:\Users\zyglb\Desktop\标题\课堂小结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8625" y="285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飞天使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80125" y="989013"/>
            <a:ext cx="1306513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可选过程 2"/>
          <p:cNvSpPr/>
          <p:nvPr/>
        </p:nvSpPr>
        <p:spPr>
          <a:xfrm>
            <a:off x="866775" y="2795588"/>
            <a:ext cx="7056438" cy="792163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866775" y="3943350"/>
            <a:ext cx="7056438" cy="792163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866775" y="5091113"/>
            <a:ext cx="7056438" cy="792163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1" descr="123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35063" y="1192213"/>
            <a:ext cx="7091362" cy="399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14344"/>
          <p:cNvSpPr/>
          <p:nvPr/>
        </p:nvSpPr>
        <p:spPr>
          <a:xfrm>
            <a:off x="647700" y="5438775"/>
            <a:ext cx="184150" cy="12858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endParaRPr lang="zh-CN" altLang="en-US" sz="200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3" name="矩形 14345"/>
          <p:cNvSpPr/>
          <p:nvPr/>
        </p:nvSpPr>
        <p:spPr>
          <a:xfrm>
            <a:off x="863600" y="5654675"/>
            <a:ext cx="184150" cy="12858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endParaRPr lang="zh-CN" altLang="en-US" sz="200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5604" name="图片 2" descr="作业布置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4813" y="188913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作业"/>
          <p:cNvPicPr>
            <a:picLocks noChangeAspect="1"/>
          </p:cNvPicPr>
          <p:nvPr/>
        </p:nvPicPr>
        <p:blipFill>
          <a:blip r:embed="rId3" cstate="email"/>
          <a:srcRect b="63383"/>
          <a:stretch>
            <a:fillRect/>
          </a:stretch>
        </p:blipFill>
        <p:spPr>
          <a:xfrm>
            <a:off x="1671638" y="1179513"/>
            <a:ext cx="5800725" cy="150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27300" y="2852420"/>
            <a:ext cx="430657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ts val="50"/>
              </a:spcBef>
            </a:pP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课本第</a:t>
            </a:r>
            <a:r>
              <a:rPr lang="en-US" altLang="zh-CN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29</a:t>
            </a: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页自主练习第</a:t>
            </a:r>
            <a:r>
              <a:rPr lang="en-US" altLang="zh-CN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1,2</a:t>
            </a: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题。</a:t>
            </a:r>
            <a:endParaRPr lang="en-US" altLang="zh-CN" sz="2300" dirty="0">
              <a:solidFill>
                <a:srgbClr val="F5FFF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46351525de0cc23b4c088db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68313" y="1270318"/>
            <a:ext cx="7704137" cy="475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18" descr="W02008112835111415430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313" y="1270318"/>
            <a:ext cx="7981950" cy="4824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19" descr="chi_snake2_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313" y="1197293"/>
            <a:ext cx="7993062" cy="489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20" descr="4685707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313" y="1197293"/>
            <a:ext cx="7993062" cy="489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21" descr="19300001337475131339454087545_950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68313" y="1197293"/>
            <a:ext cx="7993062" cy="489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22" descr="20120207_2315f426-e3df-45e2-9966-2fe5602e400e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8313" y="1197293"/>
            <a:ext cx="7993062" cy="489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Picture 23" descr="115900219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8313" y="1197293"/>
            <a:ext cx="7993062" cy="489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Picture 24" descr="1_101112200343_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8313" y="1197293"/>
            <a:ext cx="7993062" cy="4824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Picture 25" descr="1930000129883713131316114956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7200" y="1197293"/>
            <a:ext cx="8002588" cy="49291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6"/>
          <p:cNvGrpSpPr>
            <a:grpSpLocks noChangeAspect="1"/>
          </p:cNvGrpSpPr>
          <p:nvPr/>
        </p:nvGrpSpPr>
        <p:grpSpPr>
          <a:xfrm>
            <a:off x="539750" y="1341755"/>
            <a:ext cx="8064500" cy="4897438"/>
            <a:chOff x="0" y="0"/>
            <a:chExt cx="5035" cy="3039"/>
          </a:xfrm>
        </p:grpSpPr>
        <p:pic>
          <p:nvPicPr>
            <p:cNvPr id="7183" name="Picture 27" descr="200604221555516480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>
            <a:xfrm>
              <a:off x="0" y="0"/>
              <a:ext cx="5035" cy="30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4" name="Picture 28" descr="200604221555516480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3175" y="2451"/>
              <a:ext cx="1811" cy="382"/>
            </a:xfrm>
            <a:prstGeom prst="rect">
              <a:avLst/>
            </a:prstGeom>
            <a:solidFill>
              <a:srgbClr val="B4B4B4"/>
            </a:solidFill>
            <a:ln w="9525">
              <a:noFill/>
            </a:ln>
          </p:spPr>
        </p:pic>
      </p:grpSp>
      <p:pic>
        <p:nvPicPr>
          <p:cNvPr id="4112" name="Picture 29" descr="1420413_185647022_2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>
          <a:xfrm>
            <a:off x="513759" y="1354913"/>
            <a:ext cx="8064500" cy="4897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Picture 2" descr="G:\五年级人教数学上册\修改后\标题\情境导入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260350" y="228283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37"/>
          <p:cNvGrpSpPr>
            <a:grpSpLocks noChangeAspect="1"/>
          </p:cNvGrpSpPr>
          <p:nvPr/>
        </p:nvGrpSpPr>
        <p:grpSpPr>
          <a:xfrm>
            <a:off x="684213" y="1700213"/>
            <a:ext cx="7632700" cy="2236787"/>
            <a:chOff x="0" y="0"/>
            <a:chExt cx="4936" cy="1409"/>
          </a:xfrm>
        </p:grpSpPr>
        <p:pic>
          <p:nvPicPr>
            <p:cNvPr id="8209" name="Picture 6" descr="四下_页面_04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0" y="0"/>
              <a:ext cx="3719" cy="10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0" name="Picture 33"/>
            <p:cNvPicPr>
              <a:picLocks noChangeAspect="1"/>
            </p:cNvPicPr>
            <p:nvPr/>
          </p:nvPicPr>
          <p:blipFill>
            <a:blip r:embed="rId2" cstate="email"/>
            <a:srcRect r="4724"/>
            <a:stretch>
              <a:fillRect/>
            </a:stretch>
          </p:blipFill>
          <p:spPr>
            <a:xfrm>
              <a:off x="1262" y="916"/>
              <a:ext cx="3674" cy="49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5" name="Rectangle 25"/>
          <p:cNvSpPr/>
          <p:nvPr/>
        </p:nvSpPr>
        <p:spPr>
          <a:xfrm>
            <a:off x="527050" y="1644650"/>
            <a:ext cx="8135938" cy="2736850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8196" name="Picture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8313" y="1412875"/>
            <a:ext cx="863600" cy="58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Text Box 4"/>
          <p:cNvSpPr txBox="1"/>
          <p:nvPr/>
        </p:nvSpPr>
        <p:spPr>
          <a:xfrm>
            <a:off x="684213" y="5805488"/>
            <a:ext cx="5616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根据这些信息，你能提出什么问题？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200" name="Text Box 10"/>
          <p:cNvSpPr txBox="1"/>
          <p:nvPr/>
        </p:nvSpPr>
        <p:spPr>
          <a:xfrm>
            <a:off x="6372225" y="2852738"/>
            <a:ext cx="719138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latin typeface="Arial" panose="020B0604020202020204" pitchFamily="34" charset="0"/>
                <a:ea typeface="黑体" panose="02010609060101010101" pitchFamily="49" charset="-122"/>
              </a:rPr>
              <a:t>丽丽</a:t>
            </a:r>
            <a:endParaRPr lang="zh-CN" altLang="en-US" sz="1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31" name="Text Box 11"/>
          <p:cNvSpPr txBox="1"/>
          <p:nvPr/>
        </p:nvSpPr>
        <p:spPr>
          <a:xfrm>
            <a:off x="755650" y="5876925"/>
            <a:ext cx="5111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从图中，你知道了哪些数学信息？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202" name="Text Box 24"/>
          <p:cNvSpPr txBox="1"/>
          <p:nvPr/>
        </p:nvSpPr>
        <p:spPr>
          <a:xfrm>
            <a:off x="3492500" y="2852738"/>
            <a:ext cx="719138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latin typeface="Arial" panose="020B0604020202020204" pitchFamily="34" charset="0"/>
                <a:ea typeface="黑体" panose="02010609060101010101" pitchFamily="49" charset="-122"/>
              </a:rPr>
              <a:t>明明</a:t>
            </a:r>
            <a:endParaRPr lang="zh-CN" altLang="en-US" sz="1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33" name="Text Box 28"/>
          <p:cNvSpPr txBox="1"/>
          <p:nvPr/>
        </p:nvSpPr>
        <p:spPr>
          <a:xfrm>
            <a:off x="755650" y="5013325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任意的三根小棒，能围成一个三角形吗？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134" name="Text Box 29"/>
          <p:cNvSpPr txBox="1"/>
          <p:nvPr/>
        </p:nvSpPr>
        <p:spPr>
          <a:xfrm>
            <a:off x="827088" y="4508500"/>
            <a:ext cx="66246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根小棒，长度分别是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2cm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3cm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5cm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6cm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205" name="Rectangle 31"/>
          <p:cNvSpPr/>
          <p:nvPr/>
        </p:nvSpPr>
        <p:spPr>
          <a:xfrm>
            <a:off x="6156325" y="3213100"/>
            <a:ext cx="1511300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7" name="AutoShape 36"/>
          <p:cNvSpPr/>
          <p:nvPr/>
        </p:nvSpPr>
        <p:spPr>
          <a:xfrm>
            <a:off x="6300788" y="1773238"/>
            <a:ext cx="1871662" cy="792162"/>
          </a:xfrm>
          <a:prstGeom prst="wedgeEllipseCallout">
            <a:avLst>
              <a:gd name="adj1" fmla="val -56106"/>
              <a:gd name="adj2" fmla="val 43588"/>
            </a:avLst>
          </a:prstGeom>
          <a:solidFill>
            <a:srgbClr val="FFE1F0"/>
          </a:solidFill>
          <a:ln w="9525">
            <a:noFill/>
          </a:ln>
        </p:spPr>
        <p:txBody>
          <a:bodyPr/>
          <a:lstStyle/>
          <a:p>
            <a:r>
              <a:rPr lang="zh-CN" altLang="en-US" b="1" dirty="0">
                <a:latin typeface="Arial" panose="020B0604020202020204" pitchFamily="34" charset="0"/>
                <a:ea typeface="楷体_GB2312" panose="02010609030101010101" pitchFamily="49" charset="-122"/>
              </a:rPr>
              <a:t>怎么围不成三角形呢？</a:t>
            </a:r>
            <a:endParaRPr lang="zh-CN" altLang="en-US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138" name="Rectangle 39"/>
          <p:cNvSpPr/>
          <p:nvPr/>
        </p:nvSpPr>
        <p:spPr>
          <a:xfrm>
            <a:off x="6156325" y="3141663"/>
            <a:ext cx="1438275" cy="9366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6872" name="Picture 2" descr="G:\五年级人教数学上册\修改后\标题\情境导入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0350" y="228283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1" grpId="0"/>
      <p:bldP spid="5131" grpId="1"/>
      <p:bldP spid="5133" grpId="0"/>
      <p:bldP spid="51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5"/>
          <p:cNvSpPr txBox="1"/>
          <p:nvPr/>
        </p:nvSpPr>
        <p:spPr>
          <a:xfrm>
            <a:off x="684530" y="2277110"/>
            <a:ext cx="7026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根小棒中，任意选取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根，试着围成三角形。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7" name="Text Box 26"/>
          <p:cNvSpPr txBox="1"/>
          <p:nvPr/>
        </p:nvSpPr>
        <p:spPr>
          <a:xfrm>
            <a:off x="684213" y="2853373"/>
            <a:ext cx="52562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将探究的结果记录在下表中。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221" name="Picture 209" descr="四下_页面_04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9138" y="1223010"/>
            <a:ext cx="431800" cy="369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 Box 210"/>
          <p:cNvSpPr txBox="1"/>
          <p:nvPr/>
        </p:nvSpPr>
        <p:spPr>
          <a:xfrm>
            <a:off x="1116013" y="1148398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</a:rPr>
              <a:t>任意的三根小棒，能围成一个三角形吗？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152" name="Text Box 765"/>
          <p:cNvSpPr txBox="1"/>
          <p:nvPr/>
        </p:nvSpPr>
        <p:spPr>
          <a:xfrm>
            <a:off x="755650" y="1773873"/>
            <a:ext cx="30972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探索活动要求：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6153" name="Group 9"/>
          <p:cNvGraphicFramePr>
            <a:graphicFrameLocks noGrp="1"/>
          </p:cNvGraphicFramePr>
          <p:nvPr/>
        </p:nvGraphicFramePr>
        <p:xfrm>
          <a:off x="2236788" y="3496310"/>
          <a:ext cx="3990975" cy="2813051"/>
        </p:xfrm>
        <a:graphic>
          <a:graphicData uri="http://schemas.openxmlformats.org/drawingml/2006/table">
            <a:tbl>
              <a:tblPr/>
              <a:tblGrid>
                <a:gridCol w="1665287"/>
                <a:gridCol w="760413"/>
                <a:gridCol w="763587"/>
                <a:gridCol w="801688"/>
              </a:tblGrid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楷体_GB2312" panose="02010609030101010101" pitchFamily="49" charset="-122"/>
                        </a:rPr>
                        <a:t>能否围成三角形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_GB2312" panose="0201060903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楷体_GB2312" panose="02010609030101010101" pitchFamily="49" charset="-122"/>
                        </a:rPr>
                        <a:t>三条边的长度（厘米）</a:t>
                      </a:r>
                      <a:endParaRPr kumimoji="0" 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573088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围成</a:t>
                      </a:r>
                      <a:endParaRPr kumimoji="0" 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围 不成</a:t>
                      </a:r>
                      <a:endParaRPr kumimoji="0" 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1"/>
          <p:cNvSpPr txBox="1"/>
          <p:nvPr/>
        </p:nvSpPr>
        <p:spPr>
          <a:xfrm>
            <a:off x="827088" y="2349500"/>
            <a:ext cx="2520950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操作要求：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9" name="Rectangle 21"/>
          <p:cNvSpPr/>
          <p:nvPr/>
        </p:nvSpPr>
        <p:spPr>
          <a:xfrm>
            <a:off x="1042988" y="5013325"/>
            <a:ext cx="6626225" cy="863600"/>
          </a:xfrm>
          <a:prstGeom prst="rect">
            <a:avLst/>
          </a:prstGeom>
          <a:solidFill>
            <a:srgbClr val="FF6600">
              <a:alpha val="23137"/>
            </a:srgbClr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三角形任意两边长度的和大于第三边。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246" name="Text Box 22"/>
          <p:cNvSpPr txBox="1"/>
          <p:nvPr/>
        </p:nvSpPr>
        <p:spPr>
          <a:xfrm>
            <a:off x="1042988" y="1341438"/>
            <a:ext cx="7705725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画一画，量一量，算一算，你能得出什么结论？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247" name="Picture 23" descr="1G]2HL]YS)ZT`8_OHVINRVH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188" y="1412875"/>
            <a:ext cx="508000" cy="579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Text Box 24"/>
          <p:cNvSpPr txBox="1"/>
          <p:nvPr/>
        </p:nvSpPr>
        <p:spPr>
          <a:xfrm>
            <a:off x="827088" y="2997200"/>
            <a:ext cx="7705725" cy="115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每人画一个三角形，量出三边的长度，算一算三角形任意两边之和是否大于第三边。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73" name="Text Box 25"/>
          <p:cNvSpPr txBox="1"/>
          <p:nvPr/>
        </p:nvSpPr>
        <p:spPr>
          <a:xfrm>
            <a:off x="900113" y="4149725"/>
            <a:ext cx="2520950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结   论：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9" grpId="0" animBg="1"/>
      <p:bldP spid="11272" grpId="0"/>
      <p:bldP spid="112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5"/>
          <p:cNvSpPr/>
          <p:nvPr/>
        </p:nvSpPr>
        <p:spPr>
          <a:xfrm>
            <a:off x="539750" y="14128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Text Box 28"/>
          <p:cNvSpPr txBox="1"/>
          <p:nvPr/>
        </p:nvSpPr>
        <p:spPr>
          <a:xfrm>
            <a:off x="5003800" y="2670175"/>
            <a:ext cx="21605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EU-BX" panose="03000509000000000000" charset="-122"/>
                <a:ea typeface="EU-BX" panose="03000509000000000000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+ </a:t>
            </a:r>
            <a:r>
              <a:rPr lang="en-US" altLang="zh-CN" sz="2800" b="1" dirty="0">
                <a:solidFill>
                  <a:srgbClr val="FF0000"/>
                </a:solidFill>
                <a:latin typeface="EU-BX" panose="03000509000000000000" charset="-122"/>
                <a:ea typeface="EU-BX" panose="03000509000000000000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&gt; </a:t>
            </a:r>
            <a:r>
              <a:rPr lang="en-US" altLang="zh-CN" sz="2800" b="1" dirty="0">
                <a:solidFill>
                  <a:srgbClr val="FF0000"/>
                </a:solidFill>
                <a:latin typeface="EU-BX" panose="03000509000000000000" charset="-122"/>
                <a:ea typeface="EU-BX" panose="03000509000000000000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4" name="Text Box 29"/>
          <p:cNvSpPr txBox="1"/>
          <p:nvPr/>
        </p:nvSpPr>
        <p:spPr>
          <a:xfrm>
            <a:off x="5003800" y="3443288"/>
            <a:ext cx="23764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EU-BX" panose="03000509000000000000" charset="-122"/>
                <a:ea typeface="EU-BX" panose="03000509000000000000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+ </a:t>
            </a:r>
            <a:r>
              <a:rPr lang="en-US" altLang="zh-CN" sz="2800" b="1" dirty="0">
                <a:solidFill>
                  <a:srgbClr val="FF0000"/>
                </a:solidFill>
                <a:latin typeface="EU-BX" panose="03000509000000000000" charset="-122"/>
                <a:ea typeface="EU-BX" panose="03000509000000000000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&gt; </a:t>
            </a:r>
            <a:r>
              <a:rPr lang="en-US" altLang="zh-CN" sz="2800" b="1" dirty="0">
                <a:solidFill>
                  <a:srgbClr val="FF0000"/>
                </a:solidFill>
                <a:latin typeface="EU-BX" panose="03000509000000000000" charset="-122"/>
                <a:ea typeface="EU-BX" panose="03000509000000000000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5" name="Text Box 30"/>
          <p:cNvSpPr txBox="1"/>
          <p:nvPr/>
        </p:nvSpPr>
        <p:spPr>
          <a:xfrm>
            <a:off x="5003800" y="4235450"/>
            <a:ext cx="25193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EU-BX" panose="03000509000000000000" charset="-122"/>
                <a:ea typeface="EU-BX" panose="03000509000000000000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+ </a:t>
            </a:r>
            <a:r>
              <a:rPr lang="en-US" altLang="zh-CN" sz="2800" b="1" dirty="0">
                <a:solidFill>
                  <a:srgbClr val="FF0000"/>
                </a:solidFill>
                <a:latin typeface="EU-BX" panose="03000509000000000000" charset="-122"/>
                <a:ea typeface="EU-BX" panose="03000509000000000000" charset="-122"/>
              </a:rPr>
              <a:t>c 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&gt; </a:t>
            </a:r>
            <a:r>
              <a:rPr lang="en-US" altLang="zh-CN" sz="2800" b="1" dirty="0">
                <a:solidFill>
                  <a:srgbClr val="FF0000"/>
                </a:solidFill>
                <a:latin typeface="EU-BX" panose="03000509000000000000" charset="-122"/>
                <a:ea typeface="EU-BX" panose="03000509000000000000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72" name="Text Box 31"/>
          <p:cNvSpPr txBox="1"/>
          <p:nvPr/>
        </p:nvSpPr>
        <p:spPr>
          <a:xfrm>
            <a:off x="468313" y="1412875"/>
            <a:ext cx="69135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你能用字母表示出三角形三边之间的关系吗？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73" name="Rectangle 33"/>
          <p:cNvSpPr/>
          <p:nvPr/>
        </p:nvSpPr>
        <p:spPr>
          <a:xfrm>
            <a:off x="2268538" y="4510088"/>
            <a:ext cx="3416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EU-BX" panose="03000509000000000000" charset="-122"/>
                <a:ea typeface="EU-BX" panose="03000509000000000000" charset="-122"/>
              </a:rPr>
              <a:t>b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74" name="AutoShape 10"/>
          <p:cNvSpPr/>
          <p:nvPr/>
        </p:nvSpPr>
        <p:spPr>
          <a:xfrm>
            <a:off x="1360488" y="2349500"/>
            <a:ext cx="2563812" cy="2198688"/>
          </a:xfrm>
          <a:prstGeom prst="rtTriangle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5" name="Rectangle 32"/>
          <p:cNvSpPr/>
          <p:nvPr/>
        </p:nvSpPr>
        <p:spPr>
          <a:xfrm>
            <a:off x="900113" y="3286125"/>
            <a:ext cx="3613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EU-BX" panose="03000509000000000000" charset="-122"/>
                <a:ea typeface="EU-BX" panose="03000509000000000000" charset="-122"/>
              </a:rPr>
              <a:t>a</a:t>
            </a:r>
            <a:endParaRPr lang="en-US" altLang="zh-CN" sz="2800" b="1" dirty="0">
              <a:latin typeface="EU-BX" panose="03000509000000000000" charset="-122"/>
              <a:ea typeface="EU-BX" panose="03000509000000000000" charset="-122"/>
            </a:endParaRPr>
          </a:p>
        </p:txBody>
      </p:sp>
      <p:sp>
        <p:nvSpPr>
          <p:cNvPr id="11276" name="Rectangle 34"/>
          <p:cNvSpPr/>
          <p:nvPr/>
        </p:nvSpPr>
        <p:spPr>
          <a:xfrm>
            <a:off x="2700338" y="2997200"/>
            <a:ext cx="32194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EU-BX" panose="03000509000000000000" charset="-122"/>
                <a:ea typeface="EU-BX" panose="03000509000000000000" charset="-122"/>
              </a:rPr>
              <a:t>c</a:t>
            </a:r>
            <a:endParaRPr lang="en-US" altLang="zh-CN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  <p:bldP spid="122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四下_页面_04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14313" y="1863725"/>
            <a:ext cx="8389937" cy="2541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4"/>
          <p:cNvSpPr/>
          <p:nvPr/>
        </p:nvSpPr>
        <p:spPr>
          <a:xfrm>
            <a:off x="179388" y="3644900"/>
            <a:ext cx="863600" cy="6477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8" name="Text Box 16"/>
          <p:cNvSpPr txBox="1"/>
          <p:nvPr/>
        </p:nvSpPr>
        <p:spPr>
          <a:xfrm>
            <a:off x="684213" y="5021263"/>
            <a:ext cx="7632700" cy="423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想一想，怎样能较快地判断出三条线段能否围成三角形？</a:t>
            </a:r>
            <a:endParaRPr lang="zh-CN" altLang="en-US" sz="2000" b="1" dirty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5" name="Text Box 24"/>
          <p:cNvSpPr txBox="1"/>
          <p:nvPr/>
        </p:nvSpPr>
        <p:spPr>
          <a:xfrm>
            <a:off x="539750" y="1341438"/>
            <a:ext cx="69135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每组中的三根小棒能围成三角形吗？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3320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7788" y="4076700"/>
            <a:ext cx="493712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1650" y="4038600"/>
            <a:ext cx="792163" cy="636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8" name="Rectangle 30"/>
          <p:cNvSpPr/>
          <p:nvPr/>
        </p:nvSpPr>
        <p:spPr>
          <a:xfrm>
            <a:off x="900113" y="2276475"/>
            <a:ext cx="1657350" cy="15843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9" name="Rectangle 31"/>
          <p:cNvSpPr/>
          <p:nvPr/>
        </p:nvSpPr>
        <p:spPr>
          <a:xfrm>
            <a:off x="2700338" y="2276475"/>
            <a:ext cx="1657350" cy="15843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4" name="Rectangle 32"/>
          <p:cNvSpPr/>
          <p:nvPr/>
        </p:nvSpPr>
        <p:spPr>
          <a:xfrm>
            <a:off x="4572000" y="2205038"/>
            <a:ext cx="1657350" cy="15843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5" name="Rectangle 33"/>
          <p:cNvSpPr/>
          <p:nvPr/>
        </p:nvSpPr>
        <p:spPr>
          <a:xfrm>
            <a:off x="6443663" y="2276475"/>
            <a:ext cx="1657350" cy="15843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3326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038" y="4137025"/>
            <a:ext cx="493712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350" y="4076700"/>
            <a:ext cx="792163" cy="636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8" name="Rectangle 38"/>
          <p:cNvSpPr/>
          <p:nvPr/>
        </p:nvSpPr>
        <p:spPr>
          <a:xfrm>
            <a:off x="2627313" y="2205038"/>
            <a:ext cx="1657350" cy="15843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9" name="Rectangle 39"/>
          <p:cNvSpPr/>
          <p:nvPr/>
        </p:nvSpPr>
        <p:spPr>
          <a:xfrm>
            <a:off x="971550" y="2276475"/>
            <a:ext cx="1657350" cy="15843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30" name="Text Box 40"/>
          <p:cNvSpPr txBox="1"/>
          <p:nvPr/>
        </p:nvSpPr>
        <p:spPr>
          <a:xfrm>
            <a:off x="684213" y="5661025"/>
            <a:ext cx="7632700" cy="47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只要较短的两条边的和，大于第三条边就能围成三角形。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9"/>
                  </p:tgtEl>
                </p:cond>
              </p:nextCondLst>
            </p:seq>
          </p:childTnLst>
        </p:cTn>
      </p:par>
    </p:tnLst>
    <p:bldLst>
      <p:bldP spid="13318" grpId="0"/>
      <p:bldP spid="133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16"/>
          <p:cNvSpPr txBox="1"/>
          <p:nvPr/>
        </p:nvSpPr>
        <p:spPr>
          <a:xfrm>
            <a:off x="539750" y="1341438"/>
            <a:ext cx="8604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再拿一根几分米（取整分米）长的木条就可以钉成三角形？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1" name="Text Box 19"/>
          <p:cNvSpPr txBox="1"/>
          <p:nvPr/>
        </p:nvSpPr>
        <p:spPr>
          <a:xfrm>
            <a:off x="900113" y="3068638"/>
            <a:ext cx="4751387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2800" b="1">
                <a:latin typeface="EU-BX" panose="03000509000000000000" charset="-122"/>
                <a:ea typeface="EU-BX" panose="03000509000000000000" charset="-122"/>
              </a:rPr>
              <a:t>a 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+  8 ﹥ 12</a:t>
            </a:r>
            <a:endParaRPr lang="en-US" altLang="zh-CN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2" name="Text Box 20"/>
          <p:cNvSpPr txBox="1"/>
          <p:nvPr/>
        </p:nvSpPr>
        <p:spPr>
          <a:xfrm>
            <a:off x="-179387" y="4437063"/>
            <a:ext cx="734218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所以，第三条边的长度要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大于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，小于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3" name="Text Box 21"/>
          <p:cNvSpPr txBox="1"/>
          <p:nvPr/>
        </p:nvSpPr>
        <p:spPr>
          <a:xfrm>
            <a:off x="-106362" y="2276475"/>
            <a:ext cx="54705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根据三角形的三条边的长度关系：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4" name="Text Box 23"/>
          <p:cNvSpPr txBox="1"/>
          <p:nvPr/>
        </p:nvSpPr>
        <p:spPr>
          <a:xfrm>
            <a:off x="900113" y="3716338"/>
            <a:ext cx="5184775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8 + 12 ﹥ </a:t>
            </a:r>
            <a:r>
              <a:rPr lang="en-US" altLang="zh-CN" sz="2800" b="1">
                <a:latin typeface="EU-BX" panose="03000509000000000000" charset="-122"/>
                <a:ea typeface="EU-BX" panose="03000509000000000000" charset="-122"/>
              </a:rPr>
              <a:t>a</a:t>
            </a:r>
            <a:endParaRPr lang="en-US" altLang="zh-CN" sz="2800" b="1">
              <a:latin typeface="EU-BX" panose="03000509000000000000" charset="-122"/>
              <a:ea typeface="EU-BX" panose="03000509000000000000" charset="-122"/>
            </a:endParaRPr>
          </a:p>
        </p:txBody>
      </p:sp>
      <p:sp>
        <p:nvSpPr>
          <p:cNvPr id="14345" name="Text Box 24"/>
          <p:cNvSpPr txBox="1"/>
          <p:nvPr/>
        </p:nvSpPr>
        <p:spPr>
          <a:xfrm>
            <a:off x="-179387" y="5300663"/>
            <a:ext cx="914241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答：再拿一根长大于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4dm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，小于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20dm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的木条就可以钉成三角形。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3322" name="Picture 25" descr="四下_页面_04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11863" y="1989138"/>
            <a:ext cx="2592387" cy="194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/>
          <p:nvPr/>
        </p:nvGrpSpPr>
        <p:grpSpPr>
          <a:xfrm>
            <a:off x="4500563" y="2708275"/>
            <a:ext cx="2681287" cy="1047750"/>
            <a:chOff x="0" y="0"/>
            <a:chExt cx="1689" cy="660"/>
          </a:xfrm>
        </p:grpSpPr>
        <p:sp>
          <p:nvSpPr>
            <p:cNvPr id="14360" name="Text Box 43"/>
            <p:cNvSpPr txBox="1"/>
            <p:nvPr/>
          </p:nvSpPr>
          <p:spPr>
            <a:xfrm>
              <a:off x="0" y="273"/>
              <a:ext cx="1044" cy="204"/>
            </a:xfrm>
            <a:prstGeom prst="rect">
              <a:avLst/>
            </a:prstGeom>
            <a:noFill/>
            <a:ln w="19050" cap="flat" cmpd="sng">
              <a:solidFill>
                <a:srgbClr val="00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2cm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8cm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8cm </a:t>
              </a:r>
              <a:endParaRPr lang="zh-CN" altLang="en-US" sz="1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4361" name="Picture 44" descr="20081018_2c49fce2268ad42feec0gYAMlbxsbl2j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flipH="1">
              <a:off x="998" y="0"/>
              <a:ext cx="691" cy="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39" name="AutoShape 2"/>
          <p:cNvSpPr/>
          <p:nvPr/>
        </p:nvSpPr>
        <p:spPr>
          <a:xfrm>
            <a:off x="179388" y="5949950"/>
            <a:ext cx="8748712" cy="620713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00CC00"/>
          </a:soli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Text Box 7"/>
          <p:cNvSpPr txBox="1"/>
          <p:nvPr/>
        </p:nvSpPr>
        <p:spPr>
          <a:xfrm>
            <a:off x="7883525" y="5949950"/>
            <a:ext cx="3603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Text Box 46"/>
          <p:cNvSpPr txBox="1">
            <a:spLocks noChangeArrowheads="1"/>
          </p:cNvSpPr>
          <p:nvPr/>
        </p:nvSpPr>
        <p:spPr bwMode="auto">
          <a:xfrm>
            <a:off x="539749" y="1171575"/>
            <a:ext cx="71278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3.</a:t>
            </a:r>
            <a:r>
              <a:rPr kumimoji="0" lang="zh-CN" altLang="en-US" sz="24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哪组小棒能围成等腰三角形</a:t>
            </a:r>
            <a:r>
              <a:rPr kumimoji="0" lang="en-US" sz="24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,</a:t>
            </a:r>
            <a:r>
              <a:rPr kumimoji="0" lang="zh-CN" altLang="en-US" sz="24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连一连。</a:t>
            </a:r>
            <a:endParaRPr kumimoji="0" lang="zh-CN" altLang="en-US" sz="2400" b="1" kern="1200" cap="none" spc="0" normalizeH="0" baseline="0" noProof="0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14344" name="Picture 17" descr="BANK-9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35150" y="4292600"/>
            <a:ext cx="1770063" cy="187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Picture 17" descr="BANK-9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92725" y="4221163"/>
            <a:ext cx="1439863" cy="187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6" name="Text Box 22"/>
          <p:cNvSpPr txBox="1"/>
          <p:nvPr/>
        </p:nvSpPr>
        <p:spPr>
          <a:xfrm>
            <a:off x="2051050" y="4797425"/>
            <a:ext cx="1476375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能围成</a:t>
            </a:r>
            <a:endParaRPr lang="zh-CN" altLang="en-US" sz="1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lnSpc>
                <a:spcPct val="85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等腰三角形</a:t>
            </a:r>
            <a:endParaRPr lang="zh-CN" altLang="en-US" sz="1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7" name="Text Box 22"/>
          <p:cNvSpPr txBox="1"/>
          <p:nvPr/>
        </p:nvSpPr>
        <p:spPr>
          <a:xfrm>
            <a:off x="5363845" y="4724400"/>
            <a:ext cx="1476375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不能围成</a:t>
            </a:r>
            <a:endParaRPr lang="zh-CN" altLang="en-US" sz="1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lnSpc>
                <a:spcPct val="85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等腰三角形</a:t>
            </a:r>
            <a:endParaRPr lang="zh-CN" altLang="en-US" sz="1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Group 47"/>
          <p:cNvGrpSpPr/>
          <p:nvPr/>
        </p:nvGrpSpPr>
        <p:grpSpPr>
          <a:xfrm>
            <a:off x="900113" y="1628775"/>
            <a:ext cx="2520950" cy="1047750"/>
            <a:chOff x="0" y="0"/>
            <a:chExt cx="1588" cy="660"/>
          </a:xfrm>
        </p:grpSpPr>
        <p:sp>
          <p:nvSpPr>
            <p:cNvPr id="14358" name="Text Box 43"/>
            <p:cNvSpPr txBox="1"/>
            <p:nvPr/>
          </p:nvSpPr>
          <p:spPr>
            <a:xfrm>
              <a:off x="544" y="363"/>
              <a:ext cx="1044" cy="204"/>
            </a:xfrm>
            <a:prstGeom prst="rect">
              <a:avLst/>
            </a:prstGeom>
            <a:noFill/>
            <a:ln w="19050" cap="flat" cmpd="sng">
              <a:solidFill>
                <a:srgbClr val="00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2cm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2cm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3cm </a:t>
              </a:r>
              <a:endParaRPr lang="zh-CN" altLang="en-US" sz="1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4359" name="Picture 44" descr="20081018_2c49fce2268ad42feec0gYAMlbxsbl2j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691" cy="66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48"/>
          <p:cNvGrpSpPr/>
          <p:nvPr/>
        </p:nvGrpSpPr>
        <p:grpSpPr>
          <a:xfrm>
            <a:off x="3203575" y="1484313"/>
            <a:ext cx="2520950" cy="1047750"/>
            <a:chOff x="0" y="0"/>
            <a:chExt cx="1588" cy="660"/>
          </a:xfrm>
        </p:grpSpPr>
        <p:sp>
          <p:nvSpPr>
            <p:cNvPr id="14356" name="Text Box 43"/>
            <p:cNvSpPr txBox="1"/>
            <p:nvPr/>
          </p:nvSpPr>
          <p:spPr>
            <a:xfrm>
              <a:off x="544" y="363"/>
              <a:ext cx="1044" cy="204"/>
            </a:xfrm>
            <a:prstGeom prst="rect">
              <a:avLst/>
            </a:prstGeom>
            <a:noFill/>
            <a:ln w="19050" cap="flat" cmpd="sng">
              <a:solidFill>
                <a:srgbClr val="00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3cm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3cm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7cm </a:t>
              </a:r>
              <a:endParaRPr lang="zh-CN" altLang="en-US" sz="1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4357" name="Picture 44" descr="20081018_2c49fce2268ad42feec0gYAMlbxsbl2j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691" cy="66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49"/>
          <p:cNvGrpSpPr/>
          <p:nvPr/>
        </p:nvGrpSpPr>
        <p:grpSpPr>
          <a:xfrm>
            <a:off x="6156325" y="1628775"/>
            <a:ext cx="2608263" cy="1047750"/>
            <a:chOff x="0" y="0"/>
            <a:chExt cx="1643" cy="660"/>
          </a:xfrm>
        </p:grpSpPr>
        <p:pic>
          <p:nvPicPr>
            <p:cNvPr id="14354" name="Picture 44" descr="20081018_2c49fce2268ad42feec0gYAMlbxsbl2j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flipH="1">
              <a:off x="952" y="0"/>
              <a:ext cx="691" cy="6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5" name="Text Box 43"/>
            <p:cNvSpPr txBox="1"/>
            <p:nvPr/>
          </p:nvSpPr>
          <p:spPr>
            <a:xfrm>
              <a:off x="0" y="318"/>
              <a:ext cx="1044" cy="204"/>
            </a:xfrm>
            <a:prstGeom prst="rect">
              <a:avLst/>
            </a:prstGeom>
            <a:noFill/>
            <a:ln w="19050" cap="flat" cmpd="sng">
              <a:solidFill>
                <a:srgbClr val="00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4cm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7cm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4cm </a:t>
              </a:r>
              <a:endParaRPr lang="zh-CN" altLang="en-US" sz="1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6" name="Group 51"/>
          <p:cNvGrpSpPr/>
          <p:nvPr/>
        </p:nvGrpSpPr>
        <p:grpSpPr>
          <a:xfrm>
            <a:off x="900113" y="2717800"/>
            <a:ext cx="2520950" cy="1047750"/>
            <a:chOff x="0" y="0"/>
            <a:chExt cx="1588" cy="660"/>
          </a:xfrm>
        </p:grpSpPr>
        <p:sp>
          <p:nvSpPr>
            <p:cNvPr id="14352" name="Text Box 43"/>
            <p:cNvSpPr txBox="1"/>
            <p:nvPr/>
          </p:nvSpPr>
          <p:spPr>
            <a:xfrm>
              <a:off x="544" y="357"/>
              <a:ext cx="1044" cy="204"/>
            </a:xfrm>
            <a:prstGeom prst="rect">
              <a:avLst/>
            </a:prstGeom>
            <a:noFill/>
            <a:ln w="19050" cap="flat" cmpd="sng">
              <a:solidFill>
                <a:srgbClr val="00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3cm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5cm</a:t>
              </a:r>
              <a:r>
                <a:rPr lang="zh-CN" altLang="en-US" sz="1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、</a:t>
              </a:r>
              <a:r>
                <a:rPr lang="en-US" altLang="zh-CN" sz="1400" b="1">
                  <a:latin typeface="Arial" panose="020B0604020202020204" pitchFamily="34" charset="0"/>
                  <a:ea typeface="楷体_GB2312" panose="02010609030101010101" pitchFamily="49" charset="-122"/>
                </a:rPr>
                <a:t>6cm </a:t>
              </a:r>
              <a:endParaRPr lang="zh-CN" altLang="en-US" sz="1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4353" name="Picture 44" descr="20081018_2c49fce2268ad42feec0gYAMlbxsbl2j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691" cy="66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0.06018 L 0.01181 0.3226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13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16146 0.3437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17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4 0.03912 L -0.48698 0.2701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00" y="11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0625 L 0.41875 0.1113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00" y="5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9 -0.00278 L -0.31181 0.0671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3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1506ef00-a0ff-4152-b503-1c4be9e6298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</Words>
  <Application>WPS 演示</Application>
  <PresentationFormat>全屏显示(4:3)</PresentationFormat>
  <Paragraphs>129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楷体_GB2312</vt:lpstr>
      <vt:lpstr>新宋体</vt:lpstr>
      <vt:lpstr>EU-BX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dcterms:created xsi:type="dcterms:W3CDTF">2013-04-03T02:35:00Z</dcterms:created>
  <dcterms:modified xsi:type="dcterms:W3CDTF">2023-02-06T11:53:59Z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BC6708F2D05349C5ABC626C47E07C955</vt:lpwstr>
  </property>
</Properties>
</file>