
<file path=[Content_Types].xml><?xml version="1.0" encoding="utf-8"?>
<Types xmlns="http://schemas.openxmlformats.org/package/2006/content-types"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7" r:id="rId3"/>
    <p:sldId id="309" r:id="rId5"/>
    <p:sldId id="274" r:id="rId6"/>
    <p:sldId id="306" r:id="rId7"/>
    <p:sldId id="275" r:id="rId8"/>
    <p:sldId id="314" r:id="rId9"/>
    <p:sldId id="315" r:id="rId10"/>
    <p:sldId id="313" r:id="rId11"/>
    <p:sldId id="298" r:id="rId12"/>
    <p:sldId id="303" r:id="rId13"/>
    <p:sldId id="278" r:id="rId14"/>
    <p:sldId id="300" r:id="rId15"/>
    <p:sldId id="279" r:id="rId16"/>
    <p:sldId id="299" r:id="rId17"/>
    <p:sldId id="301" r:id="rId18"/>
    <p:sldId id="328" r:id="rId19"/>
    <p:sldId id="329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CC9900"/>
    <a:srgbClr val="FF9900"/>
    <a:srgbClr val="996633"/>
    <a:srgbClr val="D06800"/>
    <a:srgbClr val="FFAC33"/>
    <a:srgbClr val="FFB64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417513"/>
            <a:ext cx="8229600" cy="5708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GIF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8"/>
          <p:cNvGrpSpPr/>
          <p:nvPr/>
        </p:nvGrpSpPr>
        <p:grpSpPr>
          <a:xfrm>
            <a:off x="304800" y="0"/>
            <a:ext cx="8839200" cy="5976938"/>
            <a:chOff x="538" y="-39"/>
            <a:chExt cx="13919" cy="9413"/>
          </a:xfrm>
        </p:grpSpPr>
        <p:pic>
          <p:nvPicPr>
            <p:cNvPr id="7170" name="图片 5" descr="黑板-空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1" name="图片 7" descr="叶子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图片 15" descr="桌子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图片 16" descr="粉笔画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图片 11" descr="书本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14" descr="钟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10" descr="铅笔筒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图片 13" descr="眼镜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 descr="女老师(1)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flipH="1">
            <a:off x="6338888" y="2635250"/>
            <a:ext cx="2913062" cy="412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710574" y="1498860"/>
            <a:ext cx="7795260" cy="2647144"/>
            <a:chOff x="985" y="2055"/>
            <a:chExt cx="12273" cy="3714"/>
          </a:xfrm>
        </p:grpSpPr>
        <p:sp>
          <p:nvSpPr>
            <p:cNvPr id="16" name="文本框 6"/>
            <p:cNvSpPr txBox="1"/>
            <p:nvPr/>
          </p:nvSpPr>
          <p:spPr>
            <a:xfrm>
              <a:off x="985" y="4864"/>
              <a:ext cx="12273" cy="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/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4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</a:t>
              </a:r>
              <a:endPara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7" name="文本框 8"/>
            <p:cNvSpPr txBox="1"/>
            <p:nvPr/>
          </p:nvSpPr>
          <p:spPr>
            <a:xfrm>
              <a:off x="2416" y="2055"/>
              <a:ext cx="9297" cy="25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四  巧手小工匠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——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认识多边形</a:t>
              </a:r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9"/>
          <p:cNvSpPr txBox="1"/>
          <p:nvPr/>
        </p:nvSpPr>
        <p:spPr>
          <a:xfrm>
            <a:off x="6084888" y="1844675"/>
            <a:ext cx="2735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2" name="Text Box 10"/>
          <p:cNvSpPr txBox="1"/>
          <p:nvPr/>
        </p:nvSpPr>
        <p:spPr>
          <a:xfrm>
            <a:off x="3132138" y="1989138"/>
            <a:ext cx="4968875" cy="3082925"/>
          </a:xfrm>
          <a:prstGeom prst="rect">
            <a:avLst/>
          </a:prstGeom>
          <a:solidFill>
            <a:srgbClr val="339966">
              <a:alpha val="9804"/>
            </a:srgbClr>
          </a:solidFill>
          <a:ln w="28575" cap="flat" cmpd="sng">
            <a:solidFill>
              <a:srgbClr val="008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帕斯卡（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1623-1662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），法国数学家、物理学家，近代概率论的奠基者。早在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300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多年前这位法国著名的科学家就已经发现了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任何三角形的内角和都是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180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度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，而他当时只有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12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岁。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269" name="WordArt 11"/>
          <p:cNvSpPr>
            <a:spLocks noTextEdit="1"/>
          </p:cNvSpPr>
          <p:nvPr/>
        </p:nvSpPr>
        <p:spPr>
          <a:xfrm>
            <a:off x="611188" y="1341438"/>
            <a:ext cx="1657350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noFill/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小资料</a:t>
            </a:r>
            <a:endParaRPr lang="zh-CN" altLang="en-US" sz="3600" b="1">
              <a:ln w="12700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noFill/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4" name="Picture 12" descr="91ef76c6a7efce1b89f08960af51f3deb58f8c5495ee457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213" y="2565400"/>
            <a:ext cx="1879600" cy="196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知识拓展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261620"/>
            <a:ext cx="2232025" cy="10801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64" descr="四下_页面_04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4213" y="1989138"/>
            <a:ext cx="7956550" cy="262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Rectangle 70"/>
          <p:cNvSpPr/>
          <p:nvPr/>
        </p:nvSpPr>
        <p:spPr>
          <a:xfrm>
            <a:off x="1979613" y="3860800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40</a:t>
            </a:r>
            <a:r>
              <a:rPr lang="en-US" altLang="zh-CN" sz="2800" b="1" baseline="300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°</a:t>
            </a:r>
            <a:endParaRPr lang="zh-CN" altLang="en-US" sz="2800" b="1" baseline="300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18" name="Rectangle 73"/>
          <p:cNvSpPr/>
          <p:nvPr/>
        </p:nvSpPr>
        <p:spPr>
          <a:xfrm>
            <a:off x="4646613" y="38608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115</a:t>
            </a:r>
            <a:r>
              <a:rPr lang="en-US" altLang="zh-CN" sz="2800" b="1" baseline="300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°</a:t>
            </a:r>
            <a:endParaRPr lang="zh-CN" altLang="en-US" sz="2800" b="1" baseline="300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19" name="Rectangle 78"/>
          <p:cNvSpPr/>
          <p:nvPr/>
        </p:nvSpPr>
        <p:spPr>
          <a:xfrm>
            <a:off x="7524750" y="3860800"/>
            <a:ext cx="8302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50</a:t>
            </a:r>
            <a:r>
              <a:rPr lang="en-US" altLang="zh-CN" sz="2800" b="1" baseline="3000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°</a:t>
            </a:r>
            <a:endParaRPr lang="zh-CN" altLang="en-US" sz="2800" b="1" baseline="300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296" name="Text Box 87"/>
          <p:cNvSpPr txBox="1"/>
          <p:nvPr/>
        </p:nvSpPr>
        <p:spPr>
          <a:xfrm>
            <a:off x="539750" y="1412875"/>
            <a:ext cx="54721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1.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想一想，算一算。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21" name="Text Box 90"/>
          <p:cNvSpPr txBox="1"/>
          <p:nvPr/>
        </p:nvSpPr>
        <p:spPr>
          <a:xfrm>
            <a:off x="900113" y="5229225"/>
            <a:ext cx="6911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思考：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 如何计算三角形中未知角的度数？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21"/>
          <p:cNvSpPr txBox="1"/>
          <p:nvPr/>
        </p:nvSpPr>
        <p:spPr>
          <a:xfrm>
            <a:off x="539750" y="1484313"/>
            <a:ext cx="38623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判断下面说法是否正确。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17" name="AutoShape 4"/>
          <p:cNvSpPr/>
          <p:nvPr/>
        </p:nvSpPr>
        <p:spPr>
          <a:xfrm>
            <a:off x="900113" y="2781300"/>
            <a:ext cx="1655762" cy="611188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18" name="Text Box 5"/>
          <p:cNvSpPr txBox="1"/>
          <p:nvPr/>
        </p:nvSpPr>
        <p:spPr>
          <a:xfrm>
            <a:off x="828675" y="3644900"/>
            <a:ext cx="17986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我的两个锐角之和大于</a:t>
            </a:r>
            <a:r>
              <a:rPr lang="en-US" altLang="zh-CN" sz="2000" b="1">
                <a:latin typeface="Arial" panose="020B0604020202020204" pitchFamily="34" charset="0"/>
                <a:ea typeface="楷体_GB2312" panose="02010609030101010101" pitchFamily="1" charset="-122"/>
              </a:rPr>
              <a:t>90°</a:t>
            </a:r>
            <a:endParaRPr lang="en-US" altLang="zh-CN" sz="20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3419475" y="3573463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我的两个锐角之和等于</a:t>
            </a:r>
            <a:r>
              <a:rPr lang="en-US" altLang="zh-CN" sz="2000" b="1">
                <a:latin typeface="Arial" panose="020B0604020202020204" pitchFamily="34" charset="0"/>
                <a:ea typeface="楷体_GB2312" panose="02010609030101010101" pitchFamily="1" charset="-122"/>
              </a:rPr>
              <a:t>90°</a:t>
            </a:r>
            <a:endParaRPr lang="en-US" altLang="zh-CN" sz="20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0" name="Text Box 9"/>
          <p:cNvSpPr txBox="1"/>
          <p:nvPr/>
        </p:nvSpPr>
        <p:spPr>
          <a:xfrm>
            <a:off x="5938838" y="3500438"/>
            <a:ext cx="22336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把我分成两个三角形，每个三角形的内角和是</a:t>
            </a:r>
            <a:r>
              <a:rPr lang="en-US" altLang="zh-CN" sz="2000" b="1">
                <a:latin typeface="Arial" panose="020B0604020202020204" pitchFamily="34" charset="0"/>
                <a:ea typeface="楷体_GB2312" panose="02010609030101010101" pitchFamily="1" charset="-122"/>
              </a:rPr>
              <a:t>90°</a:t>
            </a:r>
            <a:endParaRPr lang="en-US" altLang="zh-CN" sz="20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1" name="AutoShape 6"/>
          <p:cNvSpPr/>
          <p:nvPr/>
        </p:nvSpPr>
        <p:spPr>
          <a:xfrm>
            <a:off x="6103938" y="2708275"/>
            <a:ext cx="1584325" cy="647700"/>
          </a:xfrm>
          <a:prstGeom prst="triangle">
            <a:avLst>
              <a:gd name="adj" fmla="val 70810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46" name="Line 10"/>
          <p:cNvSpPr/>
          <p:nvPr/>
        </p:nvSpPr>
        <p:spPr>
          <a:xfrm flipH="1">
            <a:off x="6970713" y="2744788"/>
            <a:ext cx="239712" cy="638175"/>
          </a:xfrm>
          <a:prstGeom prst="line">
            <a:avLst/>
          </a:prstGeom>
          <a:ln w="1905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7" name="Text Box 12"/>
          <p:cNvSpPr txBox="1"/>
          <p:nvPr/>
        </p:nvSpPr>
        <p:spPr>
          <a:xfrm>
            <a:off x="1547813" y="4581525"/>
            <a:ext cx="576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×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48" name="Text Box 13"/>
          <p:cNvSpPr txBox="1"/>
          <p:nvPr/>
        </p:nvSpPr>
        <p:spPr>
          <a:xfrm>
            <a:off x="3960813" y="4581525"/>
            <a:ext cx="649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√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13325" name="Group 29"/>
          <p:cNvGrpSpPr/>
          <p:nvPr/>
        </p:nvGrpSpPr>
        <p:grpSpPr>
          <a:xfrm>
            <a:off x="3851275" y="2349500"/>
            <a:ext cx="730250" cy="1008063"/>
            <a:chOff x="0" y="0"/>
            <a:chExt cx="460" cy="635"/>
          </a:xfrm>
        </p:grpSpPr>
        <p:sp>
          <p:nvSpPr>
            <p:cNvPr id="13334" name="AutoShape 8"/>
            <p:cNvSpPr/>
            <p:nvPr/>
          </p:nvSpPr>
          <p:spPr>
            <a:xfrm>
              <a:off x="6" y="0"/>
              <a:ext cx="454" cy="635"/>
            </a:xfrm>
            <a:prstGeom prst="rtTriangl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000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grpSp>
          <p:nvGrpSpPr>
            <p:cNvPr id="13335" name="Group 15"/>
            <p:cNvGrpSpPr/>
            <p:nvPr/>
          </p:nvGrpSpPr>
          <p:grpSpPr>
            <a:xfrm rot="10800000">
              <a:off x="0" y="538"/>
              <a:ext cx="91" cy="91"/>
              <a:chOff x="0" y="0"/>
              <a:chExt cx="136" cy="136"/>
            </a:xfrm>
          </p:grpSpPr>
          <p:sp>
            <p:nvSpPr>
              <p:cNvPr id="13336" name="Line 16"/>
              <p:cNvSpPr/>
              <p:nvPr/>
            </p:nvSpPr>
            <p:spPr>
              <a:xfrm>
                <a:off x="0" y="136"/>
                <a:ext cx="13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7" name="Line 17"/>
              <p:cNvSpPr/>
              <p:nvPr/>
            </p:nvSpPr>
            <p:spPr>
              <a:xfrm rot="-5400000">
                <a:off x="-68" y="68"/>
                <a:ext cx="13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3326" name="Text Box 23"/>
          <p:cNvSpPr txBox="1"/>
          <p:nvPr/>
        </p:nvSpPr>
        <p:spPr>
          <a:xfrm>
            <a:off x="684213" y="2276475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1" charset="-122"/>
              </a:rPr>
              <a:t>⑴</a:t>
            </a:r>
            <a:endParaRPr lang="en-US" altLang="zh-CN" sz="24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7" name="Text Box 24"/>
          <p:cNvSpPr txBox="1"/>
          <p:nvPr/>
        </p:nvSpPr>
        <p:spPr>
          <a:xfrm>
            <a:off x="3114675" y="2286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1" charset="-122"/>
              </a:rPr>
              <a:t>⑵</a:t>
            </a:r>
            <a:endParaRPr lang="en-US" altLang="zh-CN" sz="24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8" name="Text Box 25"/>
          <p:cNvSpPr txBox="1"/>
          <p:nvPr/>
        </p:nvSpPr>
        <p:spPr>
          <a:xfrm>
            <a:off x="5910263" y="2286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1" charset="-122"/>
              </a:rPr>
              <a:t>⑶</a:t>
            </a:r>
            <a:endParaRPr lang="en-US" altLang="zh-CN" sz="24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9" name="Text Box 29"/>
          <p:cNvSpPr txBox="1"/>
          <p:nvPr/>
        </p:nvSpPr>
        <p:spPr>
          <a:xfrm>
            <a:off x="1198563" y="4595813"/>
            <a:ext cx="2160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1" charset="-122"/>
              </a:rPr>
              <a:t>（   ）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30" name="Text Box 30"/>
          <p:cNvSpPr txBox="1"/>
          <p:nvPr/>
        </p:nvSpPr>
        <p:spPr>
          <a:xfrm>
            <a:off x="3491230" y="4652963"/>
            <a:ext cx="2305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1" charset="-122"/>
              </a:rPr>
              <a:t>（   ）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31" name="Text Box 31"/>
          <p:cNvSpPr txBox="1"/>
          <p:nvPr/>
        </p:nvSpPr>
        <p:spPr>
          <a:xfrm>
            <a:off x="6084888" y="4649788"/>
            <a:ext cx="23034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1" charset="-122"/>
              </a:rPr>
              <a:t>（    ）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60" name="Text Box 33"/>
          <p:cNvSpPr txBox="1"/>
          <p:nvPr/>
        </p:nvSpPr>
        <p:spPr>
          <a:xfrm>
            <a:off x="684213" y="5589588"/>
            <a:ext cx="784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思考： 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一个三角形最多有几个钝角？最多有几个直角？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61" name="Text Box 12"/>
          <p:cNvSpPr txBox="1"/>
          <p:nvPr/>
        </p:nvSpPr>
        <p:spPr>
          <a:xfrm>
            <a:off x="6444298" y="4653280"/>
            <a:ext cx="576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×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  <p:bldP spid="14360" grpId="0"/>
      <p:bldP spid="143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Freeform 18"/>
          <p:cNvSpPr/>
          <p:nvPr/>
        </p:nvSpPr>
        <p:spPr>
          <a:xfrm flipH="1">
            <a:off x="5724525" y="3200400"/>
            <a:ext cx="2016125" cy="3657600"/>
          </a:xfrm>
          <a:custGeom>
            <a:avLst/>
            <a:gdLst>
              <a:gd name="txL" fmla="*/ 0 w 996"/>
              <a:gd name="txT" fmla="*/ 0 h 2032"/>
              <a:gd name="txR" fmla="*/ 996 w 996"/>
              <a:gd name="txB" fmla="*/ 2032 h 2032"/>
            </a:gdLst>
            <a:ahLst/>
            <a:cxnLst>
              <a:cxn ang="0">
                <a:pos x="0" y="0"/>
              </a:cxn>
              <a:cxn ang="0">
                <a:pos x="48" y="132"/>
              </a:cxn>
              <a:cxn ang="0">
                <a:pos x="60" y="348"/>
              </a:cxn>
              <a:cxn ang="0">
                <a:pos x="84" y="384"/>
              </a:cxn>
              <a:cxn ang="0">
                <a:pos x="180" y="612"/>
              </a:cxn>
              <a:cxn ang="0">
                <a:pos x="264" y="864"/>
              </a:cxn>
              <a:cxn ang="0">
                <a:pos x="276" y="1008"/>
              </a:cxn>
              <a:cxn ang="0">
                <a:pos x="288" y="1056"/>
              </a:cxn>
              <a:cxn ang="0">
                <a:pos x="360" y="1104"/>
              </a:cxn>
              <a:cxn ang="0">
                <a:pos x="408" y="1212"/>
              </a:cxn>
              <a:cxn ang="0">
                <a:pos x="492" y="1368"/>
              </a:cxn>
              <a:cxn ang="0">
                <a:pos x="600" y="1512"/>
              </a:cxn>
              <a:cxn ang="0">
                <a:pos x="708" y="1620"/>
              </a:cxn>
              <a:cxn ang="0">
                <a:pos x="792" y="1668"/>
              </a:cxn>
              <a:cxn ang="0">
                <a:pos x="888" y="1764"/>
              </a:cxn>
              <a:cxn ang="0">
                <a:pos x="972" y="1944"/>
              </a:cxn>
              <a:cxn ang="0">
                <a:pos x="996" y="2028"/>
              </a:cxn>
            </a:cxnLst>
            <a:rect l="txL" t="txT" r="txR" b="txB"/>
            <a:pathLst>
              <a:path w="996" h="2032">
                <a:moveTo>
                  <a:pt x="0" y="0"/>
                </a:moveTo>
                <a:cubicBezTo>
                  <a:pt x="18" y="53"/>
                  <a:pt x="36" y="73"/>
                  <a:pt x="48" y="132"/>
                </a:cubicBezTo>
                <a:cubicBezTo>
                  <a:pt x="52" y="204"/>
                  <a:pt x="50" y="277"/>
                  <a:pt x="60" y="348"/>
                </a:cubicBezTo>
                <a:cubicBezTo>
                  <a:pt x="62" y="362"/>
                  <a:pt x="80" y="370"/>
                  <a:pt x="84" y="384"/>
                </a:cubicBezTo>
                <a:cubicBezTo>
                  <a:pt x="120" y="504"/>
                  <a:pt x="90" y="522"/>
                  <a:pt x="180" y="612"/>
                </a:cubicBezTo>
                <a:cubicBezTo>
                  <a:pt x="191" y="736"/>
                  <a:pt x="195" y="772"/>
                  <a:pt x="264" y="864"/>
                </a:cubicBezTo>
                <a:cubicBezTo>
                  <a:pt x="268" y="912"/>
                  <a:pt x="270" y="960"/>
                  <a:pt x="276" y="1008"/>
                </a:cubicBezTo>
                <a:cubicBezTo>
                  <a:pt x="278" y="1024"/>
                  <a:pt x="277" y="1044"/>
                  <a:pt x="288" y="1056"/>
                </a:cubicBezTo>
                <a:cubicBezTo>
                  <a:pt x="307" y="1078"/>
                  <a:pt x="360" y="1104"/>
                  <a:pt x="360" y="1104"/>
                </a:cubicBezTo>
                <a:cubicBezTo>
                  <a:pt x="389" y="1190"/>
                  <a:pt x="370" y="1155"/>
                  <a:pt x="408" y="1212"/>
                </a:cubicBezTo>
                <a:cubicBezTo>
                  <a:pt x="423" y="1272"/>
                  <a:pt x="449" y="1325"/>
                  <a:pt x="492" y="1368"/>
                </a:cubicBezTo>
                <a:cubicBezTo>
                  <a:pt x="516" y="1440"/>
                  <a:pt x="556" y="1445"/>
                  <a:pt x="600" y="1512"/>
                </a:cubicBezTo>
                <a:cubicBezTo>
                  <a:pt x="627" y="1553"/>
                  <a:pt x="668" y="1591"/>
                  <a:pt x="708" y="1620"/>
                </a:cubicBezTo>
                <a:cubicBezTo>
                  <a:pt x="734" y="1639"/>
                  <a:pt x="765" y="1650"/>
                  <a:pt x="792" y="1668"/>
                </a:cubicBezTo>
                <a:cubicBezTo>
                  <a:pt x="820" y="1709"/>
                  <a:pt x="847" y="1736"/>
                  <a:pt x="888" y="1764"/>
                </a:cubicBezTo>
                <a:cubicBezTo>
                  <a:pt x="909" y="1828"/>
                  <a:pt x="934" y="1888"/>
                  <a:pt x="972" y="1944"/>
                </a:cubicBezTo>
                <a:cubicBezTo>
                  <a:pt x="985" y="2032"/>
                  <a:pt x="956" y="2028"/>
                  <a:pt x="996" y="2028"/>
                </a:cubicBezTo>
              </a:path>
            </a:pathLst>
          </a:custGeom>
          <a:noFill/>
          <a:ln w="63500" cap="flat" cmpd="sng">
            <a:solidFill>
              <a:srgbClr val="996633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1" name="Group 19"/>
          <p:cNvGrpSpPr/>
          <p:nvPr/>
        </p:nvGrpSpPr>
        <p:grpSpPr>
          <a:xfrm rot="662206">
            <a:off x="5724525" y="1843088"/>
            <a:ext cx="2665413" cy="3241675"/>
            <a:chOff x="0" y="0"/>
            <a:chExt cx="2042" cy="2631"/>
          </a:xfrm>
        </p:grpSpPr>
        <p:sp>
          <p:nvSpPr>
            <p:cNvPr id="14361" name="Freeform 20"/>
            <p:cNvSpPr/>
            <p:nvPr/>
          </p:nvSpPr>
          <p:spPr>
            <a:xfrm rot="4038431" flipH="1">
              <a:off x="136" y="1450"/>
              <a:ext cx="817" cy="1089"/>
            </a:xfrm>
            <a:custGeom>
              <a:avLst/>
              <a:gdLst>
                <a:gd name="txL" fmla="*/ 0 w 952"/>
                <a:gd name="txT" fmla="*/ 0 h 1089"/>
                <a:gd name="txR" fmla="*/ 952 w 952"/>
                <a:gd name="txB" fmla="*/ 1089 h 1089"/>
              </a:gdLst>
              <a:ahLst/>
              <a:cxnLst>
                <a:cxn ang="0">
                  <a:pos x="771" y="0"/>
                </a:cxn>
                <a:cxn ang="0">
                  <a:pos x="227" y="952"/>
                </a:cxn>
                <a:cxn ang="0">
                  <a:pos x="0" y="1089"/>
                </a:cxn>
                <a:cxn ang="0">
                  <a:pos x="0" y="952"/>
                </a:cxn>
                <a:cxn ang="0">
                  <a:pos x="453" y="726"/>
                </a:cxn>
                <a:cxn ang="0">
                  <a:pos x="862" y="91"/>
                </a:cxn>
                <a:cxn ang="0">
                  <a:pos x="952" y="0"/>
                </a:cxn>
                <a:cxn ang="0">
                  <a:pos x="771" y="0"/>
                </a:cxn>
              </a:cxnLst>
              <a:rect l="txL" t="txT" r="txR" b="txB"/>
              <a:pathLst>
                <a:path w="952" h="1089">
                  <a:moveTo>
                    <a:pt x="771" y="0"/>
                  </a:moveTo>
                  <a:lnTo>
                    <a:pt x="227" y="952"/>
                  </a:lnTo>
                  <a:lnTo>
                    <a:pt x="0" y="1089"/>
                  </a:lnTo>
                  <a:lnTo>
                    <a:pt x="0" y="952"/>
                  </a:lnTo>
                  <a:lnTo>
                    <a:pt x="453" y="726"/>
                  </a:lnTo>
                  <a:lnTo>
                    <a:pt x="862" y="91"/>
                  </a:lnTo>
                  <a:lnTo>
                    <a:pt x="952" y="0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1"/>
            <p:cNvSpPr/>
            <p:nvPr/>
          </p:nvSpPr>
          <p:spPr>
            <a:xfrm rot="-713306">
              <a:off x="1225" y="1542"/>
              <a:ext cx="817" cy="1089"/>
            </a:xfrm>
            <a:custGeom>
              <a:avLst/>
              <a:gdLst>
                <a:gd name="txL" fmla="*/ 0 w 952"/>
                <a:gd name="txT" fmla="*/ 0 h 1089"/>
                <a:gd name="txR" fmla="*/ 952 w 952"/>
                <a:gd name="txB" fmla="*/ 1089 h 1089"/>
              </a:gdLst>
              <a:ahLst/>
              <a:cxnLst>
                <a:cxn ang="0">
                  <a:pos x="771" y="0"/>
                </a:cxn>
                <a:cxn ang="0">
                  <a:pos x="227" y="952"/>
                </a:cxn>
                <a:cxn ang="0">
                  <a:pos x="0" y="1089"/>
                </a:cxn>
                <a:cxn ang="0">
                  <a:pos x="0" y="952"/>
                </a:cxn>
                <a:cxn ang="0">
                  <a:pos x="453" y="726"/>
                </a:cxn>
                <a:cxn ang="0">
                  <a:pos x="862" y="91"/>
                </a:cxn>
                <a:cxn ang="0">
                  <a:pos x="952" y="0"/>
                </a:cxn>
                <a:cxn ang="0">
                  <a:pos x="771" y="0"/>
                </a:cxn>
              </a:cxnLst>
              <a:rect l="txL" t="txT" r="txR" b="txB"/>
              <a:pathLst>
                <a:path w="952" h="1089">
                  <a:moveTo>
                    <a:pt x="771" y="0"/>
                  </a:moveTo>
                  <a:lnTo>
                    <a:pt x="227" y="952"/>
                  </a:lnTo>
                  <a:lnTo>
                    <a:pt x="0" y="1089"/>
                  </a:lnTo>
                  <a:lnTo>
                    <a:pt x="0" y="952"/>
                  </a:lnTo>
                  <a:lnTo>
                    <a:pt x="453" y="726"/>
                  </a:lnTo>
                  <a:lnTo>
                    <a:pt x="862" y="91"/>
                  </a:lnTo>
                  <a:lnTo>
                    <a:pt x="952" y="0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63" name="Group 22"/>
            <p:cNvGrpSpPr/>
            <p:nvPr/>
          </p:nvGrpSpPr>
          <p:grpSpPr>
            <a:xfrm>
              <a:off x="680" y="0"/>
              <a:ext cx="1316" cy="1588"/>
              <a:chOff x="0" y="0"/>
              <a:chExt cx="1316" cy="1588"/>
            </a:xfrm>
          </p:grpSpPr>
          <p:sp>
            <p:nvSpPr>
              <p:cNvPr id="14364" name="AutoShape 23"/>
              <p:cNvSpPr/>
              <p:nvPr/>
            </p:nvSpPr>
            <p:spPr>
              <a:xfrm>
                <a:off x="0" y="0"/>
                <a:ext cx="1316" cy="1588"/>
              </a:xfrm>
              <a:prstGeom prst="triangle">
                <a:avLst>
                  <a:gd name="adj" fmla="val 50000"/>
                </a:avLst>
              </a:prstGeom>
              <a:solidFill>
                <a:srgbClr val="3366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65" name="Freeform 24"/>
              <p:cNvSpPr/>
              <p:nvPr/>
            </p:nvSpPr>
            <p:spPr>
              <a:xfrm>
                <a:off x="454" y="363"/>
                <a:ext cx="362" cy="182"/>
              </a:xfrm>
              <a:custGeom>
                <a:avLst/>
                <a:gdLst>
                  <a:gd name="txL" fmla="*/ 0 w 408"/>
                  <a:gd name="txT" fmla="*/ 0 h 182"/>
                  <a:gd name="txR" fmla="*/ 408 w 408"/>
                  <a:gd name="txB" fmla="*/ 182 h 182"/>
                </a:gdLst>
                <a:ahLst/>
                <a:cxnLst>
                  <a:cxn ang="0">
                    <a:pos x="45" y="91"/>
                  </a:cxn>
                  <a:cxn ang="0">
                    <a:pos x="226" y="0"/>
                  </a:cxn>
                  <a:cxn ang="0">
                    <a:pos x="408" y="46"/>
                  </a:cxn>
                  <a:cxn ang="0">
                    <a:pos x="408" y="136"/>
                  </a:cxn>
                  <a:cxn ang="0">
                    <a:pos x="226" y="91"/>
                  </a:cxn>
                  <a:cxn ang="0">
                    <a:pos x="0" y="182"/>
                  </a:cxn>
                </a:cxnLst>
                <a:rect l="txL" t="txT" r="txR" b="txB"/>
                <a:pathLst>
                  <a:path w="408" h="182">
                    <a:moveTo>
                      <a:pt x="45" y="91"/>
                    </a:moveTo>
                    <a:lnTo>
                      <a:pt x="226" y="0"/>
                    </a:lnTo>
                    <a:lnTo>
                      <a:pt x="408" y="46"/>
                    </a:lnTo>
                    <a:lnTo>
                      <a:pt x="408" y="136"/>
                    </a:lnTo>
                    <a:lnTo>
                      <a:pt x="226" y="91"/>
                    </a:lnTo>
                    <a:lnTo>
                      <a:pt x="0" y="182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chemeClr val="bg2">
                    <a:alpha val="100000"/>
                  </a:scheme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6" name="Freeform 25"/>
              <p:cNvSpPr/>
              <p:nvPr/>
            </p:nvSpPr>
            <p:spPr>
              <a:xfrm>
                <a:off x="272" y="681"/>
                <a:ext cx="680" cy="272"/>
              </a:xfrm>
              <a:custGeom>
                <a:avLst/>
                <a:gdLst>
                  <a:gd name="txL" fmla="*/ 0 w 408"/>
                  <a:gd name="txT" fmla="*/ 0 h 182"/>
                  <a:gd name="txR" fmla="*/ 408 w 408"/>
                  <a:gd name="txB" fmla="*/ 182 h 182"/>
                </a:gdLst>
                <a:ahLst/>
                <a:cxnLst>
                  <a:cxn ang="0">
                    <a:pos x="45" y="91"/>
                  </a:cxn>
                  <a:cxn ang="0">
                    <a:pos x="226" y="0"/>
                  </a:cxn>
                  <a:cxn ang="0">
                    <a:pos x="408" y="46"/>
                  </a:cxn>
                  <a:cxn ang="0">
                    <a:pos x="408" y="136"/>
                  </a:cxn>
                  <a:cxn ang="0">
                    <a:pos x="226" y="91"/>
                  </a:cxn>
                  <a:cxn ang="0">
                    <a:pos x="0" y="182"/>
                  </a:cxn>
                </a:cxnLst>
                <a:rect l="txL" t="txT" r="txR" b="txB"/>
                <a:pathLst>
                  <a:path w="408" h="182">
                    <a:moveTo>
                      <a:pt x="45" y="91"/>
                    </a:moveTo>
                    <a:lnTo>
                      <a:pt x="226" y="0"/>
                    </a:lnTo>
                    <a:lnTo>
                      <a:pt x="408" y="46"/>
                    </a:lnTo>
                    <a:lnTo>
                      <a:pt x="408" y="136"/>
                    </a:lnTo>
                    <a:lnTo>
                      <a:pt x="226" y="91"/>
                    </a:lnTo>
                    <a:lnTo>
                      <a:pt x="0" y="182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chemeClr val="bg2">
                    <a:alpha val="100000"/>
                  </a:scheme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Freeform 26"/>
              <p:cNvSpPr/>
              <p:nvPr/>
            </p:nvSpPr>
            <p:spPr>
              <a:xfrm>
                <a:off x="91" y="1134"/>
                <a:ext cx="1043" cy="272"/>
              </a:xfrm>
              <a:custGeom>
                <a:avLst/>
                <a:gdLst>
                  <a:gd name="txL" fmla="*/ 0 w 408"/>
                  <a:gd name="txT" fmla="*/ 0 h 182"/>
                  <a:gd name="txR" fmla="*/ 408 w 408"/>
                  <a:gd name="txB" fmla="*/ 182 h 182"/>
                </a:gdLst>
                <a:ahLst/>
                <a:cxnLst>
                  <a:cxn ang="0">
                    <a:pos x="45" y="91"/>
                  </a:cxn>
                  <a:cxn ang="0">
                    <a:pos x="226" y="0"/>
                  </a:cxn>
                  <a:cxn ang="0">
                    <a:pos x="408" y="46"/>
                  </a:cxn>
                  <a:cxn ang="0">
                    <a:pos x="408" y="136"/>
                  </a:cxn>
                  <a:cxn ang="0">
                    <a:pos x="226" y="91"/>
                  </a:cxn>
                  <a:cxn ang="0">
                    <a:pos x="0" y="182"/>
                  </a:cxn>
                </a:cxnLst>
                <a:rect l="txL" t="txT" r="txR" b="txB"/>
                <a:pathLst>
                  <a:path w="408" h="182">
                    <a:moveTo>
                      <a:pt x="45" y="91"/>
                    </a:moveTo>
                    <a:lnTo>
                      <a:pt x="226" y="0"/>
                    </a:lnTo>
                    <a:lnTo>
                      <a:pt x="408" y="46"/>
                    </a:lnTo>
                    <a:lnTo>
                      <a:pt x="408" y="136"/>
                    </a:lnTo>
                    <a:lnTo>
                      <a:pt x="226" y="91"/>
                    </a:lnTo>
                    <a:lnTo>
                      <a:pt x="0" y="182"/>
                    </a:lnTo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FFFF0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342" name="Rectangle 29"/>
          <p:cNvSpPr/>
          <p:nvPr/>
        </p:nvSpPr>
        <p:spPr>
          <a:xfrm>
            <a:off x="971550" y="1341438"/>
            <a:ext cx="51133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一个等腰三角形的风筝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,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它的一个底角是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70</a:t>
            </a:r>
            <a:r>
              <a:rPr lang="en-US" altLang="zh-CN" sz="2400" b="1" baseline="30000">
                <a:latin typeface="楷体_GB2312" panose="02010609030101010101" pitchFamily="1" charset="-122"/>
                <a:ea typeface="楷体_GB2312" panose="02010609030101010101" pitchFamily="1" charset="-122"/>
              </a:rPr>
              <a:t>°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，它的顶角是多少度？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5374" name="Rectangle 30"/>
          <p:cNvSpPr/>
          <p:nvPr/>
        </p:nvSpPr>
        <p:spPr>
          <a:xfrm>
            <a:off x="971550" y="2781300"/>
            <a:ext cx="5400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r>
              <a:rPr lang="en-US" altLang="x-none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－</a:t>
            </a:r>
            <a:r>
              <a:rPr lang="en-US" altLang="x-none" sz="2800" b="1" baseline="3000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70°</a:t>
            </a:r>
            <a:r>
              <a:rPr lang="en-US" altLang="x-none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－</a:t>
            </a:r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70°= 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40°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5375" name="Rectangle 36"/>
          <p:cNvSpPr/>
          <p:nvPr/>
        </p:nvSpPr>
        <p:spPr>
          <a:xfrm>
            <a:off x="971550" y="3626485"/>
            <a:ext cx="4933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180°- (70°+70°) = 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40°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4" name="Group 45"/>
          <p:cNvGrpSpPr/>
          <p:nvPr/>
        </p:nvGrpSpPr>
        <p:grpSpPr>
          <a:xfrm>
            <a:off x="6588125" y="2420938"/>
            <a:ext cx="1717675" cy="1955800"/>
            <a:chOff x="0" y="0"/>
            <a:chExt cx="1316" cy="1588"/>
          </a:xfrm>
        </p:grpSpPr>
        <p:sp>
          <p:nvSpPr>
            <p:cNvPr id="14357" name="AutoShape 46"/>
            <p:cNvSpPr/>
            <p:nvPr/>
          </p:nvSpPr>
          <p:spPr>
            <a:xfrm>
              <a:off x="0" y="0"/>
              <a:ext cx="1316" cy="1588"/>
            </a:xfrm>
            <a:prstGeom prst="triangle">
              <a:avLst>
                <a:gd name="adj" fmla="val 50000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8" name="Freeform 47"/>
            <p:cNvSpPr/>
            <p:nvPr/>
          </p:nvSpPr>
          <p:spPr>
            <a:xfrm>
              <a:off x="454" y="363"/>
              <a:ext cx="362" cy="182"/>
            </a:xfrm>
            <a:custGeom>
              <a:avLst/>
              <a:gdLst>
                <a:gd name="txL" fmla="*/ 0 w 408"/>
                <a:gd name="txT" fmla="*/ 0 h 182"/>
                <a:gd name="txR" fmla="*/ 408 w 408"/>
                <a:gd name="txB" fmla="*/ 182 h 182"/>
              </a:gdLst>
              <a:ahLst/>
              <a:cxnLst>
                <a:cxn ang="0">
                  <a:pos x="45" y="91"/>
                </a:cxn>
                <a:cxn ang="0">
                  <a:pos x="226" y="0"/>
                </a:cxn>
                <a:cxn ang="0">
                  <a:pos x="408" y="46"/>
                </a:cxn>
                <a:cxn ang="0">
                  <a:pos x="408" y="136"/>
                </a:cxn>
                <a:cxn ang="0">
                  <a:pos x="226" y="91"/>
                </a:cxn>
                <a:cxn ang="0">
                  <a:pos x="0" y="182"/>
                </a:cxn>
              </a:cxnLst>
              <a:rect l="txL" t="txT" r="txR" b="txB"/>
              <a:pathLst>
                <a:path w="408" h="182">
                  <a:moveTo>
                    <a:pt x="45" y="91"/>
                  </a:moveTo>
                  <a:lnTo>
                    <a:pt x="226" y="0"/>
                  </a:lnTo>
                  <a:lnTo>
                    <a:pt x="408" y="46"/>
                  </a:lnTo>
                  <a:lnTo>
                    <a:pt x="408" y="136"/>
                  </a:lnTo>
                  <a:lnTo>
                    <a:pt x="226" y="91"/>
                  </a:lnTo>
                  <a:lnTo>
                    <a:pt x="0" y="182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bg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48"/>
            <p:cNvSpPr/>
            <p:nvPr/>
          </p:nvSpPr>
          <p:spPr>
            <a:xfrm>
              <a:off x="272" y="681"/>
              <a:ext cx="680" cy="272"/>
            </a:xfrm>
            <a:custGeom>
              <a:avLst/>
              <a:gdLst>
                <a:gd name="txL" fmla="*/ 0 w 408"/>
                <a:gd name="txT" fmla="*/ 0 h 182"/>
                <a:gd name="txR" fmla="*/ 408 w 408"/>
                <a:gd name="txB" fmla="*/ 182 h 182"/>
              </a:gdLst>
              <a:ahLst/>
              <a:cxnLst>
                <a:cxn ang="0">
                  <a:pos x="45" y="91"/>
                </a:cxn>
                <a:cxn ang="0">
                  <a:pos x="226" y="0"/>
                </a:cxn>
                <a:cxn ang="0">
                  <a:pos x="408" y="46"/>
                </a:cxn>
                <a:cxn ang="0">
                  <a:pos x="408" y="136"/>
                </a:cxn>
                <a:cxn ang="0">
                  <a:pos x="226" y="91"/>
                </a:cxn>
                <a:cxn ang="0">
                  <a:pos x="0" y="182"/>
                </a:cxn>
              </a:cxnLst>
              <a:rect l="txL" t="txT" r="txR" b="txB"/>
              <a:pathLst>
                <a:path w="408" h="182">
                  <a:moveTo>
                    <a:pt x="45" y="91"/>
                  </a:moveTo>
                  <a:lnTo>
                    <a:pt x="226" y="0"/>
                  </a:lnTo>
                  <a:lnTo>
                    <a:pt x="408" y="46"/>
                  </a:lnTo>
                  <a:lnTo>
                    <a:pt x="408" y="136"/>
                  </a:lnTo>
                  <a:lnTo>
                    <a:pt x="226" y="91"/>
                  </a:lnTo>
                  <a:lnTo>
                    <a:pt x="0" y="182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chemeClr val="bg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49"/>
            <p:cNvSpPr/>
            <p:nvPr/>
          </p:nvSpPr>
          <p:spPr>
            <a:xfrm>
              <a:off x="91" y="1134"/>
              <a:ext cx="1043" cy="272"/>
            </a:xfrm>
            <a:custGeom>
              <a:avLst/>
              <a:gdLst>
                <a:gd name="txL" fmla="*/ 0 w 408"/>
                <a:gd name="txT" fmla="*/ 0 h 182"/>
                <a:gd name="txR" fmla="*/ 408 w 408"/>
                <a:gd name="txB" fmla="*/ 182 h 182"/>
              </a:gdLst>
              <a:ahLst/>
              <a:cxnLst>
                <a:cxn ang="0">
                  <a:pos x="45" y="91"/>
                </a:cxn>
                <a:cxn ang="0">
                  <a:pos x="226" y="0"/>
                </a:cxn>
                <a:cxn ang="0">
                  <a:pos x="408" y="46"/>
                </a:cxn>
                <a:cxn ang="0">
                  <a:pos x="408" y="136"/>
                </a:cxn>
                <a:cxn ang="0">
                  <a:pos x="226" y="91"/>
                </a:cxn>
                <a:cxn ang="0">
                  <a:pos x="0" y="182"/>
                </a:cxn>
              </a:cxnLst>
              <a:rect l="txL" t="txT" r="txR" b="txB"/>
              <a:pathLst>
                <a:path w="408" h="182">
                  <a:moveTo>
                    <a:pt x="45" y="91"/>
                  </a:moveTo>
                  <a:lnTo>
                    <a:pt x="226" y="0"/>
                  </a:lnTo>
                  <a:lnTo>
                    <a:pt x="408" y="46"/>
                  </a:lnTo>
                  <a:lnTo>
                    <a:pt x="408" y="136"/>
                  </a:lnTo>
                  <a:lnTo>
                    <a:pt x="226" y="91"/>
                  </a:lnTo>
                  <a:lnTo>
                    <a:pt x="0" y="182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55"/>
          <p:cNvGrpSpPr/>
          <p:nvPr/>
        </p:nvGrpSpPr>
        <p:grpSpPr>
          <a:xfrm>
            <a:off x="6662738" y="4075113"/>
            <a:ext cx="862012" cy="366712"/>
            <a:chOff x="0" y="0"/>
            <a:chExt cx="543" cy="231"/>
          </a:xfrm>
        </p:grpSpPr>
        <p:sp>
          <p:nvSpPr>
            <p:cNvPr id="14355" name="Arc 50"/>
            <p:cNvSpPr/>
            <p:nvPr/>
          </p:nvSpPr>
          <p:spPr>
            <a:xfrm rot="1449206">
              <a:off x="0" y="74"/>
              <a:ext cx="132" cy="9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Text Box 53"/>
            <p:cNvSpPr txBox="1"/>
            <p:nvPr/>
          </p:nvSpPr>
          <p:spPr>
            <a:xfrm>
              <a:off x="90" y="0"/>
              <a:ext cx="453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Arial" panose="020B0604020202020204" pitchFamily="34" charset="0"/>
                </a:rPr>
                <a:t>70°</a:t>
              </a:r>
              <a:endParaRPr lang="en-US" altLang="zh-CN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6"/>
          <p:cNvGrpSpPr/>
          <p:nvPr/>
        </p:nvGrpSpPr>
        <p:grpSpPr>
          <a:xfrm>
            <a:off x="7597775" y="4075113"/>
            <a:ext cx="720725" cy="366712"/>
            <a:chOff x="0" y="0"/>
            <a:chExt cx="454" cy="231"/>
          </a:xfrm>
        </p:grpSpPr>
        <p:sp>
          <p:nvSpPr>
            <p:cNvPr id="14353" name="Arc 51"/>
            <p:cNvSpPr/>
            <p:nvPr/>
          </p:nvSpPr>
          <p:spPr>
            <a:xfrm rot="-1449206" flipH="1">
              <a:off x="273" y="70"/>
              <a:ext cx="136" cy="9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Text Box 54"/>
            <p:cNvSpPr txBox="1"/>
            <p:nvPr/>
          </p:nvSpPr>
          <p:spPr>
            <a:xfrm>
              <a:off x="0" y="0"/>
              <a:ext cx="45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Arial" panose="020B0604020202020204" pitchFamily="34" charset="0"/>
                </a:rPr>
                <a:t>70°</a:t>
              </a:r>
              <a:endParaRPr lang="en-US" altLang="zh-CN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7308850" y="2635250"/>
            <a:ext cx="504825" cy="439738"/>
            <a:chOff x="0" y="0"/>
            <a:chExt cx="318" cy="277"/>
          </a:xfrm>
        </p:grpSpPr>
        <p:sp>
          <p:nvSpPr>
            <p:cNvPr id="14351" name="Arc 52"/>
            <p:cNvSpPr/>
            <p:nvPr/>
          </p:nvSpPr>
          <p:spPr>
            <a:xfrm rot="-9955746" flipH="1">
              <a:off x="8" y="0"/>
              <a:ext cx="136" cy="9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Text Box 57"/>
            <p:cNvSpPr txBox="1"/>
            <p:nvPr/>
          </p:nvSpPr>
          <p:spPr>
            <a:xfrm>
              <a:off x="0" y="46"/>
              <a:ext cx="31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Arial" panose="020B0604020202020204" pitchFamily="34" charset="0"/>
                </a:rPr>
                <a:t>?</a:t>
              </a:r>
              <a:endParaRPr lang="en-US" altLang="zh-CN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349" name="Text Box 21"/>
          <p:cNvSpPr txBox="1"/>
          <p:nvPr/>
        </p:nvSpPr>
        <p:spPr>
          <a:xfrm>
            <a:off x="577850" y="1362075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5391" name="Rectangle 60"/>
          <p:cNvSpPr/>
          <p:nvPr/>
        </p:nvSpPr>
        <p:spPr>
          <a:xfrm>
            <a:off x="1547813" y="4724400"/>
            <a:ext cx="36004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答：它的顶角是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40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°</a:t>
            </a:r>
            <a:r>
              <a:rPr lang="zh-CN" altLang="en-US" sz="2400" b="1" dirty="0">
                <a:latin typeface="Arial" panose="020B0604020202020204" pitchFamily="34" charset="0"/>
              </a:rPr>
              <a:t>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2" name="Picture 24" descr="C:\Users\zyglb\Desktop\标题\学以致用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  <p:bldP spid="15375" grpId="0"/>
      <p:bldP spid="153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13"/>
          <p:cNvSpPr/>
          <p:nvPr/>
        </p:nvSpPr>
        <p:spPr>
          <a:xfrm>
            <a:off x="395288" y="1471613"/>
            <a:ext cx="8353425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4.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埃及金字塔的四个侧面的形状都是等腰三角形，每个等腰三角形的顶角约是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52°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。金字塔每个侧面的底角大约是多少度？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389" name="Rectangle 14"/>
          <p:cNvSpPr/>
          <p:nvPr/>
        </p:nvSpPr>
        <p:spPr>
          <a:xfrm>
            <a:off x="468313" y="3500438"/>
            <a:ext cx="44640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180</a:t>
            </a:r>
            <a:r>
              <a:rPr lang="en-US" altLang="x-none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－</a:t>
            </a:r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52°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</a:t>
            </a:r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÷2 = 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64°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6390" name="Picture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7900" y="2708275"/>
            <a:ext cx="4067175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AutoShape 26"/>
          <p:cNvSpPr/>
          <p:nvPr/>
        </p:nvSpPr>
        <p:spPr>
          <a:xfrm>
            <a:off x="5003800" y="2708275"/>
            <a:ext cx="3311525" cy="2735263"/>
          </a:xfrm>
          <a:prstGeom prst="triangle">
            <a:avLst>
              <a:gd name="adj" fmla="val 50000"/>
            </a:avLst>
          </a:prstGeom>
          <a:solidFill>
            <a:srgbClr val="D06800"/>
          </a:solidFill>
          <a:ln w="9525" cap="flat" cmpd="sng">
            <a:solidFill>
              <a:srgbClr val="FFB26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29"/>
          <p:cNvGrpSpPr/>
          <p:nvPr/>
        </p:nvGrpSpPr>
        <p:grpSpPr>
          <a:xfrm>
            <a:off x="5219700" y="4872038"/>
            <a:ext cx="1008063" cy="579437"/>
            <a:chOff x="0" y="0"/>
            <a:chExt cx="635" cy="365"/>
          </a:xfrm>
        </p:grpSpPr>
        <p:sp>
          <p:nvSpPr>
            <p:cNvPr id="15376" name="Arc 27"/>
            <p:cNvSpPr/>
            <p:nvPr/>
          </p:nvSpPr>
          <p:spPr>
            <a:xfrm>
              <a:off x="0" y="136"/>
              <a:ext cx="227" cy="22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Text Box 28"/>
            <p:cNvSpPr txBox="1"/>
            <p:nvPr/>
          </p:nvSpPr>
          <p:spPr>
            <a:xfrm>
              <a:off x="181" y="0"/>
              <a:ext cx="4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</a:rPr>
                <a:t>?</a:t>
              </a:r>
              <a:endParaRPr lang="en-US" altLang="zh-CN" sz="32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7307263" y="4868863"/>
            <a:ext cx="793750" cy="579437"/>
            <a:chOff x="0" y="0"/>
            <a:chExt cx="500" cy="365"/>
          </a:xfrm>
        </p:grpSpPr>
        <p:sp>
          <p:nvSpPr>
            <p:cNvPr id="15374" name="Arc 31"/>
            <p:cNvSpPr/>
            <p:nvPr/>
          </p:nvSpPr>
          <p:spPr>
            <a:xfrm flipH="1">
              <a:off x="273" y="136"/>
              <a:ext cx="227" cy="22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Text Box 32"/>
            <p:cNvSpPr txBox="1"/>
            <p:nvPr/>
          </p:nvSpPr>
          <p:spPr>
            <a:xfrm flipH="1">
              <a:off x="0" y="0"/>
              <a:ext cx="4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</a:rPr>
                <a:t>?</a:t>
              </a:r>
              <a:endParaRPr lang="en-US" altLang="zh-CN" sz="32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37"/>
          <p:cNvGrpSpPr/>
          <p:nvPr/>
        </p:nvGrpSpPr>
        <p:grpSpPr>
          <a:xfrm>
            <a:off x="6372225" y="2924175"/>
            <a:ext cx="936625" cy="808038"/>
            <a:chOff x="0" y="0"/>
            <a:chExt cx="590" cy="509"/>
          </a:xfrm>
        </p:grpSpPr>
        <p:sp>
          <p:nvSpPr>
            <p:cNvPr id="15372" name="Arc 34"/>
            <p:cNvSpPr/>
            <p:nvPr/>
          </p:nvSpPr>
          <p:spPr>
            <a:xfrm rot="8164855">
              <a:off x="61" y="0"/>
              <a:ext cx="227" cy="22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Text Box 36"/>
            <p:cNvSpPr txBox="1"/>
            <p:nvPr/>
          </p:nvSpPr>
          <p:spPr>
            <a:xfrm>
              <a:off x="0" y="182"/>
              <a:ext cx="59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  <a:latin typeface="Arial" panose="020B0604020202020204" pitchFamily="34" charset="0"/>
                </a:rPr>
                <a:t>52°</a:t>
              </a:r>
              <a:endParaRPr lang="en-US" altLang="zh-CN" sz="2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401" name="Rectangle 40"/>
          <p:cNvSpPr/>
          <p:nvPr/>
        </p:nvSpPr>
        <p:spPr>
          <a:xfrm>
            <a:off x="684213" y="4437063"/>
            <a:ext cx="37449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答：金字塔每个侧面的底角大约是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64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°</a:t>
            </a:r>
            <a:r>
              <a:rPr lang="zh-CN" altLang="en-US" sz="2400" b="1" dirty="0">
                <a:latin typeface="Arial" panose="020B0604020202020204" pitchFamily="34" charset="0"/>
              </a:rPr>
              <a:t>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5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1" grpId="0" animBg="1"/>
      <p:bldP spid="164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/>
          <p:nvPr/>
        </p:nvSpPr>
        <p:spPr>
          <a:xfrm>
            <a:off x="6084888" y="1844675"/>
            <a:ext cx="2735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5" name="Line 7"/>
          <p:cNvSpPr/>
          <p:nvPr/>
        </p:nvSpPr>
        <p:spPr>
          <a:xfrm>
            <a:off x="1498600" y="2852738"/>
            <a:ext cx="2087563" cy="1800225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6" name="Line 8"/>
          <p:cNvSpPr/>
          <p:nvPr/>
        </p:nvSpPr>
        <p:spPr>
          <a:xfrm>
            <a:off x="5362575" y="2884488"/>
            <a:ext cx="3181350" cy="1635125"/>
          </a:xfrm>
          <a:prstGeom prst="line">
            <a:avLst/>
          </a:prstGeom>
          <a:ln w="254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6393" name="Text Box 9"/>
          <p:cNvSpPr txBox="1"/>
          <p:nvPr/>
        </p:nvSpPr>
        <p:spPr>
          <a:xfrm>
            <a:off x="468313" y="1268413"/>
            <a:ext cx="8029575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5.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根据三角形内角和是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，你能推算出长方形和正方形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的内角和分别是多少度吗？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1116013" y="5516563"/>
            <a:ext cx="2770187" cy="523875"/>
            <a:chOff x="0" y="0"/>
            <a:chExt cx="1745" cy="330"/>
          </a:xfrm>
        </p:grpSpPr>
        <p:sp>
          <p:nvSpPr>
            <p:cNvPr id="16398" name="Text Box 11"/>
            <p:cNvSpPr txBox="1"/>
            <p:nvPr/>
          </p:nvSpPr>
          <p:spPr>
            <a:xfrm>
              <a:off x="521" y="3"/>
              <a:ext cx="12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×2=360°</a:t>
              </a:r>
              <a:endParaRPr lang="en-US" altLang="zh-CN" sz="2800" b="1" baseline="6800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  <p:sp>
          <p:nvSpPr>
            <p:cNvPr id="16399" name="Text Box 12"/>
            <p:cNvSpPr txBox="1"/>
            <p:nvPr/>
          </p:nvSpPr>
          <p:spPr>
            <a:xfrm>
              <a:off x="0" y="0"/>
              <a:ext cx="77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180°</a:t>
              </a:r>
              <a:endPara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5940425" y="5516563"/>
            <a:ext cx="2663825" cy="519112"/>
            <a:chOff x="0" y="0"/>
            <a:chExt cx="1678" cy="327"/>
          </a:xfrm>
        </p:grpSpPr>
        <p:sp>
          <p:nvSpPr>
            <p:cNvPr id="16396" name="Text Box 14"/>
            <p:cNvSpPr txBox="1"/>
            <p:nvPr/>
          </p:nvSpPr>
          <p:spPr>
            <a:xfrm>
              <a:off x="454" y="0"/>
              <a:ext cx="12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×2=360°</a:t>
              </a:r>
              <a:endParaRPr lang="en-US" altLang="zh-CN" sz="2800" b="1" baseline="6800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  <p:sp>
          <p:nvSpPr>
            <p:cNvPr id="16397" name="Text Box 15"/>
            <p:cNvSpPr txBox="1"/>
            <p:nvPr/>
          </p:nvSpPr>
          <p:spPr>
            <a:xfrm>
              <a:off x="0" y="0"/>
              <a:ext cx="77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180°</a:t>
              </a:r>
              <a:endParaRPr lang="en-US" altLang="zh-CN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sp>
        <p:nvSpPr>
          <p:cNvPr id="16401" name="平行四边形 16400"/>
          <p:cNvSpPr/>
          <p:nvPr/>
        </p:nvSpPr>
        <p:spPr>
          <a:xfrm>
            <a:off x="468313" y="2852738"/>
            <a:ext cx="4175125" cy="1800225"/>
          </a:xfrm>
          <a:prstGeom prst="parallelogram">
            <a:avLst>
              <a:gd name="adj" fmla="val 57980"/>
            </a:avLst>
          </a:prstGeom>
          <a:noFill/>
          <a:ln w="25400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08" name="组合 16407"/>
          <p:cNvGrpSpPr/>
          <p:nvPr/>
        </p:nvGrpSpPr>
        <p:grpSpPr>
          <a:xfrm>
            <a:off x="4932363" y="2852738"/>
            <a:ext cx="3600450" cy="1655762"/>
            <a:chOff x="3424" y="1616"/>
            <a:chExt cx="2041" cy="1043"/>
          </a:xfrm>
        </p:grpSpPr>
        <p:sp>
          <p:nvSpPr>
            <p:cNvPr id="16405" name="直接连接符 16404"/>
            <p:cNvSpPr/>
            <p:nvPr/>
          </p:nvSpPr>
          <p:spPr>
            <a:xfrm flipV="1">
              <a:off x="3424" y="1616"/>
              <a:ext cx="227" cy="1043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6407" name="组合 16406"/>
            <p:cNvGrpSpPr/>
            <p:nvPr/>
          </p:nvGrpSpPr>
          <p:grpSpPr>
            <a:xfrm>
              <a:off x="3424" y="1616"/>
              <a:ext cx="2041" cy="1043"/>
              <a:chOff x="3424" y="1616"/>
              <a:chExt cx="2041" cy="1043"/>
            </a:xfrm>
          </p:grpSpPr>
          <p:sp>
            <p:nvSpPr>
              <p:cNvPr id="16403" name="直接连接符 16402"/>
              <p:cNvSpPr/>
              <p:nvPr/>
            </p:nvSpPr>
            <p:spPr>
              <a:xfrm>
                <a:off x="3651" y="1616"/>
                <a:ext cx="998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4" name="直接连接符 16403"/>
              <p:cNvSpPr/>
              <p:nvPr/>
            </p:nvSpPr>
            <p:spPr>
              <a:xfrm>
                <a:off x="3424" y="2659"/>
                <a:ext cx="2041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6" name="直接连接符 16405"/>
              <p:cNvSpPr/>
              <p:nvPr/>
            </p:nvSpPr>
            <p:spPr>
              <a:xfrm flipH="1" flipV="1">
                <a:off x="4649" y="1616"/>
                <a:ext cx="816" cy="1043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7"/>
          <p:cNvSpPr/>
          <p:nvPr/>
        </p:nvSpPr>
        <p:spPr>
          <a:xfrm>
            <a:off x="2051050" y="1365250"/>
            <a:ext cx="3722688" cy="604838"/>
          </a:xfrm>
          <a:prstGeom prst="wedgeRoundRectCallout">
            <a:avLst>
              <a:gd name="adj1" fmla="val 57815"/>
              <a:gd name="adj2" fmla="val -78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这节课你有什么收获？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43010" name="Picture 11" descr="C:\Users\zyglb\Desktop\标题\课堂小结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8625" y="285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飞天使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80125" y="989013"/>
            <a:ext cx="1306513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可选过程 2"/>
          <p:cNvSpPr/>
          <p:nvPr/>
        </p:nvSpPr>
        <p:spPr>
          <a:xfrm>
            <a:off x="866775" y="2795588"/>
            <a:ext cx="7056438" cy="792163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866775" y="3943350"/>
            <a:ext cx="7056438" cy="79216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866775" y="5091113"/>
            <a:ext cx="7056438" cy="792163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1" descr="123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35063" y="1192213"/>
            <a:ext cx="7091362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4344"/>
          <p:cNvSpPr/>
          <p:nvPr/>
        </p:nvSpPr>
        <p:spPr>
          <a:xfrm>
            <a:off x="647700" y="54387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5603" name="矩形 14345"/>
          <p:cNvSpPr/>
          <p:nvPr/>
        </p:nvSpPr>
        <p:spPr>
          <a:xfrm>
            <a:off x="863600" y="56546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5604" name="图片 2" descr="作业布置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4813" y="18891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作业"/>
          <p:cNvPicPr>
            <a:picLocks noChangeAspect="1"/>
          </p:cNvPicPr>
          <p:nvPr/>
        </p:nvPicPr>
        <p:blipFill>
          <a:blip r:embed="rId3" cstate="email"/>
          <a:srcRect b="63383"/>
          <a:stretch>
            <a:fillRect/>
          </a:stretch>
        </p:blipFill>
        <p:spPr>
          <a:xfrm>
            <a:off x="1671638" y="1179513"/>
            <a:ext cx="5800725" cy="150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7300" y="2852420"/>
            <a:ext cx="430657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50"/>
              </a:spcBef>
            </a:pP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课本第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40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页自主练习第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6,9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en-US" altLang="zh-CN" sz="2300" dirty="0">
              <a:solidFill>
                <a:srgbClr val="F5FFF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/>
          <p:nvPr/>
        </p:nvSpPr>
        <p:spPr>
          <a:xfrm>
            <a:off x="468313" y="1484313"/>
            <a:ext cx="5759450" cy="302418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8" name="Picture 6"/>
          <p:cNvPicPr>
            <a:picLocks noChangeAspect="1"/>
          </p:cNvPicPr>
          <p:nvPr/>
        </p:nvPicPr>
        <p:blipFill>
          <a:blip r:embed="rId1" cstate="email"/>
          <a:srcRect b="9334"/>
          <a:stretch>
            <a:fillRect/>
          </a:stretch>
        </p:blipFill>
        <p:spPr>
          <a:xfrm>
            <a:off x="684213" y="3500438"/>
            <a:ext cx="874712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20"/>
          <p:cNvSpPr txBox="1"/>
          <p:nvPr/>
        </p:nvSpPr>
        <p:spPr>
          <a:xfrm>
            <a:off x="6346825" y="1951038"/>
            <a:ext cx="2447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一个内角是</a:t>
            </a:r>
            <a:r>
              <a:rPr lang="en-US" altLang="zh-CN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65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°</a:t>
            </a:r>
            <a:endParaRPr lang="en-US" altLang="zh-CN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102" name="Text Box 20"/>
          <p:cNvSpPr txBox="1"/>
          <p:nvPr/>
        </p:nvSpPr>
        <p:spPr>
          <a:xfrm>
            <a:off x="6372225" y="4262438"/>
            <a:ext cx="21605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三角形</a:t>
            </a:r>
            <a:r>
              <a:rPr lang="en-US" altLang="zh-CN" sz="20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个内角的和是多少度？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6151" name="Group 28"/>
          <p:cNvGrpSpPr/>
          <p:nvPr/>
        </p:nvGrpSpPr>
        <p:grpSpPr>
          <a:xfrm>
            <a:off x="2268538" y="1844675"/>
            <a:ext cx="3887787" cy="2555875"/>
            <a:chOff x="0" y="0"/>
            <a:chExt cx="2223" cy="1564"/>
          </a:xfrm>
        </p:grpSpPr>
        <p:pic>
          <p:nvPicPr>
            <p:cNvPr id="6163" name="Picture 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2223" cy="156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64" name="Group 21"/>
            <p:cNvGrpSpPr/>
            <p:nvPr/>
          </p:nvGrpSpPr>
          <p:grpSpPr>
            <a:xfrm>
              <a:off x="635" y="317"/>
              <a:ext cx="726" cy="861"/>
              <a:chOff x="0" y="0"/>
              <a:chExt cx="726" cy="861"/>
            </a:xfrm>
          </p:grpSpPr>
          <p:sp>
            <p:nvSpPr>
              <p:cNvPr id="6171" name="Line 18"/>
              <p:cNvSpPr/>
              <p:nvPr/>
            </p:nvSpPr>
            <p:spPr>
              <a:xfrm flipH="1">
                <a:off x="0" y="0"/>
                <a:ext cx="590" cy="861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2" name="Line 19"/>
              <p:cNvSpPr/>
              <p:nvPr/>
            </p:nvSpPr>
            <p:spPr>
              <a:xfrm flipH="1">
                <a:off x="0" y="861"/>
                <a:ext cx="726" cy="0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3" name="Line 20"/>
              <p:cNvSpPr/>
              <p:nvPr/>
            </p:nvSpPr>
            <p:spPr>
              <a:xfrm>
                <a:off x="590" y="0"/>
                <a:ext cx="135" cy="861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165" name="Rectangle 22"/>
            <p:cNvSpPr/>
            <p:nvPr/>
          </p:nvSpPr>
          <p:spPr>
            <a:xfrm rot="3015469">
              <a:off x="635" y="954"/>
              <a:ext cx="300" cy="26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⌒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6166" name="Rectangle 23"/>
            <p:cNvSpPr/>
            <p:nvPr/>
          </p:nvSpPr>
          <p:spPr>
            <a:xfrm rot="-1882954">
              <a:off x="1102" y="959"/>
              <a:ext cx="280" cy="28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⌒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6167" name="Rectangle 24"/>
            <p:cNvSpPr/>
            <p:nvPr/>
          </p:nvSpPr>
          <p:spPr>
            <a:xfrm rot="-10145180">
              <a:off x="1064" y="378"/>
              <a:ext cx="280" cy="28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⌒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6168" name="Text Box 25"/>
            <p:cNvSpPr txBox="1"/>
            <p:nvPr/>
          </p:nvSpPr>
          <p:spPr>
            <a:xfrm>
              <a:off x="998" y="544"/>
              <a:ext cx="499" cy="2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30°</a:t>
              </a:r>
              <a:endParaRPr lang="en-US" altLang="zh-CN" sz="1600" b="1">
                <a:solidFill>
                  <a:schemeClr val="bg1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  <p:sp>
          <p:nvSpPr>
            <p:cNvPr id="6169" name="Text Box 26"/>
            <p:cNvSpPr txBox="1"/>
            <p:nvPr/>
          </p:nvSpPr>
          <p:spPr>
            <a:xfrm>
              <a:off x="771" y="928"/>
              <a:ext cx="499" cy="2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65°</a:t>
              </a:r>
              <a:endParaRPr lang="en-US" altLang="zh-CN" sz="1600" b="1">
                <a:solidFill>
                  <a:schemeClr val="bg1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  <p:sp>
          <p:nvSpPr>
            <p:cNvPr id="6170" name="Text Box 27"/>
            <p:cNvSpPr txBox="1"/>
            <p:nvPr/>
          </p:nvSpPr>
          <p:spPr>
            <a:xfrm rot="-654760">
              <a:off x="1089" y="907"/>
              <a:ext cx="227" cy="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？</a:t>
              </a:r>
              <a:endParaRPr lang="zh-CN" altLang="en-US" b="1" dirty="0">
                <a:solidFill>
                  <a:schemeClr val="bg1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sp>
        <p:nvSpPr>
          <p:cNvPr id="4115" name="Text Box 20"/>
          <p:cNvSpPr txBox="1"/>
          <p:nvPr/>
        </p:nvSpPr>
        <p:spPr>
          <a:xfrm>
            <a:off x="6372225" y="1196975"/>
            <a:ext cx="23764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一个三角形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一个内角是</a:t>
            </a:r>
            <a:r>
              <a:rPr lang="en-US" altLang="zh-CN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30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°</a:t>
            </a:r>
            <a:endParaRPr lang="en-US" altLang="zh-CN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116" name="Text Box 20"/>
          <p:cNvSpPr txBox="1"/>
          <p:nvPr/>
        </p:nvSpPr>
        <p:spPr>
          <a:xfrm>
            <a:off x="6372543" y="3034983"/>
            <a:ext cx="244951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求另一个内角是多少度？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54" name="AutoShape 31"/>
          <p:cNvSpPr/>
          <p:nvPr/>
        </p:nvSpPr>
        <p:spPr>
          <a:xfrm>
            <a:off x="539749" y="2155099"/>
            <a:ext cx="2232025" cy="1296988"/>
          </a:xfrm>
          <a:prstGeom prst="wedgeEllipseCallout">
            <a:avLst>
              <a:gd name="adj1" fmla="val -30306"/>
              <a:gd name="adj2" fmla="val 56366"/>
            </a:avLst>
          </a:prstGeom>
          <a:solidFill>
            <a:srgbClr val="FFCCFF"/>
          </a:solidFill>
          <a:ln w="9525">
            <a:noFill/>
          </a:ln>
        </p:spPr>
        <p:txBody>
          <a:bodyPr/>
          <a:lstStyle/>
          <a:p>
            <a:r>
              <a:rPr lang="zh-CN" altLang="en-US" sz="1600" b="1" dirty="0">
                <a:latin typeface="Arial" panose="020B0604020202020204" pitchFamily="34" charset="0"/>
                <a:ea typeface="楷体_GB2312" panose="02010609030101010101" pitchFamily="1" charset="-122"/>
              </a:rPr>
              <a:t>要求？是多少度，需要知道三角形</a:t>
            </a:r>
            <a:r>
              <a:rPr lang="en-US" altLang="zh-CN" sz="1600" b="1" dirty="0">
                <a:latin typeface="Arial" panose="020B0604020202020204" pitchFamily="34" charset="0"/>
                <a:ea typeface="楷体_GB2312" panose="02010609030101010101" pitchFamily="1" charset="-122"/>
              </a:rPr>
              <a:t>3</a:t>
            </a:r>
            <a:r>
              <a:rPr lang="zh-CN" altLang="en-US" sz="1600" b="1" dirty="0">
                <a:latin typeface="Arial" panose="020B0604020202020204" pitchFamily="34" charset="0"/>
                <a:ea typeface="楷体_GB2312" panose="02010609030101010101" pitchFamily="1" charset="-122"/>
              </a:rPr>
              <a:t>个内角的和是多少度。</a:t>
            </a:r>
            <a:endParaRPr lang="zh-CN" altLang="en-US" sz="1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119" name="Text Box 20"/>
          <p:cNvSpPr txBox="1"/>
          <p:nvPr/>
        </p:nvSpPr>
        <p:spPr>
          <a:xfrm>
            <a:off x="468313" y="5589588"/>
            <a:ext cx="7272337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从图中，你知道了哪些数学信息？</a:t>
            </a:r>
            <a:endParaRPr lang="en-US" altLang="x-none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120" name="Text Box 36"/>
          <p:cNvSpPr txBox="1"/>
          <p:nvPr/>
        </p:nvSpPr>
        <p:spPr>
          <a:xfrm>
            <a:off x="539750" y="5661025"/>
            <a:ext cx="66976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根据这些信息，你能提出什么问题？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122" name="Rectangle 36"/>
          <p:cNvSpPr/>
          <p:nvPr/>
        </p:nvSpPr>
        <p:spPr>
          <a:xfrm>
            <a:off x="3348038" y="2492375"/>
            <a:ext cx="1800225" cy="12239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23" name="Rectangle 37"/>
          <p:cNvSpPr/>
          <p:nvPr/>
        </p:nvSpPr>
        <p:spPr>
          <a:xfrm>
            <a:off x="6372543" y="3301365"/>
            <a:ext cx="2232025" cy="9366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61" name="Picture 3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850" y="1268413"/>
            <a:ext cx="863600" cy="58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2" descr="G:\五年级人教数学上册\修改后\标题\情境导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0350" y="22828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15" grpId="0"/>
      <p:bldP spid="4116" grpId="0"/>
      <p:bldP spid="4119" grpId="0"/>
      <p:bldP spid="41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Group 415"/>
          <p:cNvGrpSpPr/>
          <p:nvPr/>
        </p:nvGrpSpPr>
        <p:grpSpPr>
          <a:xfrm>
            <a:off x="468313" y="1323975"/>
            <a:ext cx="5183187" cy="622300"/>
            <a:chOff x="0" y="0"/>
            <a:chExt cx="3265" cy="392"/>
          </a:xfrm>
        </p:grpSpPr>
        <p:pic>
          <p:nvPicPr>
            <p:cNvPr id="7185" name="Picture 394" descr="四下_页面_041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0"/>
              <a:ext cx="430" cy="3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6" name="Text Box 395"/>
            <p:cNvSpPr txBox="1"/>
            <p:nvPr/>
          </p:nvSpPr>
          <p:spPr>
            <a:xfrm>
              <a:off x="362" y="35"/>
              <a:ext cx="290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三角形</a:t>
              </a:r>
              <a:r>
                <a:rPr lang="en-US" altLang="zh-CN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3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个内角的和是多少度？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5127" name="Arc 403"/>
          <p:cNvSpPr/>
          <p:nvPr/>
        </p:nvSpPr>
        <p:spPr>
          <a:xfrm>
            <a:off x="2411413" y="4733925"/>
            <a:ext cx="215900" cy="2159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8" name="Arc 404"/>
          <p:cNvSpPr/>
          <p:nvPr/>
        </p:nvSpPr>
        <p:spPr>
          <a:xfrm rot="9751551">
            <a:off x="3679825" y="2908300"/>
            <a:ext cx="288925" cy="1143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Arc 405"/>
          <p:cNvSpPr/>
          <p:nvPr/>
        </p:nvSpPr>
        <p:spPr>
          <a:xfrm flipH="1">
            <a:off x="5940425" y="4652963"/>
            <a:ext cx="71438" cy="287337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406"/>
          <p:cNvSpPr/>
          <p:nvPr/>
        </p:nvSpPr>
        <p:spPr>
          <a:xfrm flipH="1">
            <a:off x="2300288" y="2789238"/>
            <a:ext cx="1511300" cy="21605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407"/>
          <p:cNvSpPr/>
          <p:nvPr/>
        </p:nvSpPr>
        <p:spPr>
          <a:xfrm flipV="1">
            <a:off x="2320925" y="4941888"/>
            <a:ext cx="4103688" cy="79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Line 408"/>
          <p:cNvSpPr/>
          <p:nvPr/>
        </p:nvSpPr>
        <p:spPr>
          <a:xfrm>
            <a:off x="3811588" y="2789238"/>
            <a:ext cx="2632075" cy="21526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9" name="WordArt 409"/>
          <p:cNvSpPr>
            <a:spLocks noTextEdit="1"/>
          </p:cNvSpPr>
          <p:nvPr/>
        </p:nvSpPr>
        <p:spPr>
          <a:xfrm>
            <a:off x="3708400" y="3149600"/>
            <a:ext cx="2159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0" name="WordArt 410"/>
          <p:cNvSpPr>
            <a:spLocks noTextEdit="1"/>
          </p:cNvSpPr>
          <p:nvPr/>
        </p:nvSpPr>
        <p:spPr>
          <a:xfrm>
            <a:off x="2700338" y="4589463"/>
            <a:ext cx="1428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1" name="WordArt 411"/>
          <p:cNvSpPr>
            <a:spLocks noTextEdit="1"/>
          </p:cNvSpPr>
          <p:nvPr/>
        </p:nvSpPr>
        <p:spPr>
          <a:xfrm>
            <a:off x="5651500" y="4581525"/>
            <a:ext cx="144463" cy="239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32500" lnSpcReduction="20000"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36" name="Text Box 412"/>
          <p:cNvSpPr txBox="1"/>
          <p:nvPr/>
        </p:nvSpPr>
        <p:spPr>
          <a:xfrm>
            <a:off x="4211638" y="5300663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∠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1+∠2+∠3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137" name="Rectangle 413"/>
          <p:cNvSpPr/>
          <p:nvPr/>
        </p:nvSpPr>
        <p:spPr>
          <a:xfrm>
            <a:off x="1692275" y="5300663"/>
            <a:ext cx="2735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三角形的内角和 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=</a:t>
            </a:r>
            <a:endParaRPr lang="en-US" altLang="zh-CN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138" name="Rectangle 416"/>
          <p:cNvSpPr/>
          <p:nvPr/>
        </p:nvSpPr>
        <p:spPr>
          <a:xfrm>
            <a:off x="938213" y="2022475"/>
            <a:ext cx="41386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三角形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内角和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的含义：</a:t>
            </a:r>
            <a:endParaRPr lang="en-US" altLang="x-none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136" grpId="1"/>
      <p:bldP spid="5137" grpId="0"/>
      <p:bldP spid="51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AutoShape 16"/>
          <p:cNvSpPr/>
          <p:nvPr/>
        </p:nvSpPr>
        <p:spPr>
          <a:xfrm>
            <a:off x="827088" y="2060575"/>
            <a:ext cx="7200900" cy="2232025"/>
          </a:xfrm>
          <a:prstGeom prst="foldedCorner">
            <a:avLst>
              <a:gd name="adj" fmla="val 12500"/>
            </a:avLst>
          </a:prstGeom>
          <a:solidFill>
            <a:srgbClr val="FF6600">
              <a:alpha val="25098"/>
            </a:srgbClr>
          </a:solidFill>
          <a:ln w="25400" cap="flat" cmpd="sng">
            <a:solidFill>
              <a:srgbClr val="FF66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41" name="Picture 5" descr="四下_页面_04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58888" y="4437063"/>
            <a:ext cx="5759450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2" name="Text Box 11"/>
          <p:cNvSpPr txBox="1"/>
          <p:nvPr/>
        </p:nvSpPr>
        <p:spPr>
          <a:xfrm>
            <a:off x="1189038" y="2565400"/>
            <a:ext cx="59753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000" b="1"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）每人选择一种三角形，量一量每个内角的度数。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43" name="Text Box 12"/>
          <p:cNvSpPr txBox="1"/>
          <p:nvPr/>
        </p:nvSpPr>
        <p:spPr>
          <a:xfrm>
            <a:off x="1187450" y="3103563"/>
            <a:ext cx="53276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）求出三角形的内角和</a:t>
            </a:r>
            <a:r>
              <a:rPr lang="zh-CN" altLang="en-US" sz="2000" b="1" dirty="0">
                <a:latin typeface="Arial" panose="020B0604020202020204" pitchFamily="34" charset="0"/>
              </a:rPr>
              <a:t>。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044" name="Text Box 13"/>
          <p:cNvSpPr txBox="1"/>
          <p:nvPr/>
        </p:nvSpPr>
        <p:spPr>
          <a:xfrm>
            <a:off x="1187450" y="3644900"/>
            <a:ext cx="48244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000" b="1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）填好记录单。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45" name="Text Box 15"/>
          <p:cNvSpPr txBox="1"/>
          <p:nvPr/>
        </p:nvSpPr>
        <p:spPr>
          <a:xfrm>
            <a:off x="3203575" y="2133600"/>
            <a:ext cx="26654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小组合作要求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54" name="Text Box 17"/>
          <p:cNvSpPr txBox="1"/>
          <p:nvPr/>
        </p:nvSpPr>
        <p:spPr>
          <a:xfrm>
            <a:off x="1116013" y="5995988"/>
            <a:ext cx="6840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是不是所有三角形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1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个内角的和是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1" charset="-122"/>
              </a:rPr>
              <a:t>180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度？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1047" name="Group 18"/>
          <p:cNvGrpSpPr/>
          <p:nvPr/>
        </p:nvGrpSpPr>
        <p:grpSpPr>
          <a:xfrm>
            <a:off x="468313" y="1323975"/>
            <a:ext cx="5183187" cy="622300"/>
            <a:chOff x="0" y="0"/>
            <a:chExt cx="3265" cy="392"/>
          </a:xfrm>
        </p:grpSpPr>
        <p:pic>
          <p:nvPicPr>
            <p:cNvPr id="1049" name="Picture 19" descr="四下_页面_041"/>
            <p:cNvPicPr/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0"/>
              <a:ext cx="430" cy="3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0" name="Text Box 20"/>
            <p:cNvSpPr txBox="1"/>
            <p:nvPr/>
          </p:nvSpPr>
          <p:spPr>
            <a:xfrm>
              <a:off x="362" y="35"/>
              <a:ext cx="290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三角形三个内角的和是多少度？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048" name="Rectangle 26"/>
          <p:cNvSpPr/>
          <p:nvPr/>
        </p:nvSpPr>
        <p:spPr>
          <a:xfrm>
            <a:off x="4365625" y="3246438"/>
            <a:ext cx="4127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№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  <p:controls/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40"/>
          <p:cNvSpPr/>
          <p:nvPr/>
        </p:nvSpPr>
        <p:spPr>
          <a:xfrm>
            <a:off x="611188" y="2492375"/>
            <a:ext cx="7848600" cy="2592388"/>
          </a:xfrm>
          <a:prstGeom prst="foldedCorner">
            <a:avLst>
              <a:gd name="adj" fmla="val 12500"/>
            </a:avLst>
          </a:prstGeom>
          <a:solidFill>
            <a:srgbClr val="FF6600">
              <a:alpha val="25098"/>
            </a:srgbClr>
          </a:solidFill>
          <a:ln w="25400" cap="flat" cmpd="sng">
            <a:solidFill>
              <a:srgbClr val="FF66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3" name="Text Box 12"/>
          <p:cNvSpPr txBox="1"/>
          <p:nvPr/>
        </p:nvSpPr>
        <p:spPr>
          <a:xfrm>
            <a:off x="612458" y="4376738"/>
            <a:ext cx="7632700" cy="41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）小组集体总结验证过程，并选两名代表，准备在全班交流。</a:t>
            </a:r>
            <a:endParaRPr lang="zh-CN" altLang="en-US" sz="21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75" name="Text Box 23"/>
          <p:cNvSpPr txBox="1"/>
          <p:nvPr/>
        </p:nvSpPr>
        <p:spPr>
          <a:xfrm>
            <a:off x="612775" y="3175000"/>
            <a:ext cx="7920038" cy="41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）小组长做好分工，每种三角形都要进行验证，填好记录单。</a:t>
            </a:r>
            <a:endParaRPr lang="zh-CN" altLang="en-US" sz="21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76" name="Rectangle 25"/>
          <p:cNvSpPr/>
          <p:nvPr/>
        </p:nvSpPr>
        <p:spPr>
          <a:xfrm>
            <a:off x="612775" y="3775393"/>
            <a:ext cx="6229350" cy="41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1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）验证结束后，小组内交流验证的结果和发现。</a:t>
            </a:r>
            <a:endParaRPr lang="zh-CN" altLang="en-US" sz="21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79" name="Text Box 41"/>
          <p:cNvSpPr txBox="1"/>
          <p:nvPr/>
        </p:nvSpPr>
        <p:spPr>
          <a:xfrm>
            <a:off x="3492500" y="2636838"/>
            <a:ext cx="15827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验证提示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8204" name="Text Box 42"/>
          <p:cNvSpPr txBox="1"/>
          <p:nvPr/>
        </p:nvSpPr>
        <p:spPr>
          <a:xfrm>
            <a:off x="684213" y="1484313"/>
            <a:ext cx="18732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验证猜想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3" grpId="0"/>
      <p:bldP spid="7175" grpId="0"/>
      <p:bldP spid="7176" grpId="0"/>
      <p:bldP spid="7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  <p:controls/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  <p:controls/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/>
          <p:nvPr/>
        </p:nvSpPr>
        <p:spPr>
          <a:xfrm>
            <a:off x="468313" y="1514475"/>
            <a:ext cx="6335712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思考：拼和折这两种方法有什么相同之处？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45" name="Line 5"/>
          <p:cNvSpPr/>
          <p:nvPr/>
        </p:nvSpPr>
        <p:spPr>
          <a:xfrm>
            <a:off x="2987675" y="6236970"/>
            <a:ext cx="295275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0246" name="Text Box 6"/>
          <p:cNvSpPr txBox="1"/>
          <p:nvPr/>
        </p:nvSpPr>
        <p:spPr>
          <a:xfrm>
            <a:off x="3708400" y="5717858"/>
            <a:ext cx="1366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转  化</a:t>
            </a:r>
            <a:endParaRPr lang="zh-CN" altLang="en-US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1979613" y="6006783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endParaRPr lang="en-US" altLang="zh-CN" sz="28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6156325" y="593534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平角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49" name="Line 9"/>
          <p:cNvSpPr/>
          <p:nvPr/>
        </p:nvSpPr>
        <p:spPr>
          <a:xfrm>
            <a:off x="2987675" y="6381433"/>
            <a:ext cx="295275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0250" name="Text Box 10"/>
          <p:cNvSpPr txBox="1"/>
          <p:nvPr/>
        </p:nvSpPr>
        <p:spPr>
          <a:xfrm>
            <a:off x="6588125" y="1916113"/>
            <a:ext cx="574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折</a:t>
            </a:r>
            <a:endParaRPr lang="en-US" altLang="x-none" sz="24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0251" name="Picture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84213" y="2133600"/>
            <a:ext cx="2051050" cy="345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43213" y="2276475"/>
            <a:ext cx="2278062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Text Box 13"/>
          <p:cNvSpPr txBox="1"/>
          <p:nvPr/>
        </p:nvSpPr>
        <p:spPr>
          <a:xfrm>
            <a:off x="4067175" y="1916113"/>
            <a:ext cx="574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拼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0254" name="Picture 14" descr="图片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35600" y="2420938"/>
            <a:ext cx="2925763" cy="331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6" grpId="0"/>
      <p:bldP spid="10247" grpId="0"/>
      <p:bldP spid="10248" grpId="0"/>
      <p:bldP spid="10250" grpId="0"/>
      <p:bldP spid="102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11"/>
          <p:cNvSpPr txBox="1"/>
          <p:nvPr/>
        </p:nvSpPr>
        <p:spPr>
          <a:xfrm>
            <a:off x="539750" y="2349500"/>
            <a:ext cx="41036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锐角三角形的内角和是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268" name="Text Box 12"/>
          <p:cNvSpPr txBox="1"/>
          <p:nvPr/>
        </p:nvSpPr>
        <p:spPr>
          <a:xfrm>
            <a:off x="539750" y="3398838"/>
            <a:ext cx="4176713" cy="461962"/>
          </a:xfrm>
          <a:prstGeom prst="rect">
            <a:avLst/>
          </a:prstGeom>
          <a:solidFill>
            <a:schemeClr val="hlink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钝角三角形的内角和是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269" name="Text Box 13"/>
          <p:cNvSpPr txBox="1"/>
          <p:nvPr/>
        </p:nvSpPr>
        <p:spPr>
          <a:xfrm>
            <a:off x="611188" y="4406900"/>
            <a:ext cx="40322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直角三角形的内角和是</a:t>
            </a: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270" name="Text Box 15"/>
          <p:cNvSpPr txBox="1"/>
          <p:nvPr/>
        </p:nvSpPr>
        <p:spPr>
          <a:xfrm>
            <a:off x="5146675" y="3270250"/>
            <a:ext cx="3457575" cy="806450"/>
          </a:xfrm>
          <a:prstGeom prst="rect">
            <a:avLst/>
          </a:prstGeom>
          <a:solidFill>
            <a:srgbClr val="FF6600">
              <a:alpha val="23921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</a:pP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65000"/>
              </a:lnSpc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三角形的内角和是</a:t>
            </a:r>
            <a:r>
              <a:rPr lang="en-US" altLang="zh-CN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180°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65000"/>
              </a:lnSpc>
            </a:pP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10247" name="Group 17"/>
          <p:cNvGrpSpPr/>
          <p:nvPr/>
        </p:nvGrpSpPr>
        <p:grpSpPr>
          <a:xfrm>
            <a:off x="468313" y="1438275"/>
            <a:ext cx="5183187" cy="622300"/>
            <a:chOff x="0" y="0"/>
            <a:chExt cx="3265" cy="392"/>
          </a:xfrm>
        </p:grpSpPr>
        <p:pic>
          <p:nvPicPr>
            <p:cNvPr id="10250" name="Picture 18" descr="四下_页面_041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0"/>
              <a:ext cx="430" cy="3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1" name="Text Box 19"/>
            <p:cNvSpPr txBox="1"/>
            <p:nvPr/>
          </p:nvSpPr>
          <p:spPr>
            <a:xfrm>
              <a:off x="362" y="35"/>
              <a:ext cx="290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三角形三个内角的和是多少度？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1274" name="AutoShape 24"/>
          <p:cNvSpPr/>
          <p:nvPr/>
        </p:nvSpPr>
        <p:spPr>
          <a:xfrm>
            <a:off x="4787900" y="2525713"/>
            <a:ext cx="144463" cy="2233612"/>
          </a:xfrm>
          <a:prstGeom prst="rightBrace">
            <a:avLst>
              <a:gd name="adj1" fmla="val 10386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69" grpId="0"/>
      <p:bldP spid="11270" grpId="0" animBg="1"/>
      <p:bldP spid="11274" grpId="0" animBg="1"/>
    </p:bldLst>
  </p:timing>
</p:sld>
</file>

<file path=ppt/tags/tag1.xml><?xml version="1.0" encoding="utf-8"?>
<p:tagLst xmlns:p="http://schemas.openxmlformats.org/presentationml/2006/main">
  <p:tag name="KSO_WPP_MARK_KEY" val="53ada1cd-2322-46d2-b190-dece99be0a5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全屏显示(4:3)</PresentationFormat>
  <Paragraphs>179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楷体_GB2312</vt:lpstr>
      <vt:lpstr>新宋体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2014-08-14T12:58:00Z</dcterms:created>
  <dcterms:modified xsi:type="dcterms:W3CDTF">2023-02-06T11:54:52Z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FFABA44381514BB9A37E682F0A37F44C</vt:lpwstr>
  </property>
</Properties>
</file>