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9" r:id="rId3"/>
    <p:sldId id="280" r:id="rId4"/>
    <p:sldId id="281" r:id="rId5"/>
    <p:sldId id="282" r:id="rId6"/>
    <p:sldId id="283" r:id="rId7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076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577FBCB-D91D-4E53-B820-E6D7447B050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70746AD-A93A-4591-AE13-5955FD30B91A}" type="slidenum"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en-US" altLang="zh-CN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381DAA1-5151-4C26-9F2F-4069F124F832}" type="slidenum"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en-US" altLang="zh-CN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A7488E4-8B6F-49D2-B452-DE93A315C7A9}" type="slidenum">
              <a:rPr lang="zh-CN" altLang="en-US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6F04A-6CB1-4AD1-84D2-88FFF7BF9DE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0E9625-B167-4F40-AC93-B7282912133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83811-830C-490B-88A9-BA75EC2FB47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2326B-3E86-45B9-B247-C4415899834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7A8B1-3C00-4A8A-8F15-A445D62E8C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FE21E-9C33-45C8-A915-28AE45298A5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D2451F-D2E4-4605-AED0-1488F5FBBA3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D1B99-DAE4-4F46-BF92-03D6AE0E228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5BF4F9-3BD4-4DC0-B193-AD20E5A3A8D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6E82C-F291-466A-A89F-C01B8A0D056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79F05-B20F-4300-8626-0B6FBA635D4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D1C627B-804E-4623-B3B4-5D301B0AC55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2806700" y="3698800"/>
            <a:ext cx="3451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青岛版四年级下册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117725" y="3509888"/>
            <a:ext cx="4829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 txBox="1"/>
          <p:nvPr/>
        </p:nvSpPr>
        <p:spPr bwMode="auto">
          <a:xfrm>
            <a:off x="2117725" y="2585963"/>
            <a:ext cx="5035550" cy="9239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3600" dirty="0" smtClean="0"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36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3600" dirty="0" smtClean="0">
                <a:latin typeface="+mn-lt"/>
                <a:ea typeface="黑体" panose="02010609060101010101" pitchFamily="49" charset="-122"/>
              </a:rPr>
              <a:t>课</a:t>
            </a:r>
            <a:r>
              <a:rPr lang="zh-CN" altLang="en-US" sz="3600" dirty="0" smtClean="0">
                <a:latin typeface="+mn-lt"/>
                <a:ea typeface="黑体" panose="02010609060101010101" pitchFamily="49" charset="-122"/>
              </a:rPr>
              <a:t>时</a:t>
            </a:r>
            <a:endParaRPr lang="zh-CN" altLang="en-US" sz="36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 bwMode="auto">
          <a:xfrm>
            <a:off x="0" y="1450844"/>
            <a:ext cx="9144000" cy="115212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 动物世界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小数的意义和性质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39750" y="1628775"/>
            <a:ext cx="8234363" cy="319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720090" eaLnBrk="0" hangingPunct="0">
              <a:lnSpc>
                <a:spcPct val="120000"/>
              </a:lnSpc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20090" eaLnBrk="0" hangingPunct="0"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）小数点右边第一位是（         ）位，第三位是（         ）位。                       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20090" eaLnBrk="0" hangingPunct="0"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0.7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里面有（       ）个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；（        ）里面有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0.01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                       </a:t>
            </a:r>
            <a:endParaRPr 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20090" eaLnBrk="0" hangingPunct="0"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个（       ）是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0.8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是（       ）。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781675" y="2185988"/>
            <a:ext cx="9350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十分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646238" y="2692400"/>
            <a:ext cx="9350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千分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4251325" y="3203575"/>
            <a:ext cx="6318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6548438" y="3216275"/>
            <a:ext cx="9953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0.07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3171825" y="4240213"/>
            <a:ext cx="7921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0.1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7285038" y="4222750"/>
            <a:ext cx="5032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ChangeArrowheads="1"/>
          </p:cNvSpPr>
          <p:nvPr/>
        </p:nvSpPr>
        <p:spPr bwMode="auto">
          <a:xfrm>
            <a:off x="650875" y="1966913"/>
            <a:ext cx="8035925" cy="267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0.497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是由（       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、（       ）个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0.01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和（       ）个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0.001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组成的。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）一个小数，百位和百分位上都是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，其余数位上都是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，这个数是（                 ），读作（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4364038" y="2003425"/>
            <a:ext cx="5032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6534150" y="2017713"/>
            <a:ext cx="5032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1565275" y="2513013"/>
            <a:ext cx="5032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5059363" y="3548063"/>
            <a:ext cx="16906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200.02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1228725" y="4043363"/>
            <a:ext cx="2235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二百点零二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98513" y="1722438"/>
            <a:ext cx="57610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在括号里填上合适的小数。</a:t>
            </a:r>
            <a:endParaRPr 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2338" y="2709863"/>
            <a:ext cx="7062787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148013" y="2687638"/>
            <a:ext cx="7921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1.7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987800" y="2678113"/>
            <a:ext cx="7921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2.4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626100" y="2684463"/>
            <a:ext cx="7921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3.8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351588" y="2684463"/>
            <a:ext cx="7921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4.4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2"/>
          <p:cNvGrpSpPr/>
          <p:nvPr/>
        </p:nvGrpSpPr>
        <p:grpSpPr bwMode="auto">
          <a:xfrm>
            <a:off x="1374775" y="1998663"/>
            <a:ext cx="5545138" cy="2032000"/>
            <a:chOff x="1374775" y="1141411"/>
            <a:chExt cx="5545138" cy="2032638"/>
          </a:xfrm>
        </p:grpSpPr>
        <p:sp>
          <p:nvSpPr>
            <p:cNvPr id="18434" name="Rectangle 2"/>
            <p:cNvSpPr>
              <a:spLocks noChangeArrowheads="1"/>
            </p:cNvSpPr>
            <p:nvPr/>
          </p:nvSpPr>
          <p:spPr bwMode="auto">
            <a:xfrm>
              <a:off x="1374775" y="2528888"/>
              <a:ext cx="5545138" cy="566737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35" name="Rectangle 4"/>
            <p:cNvSpPr>
              <a:spLocks noChangeArrowheads="1"/>
            </p:cNvSpPr>
            <p:nvPr/>
          </p:nvSpPr>
          <p:spPr bwMode="auto">
            <a:xfrm>
              <a:off x="2525713" y="1144586"/>
              <a:ext cx="119062" cy="1384300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36" name="Rectangle 5"/>
            <p:cNvSpPr>
              <a:spLocks noChangeArrowheads="1"/>
            </p:cNvSpPr>
            <p:nvPr/>
          </p:nvSpPr>
          <p:spPr bwMode="auto">
            <a:xfrm>
              <a:off x="3368675" y="1141411"/>
              <a:ext cx="119063" cy="1382712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37" name="Rectangle 6"/>
            <p:cNvSpPr>
              <a:spLocks noChangeArrowheads="1"/>
            </p:cNvSpPr>
            <p:nvPr/>
          </p:nvSpPr>
          <p:spPr bwMode="auto">
            <a:xfrm>
              <a:off x="4289425" y="1144586"/>
              <a:ext cx="119063" cy="1384300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38" name="Rectangle 7"/>
            <p:cNvSpPr>
              <a:spLocks noChangeArrowheads="1"/>
            </p:cNvSpPr>
            <p:nvPr/>
          </p:nvSpPr>
          <p:spPr bwMode="auto">
            <a:xfrm>
              <a:off x="5270500" y="1144586"/>
              <a:ext cx="119063" cy="1384300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39" name="Rectangle 8"/>
            <p:cNvSpPr>
              <a:spLocks noChangeArrowheads="1"/>
            </p:cNvSpPr>
            <p:nvPr/>
          </p:nvSpPr>
          <p:spPr bwMode="auto">
            <a:xfrm>
              <a:off x="6208713" y="1144586"/>
              <a:ext cx="119062" cy="1384300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40" name="Oval 10"/>
            <p:cNvSpPr>
              <a:spLocks noChangeArrowheads="1"/>
            </p:cNvSpPr>
            <p:nvPr/>
          </p:nvSpPr>
          <p:spPr bwMode="auto">
            <a:xfrm>
              <a:off x="3822700" y="2744788"/>
              <a:ext cx="119063" cy="12541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41" name="Rectangle 47"/>
            <p:cNvSpPr>
              <a:spLocks noChangeArrowheads="1"/>
            </p:cNvSpPr>
            <p:nvPr/>
          </p:nvSpPr>
          <p:spPr bwMode="auto">
            <a:xfrm>
              <a:off x="1762125" y="1141411"/>
              <a:ext cx="119063" cy="1382712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42" name="Text Box 28"/>
            <p:cNvSpPr txBox="1">
              <a:spLocks noChangeArrowheads="1"/>
            </p:cNvSpPr>
            <p:nvPr/>
          </p:nvSpPr>
          <p:spPr bwMode="auto">
            <a:xfrm>
              <a:off x="1374775" y="2600325"/>
              <a:ext cx="8858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百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43" name="Text Box 28"/>
            <p:cNvSpPr txBox="1">
              <a:spLocks noChangeArrowheads="1"/>
            </p:cNvSpPr>
            <p:nvPr/>
          </p:nvSpPr>
          <p:spPr bwMode="auto">
            <a:xfrm>
              <a:off x="2093913" y="2600325"/>
              <a:ext cx="8858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十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44" name="Text Box 28"/>
            <p:cNvSpPr txBox="1">
              <a:spLocks noChangeArrowheads="1"/>
            </p:cNvSpPr>
            <p:nvPr/>
          </p:nvSpPr>
          <p:spPr bwMode="auto">
            <a:xfrm>
              <a:off x="4000500" y="2528888"/>
              <a:ext cx="741363" cy="645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十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分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45" name="Text Box 28"/>
            <p:cNvSpPr txBox="1">
              <a:spLocks noChangeArrowheads="1"/>
            </p:cNvSpPr>
            <p:nvPr/>
          </p:nvSpPr>
          <p:spPr bwMode="auto">
            <a:xfrm>
              <a:off x="4902200" y="2528888"/>
              <a:ext cx="885825" cy="645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百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分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46" name="Text Box 28"/>
            <p:cNvSpPr txBox="1">
              <a:spLocks noChangeArrowheads="1"/>
            </p:cNvSpPr>
            <p:nvPr/>
          </p:nvSpPr>
          <p:spPr bwMode="auto">
            <a:xfrm>
              <a:off x="5838825" y="2528888"/>
              <a:ext cx="885825" cy="645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千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分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47" name="Text Box 28"/>
            <p:cNvSpPr txBox="1">
              <a:spLocks noChangeArrowheads="1"/>
            </p:cNvSpPr>
            <p:nvPr/>
          </p:nvSpPr>
          <p:spPr bwMode="auto">
            <a:xfrm>
              <a:off x="3101975" y="2600325"/>
              <a:ext cx="6477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 Box 27"/>
          <p:cNvSpPr txBox="1">
            <a:spLocks noChangeArrowheads="1"/>
          </p:cNvSpPr>
          <p:nvPr/>
        </p:nvSpPr>
        <p:spPr bwMode="auto">
          <a:xfrm>
            <a:off x="1541463" y="3594100"/>
            <a:ext cx="51054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en-US" altLang="zh-CN" sz="36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3600">
                <a:latin typeface="Times New Roman" panose="02020603050405020304" pitchFamily="18" charset="0"/>
                <a:ea typeface="黑体" panose="02010609060101010101" pitchFamily="49" charset="-122"/>
              </a:rPr>
              <a:t>3      3      3       3      3</a:t>
            </a:r>
            <a:endParaRPr lang="en-US" altLang="zh-CN" sz="36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87" name="AutoShape 46"/>
          <p:cNvSpPr>
            <a:spLocks noChangeArrowheads="1"/>
          </p:cNvSpPr>
          <p:nvPr/>
        </p:nvSpPr>
        <p:spPr bwMode="auto">
          <a:xfrm>
            <a:off x="692150" y="936625"/>
            <a:ext cx="7991475" cy="1055688"/>
          </a:xfrm>
          <a:prstGeom prst="flowChartAlternateProcess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720090" eaLnBrk="0" hangingPunct="0"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先写出计数器所表示的数，再说说各个数位上的数所表示的意义。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50" name="Text Box 9"/>
          <p:cNvSpPr txBox="1">
            <a:spLocks noChangeArrowheads="1"/>
          </p:cNvSpPr>
          <p:nvPr/>
        </p:nvSpPr>
        <p:spPr bwMode="auto">
          <a:xfrm>
            <a:off x="2847975" y="2133600"/>
            <a:ext cx="311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2317750" y="3119438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2317750" y="2849563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3162300" y="3109913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3162300" y="2838450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079875" y="3114675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4079875" y="2843213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5083175" y="3114675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5083175" y="2847975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6022975" y="3113088"/>
            <a:ext cx="522288" cy="268287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6018213" y="2847975"/>
            <a:ext cx="522287" cy="268288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Oval 35"/>
          <p:cNvSpPr>
            <a:spLocks noChangeArrowheads="1"/>
          </p:cNvSpPr>
          <p:nvPr/>
        </p:nvSpPr>
        <p:spPr bwMode="auto">
          <a:xfrm>
            <a:off x="3162300" y="2566988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Oval 36"/>
          <p:cNvSpPr>
            <a:spLocks noChangeArrowheads="1"/>
          </p:cNvSpPr>
          <p:nvPr/>
        </p:nvSpPr>
        <p:spPr bwMode="auto">
          <a:xfrm>
            <a:off x="4079875" y="2571750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Oval 37"/>
          <p:cNvSpPr>
            <a:spLocks noChangeArrowheads="1"/>
          </p:cNvSpPr>
          <p:nvPr/>
        </p:nvSpPr>
        <p:spPr bwMode="auto">
          <a:xfrm>
            <a:off x="5084763" y="2579688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Oval 38"/>
          <p:cNvSpPr>
            <a:spLocks noChangeArrowheads="1"/>
          </p:cNvSpPr>
          <p:nvPr/>
        </p:nvSpPr>
        <p:spPr bwMode="auto">
          <a:xfrm>
            <a:off x="6016625" y="2581275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3822700" y="4195763"/>
            <a:ext cx="119063" cy="12541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2306638" y="2571750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5" name="Group 36"/>
          <p:cNvGrpSpPr/>
          <p:nvPr/>
        </p:nvGrpSpPr>
        <p:grpSpPr bwMode="auto">
          <a:xfrm>
            <a:off x="2295525" y="4729163"/>
            <a:ext cx="2012950" cy="879475"/>
            <a:chOff x="-160" y="-58"/>
            <a:chExt cx="1268" cy="554"/>
          </a:xfrm>
        </p:grpSpPr>
        <p:sp>
          <p:nvSpPr>
            <p:cNvPr id="18468" name="Rectangle 4"/>
            <p:cNvSpPr>
              <a:spLocks noChangeArrowheads="1"/>
            </p:cNvSpPr>
            <p:nvPr/>
          </p:nvSpPr>
          <p:spPr bwMode="auto">
            <a:xfrm>
              <a:off x="-160" y="0"/>
              <a:ext cx="1268" cy="49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lnSpc>
                  <a:spcPct val="115000"/>
                </a:lnSpc>
              </a:pP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表示3个         ，</a:t>
              </a:r>
              <a:b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</a:b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也表示3个0.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8469" name="Group 38"/>
            <p:cNvGrpSpPr/>
            <p:nvPr/>
          </p:nvGrpSpPr>
          <p:grpSpPr bwMode="auto">
            <a:xfrm>
              <a:off x="476" y="-58"/>
              <a:ext cx="276" cy="403"/>
              <a:chOff x="-159" y="-58"/>
              <a:chExt cx="276" cy="403"/>
            </a:xfrm>
          </p:grpSpPr>
          <p:sp>
            <p:nvSpPr>
              <p:cNvPr id="18470" name="Text Box 26"/>
              <p:cNvSpPr txBox="1">
                <a:spLocks noChangeArrowheads="1"/>
              </p:cNvSpPr>
              <p:nvPr/>
            </p:nvSpPr>
            <p:spPr bwMode="auto">
              <a:xfrm>
                <a:off x="-119" y="-58"/>
                <a:ext cx="174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471" name="Text Box 27"/>
              <p:cNvSpPr txBox="1">
                <a:spLocks noChangeArrowheads="1"/>
              </p:cNvSpPr>
              <p:nvPr/>
            </p:nvSpPr>
            <p:spPr bwMode="auto">
              <a:xfrm>
                <a:off x="-159" y="94"/>
                <a:ext cx="276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472" name="Line 28"/>
              <p:cNvSpPr>
                <a:spLocks noChangeShapeType="1"/>
              </p:cNvSpPr>
              <p:nvPr/>
            </p:nvSpPr>
            <p:spPr bwMode="auto">
              <a:xfrm>
                <a:off x="-140" y="150"/>
                <a:ext cx="22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Group 42"/>
          <p:cNvGrpSpPr/>
          <p:nvPr/>
        </p:nvGrpSpPr>
        <p:grpSpPr bwMode="auto">
          <a:xfrm>
            <a:off x="4483100" y="4681538"/>
            <a:ext cx="2114550" cy="895350"/>
            <a:chOff x="0" y="-38"/>
            <a:chExt cx="990" cy="564"/>
          </a:xfrm>
        </p:grpSpPr>
        <p:sp>
          <p:nvSpPr>
            <p:cNvPr id="18474" name="Rectangle 4"/>
            <p:cNvSpPr>
              <a:spLocks noChangeArrowheads="1"/>
            </p:cNvSpPr>
            <p:nvPr/>
          </p:nvSpPr>
          <p:spPr bwMode="auto">
            <a:xfrm>
              <a:off x="0" y="30"/>
              <a:ext cx="990" cy="49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lnSpc>
                  <a:spcPct val="115000"/>
                </a:lnSpc>
              </a:pP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表示3个         ，</a:t>
              </a:r>
              <a:b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</a:b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也表示3个0.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01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8475" name="Group 44"/>
            <p:cNvGrpSpPr/>
            <p:nvPr/>
          </p:nvGrpSpPr>
          <p:grpSpPr bwMode="auto">
            <a:xfrm>
              <a:off x="450" y="-38"/>
              <a:ext cx="304" cy="404"/>
              <a:chOff x="-140" y="-38"/>
              <a:chExt cx="304" cy="404"/>
            </a:xfrm>
          </p:grpSpPr>
          <p:sp>
            <p:nvSpPr>
              <p:cNvPr id="18476" name="Text Box 26"/>
              <p:cNvSpPr txBox="1">
                <a:spLocks noChangeArrowheads="1"/>
              </p:cNvSpPr>
              <p:nvPr/>
            </p:nvSpPr>
            <p:spPr bwMode="auto">
              <a:xfrm>
                <a:off x="-78" y="-38"/>
                <a:ext cx="174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477" name="Text Box 27"/>
              <p:cNvSpPr txBox="1">
                <a:spLocks noChangeArrowheads="1"/>
              </p:cNvSpPr>
              <p:nvPr/>
            </p:nvSpPr>
            <p:spPr bwMode="auto">
              <a:xfrm>
                <a:off x="-140" y="115"/>
                <a:ext cx="304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478" name="Line 28"/>
              <p:cNvSpPr>
                <a:spLocks noChangeShapeType="1"/>
              </p:cNvSpPr>
              <p:nvPr/>
            </p:nvSpPr>
            <p:spPr bwMode="auto">
              <a:xfrm>
                <a:off x="-107" y="166"/>
                <a:ext cx="20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Group 48"/>
          <p:cNvGrpSpPr/>
          <p:nvPr/>
        </p:nvGrpSpPr>
        <p:grpSpPr bwMode="auto">
          <a:xfrm>
            <a:off x="6732588" y="4659313"/>
            <a:ext cx="2222500" cy="887412"/>
            <a:chOff x="0" y="-34"/>
            <a:chExt cx="1026" cy="559"/>
          </a:xfrm>
        </p:grpSpPr>
        <p:sp>
          <p:nvSpPr>
            <p:cNvPr id="18480" name="Rectangle 4"/>
            <p:cNvSpPr>
              <a:spLocks noChangeArrowheads="1"/>
            </p:cNvSpPr>
            <p:nvPr/>
          </p:nvSpPr>
          <p:spPr bwMode="auto">
            <a:xfrm>
              <a:off x="0" y="29"/>
              <a:ext cx="1026" cy="496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prstDash val="sysDot"/>
              <a:miter lim="800000"/>
            </a:ln>
          </p:spPr>
          <p:txBody>
            <a:bodyPr anchor="ctr"/>
            <a:lstStyle/>
            <a:p>
              <a:pPr>
                <a:lnSpc>
                  <a:spcPct val="115000"/>
                </a:lnSpc>
              </a:pP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表示3个           ，</a:t>
              </a:r>
              <a:b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</a:b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也表示3个0.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001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8481" name="Group 50"/>
            <p:cNvGrpSpPr/>
            <p:nvPr/>
          </p:nvGrpSpPr>
          <p:grpSpPr bwMode="auto">
            <a:xfrm>
              <a:off x="424" y="-34"/>
              <a:ext cx="420" cy="397"/>
              <a:chOff x="-120" y="-34"/>
              <a:chExt cx="420" cy="397"/>
            </a:xfrm>
          </p:grpSpPr>
          <p:sp>
            <p:nvSpPr>
              <p:cNvPr id="18482" name="Text Box 26"/>
              <p:cNvSpPr txBox="1">
                <a:spLocks noChangeArrowheads="1"/>
              </p:cNvSpPr>
              <p:nvPr/>
            </p:nvSpPr>
            <p:spPr bwMode="auto">
              <a:xfrm>
                <a:off x="-33" y="-34"/>
                <a:ext cx="174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483" name="Text Box 27"/>
              <p:cNvSpPr txBox="1">
                <a:spLocks noChangeArrowheads="1"/>
              </p:cNvSpPr>
              <p:nvPr/>
            </p:nvSpPr>
            <p:spPr bwMode="auto">
              <a:xfrm>
                <a:off x="-120" y="112"/>
                <a:ext cx="420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r>
                  <a:rPr lang="en-US" altLang="zh-CN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484" name="Line 28"/>
              <p:cNvSpPr>
                <a:spLocks noChangeShapeType="1"/>
              </p:cNvSpPr>
              <p:nvPr/>
            </p:nvSpPr>
            <p:spPr bwMode="auto">
              <a:xfrm>
                <a:off x="-73" y="171"/>
                <a:ext cx="23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550863" y="3983038"/>
            <a:ext cx="1465262" cy="43180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表示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558800" y="4487863"/>
            <a:ext cx="1463675" cy="43180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表示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5" name="Line 56"/>
          <p:cNvSpPr>
            <a:spLocks noChangeShapeType="1"/>
          </p:cNvSpPr>
          <p:nvPr/>
        </p:nvSpPr>
        <p:spPr bwMode="auto">
          <a:xfrm flipH="1" flipV="1">
            <a:off x="2014538" y="4216400"/>
            <a:ext cx="306387" cy="4763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Line 57"/>
          <p:cNvSpPr>
            <a:spLocks noChangeShapeType="1"/>
          </p:cNvSpPr>
          <p:nvPr/>
        </p:nvSpPr>
        <p:spPr bwMode="auto">
          <a:xfrm flipH="1">
            <a:off x="2022475" y="4359275"/>
            <a:ext cx="1271588" cy="344488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Line 58"/>
          <p:cNvSpPr>
            <a:spLocks noChangeShapeType="1"/>
          </p:cNvSpPr>
          <p:nvPr/>
        </p:nvSpPr>
        <p:spPr bwMode="auto">
          <a:xfrm rot="16200000" flipH="1">
            <a:off x="5218113" y="4598988"/>
            <a:ext cx="323850" cy="12700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Line 59"/>
          <p:cNvSpPr>
            <a:spLocks noChangeShapeType="1"/>
          </p:cNvSpPr>
          <p:nvPr/>
        </p:nvSpPr>
        <p:spPr bwMode="auto">
          <a:xfrm rot="5400000">
            <a:off x="3614737" y="4130676"/>
            <a:ext cx="365125" cy="914400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Line 60"/>
          <p:cNvSpPr>
            <a:spLocks noChangeShapeType="1"/>
          </p:cNvSpPr>
          <p:nvPr/>
        </p:nvSpPr>
        <p:spPr bwMode="auto">
          <a:xfrm rot="16200000" flipH="1">
            <a:off x="6643688" y="4095750"/>
            <a:ext cx="411162" cy="846138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92" name="Text Box 61"/>
          <p:cNvSpPr txBox="1">
            <a:spLocks noChangeArrowheads="1"/>
          </p:cNvSpPr>
          <p:nvPr/>
        </p:nvSpPr>
        <p:spPr bwMode="auto">
          <a:xfrm>
            <a:off x="582613" y="1911350"/>
            <a:ext cx="1028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33" grpId="0" bldLvl="0" animBg="1"/>
      <p:bldP spid="34" grpId="0" bldLvl="0" animBg="1"/>
      <p:bldP spid="53" grpId="0" bldLvl="0" animBg="1"/>
      <p:bldP spid="54" grpId="0" bldLvl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2"/>
          <p:cNvGrpSpPr/>
          <p:nvPr/>
        </p:nvGrpSpPr>
        <p:grpSpPr bwMode="auto">
          <a:xfrm>
            <a:off x="1693863" y="1535113"/>
            <a:ext cx="5545137" cy="2044700"/>
            <a:chOff x="1593850" y="1096963"/>
            <a:chExt cx="5545138" cy="2045335"/>
          </a:xfrm>
        </p:grpSpPr>
        <p:sp>
          <p:nvSpPr>
            <p:cNvPr id="19458" name="Rectangle 2"/>
            <p:cNvSpPr>
              <a:spLocks noChangeArrowheads="1"/>
            </p:cNvSpPr>
            <p:nvPr/>
          </p:nvSpPr>
          <p:spPr bwMode="auto">
            <a:xfrm>
              <a:off x="1593850" y="2497138"/>
              <a:ext cx="5545138" cy="566737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59" name="Rectangle 4"/>
            <p:cNvSpPr>
              <a:spLocks noChangeArrowheads="1"/>
            </p:cNvSpPr>
            <p:nvPr/>
          </p:nvSpPr>
          <p:spPr bwMode="auto">
            <a:xfrm>
              <a:off x="2744788" y="1100138"/>
              <a:ext cx="119062" cy="1384300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60" name="Rectangle 5"/>
            <p:cNvSpPr>
              <a:spLocks noChangeArrowheads="1"/>
            </p:cNvSpPr>
            <p:nvPr/>
          </p:nvSpPr>
          <p:spPr bwMode="auto">
            <a:xfrm>
              <a:off x="3587750" y="1096963"/>
              <a:ext cx="119063" cy="1382712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61" name="Rectangle 6"/>
            <p:cNvSpPr>
              <a:spLocks noChangeArrowheads="1"/>
            </p:cNvSpPr>
            <p:nvPr/>
          </p:nvSpPr>
          <p:spPr bwMode="auto">
            <a:xfrm>
              <a:off x="4508500" y="1100138"/>
              <a:ext cx="119063" cy="1384300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62" name="Rectangle 7"/>
            <p:cNvSpPr>
              <a:spLocks noChangeArrowheads="1"/>
            </p:cNvSpPr>
            <p:nvPr/>
          </p:nvSpPr>
          <p:spPr bwMode="auto">
            <a:xfrm>
              <a:off x="5489575" y="1100138"/>
              <a:ext cx="119063" cy="1384300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63" name="Rectangle 8"/>
            <p:cNvSpPr>
              <a:spLocks noChangeArrowheads="1"/>
            </p:cNvSpPr>
            <p:nvPr/>
          </p:nvSpPr>
          <p:spPr bwMode="auto">
            <a:xfrm>
              <a:off x="6427788" y="1100138"/>
              <a:ext cx="119062" cy="1384300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64" name="Oval 10"/>
            <p:cNvSpPr>
              <a:spLocks noChangeArrowheads="1"/>
            </p:cNvSpPr>
            <p:nvPr/>
          </p:nvSpPr>
          <p:spPr bwMode="auto">
            <a:xfrm>
              <a:off x="4041775" y="2713038"/>
              <a:ext cx="119063" cy="12541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65" name="Rectangle 47"/>
            <p:cNvSpPr>
              <a:spLocks noChangeArrowheads="1"/>
            </p:cNvSpPr>
            <p:nvPr/>
          </p:nvSpPr>
          <p:spPr bwMode="auto">
            <a:xfrm>
              <a:off x="1981200" y="1096963"/>
              <a:ext cx="119063" cy="1382712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66" name="Text Box 28"/>
            <p:cNvSpPr txBox="1">
              <a:spLocks noChangeArrowheads="1"/>
            </p:cNvSpPr>
            <p:nvPr/>
          </p:nvSpPr>
          <p:spPr bwMode="auto">
            <a:xfrm>
              <a:off x="1593850" y="2568575"/>
              <a:ext cx="8858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百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67" name="Text Box 28"/>
            <p:cNvSpPr txBox="1">
              <a:spLocks noChangeArrowheads="1"/>
            </p:cNvSpPr>
            <p:nvPr/>
          </p:nvSpPr>
          <p:spPr bwMode="auto">
            <a:xfrm>
              <a:off x="2312988" y="2568575"/>
              <a:ext cx="8858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十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68" name="Text Box 28"/>
            <p:cNvSpPr txBox="1">
              <a:spLocks noChangeArrowheads="1"/>
            </p:cNvSpPr>
            <p:nvPr/>
          </p:nvSpPr>
          <p:spPr bwMode="auto">
            <a:xfrm>
              <a:off x="4219575" y="2497138"/>
              <a:ext cx="741363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十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分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69" name="Text Box 28"/>
            <p:cNvSpPr txBox="1">
              <a:spLocks noChangeArrowheads="1"/>
            </p:cNvSpPr>
            <p:nvPr/>
          </p:nvSpPr>
          <p:spPr bwMode="auto">
            <a:xfrm>
              <a:off x="5121275" y="2497138"/>
              <a:ext cx="885825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百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分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0" name="Text Box 28"/>
            <p:cNvSpPr txBox="1">
              <a:spLocks noChangeArrowheads="1"/>
            </p:cNvSpPr>
            <p:nvPr/>
          </p:nvSpPr>
          <p:spPr bwMode="auto">
            <a:xfrm>
              <a:off x="6057900" y="2497138"/>
              <a:ext cx="885825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千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分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1" name="Text Box 28"/>
            <p:cNvSpPr txBox="1">
              <a:spLocks noChangeArrowheads="1"/>
            </p:cNvSpPr>
            <p:nvPr/>
          </p:nvSpPr>
          <p:spPr bwMode="auto">
            <a:xfrm>
              <a:off x="3321050" y="2568575"/>
              <a:ext cx="6477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75000"/>
                </a:lnSpc>
              </a:pPr>
              <a:r>
                <a: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rPr>
                <a:t>位</a:t>
              </a:r>
              <a:endPara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 Box 27"/>
          <p:cNvSpPr txBox="1">
            <a:spLocks noChangeArrowheads="1"/>
          </p:cNvSpPr>
          <p:nvPr/>
        </p:nvSpPr>
        <p:spPr bwMode="auto">
          <a:xfrm>
            <a:off x="1262063" y="3136900"/>
            <a:ext cx="604837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en-US" altLang="zh-CN" sz="36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3600">
                <a:latin typeface="Times New Roman" panose="02020603050405020304" pitchFamily="18" charset="0"/>
                <a:ea typeface="黑体" panose="02010609060101010101" pitchFamily="49" charset="-122"/>
              </a:rPr>
              <a:t>2     2      4      3      4       3</a:t>
            </a:r>
            <a:endParaRPr lang="en-US" altLang="zh-CN" sz="36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73" name="Text Box 9"/>
          <p:cNvSpPr txBox="1">
            <a:spLocks noChangeArrowheads="1"/>
          </p:cNvSpPr>
          <p:nvPr/>
        </p:nvSpPr>
        <p:spPr bwMode="auto">
          <a:xfrm>
            <a:off x="3167063" y="1682750"/>
            <a:ext cx="311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2641600" y="2654300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2641600" y="2384425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3500438" y="2654300"/>
            <a:ext cx="522287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3500438" y="2382838"/>
            <a:ext cx="522287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403725" y="2660650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4403725" y="2389188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5387975" y="2663825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5387975" y="2397125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6329363" y="2655888"/>
            <a:ext cx="522287" cy="268287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6329363" y="2386013"/>
            <a:ext cx="522287" cy="268287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Oval 35"/>
          <p:cNvSpPr>
            <a:spLocks noChangeArrowheads="1"/>
          </p:cNvSpPr>
          <p:nvPr/>
        </p:nvSpPr>
        <p:spPr bwMode="auto">
          <a:xfrm>
            <a:off x="3500438" y="2111375"/>
            <a:ext cx="522287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Oval 36"/>
          <p:cNvSpPr>
            <a:spLocks noChangeArrowheads="1"/>
          </p:cNvSpPr>
          <p:nvPr/>
        </p:nvSpPr>
        <p:spPr bwMode="auto">
          <a:xfrm>
            <a:off x="4403725" y="2117725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Oval 37"/>
          <p:cNvSpPr>
            <a:spLocks noChangeArrowheads="1"/>
          </p:cNvSpPr>
          <p:nvPr/>
        </p:nvSpPr>
        <p:spPr bwMode="auto">
          <a:xfrm>
            <a:off x="5389563" y="2128838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Oval 38"/>
          <p:cNvSpPr>
            <a:spLocks noChangeArrowheads="1"/>
          </p:cNvSpPr>
          <p:nvPr/>
        </p:nvSpPr>
        <p:spPr bwMode="auto">
          <a:xfrm>
            <a:off x="6329363" y="2111375"/>
            <a:ext cx="522287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4141788" y="3730625"/>
            <a:ext cx="119062" cy="12541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1863725" y="2663825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738188" y="4175125"/>
            <a:ext cx="1368425" cy="43180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表示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1012825" y="4713288"/>
            <a:ext cx="1366838" cy="43180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表示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1   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5" name="Line 56"/>
          <p:cNvSpPr>
            <a:spLocks noChangeShapeType="1"/>
          </p:cNvSpPr>
          <p:nvPr/>
        </p:nvSpPr>
        <p:spPr bwMode="auto">
          <a:xfrm flipH="1">
            <a:off x="2122488" y="4041775"/>
            <a:ext cx="628650" cy="288925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Line 57"/>
          <p:cNvSpPr>
            <a:spLocks noChangeShapeType="1"/>
          </p:cNvSpPr>
          <p:nvPr/>
        </p:nvSpPr>
        <p:spPr bwMode="auto">
          <a:xfrm flipH="1">
            <a:off x="2273300" y="3992563"/>
            <a:ext cx="1365250" cy="706437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Line 58"/>
          <p:cNvSpPr>
            <a:spLocks noChangeShapeType="1"/>
          </p:cNvSpPr>
          <p:nvPr/>
        </p:nvSpPr>
        <p:spPr bwMode="auto">
          <a:xfrm rot="16200000" flipH="1">
            <a:off x="5368925" y="4321175"/>
            <a:ext cx="558800" cy="12700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Line 59"/>
          <p:cNvSpPr>
            <a:spLocks noChangeShapeType="1"/>
          </p:cNvSpPr>
          <p:nvPr/>
        </p:nvSpPr>
        <p:spPr bwMode="auto">
          <a:xfrm rot="5400000">
            <a:off x="4175919" y="3955257"/>
            <a:ext cx="433387" cy="647700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Line 60"/>
          <p:cNvSpPr>
            <a:spLocks noChangeShapeType="1"/>
          </p:cNvSpPr>
          <p:nvPr/>
        </p:nvSpPr>
        <p:spPr bwMode="auto">
          <a:xfrm rot="16200000" flipH="1">
            <a:off x="7027863" y="3614737"/>
            <a:ext cx="412750" cy="1050925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Oval 35"/>
          <p:cNvSpPr>
            <a:spLocks noChangeArrowheads="1"/>
          </p:cNvSpPr>
          <p:nvPr/>
        </p:nvSpPr>
        <p:spPr bwMode="auto">
          <a:xfrm>
            <a:off x="3494088" y="1851025"/>
            <a:ext cx="522287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" name="Oval 36"/>
          <p:cNvSpPr>
            <a:spLocks noChangeArrowheads="1"/>
          </p:cNvSpPr>
          <p:nvPr/>
        </p:nvSpPr>
        <p:spPr bwMode="auto">
          <a:xfrm>
            <a:off x="1863725" y="2392363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" name="Oval 37"/>
          <p:cNvSpPr>
            <a:spLocks noChangeArrowheads="1"/>
          </p:cNvSpPr>
          <p:nvPr/>
        </p:nvSpPr>
        <p:spPr bwMode="auto">
          <a:xfrm>
            <a:off x="5391150" y="1851025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996600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225425" y="3573463"/>
            <a:ext cx="1492250" cy="43180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表示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4" name="Line 65"/>
          <p:cNvSpPr>
            <a:spLocks noChangeShapeType="1"/>
          </p:cNvSpPr>
          <p:nvPr/>
        </p:nvSpPr>
        <p:spPr bwMode="auto">
          <a:xfrm flipH="1">
            <a:off x="1725613" y="3773488"/>
            <a:ext cx="247650" cy="4762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2" name="Text Box 66"/>
          <p:cNvSpPr txBox="1">
            <a:spLocks noChangeArrowheads="1"/>
          </p:cNvSpPr>
          <p:nvPr/>
        </p:nvSpPr>
        <p:spPr bwMode="auto">
          <a:xfrm>
            <a:off x="601663" y="1343025"/>
            <a:ext cx="1168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67" name="Group 36"/>
          <p:cNvGrpSpPr/>
          <p:nvPr/>
        </p:nvGrpSpPr>
        <p:grpSpPr bwMode="auto">
          <a:xfrm>
            <a:off x="2536825" y="4584700"/>
            <a:ext cx="2012950" cy="879475"/>
            <a:chOff x="-160" y="-58"/>
            <a:chExt cx="1268" cy="554"/>
          </a:xfrm>
        </p:grpSpPr>
        <p:sp>
          <p:nvSpPr>
            <p:cNvPr id="19504" name="Rectangle 4"/>
            <p:cNvSpPr>
              <a:spLocks noChangeArrowheads="1"/>
            </p:cNvSpPr>
            <p:nvPr/>
          </p:nvSpPr>
          <p:spPr bwMode="auto">
            <a:xfrm>
              <a:off x="-160" y="0"/>
              <a:ext cx="1268" cy="49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lnSpc>
                  <a:spcPct val="115000"/>
                </a:lnSpc>
              </a:pP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表示3个         ，</a:t>
              </a:r>
              <a:b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</a:b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也表示3个0.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9505" name="Group 38"/>
            <p:cNvGrpSpPr/>
            <p:nvPr/>
          </p:nvGrpSpPr>
          <p:grpSpPr bwMode="auto">
            <a:xfrm>
              <a:off x="476" y="-58"/>
              <a:ext cx="276" cy="403"/>
              <a:chOff x="-159" y="-58"/>
              <a:chExt cx="276" cy="403"/>
            </a:xfrm>
          </p:grpSpPr>
          <p:sp>
            <p:nvSpPr>
              <p:cNvPr id="19506" name="Text Box 26"/>
              <p:cNvSpPr txBox="1">
                <a:spLocks noChangeArrowheads="1"/>
              </p:cNvSpPr>
              <p:nvPr/>
            </p:nvSpPr>
            <p:spPr bwMode="auto">
              <a:xfrm>
                <a:off x="-119" y="-58"/>
                <a:ext cx="174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507" name="Text Box 27"/>
              <p:cNvSpPr txBox="1">
                <a:spLocks noChangeArrowheads="1"/>
              </p:cNvSpPr>
              <p:nvPr/>
            </p:nvSpPr>
            <p:spPr bwMode="auto">
              <a:xfrm>
                <a:off x="-159" y="94"/>
                <a:ext cx="276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508" name="Line 28"/>
              <p:cNvSpPr>
                <a:spLocks noChangeShapeType="1"/>
              </p:cNvSpPr>
              <p:nvPr/>
            </p:nvSpPr>
            <p:spPr bwMode="auto">
              <a:xfrm>
                <a:off x="-140" y="150"/>
                <a:ext cx="22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Group 42"/>
          <p:cNvGrpSpPr/>
          <p:nvPr/>
        </p:nvGrpSpPr>
        <p:grpSpPr bwMode="auto">
          <a:xfrm>
            <a:off x="4645025" y="4549775"/>
            <a:ext cx="2114550" cy="895350"/>
            <a:chOff x="0" y="-38"/>
            <a:chExt cx="990" cy="564"/>
          </a:xfrm>
        </p:grpSpPr>
        <p:sp>
          <p:nvSpPr>
            <p:cNvPr id="19510" name="Rectangle 4"/>
            <p:cNvSpPr>
              <a:spLocks noChangeArrowheads="1"/>
            </p:cNvSpPr>
            <p:nvPr/>
          </p:nvSpPr>
          <p:spPr bwMode="auto">
            <a:xfrm>
              <a:off x="0" y="30"/>
              <a:ext cx="990" cy="49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lnSpc>
                  <a:spcPct val="115000"/>
                </a:lnSpc>
              </a:pP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表示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         ，</a:t>
              </a:r>
              <a:b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</a:b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也表示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个0.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01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9511" name="Group 44"/>
            <p:cNvGrpSpPr/>
            <p:nvPr/>
          </p:nvGrpSpPr>
          <p:grpSpPr bwMode="auto">
            <a:xfrm>
              <a:off x="450" y="-38"/>
              <a:ext cx="304" cy="404"/>
              <a:chOff x="-140" y="-38"/>
              <a:chExt cx="304" cy="404"/>
            </a:xfrm>
          </p:grpSpPr>
          <p:sp>
            <p:nvSpPr>
              <p:cNvPr id="19512" name="Text Box 26"/>
              <p:cNvSpPr txBox="1">
                <a:spLocks noChangeArrowheads="1"/>
              </p:cNvSpPr>
              <p:nvPr/>
            </p:nvSpPr>
            <p:spPr bwMode="auto">
              <a:xfrm>
                <a:off x="-78" y="-38"/>
                <a:ext cx="174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513" name="Text Box 27"/>
              <p:cNvSpPr txBox="1">
                <a:spLocks noChangeArrowheads="1"/>
              </p:cNvSpPr>
              <p:nvPr/>
            </p:nvSpPr>
            <p:spPr bwMode="auto">
              <a:xfrm>
                <a:off x="-140" y="115"/>
                <a:ext cx="304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514" name="Line 28"/>
              <p:cNvSpPr>
                <a:spLocks noChangeShapeType="1"/>
              </p:cNvSpPr>
              <p:nvPr/>
            </p:nvSpPr>
            <p:spPr bwMode="auto">
              <a:xfrm>
                <a:off x="-107" y="166"/>
                <a:ext cx="20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9" name="Group 48"/>
          <p:cNvGrpSpPr/>
          <p:nvPr/>
        </p:nvGrpSpPr>
        <p:grpSpPr bwMode="auto">
          <a:xfrm>
            <a:off x="6818313" y="4283075"/>
            <a:ext cx="2222500" cy="887413"/>
            <a:chOff x="0" y="-34"/>
            <a:chExt cx="1026" cy="559"/>
          </a:xfrm>
        </p:grpSpPr>
        <p:sp>
          <p:nvSpPr>
            <p:cNvPr id="19516" name="Rectangle 4"/>
            <p:cNvSpPr>
              <a:spLocks noChangeArrowheads="1"/>
            </p:cNvSpPr>
            <p:nvPr/>
          </p:nvSpPr>
          <p:spPr bwMode="auto">
            <a:xfrm>
              <a:off x="0" y="29"/>
              <a:ext cx="1026" cy="496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prstDash val="sysDot"/>
              <a:miter lim="800000"/>
            </a:ln>
          </p:spPr>
          <p:txBody>
            <a:bodyPr anchor="ctr"/>
            <a:lstStyle/>
            <a:p>
              <a:pPr>
                <a:lnSpc>
                  <a:spcPct val="115000"/>
                </a:lnSpc>
              </a:pP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表示3个           ，</a:t>
              </a:r>
              <a:b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</a:b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也表示3个0.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001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9517" name="Group 50"/>
            <p:cNvGrpSpPr/>
            <p:nvPr/>
          </p:nvGrpSpPr>
          <p:grpSpPr bwMode="auto">
            <a:xfrm>
              <a:off x="424" y="-34"/>
              <a:ext cx="420" cy="397"/>
              <a:chOff x="-120" y="-34"/>
              <a:chExt cx="420" cy="397"/>
            </a:xfrm>
          </p:grpSpPr>
          <p:sp>
            <p:nvSpPr>
              <p:cNvPr id="19518" name="Text Box 26"/>
              <p:cNvSpPr txBox="1">
                <a:spLocks noChangeArrowheads="1"/>
              </p:cNvSpPr>
              <p:nvPr/>
            </p:nvSpPr>
            <p:spPr bwMode="auto">
              <a:xfrm>
                <a:off x="-33" y="-34"/>
                <a:ext cx="174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519" name="Text Box 27"/>
              <p:cNvSpPr txBox="1">
                <a:spLocks noChangeArrowheads="1"/>
              </p:cNvSpPr>
              <p:nvPr/>
            </p:nvSpPr>
            <p:spPr bwMode="auto">
              <a:xfrm>
                <a:off x="-120" y="112"/>
                <a:ext cx="420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r>
                  <a:rPr lang="en-US" altLang="zh-CN" sz="2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520" name="Line 28"/>
              <p:cNvSpPr>
                <a:spLocks noChangeShapeType="1"/>
              </p:cNvSpPr>
              <p:nvPr/>
            </p:nvSpPr>
            <p:spPr bwMode="auto">
              <a:xfrm>
                <a:off x="-73" y="171"/>
                <a:ext cx="23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33" grpId="0" bldLvl="0" animBg="1"/>
      <p:bldP spid="34" grpId="0" bldLvl="0" animBg="1"/>
      <p:bldP spid="53" grpId="0" bldLvl="0" animBg="1"/>
      <p:bldP spid="54" grpId="0" bldLvl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2450" y="962025"/>
            <a:ext cx="8001000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496888" y="3224213"/>
            <a:ext cx="8505825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719455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3.14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是由（    ）个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、（    ）个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和（    ）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0.01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组成的。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719455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）在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3.33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这个数中，各个数位上的“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”分别表示什么？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910013" y="3217863"/>
            <a:ext cx="36036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870575" y="3224213"/>
            <a:ext cx="3619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080375" y="3282950"/>
            <a:ext cx="3603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7" name="Group 19"/>
          <p:cNvGrpSpPr/>
          <p:nvPr/>
        </p:nvGrpSpPr>
        <p:grpSpPr bwMode="auto">
          <a:xfrm>
            <a:off x="1644650" y="4600575"/>
            <a:ext cx="974725" cy="1038225"/>
            <a:chOff x="0" y="-219"/>
            <a:chExt cx="614" cy="654"/>
          </a:xfrm>
        </p:grpSpPr>
        <p:sp>
          <p:nvSpPr>
            <p:cNvPr id="20487" name="Text Box 20"/>
            <p:cNvSpPr txBox="1">
              <a:spLocks noChangeArrowheads="1"/>
            </p:cNvSpPr>
            <p:nvPr/>
          </p:nvSpPr>
          <p:spPr bwMode="auto">
            <a:xfrm>
              <a:off x="0" y="106"/>
              <a:ext cx="589" cy="329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488" name="Line 21"/>
            <p:cNvSpPr>
              <a:spLocks noChangeShapeType="1"/>
            </p:cNvSpPr>
            <p:nvPr/>
          </p:nvSpPr>
          <p:spPr bwMode="auto">
            <a:xfrm flipH="1">
              <a:off x="206" y="-219"/>
              <a:ext cx="408" cy="288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22"/>
          <p:cNvGrpSpPr/>
          <p:nvPr/>
        </p:nvGrpSpPr>
        <p:grpSpPr bwMode="auto">
          <a:xfrm>
            <a:off x="2728913" y="4610100"/>
            <a:ext cx="1300162" cy="1019175"/>
            <a:chOff x="0" y="-207"/>
            <a:chExt cx="819" cy="642"/>
          </a:xfrm>
        </p:grpSpPr>
        <p:sp>
          <p:nvSpPr>
            <p:cNvPr id="20490" name="Text Box 23"/>
            <p:cNvSpPr txBox="1">
              <a:spLocks noChangeArrowheads="1"/>
            </p:cNvSpPr>
            <p:nvPr/>
          </p:nvSpPr>
          <p:spPr bwMode="auto">
            <a:xfrm>
              <a:off x="0" y="106"/>
              <a:ext cx="819" cy="329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0.1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491" name="Line 24"/>
            <p:cNvSpPr>
              <a:spLocks noChangeShapeType="1"/>
            </p:cNvSpPr>
            <p:nvPr/>
          </p:nvSpPr>
          <p:spPr bwMode="auto">
            <a:xfrm>
              <a:off x="111" y="-207"/>
              <a:ext cx="229" cy="301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25"/>
          <p:cNvGrpSpPr/>
          <p:nvPr/>
        </p:nvGrpSpPr>
        <p:grpSpPr bwMode="auto">
          <a:xfrm>
            <a:off x="3124200" y="4591050"/>
            <a:ext cx="2447925" cy="1028700"/>
            <a:chOff x="-350" y="-213"/>
            <a:chExt cx="1542" cy="648"/>
          </a:xfrm>
        </p:grpSpPr>
        <p:sp>
          <p:nvSpPr>
            <p:cNvPr id="20493" name="Text Box 26"/>
            <p:cNvSpPr txBox="1">
              <a:spLocks noChangeArrowheads="1"/>
            </p:cNvSpPr>
            <p:nvPr/>
          </p:nvSpPr>
          <p:spPr bwMode="auto">
            <a:xfrm>
              <a:off x="310" y="106"/>
              <a:ext cx="882" cy="329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0.01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494" name="Line 27"/>
            <p:cNvSpPr>
              <a:spLocks noChangeShapeType="1"/>
            </p:cNvSpPr>
            <p:nvPr/>
          </p:nvSpPr>
          <p:spPr bwMode="auto">
            <a:xfrm>
              <a:off x="-350" y="-213"/>
              <a:ext cx="820" cy="303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5" name="矩形 6"/>
          <p:cNvSpPr>
            <a:spLocks noChangeArrowheads="1"/>
          </p:cNvSpPr>
          <p:nvPr/>
        </p:nvSpPr>
        <p:spPr bwMode="auto">
          <a:xfrm>
            <a:off x="201613" y="1492250"/>
            <a:ext cx="449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7.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ChangeArrowheads="1"/>
          </p:cNvSpPr>
          <p:nvPr/>
        </p:nvSpPr>
        <p:spPr bwMode="auto">
          <a:xfrm>
            <a:off x="87313" y="3454400"/>
            <a:ext cx="8523287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）上表中百分位上是“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”的小数有哪几个？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2.49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的小数部分表示多少个      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）你还能提出什么问题？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1506" name="Group 12"/>
          <p:cNvGrpSpPr/>
          <p:nvPr/>
        </p:nvGrpSpPr>
        <p:grpSpPr bwMode="auto">
          <a:xfrm>
            <a:off x="5916613" y="3856038"/>
            <a:ext cx="855662" cy="849312"/>
            <a:chOff x="-42" y="0"/>
            <a:chExt cx="539" cy="535"/>
          </a:xfrm>
        </p:grpSpPr>
        <p:sp>
          <p:nvSpPr>
            <p:cNvPr id="21507" name="Text Box 26"/>
            <p:cNvSpPr txBox="1">
              <a:spLocks noChangeArrowheads="1"/>
            </p:cNvSpPr>
            <p:nvPr/>
          </p:nvSpPr>
          <p:spPr bwMode="auto">
            <a:xfrm>
              <a:off x="81" y="0"/>
              <a:ext cx="254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08" name="Text Box 27"/>
            <p:cNvSpPr txBox="1">
              <a:spLocks noChangeArrowheads="1"/>
            </p:cNvSpPr>
            <p:nvPr/>
          </p:nvSpPr>
          <p:spPr bwMode="auto">
            <a:xfrm>
              <a:off x="-42" y="206"/>
              <a:ext cx="539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100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09" name="Line 28"/>
            <p:cNvSpPr>
              <a:spLocks noChangeShapeType="1"/>
            </p:cNvSpPr>
            <p:nvPr/>
          </p:nvSpPr>
          <p:spPr bwMode="auto">
            <a:xfrm flipV="1">
              <a:off x="20" y="267"/>
              <a:ext cx="327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6761163" y="3852863"/>
            <a:ext cx="18716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3.14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2.34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5249863" y="4759325"/>
            <a:ext cx="11064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49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1512" name="图片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2450" y="962025"/>
            <a:ext cx="8001000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矩形 9"/>
          <p:cNvSpPr>
            <a:spLocks noChangeArrowheads="1"/>
          </p:cNvSpPr>
          <p:nvPr/>
        </p:nvSpPr>
        <p:spPr bwMode="auto">
          <a:xfrm>
            <a:off x="201613" y="1492250"/>
            <a:ext cx="449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7.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71550" y="2774950"/>
            <a:ext cx="7112000" cy="1198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3527569" y="1301717"/>
            <a:ext cx="208886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66CCFF"/>
          </a:solidFill>
          <a:ln>
            <a:solidFill>
              <a:srgbClr val="3399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课堂小结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05000" y="2647950"/>
            <a:ext cx="5468938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3570911" y="1203491"/>
            <a:ext cx="2002178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99CC"/>
          </a:solidFill>
          <a:ln>
            <a:solidFill>
              <a:srgbClr val="FF66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课后作业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Group 37"/>
          <p:cNvGrpSpPr/>
          <p:nvPr/>
        </p:nvGrpSpPr>
        <p:grpSpPr bwMode="auto">
          <a:xfrm>
            <a:off x="209550" y="1192213"/>
            <a:ext cx="6551613" cy="3598862"/>
            <a:chOff x="0" y="0"/>
            <a:chExt cx="4127" cy="2267"/>
          </a:xfrm>
        </p:grpSpPr>
        <p:pic>
          <p:nvPicPr>
            <p:cNvPr id="5122" name="Picture 4" descr="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1" y="1632"/>
              <a:ext cx="4021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4" descr="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127" cy="1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4" name="Text Box 35"/>
            <p:cNvSpPr txBox="1">
              <a:spLocks noChangeArrowheads="1"/>
            </p:cNvSpPr>
            <p:nvPr/>
          </p:nvSpPr>
          <p:spPr bwMode="auto">
            <a:xfrm>
              <a:off x="99" y="1608"/>
              <a:ext cx="1909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457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世界上最小的鸟是南美洲的蜂鸟，体长只有</a:t>
              </a: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0.05</a:t>
              </a:r>
              <a:r>
                <a: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米，它的蛋重</a:t>
              </a: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0.46</a:t>
              </a:r>
              <a:r>
                <a: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克。</a:t>
              </a:r>
              <a:endPara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125" name="Text Box 36"/>
            <p:cNvSpPr txBox="1">
              <a:spLocks noChangeArrowheads="1"/>
            </p:cNvSpPr>
            <p:nvPr/>
          </p:nvSpPr>
          <p:spPr bwMode="auto">
            <a:xfrm>
              <a:off x="2049" y="1614"/>
              <a:ext cx="1864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457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信天翁的蛋重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0.365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千克，翅膀最长达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3.6</a:t>
              </a:r>
              <a:r>
                <a:rPr lang="zh-CN" altLang="en-US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米，是世界上翅膀最长的鸟。</a:t>
              </a:r>
              <a:endPara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6461125" y="1362075"/>
            <a:ext cx="22098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蜂鸟体长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0.05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米，蛋重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0.46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克。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498475" y="4914900"/>
            <a:ext cx="59166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从图中，你知道了哪些数学信息？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547688" y="4913313"/>
            <a:ext cx="6257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根据这些信息，你能提出什么问题？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129" name="Picture 4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15088" y="4117975"/>
            <a:ext cx="2778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6461125" y="2730500"/>
            <a:ext cx="23939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信天翁蛋重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0.365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千克，翅膀长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3.6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米。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Freeform 10"/>
          <p:cNvSpPr/>
          <p:nvPr/>
        </p:nvSpPr>
        <p:spPr bwMode="auto">
          <a:xfrm>
            <a:off x="3128717" y="972257"/>
            <a:ext cx="2602353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新课导入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6461125" y="4198938"/>
            <a:ext cx="23558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小数是由哪几部分组成的？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9" grpId="1"/>
      <p:bldP spid="19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19"/>
          <p:cNvSpPr>
            <a:spLocks noChangeArrowheads="1"/>
          </p:cNvSpPr>
          <p:nvPr/>
        </p:nvSpPr>
        <p:spPr bwMode="auto">
          <a:xfrm>
            <a:off x="3032125" y="2190750"/>
            <a:ext cx="881063" cy="2376488"/>
          </a:xfrm>
          <a:prstGeom prst="roundRect">
            <a:avLst>
              <a:gd name="adj" fmla="val 16667"/>
            </a:avLst>
          </a:prstGeom>
          <a:solidFill>
            <a:srgbClr val="CCFFCC">
              <a:alpha val="450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" name="AutoShape 19"/>
          <p:cNvSpPr>
            <a:spLocks noChangeArrowheads="1"/>
          </p:cNvSpPr>
          <p:nvPr/>
        </p:nvSpPr>
        <p:spPr bwMode="auto">
          <a:xfrm>
            <a:off x="4765675" y="2190750"/>
            <a:ext cx="881063" cy="2376488"/>
          </a:xfrm>
          <a:prstGeom prst="roundRect">
            <a:avLst>
              <a:gd name="adj" fmla="val 16667"/>
            </a:avLst>
          </a:prstGeom>
          <a:solidFill>
            <a:srgbClr val="CCFFCC">
              <a:alpha val="450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0" name="Group 11"/>
          <p:cNvGrpSpPr/>
          <p:nvPr/>
        </p:nvGrpSpPr>
        <p:grpSpPr bwMode="auto">
          <a:xfrm>
            <a:off x="3033713" y="2185988"/>
            <a:ext cx="881062" cy="2951162"/>
            <a:chOff x="0" y="0"/>
            <a:chExt cx="555" cy="1859"/>
          </a:xfrm>
        </p:grpSpPr>
        <p:sp>
          <p:nvSpPr>
            <p:cNvPr id="6148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555" cy="1497"/>
            </a:xfrm>
            <a:prstGeom prst="roundRect">
              <a:avLst>
                <a:gd name="adj" fmla="val 16667"/>
              </a:avLst>
            </a:prstGeom>
            <a:solidFill>
              <a:srgbClr val="CCFFCC">
                <a:alpha val="0"/>
              </a:srgbClr>
            </a:solidFill>
            <a:ln w="28575">
              <a:solidFill>
                <a:srgbClr val="FF0000"/>
              </a:solidFill>
              <a:prstDash val="sysDot"/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49" name="Line 13"/>
            <p:cNvSpPr>
              <a:spLocks noChangeShapeType="1"/>
            </p:cNvSpPr>
            <p:nvPr/>
          </p:nvSpPr>
          <p:spPr bwMode="auto">
            <a:xfrm flipH="1">
              <a:off x="115" y="1496"/>
              <a:ext cx="138" cy="363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14"/>
          <p:cNvGrpSpPr/>
          <p:nvPr/>
        </p:nvGrpSpPr>
        <p:grpSpPr bwMode="auto">
          <a:xfrm>
            <a:off x="4762500" y="2185988"/>
            <a:ext cx="881063" cy="2951162"/>
            <a:chOff x="0" y="0"/>
            <a:chExt cx="555" cy="1859"/>
          </a:xfrm>
        </p:grpSpPr>
        <p:sp>
          <p:nvSpPr>
            <p:cNvPr id="6151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555" cy="1497"/>
            </a:xfrm>
            <a:prstGeom prst="roundRect">
              <a:avLst>
                <a:gd name="adj" fmla="val 16667"/>
              </a:avLst>
            </a:prstGeom>
            <a:solidFill>
              <a:srgbClr val="CCFFCC">
                <a:alpha val="0"/>
              </a:srgbClr>
            </a:solidFill>
            <a:ln w="28575">
              <a:solidFill>
                <a:srgbClr val="FF0000"/>
              </a:solidFill>
              <a:prstDash val="sysDot"/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52" name="Line 16"/>
            <p:cNvSpPr>
              <a:spLocks noChangeShapeType="1"/>
            </p:cNvSpPr>
            <p:nvPr/>
          </p:nvSpPr>
          <p:spPr bwMode="auto">
            <a:xfrm>
              <a:off x="258" y="1496"/>
              <a:ext cx="89" cy="363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" name="Group 17"/>
          <p:cNvGrpSpPr/>
          <p:nvPr/>
        </p:nvGrpSpPr>
        <p:grpSpPr bwMode="auto">
          <a:xfrm>
            <a:off x="4079875" y="2197100"/>
            <a:ext cx="504825" cy="2951163"/>
            <a:chOff x="0" y="0"/>
            <a:chExt cx="318" cy="1859"/>
          </a:xfrm>
        </p:grpSpPr>
        <p:sp>
          <p:nvSpPr>
            <p:cNvPr id="6154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318" cy="1497"/>
            </a:xfrm>
            <a:prstGeom prst="roundRect">
              <a:avLst>
                <a:gd name="adj" fmla="val 16667"/>
              </a:avLst>
            </a:prstGeom>
            <a:solidFill>
              <a:srgbClr val="CCFFCC">
                <a:alpha val="0"/>
              </a:srgbClr>
            </a:solidFill>
            <a:ln w="28575">
              <a:solidFill>
                <a:srgbClr val="FF0000"/>
              </a:solidFill>
              <a:prstDash val="sysDot"/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55" name="Line 19"/>
            <p:cNvSpPr>
              <a:spLocks noChangeShapeType="1"/>
            </p:cNvSpPr>
            <p:nvPr/>
          </p:nvSpPr>
          <p:spPr bwMode="auto">
            <a:xfrm flipH="1">
              <a:off x="136" y="1496"/>
              <a:ext cx="2" cy="363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Freeform 10"/>
          <p:cNvSpPr/>
          <p:nvPr/>
        </p:nvSpPr>
        <p:spPr bwMode="auto">
          <a:xfrm>
            <a:off x="3120011" y="944878"/>
            <a:ext cx="2602353" cy="620397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CCFF33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lt"/>
                <a:ea typeface="+mj-ea"/>
              </a:rPr>
              <a:t>合作探究</a:t>
            </a:r>
            <a:endParaRPr lang="zh-CN" altLang="en-US" sz="3200" b="1" dirty="0">
              <a:latin typeface="+mj-lt"/>
              <a:ea typeface="+mj-ea"/>
            </a:endParaRPr>
          </a:p>
        </p:txBody>
      </p:sp>
      <p:sp>
        <p:nvSpPr>
          <p:cNvPr id="32" name="Rectangle 10"/>
          <p:cNvSpPr>
            <a:spLocks noChangeArrowheads="1"/>
          </p:cNvSpPr>
          <p:nvPr/>
        </p:nvSpPr>
        <p:spPr bwMode="auto">
          <a:xfrm>
            <a:off x="2962275" y="2151063"/>
            <a:ext cx="30972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en-US" altLang="zh-CN" sz="3600">
                <a:latin typeface="Times New Roman" panose="02020603050405020304" pitchFamily="18" charset="0"/>
                <a:ea typeface="黑体" panose="02010609060101010101" pitchFamily="49" charset="-122"/>
              </a:rPr>
              <a:t>0      .     05      </a:t>
            </a:r>
            <a:endParaRPr lang="zh-CN" altLang="en-US">
              <a:solidFill>
                <a:srgbClr val="1C11FB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" name="Text Box 17"/>
          <p:cNvSpPr txBox="1">
            <a:spLocks noChangeArrowheads="1"/>
          </p:cNvSpPr>
          <p:nvPr/>
        </p:nvSpPr>
        <p:spPr bwMode="auto">
          <a:xfrm>
            <a:off x="2052638" y="5089525"/>
            <a:ext cx="1765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整数部分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3590925" y="5097463"/>
            <a:ext cx="15224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小数点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60" name="Text Box 8"/>
          <p:cNvSpPr txBox="1">
            <a:spLocks noChangeArrowheads="1"/>
          </p:cNvSpPr>
          <p:nvPr/>
        </p:nvSpPr>
        <p:spPr bwMode="auto">
          <a:xfrm>
            <a:off x="1133475" y="1562100"/>
            <a:ext cx="50212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小数是由哪几部分组成的？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4833938" y="5103813"/>
            <a:ext cx="1765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小数部分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2974975" y="3940175"/>
            <a:ext cx="26638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en-US" altLang="zh-CN" sz="3600">
                <a:latin typeface="Times New Roman" panose="02020603050405020304" pitchFamily="18" charset="0"/>
                <a:ea typeface="黑体" panose="02010609060101010101" pitchFamily="49" charset="-122"/>
              </a:rPr>
              <a:t>3      .      6</a:t>
            </a:r>
            <a:r>
              <a:rPr lang="en-US" altLang="zh-CN">
                <a:solidFill>
                  <a:srgbClr val="1C11F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>
                <a:solidFill>
                  <a:srgbClr val="1C11F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endParaRPr lang="zh-CN" altLang="en-US">
              <a:solidFill>
                <a:srgbClr val="1C11FB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" name="Rectangle 10"/>
          <p:cNvSpPr>
            <a:spLocks noChangeArrowheads="1"/>
          </p:cNvSpPr>
          <p:nvPr/>
        </p:nvSpPr>
        <p:spPr bwMode="auto">
          <a:xfrm>
            <a:off x="2962275" y="2730500"/>
            <a:ext cx="35290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en-US" altLang="zh-CN" sz="3600">
                <a:latin typeface="Times New Roman" panose="02020603050405020304" pitchFamily="18" charset="0"/>
                <a:ea typeface="黑体" panose="02010609060101010101" pitchFamily="49" charset="-122"/>
              </a:rPr>
              <a:t>0      .     46      </a:t>
            </a:r>
            <a:endParaRPr lang="zh-CN" altLang="en-US">
              <a:solidFill>
                <a:srgbClr val="1C11FB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" name="Rectangle 10"/>
          <p:cNvSpPr>
            <a:spLocks noChangeArrowheads="1"/>
          </p:cNvSpPr>
          <p:nvPr/>
        </p:nvSpPr>
        <p:spPr bwMode="auto">
          <a:xfrm>
            <a:off x="2967038" y="3354388"/>
            <a:ext cx="34559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en-US" altLang="zh-CN" sz="3600">
                <a:latin typeface="Times New Roman" panose="02020603050405020304" pitchFamily="18" charset="0"/>
                <a:ea typeface="黑体" panose="02010609060101010101" pitchFamily="49" charset="-122"/>
              </a:rPr>
              <a:t>0      .</a:t>
            </a:r>
            <a:r>
              <a:rPr lang="zh-CN" altLang="en-US" sz="360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en-US" altLang="zh-CN" sz="3600">
                <a:latin typeface="Times New Roman" panose="02020603050405020304" pitchFamily="18" charset="0"/>
                <a:ea typeface="黑体" panose="02010609060101010101" pitchFamily="49" charset="-122"/>
              </a:rPr>
              <a:t>365      </a:t>
            </a:r>
            <a:endParaRPr lang="zh-CN" altLang="en-US">
              <a:solidFill>
                <a:srgbClr val="1C11FB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8" grpId="0" bldLvl="0" animBg="1"/>
      <p:bldP spid="32" grpId="0"/>
      <p:bldP spid="35" grpId="0"/>
      <p:bldP spid="36" grpId="0"/>
      <p:bldP spid="39" grpId="0"/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47700" y="1970088"/>
          <a:ext cx="7985125" cy="38274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4045"/>
                <a:gridCol w="614680"/>
                <a:gridCol w="614045"/>
                <a:gridCol w="614045"/>
                <a:gridCol w="614680"/>
                <a:gridCol w="614045"/>
                <a:gridCol w="614045"/>
                <a:gridCol w="614045"/>
                <a:gridCol w="614680"/>
                <a:gridCol w="614045"/>
                <a:gridCol w="614045"/>
                <a:gridCol w="614680"/>
                <a:gridCol w="614045"/>
              </a:tblGrid>
              <a:tr h="118872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整 数 部 分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9933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</a:t>
                      </a:r>
                      <a:endParaRPr lang="zh-CN" altLang="en-US" sz="2400" b="1" dirty="0">
                        <a:solidFill>
                          <a:srgbClr val="9933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400" b="1" dirty="0">
                          <a:solidFill>
                            <a:srgbClr val="9933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</a:t>
                      </a:r>
                      <a:endParaRPr lang="zh-CN" altLang="en-US" sz="2400" b="1" dirty="0">
                        <a:solidFill>
                          <a:srgbClr val="9933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400" b="1" dirty="0">
                          <a:solidFill>
                            <a:srgbClr val="9933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点</a:t>
                      </a:r>
                      <a:endParaRPr lang="zh-CN" altLang="en-US" sz="2400" b="1" dirty="0">
                        <a:solidFill>
                          <a:srgbClr val="9933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 数 部 分</a:t>
                      </a:r>
                      <a:endParaRPr lang="zh-CN" altLang="en-US" sz="24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0842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数位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eaLnBrk="1" hangingPunct="1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·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15544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计数单位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218" name="Rectangle 4"/>
          <p:cNvSpPr>
            <a:spLocks noChangeArrowheads="1"/>
          </p:cNvSpPr>
          <p:nvPr/>
        </p:nvSpPr>
        <p:spPr bwMode="auto">
          <a:xfrm>
            <a:off x="793750" y="1011238"/>
            <a:ext cx="77485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719455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你能根据整数的数位顺表，将小数的数位顺序表填写完整吗？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 Box 24"/>
          <p:cNvSpPr txBox="1">
            <a:spLocks noChangeArrowheads="1"/>
          </p:cNvSpPr>
          <p:nvPr/>
        </p:nvSpPr>
        <p:spPr bwMode="auto">
          <a:xfrm>
            <a:off x="4414838" y="3309938"/>
            <a:ext cx="4635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25"/>
          <p:cNvSpPr txBox="1">
            <a:spLocks noChangeArrowheads="1"/>
          </p:cNvSpPr>
          <p:nvPr/>
        </p:nvSpPr>
        <p:spPr bwMode="auto">
          <a:xfrm>
            <a:off x="3795713" y="3309938"/>
            <a:ext cx="4619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26"/>
          <p:cNvSpPr txBox="1">
            <a:spLocks noChangeArrowheads="1"/>
          </p:cNvSpPr>
          <p:nvPr/>
        </p:nvSpPr>
        <p:spPr bwMode="auto">
          <a:xfrm>
            <a:off x="3184525" y="3309938"/>
            <a:ext cx="4635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百位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2546350" y="3309938"/>
            <a:ext cx="4826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千位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28"/>
          <p:cNvSpPr txBox="1">
            <a:spLocks noChangeArrowheads="1"/>
          </p:cNvSpPr>
          <p:nvPr/>
        </p:nvSpPr>
        <p:spPr bwMode="auto">
          <a:xfrm>
            <a:off x="1935163" y="3279775"/>
            <a:ext cx="482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万位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29"/>
          <p:cNvSpPr txBox="1">
            <a:spLocks noChangeArrowheads="1"/>
          </p:cNvSpPr>
          <p:nvPr/>
        </p:nvSpPr>
        <p:spPr bwMode="auto">
          <a:xfrm>
            <a:off x="1343025" y="3459163"/>
            <a:ext cx="487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4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Text Box 32"/>
          <p:cNvSpPr txBox="1">
            <a:spLocks noChangeArrowheads="1"/>
          </p:cNvSpPr>
          <p:nvPr/>
        </p:nvSpPr>
        <p:spPr bwMode="auto">
          <a:xfrm>
            <a:off x="4408488" y="4784725"/>
            <a:ext cx="5286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3"/>
          <p:cNvSpPr txBox="1">
            <a:spLocks noChangeArrowheads="1"/>
          </p:cNvSpPr>
          <p:nvPr/>
        </p:nvSpPr>
        <p:spPr bwMode="auto">
          <a:xfrm>
            <a:off x="3795713" y="4797425"/>
            <a:ext cx="45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34"/>
          <p:cNvSpPr txBox="1">
            <a:spLocks noChangeArrowheads="1"/>
          </p:cNvSpPr>
          <p:nvPr/>
        </p:nvSpPr>
        <p:spPr bwMode="auto">
          <a:xfrm>
            <a:off x="3167063" y="4797425"/>
            <a:ext cx="4810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35"/>
          <p:cNvSpPr txBox="1">
            <a:spLocks noChangeArrowheads="1"/>
          </p:cNvSpPr>
          <p:nvPr/>
        </p:nvSpPr>
        <p:spPr bwMode="auto">
          <a:xfrm>
            <a:off x="2563813" y="4808538"/>
            <a:ext cx="465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6"/>
          <p:cNvSpPr txBox="1">
            <a:spLocks noChangeArrowheads="1"/>
          </p:cNvSpPr>
          <p:nvPr/>
        </p:nvSpPr>
        <p:spPr bwMode="auto">
          <a:xfrm>
            <a:off x="1919288" y="4792663"/>
            <a:ext cx="488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37"/>
          <p:cNvSpPr txBox="1">
            <a:spLocks noChangeArrowheads="1"/>
          </p:cNvSpPr>
          <p:nvPr/>
        </p:nvSpPr>
        <p:spPr bwMode="auto">
          <a:xfrm>
            <a:off x="1343025" y="4745038"/>
            <a:ext cx="487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4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8" name="Text Box 37"/>
          <p:cNvSpPr txBox="1">
            <a:spLocks noChangeArrowheads="1"/>
          </p:cNvSpPr>
          <p:nvPr/>
        </p:nvSpPr>
        <p:spPr bwMode="auto">
          <a:xfrm>
            <a:off x="8067675" y="4749800"/>
            <a:ext cx="487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4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" name="Text Box 37"/>
          <p:cNvSpPr txBox="1">
            <a:spLocks noChangeArrowheads="1"/>
          </p:cNvSpPr>
          <p:nvPr/>
        </p:nvSpPr>
        <p:spPr bwMode="auto">
          <a:xfrm>
            <a:off x="8075613" y="3484563"/>
            <a:ext cx="487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4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0" name="Text Box 36"/>
          <p:cNvSpPr txBox="1">
            <a:spLocks noChangeArrowheads="1"/>
          </p:cNvSpPr>
          <p:nvPr/>
        </p:nvSpPr>
        <p:spPr bwMode="auto">
          <a:xfrm>
            <a:off x="5634038" y="3113088"/>
            <a:ext cx="523875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十分位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36"/>
          <p:cNvSpPr txBox="1">
            <a:spLocks noChangeArrowheads="1"/>
          </p:cNvSpPr>
          <p:nvPr/>
        </p:nvSpPr>
        <p:spPr bwMode="auto">
          <a:xfrm>
            <a:off x="6232525" y="3097213"/>
            <a:ext cx="523875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百分位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36"/>
          <p:cNvSpPr txBox="1">
            <a:spLocks noChangeArrowheads="1"/>
          </p:cNvSpPr>
          <p:nvPr/>
        </p:nvSpPr>
        <p:spPr bwMode="auto">
          <a:xfrm>
            <a:off x="6831013" y="3105150"/>
            <a:ext cx="523875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千分位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36"/>
          <p:cNvSpPr txBox="1">
            <a:spLocks noChangeArrowheads="1"/>
          </p:cNvSpPr>
          <p:nvPr/>
        </p:nvSpPr>
        <p:spPr bwMode="auto">
          <a:xfrm>
            <a:off x="7445375" y="3097213"/>
            <a:ext cx="523875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万分位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36"/>
          <p:cNvSpPr txBox="1">
            <a:spLocks noChangeArrowheads="1"/>
          </p:cNvSpPr>
          <p:nvPr/>
        </p:nvSpPr>
        <p:spPr bwMode="auto">
          <a:xfrm>
            <a:off x="5622925" y="4238625"/>
            <a:ext cx="5238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十分之一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36"/>
          <p:cNvSpPr txBox="1">
            <a:spLocks noChangeArrowheads="1"/>
          </p:cNvSpPr>
          <p:nvPr/>
        </p:nvSpPr>
        <p:spPr bwMode="auto">
          <a:xfrm>
            <a:off x="6232525" y="4224338"/>
            <a:ext cx="5238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百分之一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36"/>
          <p:cNvSpPr txBox="1">
            <a:spLocks noChangeArrowheads="1"/>
          </p:cNvSpPr>
          <p:nvPr/>
        </p:nvSpPr>
        <p:spPr bwMode="auto">
          <a:xfrm>
            <a:off x="6877050" y="4224338"/>
            <a:ext cx="5238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千分之一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36"/>
          <p:cNvSpPr txBox="1">
            <a:spLocks noChangeArrowheads="1"/>
          </p:cNvSpPr>
          <p:nvPr/>
        </p:nvSpPr>
        <p:spPr bwMode="auto">
          <a:xfrm>
            <a:off x="7461250" y="4224338"/>
            <a:ext cx="5238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万分之一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41" name="Rectangle 4"/>
          <p:cNvSpPr txBox="1">
            <a:spLocks noChangeArrowheads="1"/>
          </p:cNvSpPr>
          <p:nvPr/>
        </p:nvSpPr>
        <p:spPr bwMode="auto">
          <a:xfrm>
            <a:off x="3824288" y="1504950"/>
            <a:ext cx="199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数位顺序表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1050925" y="1046163"/>
            <a:ext cx="7064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0.365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中，各数位上的数是几？分别表示什么？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935163" y="1006475"/>
          <a:ext cx="4876800" cy="248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285"/>
                <a:gridCol w="375285"/>
                <a:gridCol w="374650"/>
                <a:gridCol w="375285"/>
                <a:gridCol w="375285"/>
                <a:gridCol w="375285"/>
                <a:gridCol w="374650"/>
                <a:gridCol w="375285"/>
                <a:gridCol w="375285"/>
                <a:gridCol w="375285"/>
                <a:gridCol w="374650"/>
                <a:gridCol w="375285"/>
                <a:gridCol w="375285"/>
              </a:tblGrid>
              <a:tr h="752343"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整 数 部 分</a:t>
                      </a:r>
                      <a:endParaRPr lang="zh-CN" altLang="en-US" sz="15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solidFill>
                            <a:srgbClr val="9933FF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小</a:t>
                      </a:r>
                      <a:endParaRPr lang="zh-CN" altLang="en-US" sz="1500" b="1" dirty="0">
                        <a:solidFill>
                          <a:srgbClr val="9933FF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1500" b="1" dirty="0">
                          <a:solidFill>
                            <a:srgbClr val="9933FF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数</a:t>
                      </a:r>
                      <a:endParaRPr lang="zh-CN" altLang="en-US" sz="1500" b="1" dirty="0">
                        <a:solidFill>
                          <a:srgbClr val="9933FF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1500" b="1" dirty="0">
                          <a:solidFill>
                            <a:srgbClr val="9933FF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点</a:t>
                      </a:r>
                      <a:endParaRPr lang="zh-CN" altLang="en-US" sz="1500" b="1" dirty="0">
                        <a:solidFill>
                          <a:srgbClr val="9933FF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小 数 部 分</a:t>
                      </a:r>
                      <a:endParaRPr lang="zh-CN" altLang="en-US" sz="15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7523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数位</a:t>
                      </a:r>
                      <a:endParaRPr lang="zh-CN" altLang="en-US" sz="15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zh-CN" sz="1500" dirty="0"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万位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千位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百位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十位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个位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eaLnBrk="1" hangingPunct="1"/>
                      <a:r>
                        <a:rPr lang="en-US" altLang="zh-CN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·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十分位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百分位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千分位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千分位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zh-CN" sz="1500" dirty="0"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US" altLang="zh-CN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9845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计数单位</a:t>
                      </a:r>
                      <a:endParaRPr lang="zh-CN" altLang="en-US" sz="15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zh-CN" sz="1500" dirty="0"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万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千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百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十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十分之一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百分之一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千分之一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latin typeface="Times New Roman" panose="02020603050405020304" pitchFamily="18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万分之一</a:t>
                      </a:r>
                      <a:endParaRPr lang="zh-CN" altLang="en-US" sz="1500" b="1" dirty="0"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5842" marR="55842" marT="27913" marB="27913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altLang="zh-CN" sz="1500" dirty="0">
                        <a:latin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zh-CN" altLang="en-US" sz="1500" dirty="0"/>
                    </a:p>
                  </a:txBody>
                  <a:tcPr marL="55842" marR="55842" marT="27913" marB="27913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1443038" y="1482725"/>
            <a:ext cx="52228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数</a:t>
            </a:r>
            <a:b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位</a:t>
            </a:r>
            <a:b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顺</a:t>
            </a:r>
            <a:b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序</a:t>
            </a:r>
            <a:b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</a:b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表</a:t>
            </a:r>
            <a:endParaRPr lang="zh-CN" altLang="en-US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4173538" y="3446463"/>
            <a:ext cx="23606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0   .   3  6  5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2" name="Group 55"/>
          <p:cNvGrpSpPr/>
          <p:nvPr/>
        </p:nvGrpSpPr>
        <p:grpSpPr bwMode="auto">
          <a:xfrm>
            <a:off x="3832225" y="3938588"/>
            <a:ext cx="1316038" cy="217487"/>
            <a:chOff x="0" y="18"/>
            <a:chExt cx="861" cy="137"/>
          </a:xfrm>
        </p:grpSpPr>
        <p:sp>
          <p:nvSpPr>
            <p:cNvPr id="8246" name="Line 56"/>
            <p:cNvSpPr>
              <a:spLocks noChangeShapeType="1"/>
            </p:cNvSpPr>
            <p:nvPr/>
          </p:nvSpPr>
          <p:spPr bwMode="auto">
            <a:xfrm flipH="1">
              <a:off x="0" y="155"/>
              <a:ext cx="86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7" name="Line 57"/>
            <p:cNvSpPr>
              <a:spLocks noChangeShapeType="1"/>
            </p:cNvSpPr>
            <p:nvPr/>
          </p:nvSpPr>
          <p:spPr bwMode="auto">
            <a:xfrm>
              <a:off x="861" y="18"/>
              <a:ext cx="0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Group 58"/>
          <p:cNvGrpSpPr/>
          <p:nvPr/>
        </p:nvGrpSpPr>
        <p:grpSpPr bwMode="auto">
          <a:xfrm flipH="1">
            <a:off x="5883275" y="3921125"/>
            <a:ext cx="215900" cy="487363"/>
            <a:chOff x="9" y="0"/>
            <a:chExt cx="861" cy="136"/>
          </a:xfrm>
        </p:grpSpPr>
        <p:sp>
          <p:nvSpPr>
            <p:cNvPr id="8249" name="Line 59"/>
            <p:cNvSpPr>
              <a:spLocks noChangeShapeType="1"/>
            </p:cNvSpPr>
            <p:nvPr/>
          </p:nvSpPr>
          <p:spPr bwMode="auto">
            <a:xfrm flipH="1">
              <a:off x="9" y="134"/>
              <a:ext cx="86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0" name="Line 60"/>
            <p:cNvSpPr>
              <a:spLocks noChangeShapeType="1"/>
            </p:cNvSpPr>
            <p:nvPr/>
          </p:nvSpPr>
          <p:spPr bwMode="auto">
            <a:xfrm>
              <a:off x="861" y="0"/>
              <a:ext cx="0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" name="Group 61"/>
          <p:cNvGrpSpPr/>
          <p:nvPr/>
        </p:nvGrpSpPr>
        <p:grpSpPr bwMode="auto">
          <a:xfrm>
            <a:off x="373063" y="3557587"/>
            <a:ext cx="3490912" cy="1042988"/>
            <a:chOff x="0" y="-58"/>
            <a:chExt cx="1609" cy="657"/>
          </a:xfrm>
        </p:grpSpPr>
        <p:sp>
          <p:nvSpPr>
            <p:cNvPr id="8252" name="Rectangle 4"/>
            <p:cNvSpPr>
              <a:spLocks noChangeArrowheads="1"/>
            </p:cNvSpPr>
            <p:nvPr/>
          </p:nvSpPr>
          <p:spPr bwMode="auto">
            <a:xfrm>
              <a:off x="0" y="-58"/>
              <a:ext cx="1609" cy="617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十分位上是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，表示3个          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，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也就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是3个0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1。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8253" name="Group 63"/>
            <p:cNvGrpSpPr/>
            <p:nvPr/>
          </p:nvGrpSpPr>
          <p:grpSpPr bwMode="auto">
            <a:xfrm>
              <a:off x="34" y="105"/>
              <a:ext cx="289" cy="494"/>
              <a:chOff x="21" y="-77"/>
              <a:chExt cx="289" cy="494"/>
            </a:xfrm>
          </p:grpSpPr>
          <p:sp>
            <p:nvSpPr>
              <p:cNvPr id="8254" name="Text Box 26"/>
              <p:cNvSpPr txBox="1">
                <a:spLocks noChangeArrowheads="1"/>
              </p:cNvSpPr>
              <p:nvPr/>
            </p:nvSpPr>
            <p:spPr bwMode="auto">
              <a:xfrm>
                <a:off x="56" y="-77"/>
                <a:ext cx="223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255" name="Text Box 27"/>
              <p:cNvSpPr txBox="1">
                <a:spLocks noChangeArrowheads="1"/>
              </p:cNvSpPr>
              <p:nvPr/>
            </p:nvSpPr>
            <p:spPr bwMode="auto">
              <a:xfrm>
                <a:off x="21" y="127"/>
                <a:ext cx="289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</a:t>
                </a:r>
                <a:endPara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256" name="Line 28"/>
              <p:cNvSpPr>
                <a:spLocks noChangeShapeType="1"/>
              </p:cNvSpPr>
              <p:nvPr/>
            </p:nvSpPr>
            <p:spPr bwMode="auto">
              <a:xfrm>
                <a:off x="40" y="176"/>
                <a:ext cx="183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Group 67"/>
          <p:cNvGrpSpPr/>
          <p:nvPr/>
        </p:nvGrpSpPr>
        <p:grpSpPr bwMode="auto">
          <a:xfrm>
            <a:off x="549275" y="3932238"/>
            <a:ext cx="4978400" cy="1806575"/>
            <a:chOff x="-591" y="-150"/>
            <a:chExt cx="3136" cy="1138"/>
          </a:xfrm>
        </p:grpSpPr>
        <p:grpSp>
          <p:nvGrpSpPr>
            <p:cNvPr id="8258" name="Group 68"/>
            <p:cNvGrpSpPr/>
            <p:nvPr/>
          </p:nvGrpSpPr>
          <p:grpSpPr bwMode="auto">
            <a:xfrm>
              <a:off x="1570" y="-150"/>
              <a:ext cx="975" cy="710"/>
              <a:chOff x="-162" y="-119"/>
              <a:chExt cx="975" cy="557"/>
            </a:xfrm>
          </p:grpSpPr>
          <p:sp>
            <p:nvSpPr>
              <p:cNvPr id="8259" name="Line 69"/>
              <p:cNvSpPr>
                <a:spLocks noChangeShapeType="1"/>
              </p:cNvSpPr>
              <p:nvPr/>
            </p:nvSpPr>
            <p:spPr bwMode="auto">
              <a:xfrm flipH="1">
                <a:off x="-162" y="438"/>
                <a:ext cx="97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0" name="Line 70"/>
              <p:cNvSpPr>
                <a:spLocks noChangeShapeType="1"/>
              </p:cNvSpPr>
              <p:nvPr/>
            </p:nvSpPr>
            <p:spPr bwMode="auto">
              <a:xfrm>
                <a:off x="807" y="-119"/>
                <a:ext cx="0" cy="55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61" name="Group 71"/>
            <p:cNvGrpSpPr/>
            <p:nvPr/>
          </p:nvGrpSpPr>
          <p:grpSpPr bwMode="auto">
            <a:xfrm>
              <a:off x="-591" y="295"/>
              <a:ext cx="2177" cy="693"/>
              <a:chOff x="-591" y="-30"/>
              <a:chExt cx="2177" cy="693"/>
            </a:xfrm>
          </p:grpSpPr>
          <p:sp>
            <p:nvSpPr>
              <p:cNvPr id="8262" name="Rectangle 4"/>
              <p:cNvSpPr>
                <a:spLocks noChangeArrowheads="1"/>
              </p:cNvSpPr>
              <p:nvPr/>
            </p:nvSpPr>
            <p:spPr bwMode="auto">
              <a:xfrm>
                <a:off x="-591" y="-30"/>
                <a:ext cx="2177" cy="616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prstDash val="sysDot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百分位上是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，表示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个        </a:t>
                </a:r>
                <a:endPara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  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，也就是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个0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01。</a:t>
                </a:r>
                <a:endPara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8263" name="Group 73"/>
              <p:cNvGrpSpPr/>
              <p:nvPr/>
            </p:nvGrpSpPr>
            <p:grpSpPr bwMode="auto">
              <a:xfrm>
                <a:off x="-590" y="133"/>
                <a:ext cx="420" cy="530"/>
                <a:chOff x="-590" y="-101"/>
                <a:chExt cx="420" cy="530"/>
              </a:xfrm>
            </p:grpSpPr>
            <p:sp>
              <p:nvSpPr>
                <p:cNvPr id="8264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-477" y="-101"/>
                  <a:ext cx="236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4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</a:t>
                  </a:r>
                  <a:endParaRPr lang="zh-CN" altLang="en-US" sz="2400" b="1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265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-590" y="93"/>
                  <a:ext cx="420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24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100</a:t>
                  </a:r>
                  <a:endParaRPr lang="zh-CN" altLang="en-US" sz="2400" b="1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8266" name="Line 28"/>
                <p:cNvSpPr>
                  <a:spLocks noChangeShapeType="1"/>
                </p:cNvSpPr>
                <p:nvPr/>
              </p:nvSpPr>
              <p:spPr bwMode="auto">
                <a:xfrm>
                  <a:off x="-526" y="166"/>
                  <a:ext cx="294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4" name="Group 77"/>
          <p:cNvGrpSpPr/>
          <p:nvPr/>
        </p:nvGrpSpPr>
        <p:grpSpPr bwMode="auto">
          <a:xfrm>
            <a:off x="6116638" y="3713163"/>
            <a:ext cx="2627312" cy="1420812"/>
            <a:chOff x="0" y="-188"/>
            <a:chExt cx="1655" cy="895"/>
          </a:xfrm>
        </p:grpSpPr>
        <p:sp>
          <p:nvSpPr>
            <p:cNvPr id="8268" name="Rectangle 4"/>
            <p:cNvSpPr>
              <a:spLocks noChangeArrowheads="1"/>
            </p:cNvSpPr>
            <p:nvPr/>
          </p:nvSpPr>
          <p:spPr bwMode="auto">
            <a:xfrm>
              <a:off x="0" y="-188"/>
              <a:ext cx="1655" cy="89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千分位上是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，表示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个            ，也就是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个0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1。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8269" name="Group 79"/>
            <p:cNvGrpSpPr/>
            <p:nvPr/>
          </p:nvGrpSpPr>
          <p:grpSpPr bwMode="auto">
            <a:xfrm>
              <a:off x="563" y="-23"/>
              <a:ext cx="603" cy="536"/>
              <a:chOff x="531" y="-196"/>
              <a:chExt cx="603" cy="536"/>
            </a:xfrm>
          </p:grpSpPr>
          <p:sp>
            <p:nvSpPr>
              <p:cNvPr id="8270" name="Text Box 26"/>
              <p:cNvSpPr txBox="1">
                <a:spLocks noChangeArrowheads="1"/>
              </p:cNvSpPr>
              <p:nvPr/>
            </p:nvSpPr>
            <p:spPr bwMode="auto">
              <a:xfrm>
                <a:off x="677" y="-196"/>
                <a:ext cx="23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271" name="Text Box 27"/>
              <p:cNvSpPr txBox="1">
                <a:spLocks noChangeArrowheads="1"/>
              </p:cNvSpPr>
              <p:nvPr/>
            </p:nvSpPr>
            <p:spPr bwMode="auto">
              <a:xfrm>
                <a:off x="531" y="4"/>
                <a:ext cx="60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272" name="Line 28"/>
              <p:cNvSpPr>
                <a:spLocks noChangeShapeType="1"/>
              </p:cNvSpPr>
              <p:nvPr/>
            </p:nvSpPr>
            <p:spPr bwMode="auto">
              <a:xfrm>
                <a:off x="568" y="71"/>
                <a:ext cx="431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5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47"/>
          <p:cNvSpPr>
            <a:spLocks noChangeArrowheads="1"/>
          </p:cNvSpPr>
          <p:nvPr/>
        </p:nvSpPr>
        <p:spPr bwMode="auto">
          <a:xfrm>
            <a:off x="1847850" y="1576388"/>
            <a:ext cx="71438" cy="1382712"/>
          </a:xfrm>
          <a:prstGeom prst="rect">
            <a:avLst/>
          </a:prstGeom>
          <a:solidFill>
            <a:srgbClr val="99CC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2" name="Rectangle 47"/>
          <p:cNvSpPr>
            <a:spLocks noChangeArrowheads="1"/>
          </p:cNvSpPr>
          <p:nvPr/>
        </p:nvSpPr>
        <p:spPr bwMode="auto">
          <a:xfrm>
            <a:off x="2593975" y="1571625"/>
            <a:ext cx="71438" cy="1382713"/>
          </a:xfrm>
          <a:prstGeom prst="rect">
            <a:avLst/>
          </a:prstGeom>
          <a:solidFill>
            <a:srgbClr val="99CC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3" name="Rectangle 47"/>
          <p:cNvSpPr>
            <a:spLocks noChangeArrowheads="1"/>
          </p:cNvSpPr>
          <p:nvPr/>
        </p:nvSpPr>
        <p:spPr bwMode="auto">
          <a:xfrm>
            <a:off x="3503613" y="1576388"/>
            <a:ext cx="71437" cy="1382712"/>
          </a:xfrm>
          <a:prstGeom prst="rect">
            <a:avLst/>
          </a:prstGeom>
          <a:solidFill>
            <a:srgbClr val="99CC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4" name="Rectangle 47"/>
          <p:cNvSpPr>
            <a:spLocks noChangeArrowheads="1"/>
          </p:cNvSpPr>
          <p:nvPr/>
        </p:nvSpPr>
        <p:spPr bwMode="auto">
          <a:xfrm>
            <a:off x="4473575" y="1571625"/>
            <a:ext cx="71438" cy="1382713"/>
          </a:xfrm>
          <a:prstGeom prst="rect">
            <a:avLst/>
          </a:prstGeom>
          <a:solidFill>
            <a:srgbClr val="99CC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5" name="Rectangle 47"/>
          <p:cNvSpPr>
            <a:spLocks noChangeArrowheads="1"/>
          </p:cNvSpPr>
          <p:nvPr/>
        </p:nvSpPr>
        <p:spPr bwMode="auto">
          <a:xfrm>
            <a:off x="5303838" y="1571625"/>
            <a:ext cx="71437" cy="1382713"/>
          </a:xfrm>
          <a:prstGeom prst="rect">
            <a:avLst/>
          </a:prstGeom>
          <a:solidFill>
            <a:srgbClr val="99CC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6" name="Rectangle 47"/>
          <p:cNvSpPr>
            <a:spLocks noChangeArrowheads="1"/>
          </p:cNvSpPr>
          <p:nvPr/>
        </p:nvSpPr>
        <p:spPr bwMode="auto">
          <a:xfrm>
            <a:off x="6240463" y="1554163"/>
            <a:ext cx="71437" cy="1382712"/>
          </a:xfrm>
          <a:prstGeom prst="rect">
            <a:avLst/>
          </a:prstGeom>
          <a:solidFill>
            <a:srgbClr val="99CC00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7" name="Rectangle 2"/>
          <p:cNvSpPr>
            <a:spLocks noChangeArrowheads="1"/>
          </p:cNvSpPr>
          <p:nvPr/>
        </p:nvSpPr>
        <p:spPr bwMode="auto">
          <a:xfrm>
            <a:off x="1416050" y="2965450"/>
            <a:ext cx="5545138" cy="566738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2889250" y="3013075"/>
            <a:ext cx="311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9" name="Oval 10"/>
          <p:cNvSpPr>
            <a:spLocks noChangeArrowheads="1"/>
          </p:cNvSpPr>
          <p:nvPr/>
        </p:nvSpPr>
        <p:spPr bwMode="auto">
          <a:xfrm>
            <a:off x="3935413" y="3252788"/>
            <a:ext cx="119062" cy="12541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2362200" y="2686050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2362200" y="2413000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Oval 15"/>
          <p:cNvSpPr>
            <a:spLocks noChangeArrowheads="1"/>
          </p:cNvSpPr>
          <p:nvPr/>
        </p:nvSpPr>
        <p:spPr bwMode="auto">
          <a:xfrm>
            <a:off x="3278188" y="2686050"/>
            <a:ext cx="522287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3278188" y="2408238"/>
            <a:ext cx="522287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4240213" y="2690813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4240213" y="2417763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5083175" y="2686050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Oval 20"/>
          <p:cNvSpPr>
            <a:spLocks noChangeArrowheads="1"/>
          </p:cNvSpPr>
          <p:nvPr/>
        </p:nvSpPr>
        <p:spPr bwMode="auto">
          <a:xfrm>
            <a:off x="5083175" y="2413000"/>
            <a:ext cx="522288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Oval 21"/>
          <p:cNvSpPr>
            <a:spLocks noChangeArrowheads="1"/>
          </p:cNvSpPr>
          <p:nvPr/>
        </p:nvSpPr>
        <p:spPr bwMode="auto">
          <a:xfrm>
            <a:off x="6024563" y="2701925"/>
            <a:ext cx="522287" cy="268288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Oval 22"/>
          <p:cNvSpPr>
            <a:spLocks noChangeArrowheads="1"/>
          </p:cNvSpPr>
          <p:nvPr/>
        </p:nvSpPr>
        <p:spPr bwMode="auto">
          <a:xfrm>
            <a:off x="6024563" y="2427288"/>
            <a:ext cx="522287" cy="268287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Oval 35"/>
          <p:cNvSpPr>
            <a:spLocks noChangeArrowheads="1"/>
          </p:cNvSpPr>
          <p:nvPr/>
        </p:nvSpPr>
        <p:spPr bwMode="auto">
          <a:xfrm>
            <a:off x="3278188" y="2138363"/>
            <a:ext cx="522287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Oval 36"/>
          <p:cNvSpPr>
            <a:spLocks noChangeArrowheads="1"/>
          </p:cNvSpPr>
          <p:nvPr/>
        </p:nvSpPr>
        <p:spPr bwMode="auto">
          <a:xfrm>
            <a:off x="4240213" y="2152650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Oval 37"/>
          <p:cNvSpPr>
            <a:spLocks noChangeArrowheads="1"/>
          </p:cNvSpPr>
          <p:nvPr/>
        </p:nvSpPr>
        <p:spPr bwMode="auto">
          <a:xfrm>
            <a:off x="4240213" y="1884363"/>
            <a:ext cx="523875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Oval 38"/>
          <p:cNvSpPr>
            <a:spLocks noChangeArrowheads="1"/>
          </p:cNvSpPr>
          <p:nvPr/>
        </p:nvSpPr>
        <p:spPr bwMode="auto">
          <a:xfrm>
            <a:off x="6024563" y="2151063"/>
            <a:ext cx="522287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Oval 39"/>
          <p:cNvSpPr>
            <a:spLocks noChangeArrowheads="1"/>
          </p:cNvSpPr>
          <p:nvPr/>
        </p:nvSpPr>
        <p:spPr bwMode="auto">
          <a:xfrm>
            <a:off x="6024563" y="1876425"/>
            <a:ext cx="522287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Oval 40"/>
          <p:cNvSpPr>
            <a:spLocks noChangeArrowheads="1"/>
          </p:cNvSpPr>
          <p:nvPr/>
        </p:nvSpPr>
        <p:spPr bwMode="auto">
          <a:xfrm>
            <a:off x="6024563" y="1601788"/>
            <a:ext cx="522287" cy="266700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765E2F"/>
              </a:gs>
            </a:gsLst>
            <a:lin ang="5400000" scaled="1"/>
          </a:gradFill>
          <a:ln w="127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66" name="Text Box 8"/>
          <p:cNvSpPr txBox="1">
            <a:spLocks noChangeArrowheads="1"/>
          </p:cNvSpPr>
          <p:nvPr/>
        </p:nvSpPr>
        <p:spPr bwMode="auto">
          <a:xfrm>
            <a:off x="933450" y="1047750"/>
            <a:ext cx="76993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在计数器上拨出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23.425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并说一说为什么这样拨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67" name="Text Box 28"/>
          <p:cNvSpPr txBox="1">
            <a:spLocks noChangeArrowheads="1"/>
          </p:cNvSpPr>
          <p:nvPr/>
        </p:nvSpPr>
        <p:spPr bwMode="auto">
          <a:xfrm>
            <a:off x="1449388" y="3113088"/>
            <a:ext cx="885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百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位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68" name="Text Box 28"/>
          <p:cNvSpPr txBox="1">
            <a:spLocks noChangeArrowheads="1"/>
          </p:cNvSpPr>
          <p:nvPr/>
        </p:nvSpPr>
        <p:spPr bwMode="auto">
          <a:xfrm>
            <a:off x="2185988" y="3113088"/>
            <a:ext cx="885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十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位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69" name="Text Box 28"/>
          <p:cNvSpPr txBox="1">
            <a:spLocks noChangeArrowheads="1"/>
          </p:cNvSpPr>
          <p:nvPr/>
        </p:nvSpPr>
        <p:spPr bwMode="auto">
          <a:xfrm>
            <a:off x="4151313" y="2965450"/>
            <a:ext cx="7413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十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分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位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70" name="Text Box 28"/>
          <p:cNvSpPr txBox="1">
            <a:spLocks noChangeArrowheads="1"/>
          </p:cNvSpPr>
          <p:nvPr/>
        </p:nvSpPr>
        <p:spPr bwMode="auto">
          <a:xfrm>
            <a:off x="4918075" y="2960688"/>
            <a:ext cx="8858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百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分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位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71" name="Text Box 28"/>
          <p:cNvSpPr txBox="1">
            <a:spLocks noChangeArrowheads="1"/>
          </p:cNvSpPr>
          <p:nvPr/>
        </p:nvSpPr>
        <p:spPr bwMode="auto">
          <a:xfrm>
            <a:off x="5842000" y="2965450"/>
            <a:ext cx="8858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千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分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位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72" name="Text Box 28"/>
          <p:cNvSpPr txBox="1">
            <a:spLocks noChangeArrowheads="1"/>
          </p:cNvSpPr>
          <p:nvPr/>
        </p:nvSpPr>
        <p:spPr bwMode="auto">
          <a:xfrm>
            <a:off x="3216275" y="3113088"/>
            <a:ext cx="647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75000"/>
              </a:lnSpc>
            </a:pP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</a:rPr>
              <a:t>位</a:t>
            </a:r>
            <a:endParaRPr lang="zh-CN" altLang="en-US" sz="1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4" name="Group 36"/>
          <p:cNvGrpSpPr/>
          <p:nvPr/>
        </p:nvGrpSpPr>
        <p:grpSpPr bwMode="auto">
          <a:xfrm>
            <a:off x="2346325" y="3570288"/>
            <a:ext cx="552450" cy="1422400"/>
            <a:chOff x="10" y="0"/>
            <a:chExt cx="348" cy="1815"/>
          </a:xfrm>
        </p:grpSpPr>
        <p:sp>
          <p:nvSpPr>
            <p:cNvPr id="10274" name="Text Box 37"/>
            <p:cNvSpPr txBox="1">
              <a:spLocks noChangeArrowheads="1"/>
            </p:cNvSpPr>
            <p:nvPr/>
          </p:nvSpPr>
          <p:spPr bwMode="auto">
            <a:xfrm>
              <a:off x="10" y="318"/>
              <a:ext cx="348" cy="1497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>
              <a:spAutoFit/>
            </a:bodyPr>
            <a:lstStyle/>
            <a:p>
              <a:pPr algn="ctr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275" name="Line 38"/>
            <p:cNvSpPr>
              <a:spLocks noChangeShapeType="1"/>
            </p:cNvSpPr>
            <p:nvPr/>
          </p:nvSpPr>
          <p:spPr bwMode="auto">
            <a:xfrm flipH="1">
              <a:off x="184" y="0"/>
              <a:ext cx="0" cy="265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6" name="Rectangle 39"/>
            <p:cNvSpPr>
              <a:spLocks noChangeArrowheads="1"/>
            </p:cNvSpPr>
            <p:nvPr/>
          </p:nvSpPr>
          <p:spPr bwMode="auto">
            <a:xfrm>
              <a:off x="27" y="261"/>
              <a:ext cx="308" cy="1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十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Group 40"/>
          <p:cNvGrpSpPr/>
          <p:nvPr/>
        </p:nvGrpSpPr>
        <p:grpSpPr bwMode="auto">
          <a:xfrm>
            <a:off x="3260725" y="3570288"/>
            <a:ext cx="552450" cy="1416050"/>
            <a:chOff x="10" y="0"/>
            <a:chExt cx="348" cy="1805"/>
          </a:xfrm>
        </p:grpSpPr>
        <p:sp>
          <p:nvSpPr>
            <p:cNvPr id="10278" name="Text Box 41"/>
            <p:cNvSpPr txBox="1">
              <a:spLocks noChangeArrowheads="1"/>
            </p:cNvSpPr>
            <p:nvPr/>
          </p:nvSpPr>
          <p:spPr bwMode="auto">
            <a:xfrm>
              <a:off x="10" y="318"/>
              <a:ext cx="348" cy="1487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>
              <a:spAutoFit/>
            </a:bodyPr>
            <a:lstStyle/>
            <a:p>
              <a:pPr algn="ctr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279" name="Line 42"/>
            <p:cNvSpPr>
              <a:spLocks noChangeShapeType="1"/>
            </p:cNvSpPr>
            <p:nvPr/>
          </p:nvSpPr>
          <p:spPr bwMode="auto">
            <a:xfrm flipH="1">
              <a:off x="186" y="0"/>
              <a:ext cx="0" cy="265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0" name="Rectangle 43"/>
            <p:cNvSpPr>
              <a:spLocks noChangeArrowheads="1"/>
            </p:cNvSpPr>
            <p:nvPr/>
          </p:nvSpPr>
          <p:spPr bwMode="auto">
            <a:xfrm>
              <a:off x="30" y="274"/>
              <a:ext cx="308" cy="1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一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Group 44"/>
          <p:cNvGrpSpPr/>
          <p:nvPr/>
        </p:nvGrpSpPr>
        <p:grpSpPr bwMode="auto">
          <a:xfrm>
            <a:off x="4278313" y="3548063"/>
            <a:ext cx="514350" cy="2327275"/>
            <a:chOff x="34" y="0"/>
            <a:chExt cx="324" cy="2966"/>
          </a:xfrm>
        </p:grpSpPr>
        <p:grpSp>
          <p:nvGrpSpPr>
            <p:cNvPr id="10282" name="Group 45"/>
            <p:cNvGrpSpPr/>
            <p:nvPr/>
          </p:nvGrpSpPr>
          <p:grpSpPr bwMode="auto">
            <a:xfrm>
              <a:off x="34" y="0"/>
              <a:ext cx="323" cy="2864"/>
              <a:chOff x="33" y="0"/>
              <a:chExt cx="310" cy="2370"/>
            </a:xfrm>
          </p:grpSpPr>
          <p:sp>
            <p:nvSpPr>
              <p:cNvPr id="10283" name="Text Box 46"/>
              <p:cNvSpPr txBox="1">
                <a:spLocks noChangeArrowheads="1"/>
              </p:cNvSpPr>
              <p:nvPr/>
            </p:nvSpPr>
            <p:spPr bwMode="auto">
              <a:xfrm>
                <a:off x="33" y="273"/>
                <a:ext cx="310" cy="2097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chemeClr val="hlink"/>
                </a:solidFill>
                <a:prstDash val="sysDot"/>
                <a:miter lim="800000"/>
              </a:ln>
            </p:spPr>
            <p:txBody>
              <a:bodyPr vert="eaVert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endPara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0284" name="Line 47"/>
              <p:cNvSpPr>
                <a:spLocks noChangeShapeType="1"/>
              </p:cNvSpPr>
              <p:nvPr/>
            </p:nvSpPr>
            <p:spPr bwMode="auto">
              <a:xfrm flipH="1">
                <a:off x="178" y="0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prstDash val="sysDot"/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85" name="Rectangle 48"/>
            <p:cNvSpPr>
              <a:spLocks noChangeArrowheads="1"/>
            </p:cNvSpPr>
            <p:nvPr/>
          </p:nvSpPr>
          <p:spPr bwMode="auto">
            <a:xfrm>
              <a:off x="42" y="309"/>
              <a:ext cx="308" cy="2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十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分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之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一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7" name="Group 49"/>
          <p:cNvGrpSpPr/>
          <p:nvPr/>
        </p:nvGrpSpPr>
        <p:grpSpPr bwMode="auto">
          <a:xfrm>
            <a:off x="5140325" y="3556000"/>
            <a:ext cx="515938" cy="2336800"/>
            <a:chOff x="33" y="20"/>
            <a:chExt cx="325" cy="2980"/>
          </a:xfrm>
        </p:grpSpPr>
        <p:grpSp>
          <p:nvGrpSpPr>
            <p:cNvPr id="10287" name="Group 50"/>
            <p:cNvGrpSpPr/>
            <p:nvPr/>
          </p:nvGrpSpPr>
          <p:grpSpPr bwMode="auto">
            <a:xfrm>
              <a:off x="34" y="20"/>
              <a:ext cx="323" cy="2853"/>
              <a:chOff x="33" y="16"/>
              <a:chExt cx="310" cy="2362"/>
            </a:xfrm>
          </p:grpSpPr>
          <p:sp>
            <p:nvSpPr>
              <p:cNvPr id="10288" name="Text Box 51"/>
              <p:cNvSpPr txBox="1">
                <a:spLocks noChangeArrowheads="1"/>
              </p:cNvSpPr>
              <p:nvPr/>
            </p:nvSpPr>
            <p:spPr bwMode="auto">
              <a:xfrm>
                <a:off x="33" y="273"/>
                <a:ext cx="310" cy="2105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chemeClr val="hlink"/>
                </a:solidFill>
                <a:prstDash val="sysDot"/>
                <a:miter lim="800000"/>
              </a:ln>
            </p:spPr>
            <p:txBody>
              <a:bodyPr vert="eaVert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endPara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0289" name="Line 52"/>
              <p:cNvSpPr>
                <a:spLocks noChangeShapeType="1"/>
              </p:cNvSpPr>
              <p:nvPr/>
            </p:nvSpPr>
            <p:spPr bwMode="auto">
              <a:xfrm flipH="1">
                <a:off x="178" y="1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prstDash val="sysDot"/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90" name="Rectangle 53"/>
            <p:cNvSpPr>
              <a:spLocks noChangeArrowheads="1"/>
            </p:cNvSpPr>
            <p:nvPr/>
          </p:nvSpPr>
          <p:spPr bwMode="auto">
            <a:xfrm>
              <a:off x="33" y="341"/>
              <a:ext cx="308" cy="2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百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分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之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一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2" name="Group 54"/>
          <p:cNvGrpSpPr/>
          <p:nvPr/>
        </p:nvGrpSpPr>
        <p:grpSpPr bwMode="auto">
          <a:xfrm>
            <a:off x="6078538" y="3552825"/>
            <a:ext cx="514350" cy="2332038"/>
            <a:chOff x="34" y="20"/>
            <a:chExt cx="324" cy="2974"/>
          </a:xfrm>
        </p:grpSpPr>
        <p:grpSp>
          <p:nvGrpSpPr>
            <p:cNvPr id="10292" name="Group 55"/>
            <p:cNvGrpSpPr/>
            <p:nvPr/>
          </p:nvGrpSpPr>
          <p:grpSpPr bwMode="auto">
            <a:xfrm>
              <a:off x="34" y="20"/>
              <a:ext cx="323" cy="2857"/>
              <a:chOff x="33" y="16"/>
              <a:chExt cx="310" cy="2365"/>
            </a:xfrm>
          </p:grpSpPr>
          <p:sp>
            <p:nvSpPr>
              <p:cNvPr id="10293" name="Text Box 56"/>
              <p:cNvSpPr txBox="1">
                <a:spLocks noChangeArrowheads="1"/>
              </p:cNvSpPr>
              <p:nvPr/>
            </p:nvSpPr>
            <p:spPr bwMode="auto">
              <a:xfrm>
                <a:off x="33" y="273"/>
                <a:ext cx="310" cy="2108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chemeClr val="hlink"/>
                </a:solidFill>
                <a:prstDash val="sysDot"/>
                <a:miter lim="800000"/>
              </a:ln>
            </p:spPr>
            <p:txBody>
              <a:bodyPr vert="eaVert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zh-CN" altLang="en-US" sz="24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endPara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0294" name="Line 57"/>
              <p:cNvSpPr>
                <a:spLocks noChangeShapeType="1"/>
              </p:cNvSpPr>
              <p:nvPr/>
            </p:nvSpPr>
            <p:spPr bwMode="auto">
              <a:xfrm flipH="1">
                <a:off x="178" y="1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hlink"/>
                </a:solidFill>
                <a:prstDash val="sysDot"/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95" name="Rectangle 58"/>
            <p:cNvSpPr>
              <a:spLocks noChangeArrowheads="1"/>
            </p:cNvSpPr>
            <p:nvPr/>
          </p:nvSpPr>
          <p:spPr bwMode="auto">
            <a:xfrm>
              <a:off x="42" y="336"/>
              <a:ext cx="308" cy="2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千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分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之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>
                <a:lnSpc>
                  <a:spcPct val="9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一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63"/>
          <p:cNvGrpSpPr/>
          <p:nvPr/>
        </p:nvGrpSpPr>
        <p:grpSpPr bwMode="auto">
          <a:xfrm>
            <a:off x="1666875" y="2533650"/>
            <a:ext cx="5545138" cy="2039938"/>
            <a:chOff x="1522413" y="1364615"/>
            <a:chExt cx="5545137" cy="2040720"/>
          </a:xfrm>
        </p:grpSpPr>
        <p:sp>
          <p:nvSpPr>
            <p:cNvPr id="11266" name="Rectangle 47"/>
            <p:cNvSpPr>
              <a:spLocks noChangeArrowheads="1"/>
            </p:cNvSpPr>
            <p:nvPr/>
          </p:nvSpPr>
          <p:spPr bwMode="auto">
            <a:xfrm>
              <a:off x="1909763" y="1377315"/>
              <a:ext cx="69850" cy="1382713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67" name="Rectangle 47"/>
            <p:cNvSpPr>
              <a:spLocks noChangeArrowheads="1"/>
            </p:cNvSpPr>
            <p:nvPr/>
          </p:nvSpPr>
          <p:spPr bwMode="auto">
            <a:xfrm>
              <a:off x="2674938" y="1377315"/>
              <a:ext cx="69850" cy="1382713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68" name="Rectangle 47"/>
            <p:cNvSpPr>
              <a:spLocks noChangeArrowheads="1"/>
            </p:cNvSpPr>
            <p:nvPr/>
          </p:nvSpPr>
          <p:spPr bwMode="auto">
            <a:xfrm>
              <a:off x="3551238" y="1364615"/>
              <a:ext cx="69850" cy="1382713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69" name="Rectangle 47"/>
            <p:cNvSpPr>
              <a:spLocks noChangeArrowheads="1"/>
            </p:cNvSpPr>
            <p:nvPr/>
          </p:nvSpPr>
          <p:spPr bwMode="auto">
            <a:xfrm>
              <a:off x="4475163" y="1377315"/>
              <a:ext cx="69850" cy="1382713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70" name="Rectangle 47"/>
            <p:cNvSpPr>
              <a:spLocks noChangeArrowheads="1"/>
            </p:cNvSpPr>
            <p:nvPr/>
          </p:nvSpPr>
          <p:spPr bwMode="auto">
            <a:xfrm>
              <a:off x="5410200" y="1377315"/>
              <a:ext cx="69850" cy="1382713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71" name="Rectangle 47"/>
            <p:cNvSpPr>
              <a:spLocks noChangeArrowheads="1"/>
            </p:cNvSpPr>
            <p:nvPr/>
          </p:nvSpPr>
          <p:spPr bwMode="auto">
            <a:xfrm>
              <a:off x="6418263" y="1377315"/>
              <a:ext cx="69850" cy="1382713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1272" name="组合 62"/>
            <p:cNvGrpSpPr/>
            <p:nvPr/>
          </p:nvGrpSpPr>
          <p:grpSpPr bwMode="auto">
            <a:xfrm>
              <a:off x="1522413" y="2753790"/>
              <a:ext cx="5545137" cy="651545"/>
              <a:chOff x="1522413" y="2753790"/>
              <a:chExt cx="5545137" cy="651545"/>
            </a:xfrm>
          </p:grpSpPr>
          <p:sp>
            <p:nvSpPr>
              <p:cNvPr id="11273" name="Rectangle 2"/>
              <p:cNvSpPr>
                <a:spLocks noChangeArrowheads="1"/>
              </p:cNvSpPr>
              <p:nvPr/>
            </p:nvSpPr>
            <p:spPr bwMode="auto">
              <a:xfrm>
                <a:off x="1522413" y="2760140"/>
                <a:ext cx="5545137" cy="566738"/>
              </a:xfrm>
              <a:prstGeom prst="rect">
                <a:avLst/>
              </a:prstGeom>
              <a:noFill/>
              <a:ln w="12700">
                <a:solidFill>
                  <a:srgbClr val="FF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1274" name="Oval 10"/>
              <p:cNvSpPr>
                <a:spLocks noChangeArrowheads="1"/>
              </p:cNvSpPr>
              <p:nvPr/>
            </p:nvSpPr>
            <p:spPr bwMode="auto">
              <a:xfrm>
                <a:off x="3970338" y="2976040"/>
                <a:ext cx="119062" cy="125413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2"/>
                </a:solidFill>
                <a:round/>
              </a:ln>
            </p:spPr>
            <p:txBody>
              <a:bodyPr wrap="none" anchor="ctr"/>
              <a:lstStyle/>
              <a:p>
                <a:pPr algn="ctr"/>
                <a:endPara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1275" name="Text Box 28"/>
              <p:cNvSpPr txBox="1">
                <a:spLocks noChangeArrowheads="1"/>
              </p:cNvSpPr>
              <p:nvPr/>
            </p:nvSpPr>
            <p:spPr bwMode="auto">
              <a:xfrm>
                <a:off x="1522413" y="2831578"/>
                <a:ext cx="885825" cy="46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百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位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1276" name="Text Box 28"/>
              <p:cNvSpPr txBox="1">
                <a:spLocks noChangeArrowheads="1"/>
              </p:cNvSpPr>
              <p:nvPr/>
            </p:nvSpPr>
            <p:spPr bwMode="auto">
              <a:xfrm>
                <a:off x="2266950" y="2831578"/>
                <a:ext cx="885825" cy="46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十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位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1277" name="Text Box 28"/>
              <p:cNvSpPr txBox="1">
                <a:spLocks noChangeArrowheads="1"/>
              </p:cNvSpPr>
              <p:nvPr/>
            </p:nvSpPr>
            <p:spPr bwMode="auto">
              <a:xfrm>
                <a:off x="4141788" y="2753790"/>
                <a:ext cx="741362" cy="645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十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分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位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1278" name="Text Box 28"/>
              <p:cNvSpPr txBox="1">
                <a:spLocks noChangeArrowheads="1"/>
              </p:cNvSpPr>
              <p:nvPr/>
            </p:nvSpPr>
            <p:spPr bwMode="auto">
              <a:xfrm>
                <a:off x="5005388" y="2760140"/>
                <a:ext cx="885825" cy="645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百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分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位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1279" name="Text Box 28"/>
              <p:cNvSpPr txBox="1">
                <a:spLocks noChangeArrowheads="1"/>
              </p:cNvSpPr>
              <p:nvPr/>
            </p:nvSpPr>
            <p:spPr bwMode="auto">
              <a:xfrm>
                <a:off x="5992813" y="2753790"/>
                <a:ext cx="885825" cy="645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千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分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位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1280" name="Text Box 28"/>
              <p:cNvSpPr txBox="1">
                <a:spLocks noChangeArrowheads="1"/>
              </p:cNvSpPr>
              <p:nvPr/>
            </p:nvSpPr>
            <p:spPr bwMode="auto">
              <a:xfrm>
                <a:off x="3249613" y="2831578"/>
                <a:ext cx="647700" cy="46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个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algn="ctr">
                  <a:lnSpc>
                    <a:spcPct val="75000"/>
                  </a:lnSpc>
                </a:pPr>
                <a:r>
                  <a:rPr lang="zh-CN" altLang="en-US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位</a:t>
                </a:r>
                <a:endParaRPr lang="zh-CN" altLang="en-US" sz="1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217863" y="5029200"/>
            <a:ext cx="42846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十二点三二四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82" name="Rectangle 4"/>
          <p:cNvSpPr>
            <a:spLocks noChangeArrowheads="1"/>
          </p:cNvSpPr>
          <p:nvPr/>
        </p:nvSpPr>
        <p:spPr bwMode="auto">
          <a:xfrm>
            <a:off x="671513" y="1608138"/>
            <a:ext cx="77263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719455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写一写，读一读，并说出每个小数所表示的意义。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2" name="Group 34"/>
          <p:cNvGrpSpPr/>
          <p:nvPr/>
        </p:nvGrpSpPr>
        <p:grpSpPr bwMode="auto">
          <a:xfrm>
            <a:off x="1873250" y="4165600"/>
            <a:ext cx="5105400" cy="1014413"/>
            <a:chOff x="0" y="0"/>
            <a:chExt cx="3216" cy="639"/>
          </a:xfrm>
        </p:grpSpPr>
        <p:sp>
          <p:nvSpPr>
            <p:cNvPr id="11284" name="Text Box 27"/>
            <p:cNvSpPr txBox="1">
              <a:spLocks noChangeArrowheads="1"/>
            </p:cNvSpPr>
            <p:nvPr/>
          </p:nvSpPr>
          <p:spPr bwMode="auto">
            <a:xfrm>
              <a:off x="0" y="0"/>
              <a:ext cx="3216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1     2       3      2      4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85" name="Oval 10"/>
            <p:cNvSpPr>
              <a:spLocks noChangeArrowheads="1"/>
            </p:cNvSpPr>
            <p:nvPr/>
          </p:nvSpPr>
          <p:spPr bwMode="auto">
            <a:xfrm>
              <a:off x="1451" y="384"/>
              <a:ext cx="75" cy="79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7" name="Group 49"/>
          <p:cNvGrpSpPr/>
          <p:nvPr/>
        </p:nvGrpSpPr>
        <p:grpSpPr bwMode="auto">
          <a:xfrm>
            <a:off x="1312863" y="4165600"/>
            <a:ext cx="6480175" cy="1014413"/>
            <a:chOff x="0" y="0"/>
            <a:chExt cx="3216" cy="639"/>
          </a:xfrm>
        </p:grpSpPr>
        <p:sp>
          <p:nvSpPr>
            <p:cNvPr id="11287" name="Text Box 27"/>
            <p:cNvSpPr txBox="1">
              <a:spLocks noChangeArrowheads="1"/>
            </p:cNvSpPr>
            <p:nvPr/>
          </p:nvSpPr>
          <p:spPr bwMode="auto">
            <a:xfrm>
              <a:off x="0" y="0"/>
              <a:ext cx="3216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60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1     2     0     </a:t>
              </a: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2      3     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88" name="Oval 10"/>
            <p:cNvSpPr>
              <a:spLocks noChangeArrowheads="1"/>
            </p:cNvSpPr>
            <p:nvPr/>
          </p:nvSpPr>
          <p:spPr bwMode="auto">
            <a:xfrm>
              <a:off x="1394" y="395"/>
              <a:ext cx="63" cy="79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2508250" y="5029200"/>
            <a:ext cx="42846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一百二十点二三三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8" name="Group 60"/>
          <p:cNvGrpSpPr/>
          <p:nvPr/>
        </p:nvGrpSpPr>
        <p:grpSpPr bwMode="auto">
          <a:xfrm>
            <a:off x="1200150" y="4156075"/>
            <a:ext cx="6480175" cy="1014413"/>
            <a:chOff x="0" y="0"/>
            <a:chExt cx="3216" cy="639"/>
          </a:xfrm>
        </p:grpSpPr>
        <p:sp>
          <p:nvSpPr>
            <p:cNvPr id="11291" name="Text Box 27"/>
            <p:cNvSpPr txBox="1">
              <a:spLocks noChangeArrowheads="1"/>
            </p:cNvSpPr>
            <p:nvPr/>
          </p:nvSpPr>
          <p:spPr bwMode="auto">
            <a:xfrm>
              <a:off x="0" y="0"/>
              <a:ext cx="3216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60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               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2      3      0       1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92" name="Oval 10"/>
            <p:cNvSpPr>
              <a:spLocks noChangeArrowheads="1"/>
            </p:cNvSpPr>
            <p:nvPr/>
          </p:nvSpPr>
          <p:spPr bwMode="auto">
            <a:xfrm>
              <a:off x="1451" y="384"/>
              <a:ext cx="64" cy="79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3575050" y="5029200"/>
            <a:ext cx="28940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二点三零一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" name="Freeform 10"/>
          <p:cNvSpPr/>
          <p:nvPr/>
        </p:nvSpPr>
        <p:spPr bwMode="auto">
          <a:xfrm>
            <a:off x="3304161" y="985778"/>
            <a:ext cx="2602353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自主练习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13" name="Group 15" hidden="1"/>
          <p:cNvGrpSpPr/>
          <p:nvPr/>
        </p:nvGrpSpPr>
        <p:grpSpPr bwMode="auto">
          <a:xfrm>
            <a:off x="2587625" y="2801938"/>
            <a:ext cx="4265613" cy="1073150"/>
            <a:chOff x="-21" y="-15"/>
            <a:chExt cx="2687" cy="676"/>
          </a:xfrm>
        </p:grpSpPr>
        <p:sp>
          <p:nvSpPr>
            <p:cNvPr id="11296" name="Oval 22"/>
            <p:cNvSpPr>
              <a:spLocks noChangeArrowheads="1"/>
            </p:cNvSpPr>
            <p:nvPr/>
          </p:nvSpPr>
          <p:spPr bwMode="auto">
            <a:xfrm>
              <a:off x="2337" y="319"/>
              <a:ext cx="329" cy="169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97" name="Oval 13"/>
            <p:cNvSpPr>
              <a:spLocks noChangeArrowheads="1"/>
            </p:cNvSpPr>
            <p:nvPr/>
          </p:nvSpPr>
          <p:spPr bwMode="auto">
            <a:xfrm>
              <a:off x="-21" y="490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98" name="Oval 15"/>
            <p:cNvSpPr>
              <a:spLocks noChangeArrowheads="1"/>
            </p:cNvSpPr>
            <p:nvPr/>
          </p:nvSpPr>
          <p:spPr bwMode="auto">
            <a:xfrm>
              <a:off x="532" y="490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99" name="Oval 16"/>
            <p:cNvSpPr>
              <a:spLocks noChangeArrowheads="1"/>
            </p:cNvSpPr>
            <p:nvPr/>
          </p:nvSpPr>
          <p:spPr bwMode="auto">
            <a:xfrm>
              <a:off x="532" y="319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00" name="Oval 17"/>
            <p:cNvSpPr>
              <a:spLocks noChangeArrowheads="1"/>
            </p:cNvSpPr>
            <p:nvPr/>
          </p:nvSpPr>
          <p:spPr bwMode="auto">
            <a:xfrm>
              <a:off x="1110" y="487"/>
              <a:ext cx="330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01" name="Oval 18"/>
            <p:cNvSpPr>
              <a:spLocks noChangeArrowheads="1"/>
            </p:cNvSpPr>
            <p:nvPr/>
          </p:nvSpPr>
          <p:spPr bwMode="auto">
            <a:xfrm>
              <a:off x="1110" y="315"/>
              <a:ext cx="330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02" name="Oval 19"/>
            <p:cNvSpPr>
              <a:spLocks noChangeArrowheads="1"/>
            </p:cNvSpPr>
            <p:nvPr/>
          </p:nvSpPr>
          <p:spPr bwMode="auto">
            <a:xfrm>
              <a:off x="1706" y="493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03" name="Oval 20"/>
            <p:cNvSpPr>
              <a:spLocks noChangeArrowheads="1"/>
            </p:cNvSpPr>
            <p:nvPr/>
          </p:nvSpPr>
          <p:spPr bwMode="auto">
            <a:xfrm>
              <a:off x="1703" y="320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04" name="Oval 21"/>
            <p:cNvSpPr>
              <a:spLocks noChangeArrowheads="1"/>
            </p:cNvSpPr>
            <p:nvPr/>
          </p:nvSpPr>
          <p:spPr bwMode="auto">
            <a:xfrm>
              <a:off x="2337" y="489"/>
              <a:ext cx="329" cy="169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05" name="Oval 36"/>
            <p:cNvSpPr>
              <a:spLocks noChangeArrowheads="1"/>
            </p:cNvSpPr>
            <p:nvPr/>
          </p:nvSpPr>
          <p:spPr bwMode="auto">
            <a:xfrm>
              <a:off x="1110" y="141"/>
              <a:ext cx="330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06" name="Oval 38"/>
            <p:cNvSpPr>
              <a:spLocks noChangeArrowheads="1"/>
            </p:cNvSpPr>
            <p:nvPr/>
          </p:nvSpPr>
          <p:spPr bwMode="auto">
            <a:xfrm>
              <a:off x="2331" y="150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07" name="Oval 39"/>
            <p:cNvSpPr>
              <a:spLocks noChangeArrowheads="1"/>
            </p:cNvSpPr>
            <p:nvPr/>
          </p:nvSpPr>
          <p:spPr bwMode="auto">
            <a:xfrm>
              <a:off x="2332" y="-15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Group 37" hidden="1"/>
          <p:cNvGrpSpPr/>
          <p:nvPr/>
        </p:nvGrpSpPr>
        <p:grpSpPr bwMode="auto">
          <a:xfrm>
            <a:off x="1831975" y="3046413"/>
            <a:ext cx="5033963" cy="817562"/>
            <a:chOff x="0" y="3"/>
            <a:chExt cx="3171" cy="515"/>
          </a:xfrm>
        </p:grpSpPr>
        <p:sp>
          <p:nvSpPr>
            <p:cNvPr id="11309" name="Oval 35"/>
            <p:cNvSpPr>
              <a:spLocks noChangeArrowheads="1"/>
            </p:cNvSpPr>
            <p:nvPr/>
          </p:nvSpPr>
          <p:spPr bwMode="auto">
            <a:xfrm>
              <a:off x="2199" y="9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10" name="Oval 14"/>
            <p:cNvSpPr>
              <a:spLocks noChangeArrowheads="1"/>
            </p:cNvSpPr>
            <p:nvPr/>
          </p:nvSpPr>
          <p:spPr bwMode="auto">
            <a:xfrm>
              <a:off x="0" y="349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11" name="Oval 40"/>
            <p:cNvSpPr>
              <a:spLocks noChangeArrowheads="1"/>
            </p:cNvSpPr>
            <p:nvPr/>
          </p:nvSpPr>
          <p:spPr bwMode="auto">
            <a:xfrm>
              <a:off x="475" y="179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12" name="Oval 22"/>
            <p:cNvSpPr>
              <a:spLocks noChangeArrowheads="1"/>
            </p:cNvSpPr>
            <p:nvPr/>
          </p:nvSpPr>
          <p:spPr bwMode="auto">
            <a:xfrm>
              <a:off x="2842" y="175"/>
              <a:ext cx="329" cy="169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13" name="Oval 13"/>
            <p:cNvSpPr>
              <a:spLocks noChangeArrowheads="1"/>
            </p:cNvSpPr>
            <p:nvPr/>
          </p:nvSpPr>
          <p:spPr bwMode="auto">
            <a:xfrm>
              <a:off x="472" y="350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14" name="Oval 17"/>
            <p:cNvSpPr>
              <a:spLocks noChangeArrowheads="1"/>
            </p:cNvSpPr>
            <p:nvPr/>
          </p:nvSpPr>
          <p:spPr bwMode="auto">
            <a:xfrm>
              <a:off x="1609" y="350"/>
              <a:ext cx="330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15" name="Oval 18"/>
            <p:cNvSpPr>
              <a:spLocks noChangeArrowheads="1"/>
            </p:cNvSpPr>
            <p:nvPr/>
          </p:nvSpPr>
          <p:spPr bwMode="auto">
            <a:xfrm>
              <a:off x="1607" y="173"/>
              <a:ext cx="330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16" name="Oval 19"/>
            <p:cNvSpPr>
              <a:spLocks noChangeArrowheads="1"/>
            </p:cNvSpPr>
            <p:nvPr/>
          </p:nvSpPr>
          <p:spPr bwMode="auto">
            <a:xfrm>
              <a:off x="2199" y="350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17" name="Oval 20"/>
            <p:cNvSpPr>
              <a:spLocks noChangeArrowheads="1"/>
            </p:cNvSpPr>
            <p:nvPr/>
          </p:nvSpPr>
          <p:spPr bwMode="auto">
            <a:xfrm>
              <a:off x="2199" y="183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18" name="Oval 21"/>
            <p:cNvSpPr>
              <a:spLocks noChangeArrowheads="1"/>
            </p:cNvSpPr>
            <p:nvPr/>
          </p:nvSpPr>
          <p:spPr bwMode="auto">
            <a:xfrm>
              <a:off x="2842" y="349"/>
              <a:ext cx="329" cy="169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19" name="Oval 38"/>
            <p:cNvSpPr>
              <a:spLocks noChangeArrowheads="1"/>
            </p:cNvSpPr>
            <p:nvPr/>
          </p:nvSpPr>
          <p:spPr bwMode="auto">
            <a:xfrm>
              <a:off x="2836" y="3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1" name="Group 53"/>
          <p:cNvGrpSpPr/>
          <p:nvPr/>
        </p:nvGrpSpPr>
        <p:grpSpPr bwMode="auto">
          <a:xfrm>
            <a:off x="3460750" y="3108325"/>
            <a:ext cx="3394075" cy="809625"/>
            <a:chOff x="-16" y="0"/>
            <a:chExt cx="2138" cy="510"/>
          </a:xfrm>
        </p:grpSpPr>
        <p:sp>
          <p:nvSpPr>
            <p:cNvPr id="11321" name="Oval 17"/>
            <p:cNvSpPr>
              <a:spLocks noChangeArrowheads="1"/>
            </p:cNvSpPr>
            <p:nvPr/>
          </p:nvSpPr>
          <p:spPr bwMode="auto">
            <a:xfrm>
              <a:off x="576" y="338"/>
              <a:ext cx="330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22" name="Oval 18"/>
            <p:cNvSpPr>
              <a:spLocks noChangeArrowheads="1"/>
            </p:cNvSpPr>
            <p:nvPr/>
          </p:nvSpPr>
          <p:spPr bwMode="auto">
            <a:xfrm>
              <a:off x="577" y="171"/>
              <a:ext cx="330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23" name="Oval 21"/>
            <p:cNvSpPr>
              <a:spLocks noChangeArrowheads="1"/>
            </p:cNvSpPr>
            <p:nvPr/>
          </p:nvSpPr>
          <p:spPr bwMode="auto">
            <a:xfrm>
              <a:off x="1793" y="341"/>
              <a:ext cx="329" cy="169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24" name="Oval 17"/>
            <p:cNvSpPr>
              <a:spLocks noChangeArrowheads="1"/>
            </p:cNvSpPr>
            <p:nvPr/>
          </p:nvSpPr>
          <p:spPr bwMode="auto">
            <a:xfrm>
              <a:off x="-16" y="165"/>
              <a:ext cx="330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25" name="Oval 18"/>
            <p:cNvSpPr>
              <a:spLocks noChangeArrowheads="1"/>
            </p:cNvSpPr>
            <p:nvPr/>
          </p:nvSpPr>
          <p:spPr bwMode="auto">
            <a:xfrm>
              <a:off x="-16" y="338"/>
              <a:ext cx="330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326" name="Oval 19"/>
            <p:cNvSpPr>
              <a:spLocks noChangeArrowheads="1"/>
            </p:cNvSpPr>
            <p:nvPr/>
          </p:nvSpPr>
          <p:spPr bwMode="auto">
            <a:xfrm>
              <a:off x="572" y="0"/>
              <a:ext cx="329" cy="168"/>
            </a:xfrm>
            <a:prstGeom prst="ellipse">
              <a:avLst/>
            </a:prstGeom>
            <a:gradFill rotWithShape="1">
              <a:gsLst>
                <a:gs pos="0">
                  <a:srgbClr val="FFCC66"/>
                </a:gs>
                <a:gs pos="100000">
                  <a:srgbClr val="996600"/>
                </a:gs>
              </a:gsLst>
              <a:lin ang="5400000" scaled="1"/>
            </a:gradFill>
            <a:ln w="127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0" grpId="0"/>
      <p:bldP spid="50" grpId="1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688975" y="1169988"/>
            <a:ext cx="78486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720090" eaLnBrk="0" hangingPunct="0">
              <a:spcBef>
                <a:spcPts val="0"/>
              </a:spcBef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读出下面的小数，再说说各数中的“</a:t>
            </a:r>
            <a:r>
              <a:rPr 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”表示的意思。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862013" y="3328988"/>
            <a:ext cx="14398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0.24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666875" y="3341688"/>
            <a:ext cx="26685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读作零点二四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355600" y="3767138"/>
            <a:ext cx="1938338" cy="636587"/>
            <a:chOff x="355601" y="2909570"/>
            <a:chExt cx="1938020" cy="636539"/>
          </a:xfrm>
        </p:grpSpPr>
        <p:sp>
          <p:nvSpPr>
            <p:cNvPr id="12293" name="Text Box 6"/>
            <p:cNvSpPr txBox="1">
              <a:spLocks noChangeArrowheads="1"/>
            </p:cNvSpPr>
            <p:nvPr/>
          </p:nvSpPr>
          <p:spPr bwMode="auto">
            <a:xfrm>
              <a:off x="355601" y="3085213"/>
              <a:ext cx="1938020" cy="460896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表示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0.01</a:t>
              </a:r>
              <a:endPara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294" name="Line 7"/>
            <p:cNvSpPr>
              <a:spLocks noChangeShapeType="1"/>
            </p:cNvSpPr>
            <p:nvPr/>
          </p:nvSpPr>
          <p:spPr bwMode="auto">
            <a:xfrm flipH="1">
              <a:off x="1314450" y="2909570"/>
              <a:ext cx="0" cy="18000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5400675" y="2057400"/>
            <a:ext cx="1168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8.43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4962525" y="2520950"/>
            <a:ext cx="1768475" cy="644525"/>
            <a:chOff x="4963160" y="1664335"/>
            <a:chExt cx="1768361" cy="643008"/>
          </a:xfrm>
        </p:grpSpPr>
        <p:sp>
          <p:nvSpPr>
            <p:cNvPr id="12297" name="Text Box 9"/>
            <p:cNvSpPr txBox="1">
              <a:spLocks noChangeArrowheads="1"/>
            </p:cNvSpPr>
            <p:nvPr/>
          </p:nvSpPr>
          <p:spPr bwMode="auto">
            <a:xfrm>
              <a:off x="4963160" y="1847723"/>
              <a:ext cx="1768361" cy="459620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表示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0.1</a:t>
              </a:r>
              <a:endPara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298" name="Line 10"/>
            <p:cNvSpPr>
              <a:spLocks noChangeShapeType="1"/>
            </p:cNvSpPr>
            <p:nvPr/>
          </p:nvSpPr>
          <p:spPr bwMode="auto">
            <a:xfrm flipH="1">
              <a:off x="5803265" y="1664335"/>
              <a:ext cx="0" cy="18000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796925" y="2058988"/>
            <a:ext cx="1439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42.05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1874838" y="2070100"/>
            <a:ext cx="34559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读作四十二点零五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39738" y="2517775"/>
            <a:ext cx="1757362" cy="642938"/>
            <a:chOff x="440373" y="1660208"/>
            <a:chExt cx="1756155" cy="644138"/>
          </a:xfrm>
        </p:grpSpPr>
        <p:sp>
          <p:nvSpPr>
            <p:cNvPr id="12302" name="Text Box 13"/>
            <p:cNvSpPr txBox="1">
              <a:spLocks noChangeArrowheads="1"/>
            </p:cNvSpPr>
            <p:nvPr/>
          </p:nvSpPr>
          <p:spPr bwMode="auto">
            <a:xfrm>
              <a:off x="440373" y="1843595"/>
              <a:ext cx="1756155" cy="460751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表示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10</a:t>
              </a:r>
              <a:endPara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03" name="Line 14"/>
            <p:cNvSpPr>
              <a:spLocks noChangeShapeType="1"/>
            </p:cNvSpPr>
            <p:nvPr/>
          </p:nvSpPr>
          <p:spPr bwMode="auto">
            <a:xfrm flipH="1">
              <a:off x="1324293" y="1660208"/>
              <a:ext cx="0" cy="18000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6296025" y="2076450"/>
            <a:ext cx="2520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读作八点四三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05" name="Text Box 19"/>
          <p:cNvSpPr txBox="1">
            <a:spLocks noChangeArrowheads="1"/>
          </p:cNvSpPr>
          <p:nvPr/>
        </p:nvSpPr>
        <p:spPr bwMode="auto">
          <a:xfrm>
            <a:off x="5100638" y="3355975"/>
            <a:ext cx="1439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14.72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6088063" y="3368675"/>
            <a:ext cx="29035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读作十四点七二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751388" y="3797300"/>
            <a:ext cx="1755775" cy="650875"/>
            <a:chOff x="4751706" y="2970848"/>
            <a:chExt cx="1756156" cy="651971"/>
          </a:xfrm>
        </p:grpSpPr>
        <p:sp>
          <p:nvSpPr>
            <p:cNvPr id="12308" name="Line 18"/>
            <p:cNvSpPr>
              <a:spLocks noChangeShapeType="1"/>
            </p:cNvSpPr>
            <p:nvPr/>
          </p:nvSpPr>
          <p:spPr bwMode="auto">
            <a:xfrm flipH="1">
              <a:off x="5635625" y="2970848"/>
              <a:ext cx="0" cy="18000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Text Box 21"/>
            <p:cNvSpPr txBox="1">
              <a:spLocks noChangeArrowheads="1"/>
            </p:cNvSpPr>
            <p:nvPr/>
          </p:nvSpPr>
          <p:spPr bwMode="auto">
            <a:xfrm>
              <a:off x="4751706" y="3162114"/>
              <a:ext cx="1756156" cy="460705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表示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823913" y="4497388"/>
            <a:ext cx="14398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1.284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1743075" y="4510088"/>
            <a:ext cx="3095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读作一点二八四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312738" y="4943475"/>
            <a:ext cx="2071687" cy="652463"/>
            <a:chOff x="312738" y="4139565"/>
            <a:chExt cx="2072322" cy="651712"/>
          </a:xfrm>
        </p:grpSpPr>
        <p:sp>
          <p:nvSpPr>
            <p:cNvPr id="12313" name="Text Box 24"/>
            <p:cNvSpPr txBox="1">
              <a:spLocks noChangeArrowheads="1"/>
            </p:cNvSpPr>
            <p:nvPr/>
          </p:nvSpPr>
          <p:spPr bwMode="auto">
            <a:xfrm>
              <a:off x="312738" y="4331335"/>
              <a:ext cx="2072322" cy="459942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表示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个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0.001</a:t>
              </a:r>
              <a:endPara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14" name="Line 25"/>
            <p:cNvSpPr>
              <a:spLocks noChangeShapeType="1"/>
            </p:cNvSpPr>
            <p:nvPr/>
          </p:nvSpPr>
          <p:spPr bwMode="auto">
            <a:xfrm flipH="1">
              <a:off x="1344613" y="4139565"/>
              <a:ext cx="0" cy="18000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5" grpId="0"/>
      <p:bldP spid="19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11175" y="1784350"/>
            <a:ext cx="7902575" cy="2889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647700" eaLnBrk="0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火眼金睛辨对错。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47700" eaLnBrk="0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）课桌的高是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0.76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米。                  （  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47700" eaLnBrk="0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）王林的身高是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14.6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米。              （  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47700" eaLnBrk="0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）四年级一班肖莹同学的体重大约是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3.15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千克。                                                          （  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7331075" y="2427288"/>
            <a:ext cx="622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7251700" y="4078288"/>
            <a:ext cx="720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7267575" y="2978150"/>
            <a:ext cx="720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PP_MARK_KEY" val="3d877b6f-9b86-4824-abd5-a10f1ecece1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2266</Words>
  <Application>WPS 演示</Application>
  <PresentationFormat>全屏显示(4:3)</PresentationFormat>
  <Paragraphs>548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楷体</vt:lpstr>
      <vt:lpstr>Calibri</vt:lpstr>
      <vt:lpstr>黑体</vt:lpstr>
      <vt:lpstr>微软雅黑</vt:lpstr>
      <vt:lpstr>华文楷体</vt:lpstr>
      <vt:lpstr>Times New Roman</vt:lpstr>
      <vt:lpstr>楷体_GB2312</vt:lpstr>
      <vt:lpstr>新宋体</vt:lpstr>
      <vt:lpstr>Gulim</vt:lpstr>
      <vt:lpstr>Malgun Gothic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2019-12-21T13:27:00Z</dcterms:created>
  <dcterms:modified xsi:type="dcterms:W3CDTF">2023-02-06T11:57:24Z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48606DE900D941C5B1589184DFF5126C</vt:lpwstr>
  </property>
</Properties>
</file>