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9CE32DB-0925-4AE2-9B1A-65E5EFF4097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5504837-87E0-4D5A-A76A-12F3B30BF59A}" type="slidenum"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19C7185-D82E-4EC4-ACA3-D007C3A005B3}" type="slidenum"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</a:fld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E3CFCDC-E105-4748-9A10-73886E530B35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1178F-E7E0-47F8-B2DE-80C65A8379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AD0FC-933A-4D73-BEEA-C1D658E20B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C758E-32BB-4380-8C80-5D52E4432B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25CE7-0106-42DE-9DFD-2C66F74A1F8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0EF18-FDD4-41B1-A609-C64565B4602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D22CD-98A1-4497-83AB-8B1F7F7F15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65A3B-DCE0-431B-BD13-6D892427EE4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B1A0-C38D-499C-BE70-96AC114F91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599C-A49D-4689-975B-AA462155D38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1E6EE-C588-45CB-A94D-7535321A53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E8A21-9FC7-488C-BD7D-3DD4884341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53FDDCF-9BB4-483F-BF74-157DD49AFEF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2806700" y="3698800"/>
            <a:ext cx="345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青岛版四年级下册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17725" y="3509888"/>
            <a:ext cx="482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/>
          <p:nvPr/>
        </p:nvSpPr>
        <p:spPr bwMode="auto">
          <a:xfrm>
            <a:off x="2117725" y="2585963"/>
            <a:ext cx="503555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3600" dirty="0" smtClean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课</a:t>
            </a:r>
            <a:r>
              <a:rPr lang="zh-CN" altLang="en-US" sz="3600" dirty="0" smtClean="0">
                <a:latin typeface="+mn-lt"/>
                <a:ea typeface="黑体" panose="02010609060101010101" pitchFamily="49" charset="-122"/>
              </a:rPr>
              <a:t>时</a:t>
            </a:r>
            <a:endParaRPr lang="zh-CN" altLang="en-US" sz="36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0" y="1450844"/>
            <a:ext cx="9144000" cy="115212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 动物世界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小数的意义和性质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566738" y="4913313"/>
            <a:ext cx="82327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你能再举出几个例子，验证这个规律是否成立吗？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927100" y="1128713"/>
            <a:ext cx="62039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观察这几道算式，你发现了什么？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3090863" y="1582738"/>
            <a:ext cx="2919412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0.08×10 = 0.8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0.08×100 = 8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0.08×1000 = 80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Line 47"/>
          <p:cNvSpPr>
            <a:spLocks noChangeShapeType="1"/>
          </p:cNvSpPr>
          <p:nvPr/>
        </p:nvSpPr>
        <p:spPr bwMode="auto">
          <a:xfrm>
            <a:off x="6124575" y="1797050"/>
            <a:ext cx="0" cy="12604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98488" y="3554413"/>
            <a:ext cx="7964487" cy="1317625"/>
            <a:chOff x="475141" y="2660446"/>
            <a:chExt cx="7964184" cy="1317072"/>
          </a:xfrm>
        </p:grpSpPr>
        <p:sp>
          <p:nvSpPr>
            <p:cNvPr id="26" name="矩形 25"/>
            <p:cNvSpPr/>
            <p:nvPr/>
          </p:nvSpPr>
          <p:spPr>
            <a:xfrm>
              <a:off x="475141" y="2660446"/>
              <a:ext cx="7964184" cy="1317072"/>
            </a:xfrm>
            <a:prstGeom prst="rect">
              <a:avLst/>
            </a:prstGeom>
            <a:solidFill>
              <a:srgbClr val="C7EA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4343" name="Rectangle 30"/>
            <p:cNvSpPr>
              <a:spLocks noChangeArrowheads="1"/>
            </p:cNvSpPr>
            <p:nvPr/>
          </p:nvSpPr>
          <p:spPr bwMode="auto">
            <a:xfrm>
              <a:off x="658467" y="2691726"/>
              <a:ext cx="7650163" cy="1210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indent="719455">
                <a:lnSpc>
                  <a:spcPct val="13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一个小数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扩大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到它的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倍、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100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倍、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1000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倍     小数点分别向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右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移动一位、两位、三位。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Text Box 87"/>
          <p:cNvSpPr txBox="1">
            <a:spLocks noChangeArrowheads="1"/>
          </p:cNvSpPr>
          <p:nvPr/>
        </p:nvSpPr>
        <p:spPr bwMode="auto">
          <a:xfrm>
            <a:off x="4206875" y="3106738"/>
            <a:ext cx="4841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8138" y="1590675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6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425" y="2438400"/>
            <a:ext cx="973138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组合 3"/>
          <p:cNvGrpSpPr/>
          <p:nvPr/>
        </p:nvGrpSpPr>
        <p:grpSpPr bwMode="auto">
          <a:xfrm>
            <a:off x="1720850" y="1849438"/>
            <a:ext cx="6934200" cy="2046287"/>
            <a:chOff x="1461685" y="1755928"/>
            <a:chExt cx="6933515" cy="2045672"/>
          </a:xfrm>
        </p:grpSpPr>
        <p:sp>
          <p:nvSpPr>
            <p:cNvPr id="67" name="对话气泡: 圆角矩形 66"/>
            <p:cNvSpPr/>
            <p:nvPr/>
          </p:nvSpPr>
          <p:spPr bwMode="auto">
            <a:xfrm>
              <a:off x="1461685" y="1755928"/>
              <a:ext cx="6933515" cy="2045672"/>
            </a:xfrm>
            <a:prstGeom prst="wedgeRoundRectCallout">
              <a:avLst>
                <a:gd name="adj1" fmla="val -53934"/>
                <a:gd name="adj2" fmla="val 9828"/>
                <a:gd name="adj3" fmla="val 16667"/>
              </a:avLst>
            </a:prstGeom>
            <a:solidFill>
              <a:srgbClr val="C7EA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lnSpc>
                  <a:spcPct val="110000"/>
                </a:lnSpc>
                <a:defRPr/>
              </a:pP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365" name="组合 2"/>
            <p:cNvGrpSpPr/>
            <p:nvPr/>
          </p:nvGrpSpPr>
          <p:grpSpPr bwMode="auto">
            <a:xfrm>
              <a:off x="1648460" y="1768949"/>
              <a:ext cx="6703540" cy="1958092"/>
              <a:chOff x="1648460" y="1776149"/>
              <a:chExt cx="6703540" cy="1958092"/>
            </a:xfrm>
          </p:grpSpPr>
          <p:sp>
            <p:nvSpPr>
              <p:cNvPr id="15366" name="Text Box 6"/>
              <p:cNvSpPr txBox="1">
                <a:spLocks noChangeArrowheads="1"/>
              </p:cNvSpPr>
              <p:nvPr/>
            </p:nvSpPr>
            <p:spPr bwMode="auto">
              <a:xfrm>
                <a:off x="1648460" y="1964393"/>
                <a:ext cx="6703540" cy="1769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把</a:t>
                </a:r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40.59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分别缩小到它的      、      、       ，结果是多少？分别扩大到它的</a:t>
                </a:r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倍、</a:t>
                </a:r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倍、</a:t>
                </a:r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1000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倍，结果是多少？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15367" name="Group 38"/>
              <p:cNvGrpSpPr/>
              <p:nvPr/>
            </p:nvGrpSpPr>
            <p:grpSpPr bwMode="auto">
              <a:xfrm>
                <a:off x="5386634" y="1800972"/>
                <a:ext cx="665162" cy="927100"/>
                <a:chOff x="-36" y="0"/>
                <a:chExt cx="390" cy="584"/>
              </a:xfrm>
            </p:grpSpPr>
            <p:sp>
              <p:nvSpPr>
                <p:cNvPr id="15368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8" y="0"/>
                  <a:ext cx="175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28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369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-36" y="256"/>
                  <a:ext cx="390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28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</a:t>
                  </a:r>
                  <a:endPara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370" name="Line 28"/>
                <p:cNvSpPr>
                  <a:spLocks noChangeShapeType="1"/>
                </p:cNvSpPr>
                <p:nvPr/>
              </p:nvSpPr>
              <p:spPr bwMode="auto">
                <a:xfrm>
                  <a:off x="-9" y="296"/>
                  <a:ext cx="28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71" name="Group 44"/>
              <p:cNvGrpSpPr/>
              <p:nvPr/>
            </p:nvGrpSpPr>
            <p:grpSpPr bwMode="auto">
              <a:xfrm>
                <a:off x="6064917" y="1797003"/>
                <a:ext cx="715962" cy="935037"/>
                <a:chOff x="0" y="0"/>
                <a:chExt cx="451" cy="589"/>
              </a:xfrm>
            </p:grpSpPr>
            <p:grpSp>
              <p:nvGrpSpPr>
                <p:cNvPr id="15372" name="Group 45"/>
                <p:cNvGrpSpPr/>
                <p:nvPr/>
              </p:nvGrpSpPr>
              <p:grpSpPr bwMode="auto">
                <a:xfrm>
                  <a:off x="0" y="0"/>
                  <a:ext cx="451" cy="589"/>
                  <a:chOff x="0" y="0"/>
                  <a:chExt cx="451" cy="589"/>
                </a:xfrm>
              </p:grpSpPr>
              <p:sp>
                <p:nvSpPr>
                  <p:cNvPr id="15373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7" y="0"/>
                    <a:ext cx="227" cy="3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800" b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</a:t>
                    </a:r>
                    <a:endParaRPr lang="zh-CN" altLang="en-US" sz="2800" b="1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5374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261"/>
                    <a:ext cx="451" cy="3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2800" b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100</a:t>
                    </a:r>
                    <a:endParaRPr lang="zh-CN" altLang="en-US" sz="2800" b="1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15375" name="Line 25"/>
                <p:cNvSpPr>
                  <a:spLocks noChangeShapeType="1"/>
                </p:cNvSpPr>
                <p:nvPr/>
              </p:nvSpPr>
              <p:spPr bwMode="auto">
                <a:xfrm>
                  <a:off x="41" y="302"/>
                  <a:ext cx="363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76" name="Group 54"/>
              <p:cNvGrpSpPr/>
              <p:nvPr/>
            </p:nvGrpSpPr>
            <p:grpSpPr bwMode="auto">
              <a:xfrm>
                <a:off x="6931706" y="1776149"/>
                <a:ext cx="984250" cy="966787"/>
                <a:chOff x="-39" y="-20"/>
                <a:chExt cx="620" cy="609"/>
              </a:xfrm>
            </p:grpSpPr>
            <p:sp>
              <p:nvSpPr>
                <p:cNvPr id="15377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39" y="-20"/>
                  <a:ext cx="227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378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-39" y="261"/>
                  <a:ext cx="620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28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1000</a:t>
                  </a:r>
                  <a:endPara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379" name="Line 25"/>
                <p:cNvSpPr>
                  <a:spLocks noChangeShapeType="1"/>
                </p:cNvSpPr>
                <p:nvPr/>
              </p:nvSpPr>
              <p:spPr bwMode="auto">
                <a:xfrm>
                  <a:off x="16" y="292"/>
                  <a:ext cx="454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1"/>
          <p:cNvSpPr txBox="1">
            <a:spLocks noChangeArrowheads="1"/>
          </p:cNvSpPr>
          <p:nvPr/>
        </p:nvSpPr>
        <p:spPr bwMode="auto">
          <a:xfrm>
            <a:off x="5645150" y="1704975"/>
            <a:ext cx="1300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4 0 5 9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 Box 21"/>
          <p:cNvSpPr txBox="1">
            <a:spLocks noChangeArrowheads="1"/>
          </p:cNvSpPr>
          <p:nvPr/>
        </p:nvSpPr>
        <p:spPr bwMode="auto">
          <a:xfrm>
            <a:off x="385763" y="4292600"/>
            <a:ext cx="45196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缩小          是（             ）；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385763" y="3421063"/>
            <a:ext cx="4519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缩小         是（             ）；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385763" y="2571750"/>
            <a:ext cx="45196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缩小       是（             ）；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4819650" y="4314825"/>
            <a:ext cx="40973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扩大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倍是（     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62"/>
          <p:cNvSpPr txBox="1">
            <a:spLocks noChangeArrowheads="1"/>
          </p:cNvSpPr>
          <p:nvPr/>
        </p:nvSpPr>
        <p:spPr bwMode="auto">
          <a:xfrm>
            <a:off x="4819650" y="3463925"/>
            <a:ext cx="4105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扩大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倍是（     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1" name="Text Box 20"/>
          <p:cNvSpPr txBox="1">
            <a:spLocks noChangeArrowheads="1"/>
          </p:cNvSpPr>
          <p:nvPr/>
        </p:nvSpPr>
        <p:spPr bwMode="auto">
          <a:xfrm>
            <a:off x="1992313" y="1651000"/>
            <a:ext cx="1300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4 0 5 9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Oval 44"/>
          <p:cNvSpPr>
            <a:spLocks noChangeArrowheads="1"/>
          </p:cNvSpPr>
          <p:nvPr/>
        </p:nvSpPr>
        <p:spPr bwMode="auto">
          <a:xfrm>
            <a:off x="2598738" y="2024063"/>
            <a:ext cx="73025" cy="7143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2" name="Group 48"/>
          <p:cNvGrpSpPr/>
          <p:nvPr/>
        </p:nvGrpSpPr>
        <p:grpSpPr bwMode="auto">
          <a:xfrm>
            <a:off x="2797175" y="2571750"/>
            <a:ext cx="982663" cy="522288"/>
            <a:chOff x="0" y="0"/>
            <a:chExt cx="619" cy="329"/>
          </a:xfrm>
        </p:grpSpPr>
        <p:sp>
          <p:nvSpPr>
            <p:cNvPr id="16394" name="Text Box 45"/>
            <p:cNvSpPr txBox="1">
              <a:spLocks noChangeArrowheads="1"/>
            </p:cNvSpPr>
            <p:nvPr/>
          </p:nvSpPr>
          <p:spPr bwMode="auto">
            <a:xfrm>
              <a:off x="0" y="0"/>
              <a:ext cx="619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4 059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395" name="Oval 46"/>
            <p:cNvSpPr>
              <a:spLocks noChangeArrowheads="1"/>
            </p:cNvSpPr>
            <p:nvPr/>
          </p:nvSpPr>
          <p:spPr bwMode="auto">
            <a:xfrm>
              <a:off x="174" y="208"/>
              <a:ext cx="46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5" name="Oval 49"/>
          <p:cNvSpPr>
            <a:spLocks noChangeArrowheads="1"/>
          </p:cNvSpPr>
          <p:nvPr/>
        </p:nvSpPr>
        <p:spPr bwMode="auto">
          <a:xfrm>
            <a:off x="2598738" y="2024063"/>
            <a:ext cx="73025" cy="7143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6" name="Group 53"/>
          <p:cNvGrpSpPr/>
          <p:nvPr/>
        </p:nvGrpSpPr>
        <p:grpSpPr bwMode="auto">
          <a:xfrm>
            <a:off x="2889250" y="3421063"/>
            <a:ext cx="1160463" cy="522287"/>
            <a:chOff x="0" y="0"/>
            <a:chExt cx="731" cy="329"/>
          </a:xfrm>
        </p:grpSpPr>
        <p:sp>
          <p:nvSpPr>
            <p:cNvPr id="16398" name="Text Box 51"/>
            <p:cNvSpPr txBox="1">
              <a:spLocks noChangeArrowheads="1"/>
            </p:cNvSpPr>
            <p:nvPr/>
          </p:nvSpPr>
          <p:spPr bwMode="auto">
            <a:xfrm>
              <a:off x="0" y="0"/>
              <a:ext cx="73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0 4059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399" name="Oval 52"/>
            <p:cNvSpPr>
              <a:spLocks noChangeArrowheads="1"/>
            </p:cNvSpPr>
            <p:nvPr/>
          </p:nvSpPr>
          <p:spPr bwMode="auto">
            <a:xfrm>
              <a:off x="172" y="203"/>
              <a:ext cx="46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9" name="Oval 54"/>
          <p:cNvSpPr>
            <a:spLocks noChangeArrowheads="1"/>
          </p:cNvSpPr>
          <p:nvPr/>
        </p:nvSpPr>
        <p:spPr bwMode="auto">
          <a:xfrm>
            <a:off x="2598738" y="2024063"/>
            <a:ext cx="73025" cy="7143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 Box 55"/>
          <p:cNvSpPr txBox="1">
            <a:spLocks noChangeArrowheads="1"/>
          </p:cNvSpPr>
          <p:nvPr/>
        </p:nvSpPr>
        <p:spPr bwMode="auto">
          <a:xfrm>
            <a:off x="1644650" y="1654175"/>
            <a:ext cx="385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Text Box 57"/>
          <p:cNvSpPr txBox="1">
            <a:spLocks noChangeArrowheads="1"/>
          </p:cNvSpPr>
          <p:nvPr/>
        </p:nvSpPr>
        <p:spPr bwMode="auto">
          <a:xfrm>
            <a:off x="1238250" y="1654175"/>
            <a:ext cx="63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2" name="Group 61"/>
          <p:cNvGrpSpPr/>
          <p:nvPr/>
        </p:nvGrpSpPr>
        <p:grpSpPr bwMode="auto">
          <a:xfrm>
            <a:off x="2886075" y="4292600"/>
            <a:ext cx="1338263" cy="522288"/>
            <a:chOff x="0" y="0"/>
            <a:chExt cx="843" cy="329"/>
          </a:xfrm>
        </p:grpSpPr>
        <p:sp>
          <p:nvSpPr>
            <p:cNvPr id="16404" name="Text Box 59"/>
            <p:cNvSpPr txBox="1">
              <a:spLocks noChangeArrowheads="1"/>
            </p:cNvSpPr>
            <p:nvPr/>
          </p:nvSpPr>
          <p:spPr bwMode="auto">
            <a:xfrm>
              <a:off x="0" y="0"/>
              <a:ext cx="843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0 04059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05" name="Oval 60"/>
            <p:cNvSpPr>
              <a:spLocks noChangeArrowheads="1"/>
            </p:cNvSpPr>
            <p:nvPr/>
          </p:nvSpPr>
          <p:spPr bwMode="auto">
            <a:xfrm>
              <a:off x="174" y="197"/>
              <a:ext cx="46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5" name="Text Box 62"/>
          <p:cNvSpPr txBox="1">
            <a:spLocks noChangeArrowheads="1"/>
          </p:cNvSpPr>
          <p:nvPr/>
        </p:nvSpPr>
        <p:spPr bwMode="auto">
          <a:xfrm>
            <a:off x="4819650" y="2613025"/>
            <a:ext cx="3798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扩大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倍是（      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Oval 63"/>
          <p:cNvSpPr>
            <a:spLocks noChangeArrowheads="1"/>
          </p:cNvSpPr>
          <p:nvPr/>
        </p:nvSpPr>
        <p:spPr bwMode="auto">
          <a:xfrm>
            <a:off x="6257925" y="2073275"/>
            <a:ext cx="73025" cy="714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Oval 64"/>
          <p:cNvSpPr>
            <a:spLocks noChangeArrowheads="1"/>
          </p:cNvSpPr>
          <p:nvPr/>
        </p:nvSpPr>
        <p:spPr bwMode="auto">
          <a:xfrm>
            <a:off x="6259513" y="2073275"/>
            <a:ext cx="73025" cy="714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Oval 65"/>
          <p:cNvSpPr>
            <a:spLocks noChangeArrowheads="1"/>
          </p:cNvSpPr>
          <p:nvPr/>
        </p:nvSpPr>
        <p:spPr bwMode="auto">
          <a:xfrm>
            <a:off x="6257925" y="2073275"/>
            <a:ext cx="73025" cy="714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Text Box 66"/>
          <p:cNvSpPr txBox="1">
            <a:spLocks noChangeArrowheads="1"/>
          </p:cNvSpPr>
          <p:nvPr/>
        </p:nvSpPr>
        <p:spPr bwMode="auto">
          <a:xfrm>
            <a:off x="6926263" y="1704975"/>
            <a:ext cx="385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0" name="Group 88"/>
          <p:cNvGrpSpPr/>
          <p:nvPr/>
        </p:nvGrpSpPr>
        <p:grpSpPr bwMode="auto">
          <a:xfrm>
            <a:off x="7129463" y="2586038"/>
            <a:ext cx="982662" cy="522287"/>
            <a:chOff x="0" y="0"/>
            <a:chExt cx="619" cy="329"/>
          </a:xfrm>
        </p:grpSpPr>
        <p:sp>
          <p:nvSpPr>
            <p:cNvPr id="16412" name="Text Box 68"/>
            <p:cNvSpPr txBox="1">
              <a:spLocks noChangeArrowheads="1"/>
            </p:cNvSpPr>
            <p:nvPr/>
          </p:nvSpPr>
          <p:spPr bwMode="auto">
            <a:xfrm>
              <a:off x="0" y="0"/>
              <a:ext cx="619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405 9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13" name="Oval 69"/>
            <p:cNvSpPr>
              <a:spLocks noChangeArrowheads="1"/>
            </p:cNvSpPr>
            <p:nvPr/>
          </p:nvSpPr>
          <p:spPr bwMode="auto">
            <a:xfrm>
              <a:off x="395" y="217"/>
              <a:ext cx="46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3" name="Text Box 74"/>
          <p:cNvSpPr txBox="1">
            <a:spLocks noChangeArrowheads="1"/>
          </p:cNvSpPr>
          <p:nvPr/>
        </p:nvSpPr>
        <p:spPr bwMode="auto">
          <a:xfrm>
            <a:off x="7259638" y="3451225"/>
            <a:ext cx="8937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4059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Text Box 75"/>
          <p:cNvSpPr txBox="1">
            <a:spLocks noChangeArrowheads="1"/>
          </p:cNvSpPr>
          <p:nvPr/>
        </p:nvSpPr>
        <p:spPr bwMode="auto">
          <a:xfrm>
            <a:off x="7366000" y="4310063"/>
            <a:ext cx="10715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40590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9" name="Group 38"/>
          <p:cNvGrpSpPr/>
          <p:nvPr/>
        </p:nvGrpSpPr>
        <p:grpSpPr bwMode="auto">
          <a:xfrm>
            <a:off x="1430338" y="2368550"/>
            <a:ext cx="665162" cy="928688"/>
            <a:chOff x="-36" y="0"/>
            <a:chExt cx="390" cy="585"/>
          </a:xfrm>
        </p:grpSpPr>
        <p:sp>
          <p:nvSpPr>
            <p:cNvPr id="16417" name="Text Box 26"/>
            <p:cNvSpPr txBox="1">
              <a:spLocks noChangeArrowheads="1"/>
            </p:cNvSpPr>
            <p:nvPr/>
          </p:nvSpPr>
          <p:spPr bwMode="auto">
            <a:xfrm>
              <a:off x="28" y="0"/>
              <a:ext cx="175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18" name="Text Box 27"/>
            <p:cNvSpPr txBox="1">
              <a:spLocks noChangeArrowheads="1"/>
            </p:cNvSpPr>
            <p:nvPr/>
          </p:nvSpPr>
          <p:spPr bwMode="auto">
            <a:xfrm>
              <a:off x="-36" y="256"/>
              <a:ext cx="39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19" name="Line 28"/>
            <p:cNvSpPr>
              <a:spLocks noChangeShapeType="1"/>
            </p:cNvSpPr>
            <p:nvPr/>
          </p:nvSpPr>
          <p:spPr bwMode="auto">
            <a:xfrm>
              <a:off x="-9" y="296"/>
              <a:ext cx="2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Group 44"/>
          <p:cNvGrpSpPr/>
          <p:nvPr/>
        </p:nvGrpSpPr>
        <p:grpSpPr bwMode="auto">
          <a:xfrm>
            <a:off x="1431925" y="3213100"/>
            <a:ext cx="715963" cy="936625"/>
            <a:chOff x="0" y="0"/>
            <a:chExt cx="451" cy="590"/>
          </a:xfrm>
        </p:grpSpPr>
        <p:grpSp>
          <p:nvGrpSpPr>
            <p:cNvPr id="16421" name="Group 45"/>
            <p:cNvGrpSpPr/>
            <p:nvPr/>
          </p:nvGrpSpPr>
          <p:grpSpPr bwMode="auto">
            <a:xfrm>
              <a:off x="0" y="0"/>
              <a:ext cx="451" cy="590"/>
              <a:chOff x="0" y="0"/>
              <a:chExt cx="451" cy="590"/>
            </a:xfrm>
          </p:grpSpPr>
          <p:sp>
            <p:nvSpPr>
              <p:cNvPr id="16422" name="Text Box 23"/>
              <p:cNvSpPr txBox="1">
                <a:spLocks noChangeArrowheads="1"/>
              </p:cNvSpPr>
              <p:nvPr/>
            </p:nvSpPr>
            <p:spPr bwMode="auto">
              <a:xfrm>
                <a:off x="97" y="0"/>
                <a:ext cx="227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423" name="Text Box 24"/>
              <p:cNvSpPr txBox="1">
                <a:spLocks noChangeArrowheads="1"/>
              </p:cNvSpPr>
              <p:nvPr/>
            </p:nvSpPr>
            <p:spPr bwMode="auto">
              <a:xfrm>
                <a:off x="0" y="261"/>
                <a:ext cx="451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6424" name="Line 25"/>
            <p:cNvSpPr>
              <a:spLocks noChangeShapeType="1"/>
            </p:cNvSpPr>
            <p:nvPr/>
          </p:nvSpPr>
          <p:spPr bwMode="auto">
            <a:xfrm>
              <a:off x="41" y="302"/>
              <a:ext cx="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Group 54"/>
          <p:cNvGrpSpPr/>
          <p:nvPr/>
        </p:nvGrpSpPr>
        <p:grpSpPr bwMode="auto">
          <a:xfrm>
            <a:off x="1365250" y="4068763"/>
            <a:ext cx="984250" cy="968375"/>
            <a:chOff x="-39" y="-20"/>
            <a:chExt cx="620" cy="610"/>
          </a:xfrm>
        </p:grpSpPr>
        <p:sp>
          <p:nvSpPr>
            <p:cNvPr id="16426" name="Text Box 23"/>
            <p:cNvSpPr txBox="1">
              <a:spLocks noChangeArrowheads="1"/>
            </p:cNvSpPr>
            <p:nvPr/>
          </p:nvSpPr>
          <p:spPr bwMode="auto">
            <a:xfrm>
              <a:off x="139" y="-20"/>
              <a:ext cx="227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27" name="Text Box 24"/>
            <p:cNvSpPr txBox="1">
              <a:spLocks noChangeArrowheads="1"/>
            </p:cNvSpPr>
            <p:nvPr/>
          </p:nvSpPr>
          <p:spPr bwMode="auto">
            <a:xfrm>
              <a:off x="-39" y="261"/>
              <a:ext cx="62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1000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28" name="Line 25"/>
            <p:cNvSpPr>
              <a:spLocks noChangeShapeType="1"/>
            </p:cNvSpPr>
            <p:nvPr/>
          </p:nvSpPr>
          <p:spPr bwMode="auto">
            <a:xfrm>
              <a:off x="16" y="292"/>
              <a:ext cx="45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1.97531E-6 L -0.03246 0.0009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97531E-6 L -0.07083 0.0018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97531E-6 L -0.11093 0.0021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1.23457E-7 L 0.03368 0.0003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1.23457E-7 L 0.06927 1.23457E-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0031 L 0.07014 0.00031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00062 L 0.11215 1.23457E-7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21" grpId="0" bldLvl="0" animBg="1"/>
      <p:bldP spid="21" grpId="1" bldLvl="0" animBg="1"/>
      <p:bldP spid="25" grpId="0" bldLvl="0" animBg="1"/>
      <p:bldP spid="25" grpId="1" bldLvl="0" animBg="1"/>
      <p:bldP spid="25" grpId="2" bldLvl="0" animBg="1"/>
      <p:bldP spid="29" grpId="0" bldLvl="0" animBg="1"/>
      <p:bldP spid="29" grpId="1" bldLvl="0" animBg="1"/>
      <p:bldP spid="30" grpId="0"/>
      <p:bldP spid="31" grpId="0"/>
      <p:bldP spid="35" grpId="0"/>
      <p:bldP spid="36" grpId="0" bldLvl="0" animBg="1"/>
      <p:bldP spid="36" grpId="1" bldLvl="0" animBg="1"/>
      <p:bldP spid="37" grpId="0" bldLvl="0" animBg="1"/>
      <p:bldP spid="37" grpId="1" bldLvl="0" animBg="1"/>
      <p:bldP spid="37" grpId="2" bldLvl="0" animBg="1"/>
      <p:bldP spid="38" grpId="0" bldLvl="0" animBg="1"/>
      <p:bldP spid="38" grpId="1" bldLvl="0" animBg="1"/>
      <p:bldP spid="38" grpId="2" bldLvl="0" animBg="1"/>
      <p:bldP spid="38" grpId="3" bldLvl="0" animBg="1"/>
      <p:bldP spid="39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2390775"/>
            <a:ext cx="8678863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6"/>
          <p:cNvSpPr txBox="1">
            <a:spLocks noChangeArrowheads="1"/>
          </p:cNvSpPr>
          <p:nvPr/>
        </p:nvSpPr>
        <p:spPr bwMode="auto">
          <a:xfrm>
            <a:off x="736600" y="1703388"/>
            <a:ext cx="1879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填一填。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203575" y="3055938"/>
            <a:ext cx="873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758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68638" y="3489325"/>
            <a:ext cx="1206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0.758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127375" y="3929063"/>
            <a:ext cx="10953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7580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 rot="1188023">
            <a:off x="6059488" y="2998788"/>
            <a:ext cx="1052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÷10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 rot="-1491486">
            <a:off x="5915025" y="3648075"/>
            <a:ext cx="1495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÷1000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 rot="-543020">
            <a:off x="5991225" y="3328988"/>
            <a:ext cx="1274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×100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304161" y="985778"/>
            <a:ext cx="2602353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自主练习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9"/>
          <p:cNvSpPr>
            <a:spLocks noChangeArrowheads="1"/>
          </p:cNvSpPr>
          <p:nvPr/>
        </p:nvSpPr>
        <p:spPr bwMode="auto">
          <a:xfrm>
            <a:off x="1028700" y="1189038"/>
            <a:ext cx="7200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说一说，下面小数的大小会有什么变化？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58" name="Rectangle 11"/>
          <p:cNvSpPr>
            <a:spLocks noChangeArrowheads="1"/>
          </p:cNvSpPr>
          <p:nvPr/>
        </p:nvSpPr>
        <p:spPr bwMode="auto">
          <a:xfrm>
            <a:off x="830263" y="1741488"/>
            <a:ext cx="7488237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）小数点移到最高位的左边。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3 8.6          1 5 6.7        8.6 3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1792288" y="2903538"/>
            <a:ext cx="995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3 8 6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2409825" y="3281363"/>
            <a:ext cx="73025" cy="7143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022725" y="2903538"/>
            <a:ext cx="1300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1 5 6 7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Oval 16"/>
          <p:cNvSpPr>
            <a:spLocks noChangeArrowheads="1"/>
          </p:cNvSpPr>
          <p:nvPr/>
        </p:nvSpPr>
        <p:spPr bwMode="auto">
          <a:xfrm>
            <a:off x="4960938" y="3275013"/>
            <a:ext cx="73025" cy="71437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454150" y="2903538"/>
            <a:ext cx="385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3703638" y="2903538"/>
            <a:ext cx="385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403975" y="2903538"/>
            <a:ext cx="995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8 6 3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Oval 21"/>
          <p:cNvSpPr>
            <a:spLocks noChangeArrowheads="1"/>
          </p:cNvSpPr>
          <p:nvPr/>
        </p:nvSpPr>
        <p:spPr bwMode="auto">
          <a:xfrm>
            <a:off x="6713538" y="3270250"/>
            <a:ext cx="73025" cy="714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6042025" y="2903538"/>
            <a:ext cx="385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" name="Group 47"/>
          <p:cNvGrpSpPr/>
          <p:nvPr/>
        </p:nvGrpSpPr>
        <p:grpSpPr bwMode="auto">
          <a:xfrm>
            <a:off x="6076950" y="3608388"/>
            <a:ext cx="1535113" cy="1506537"/>
            <a:chOff x="-154" y="-168"/>
            <a:chExt cx="967" cy="949"/>
          </a:xfrm>
        </p:grpSpPr>
        <p:sp>
          <p:nvSpPr>
            <p:cNvPr id="19469" name="Text Box 22"/>
            <p:cNvSpPr txBox="1">
              <a:spLocks noChangeArrowheads="1"/>
            </p:cNvSpPr>
            <p:nvPr/>
          </p:nvSpPr>
          <p:spPr bwMode="auto">
            <a:xfrm>
              <a:off x="-154" y="-168"/>
              <a:ext cx="791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缩小到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它的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9470" name="Group 35"/>
            <p:cNvGrpSpPr/>
            <p:nvPr/>
          </p:nvGrpSpPr>
          <p:grpSpPr bwMode="auto">
            <a:xfrm>
              <a:off x="385" y="174"/>
              <a:ext cx="428" cy="607"/>
              <a:chOff x="-24" y="-53"/>
              <a:chExt cx="395" cy="607"/>
            </a:xfrm>
          </p:grpSpPr>
          <p:sp>
            <p:nvSpPr>
              <p:cNvPr id="19471" name="Text Box 24"/>
              <p:cNvSpPr txBox="1">
                <a:spLocks noChangeArrowheads="1"/>
              </p:cNvSpPr>
              <p:nvPr/>
            </p:nvSpPr>
            <p:spPr bwMode="auto">
              <a:xfrm>
                <a:off x="24" y="-53"/>
                <a:ext cx="210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Text Box 25"/>
              <p:cNvSpPr txBox="1">
                <a:spLocks noChangeArrowheads="1"/>
              </p:cNvSpPr>
              <p:nvPr/>
            </p:nvSpPr>
            <p:spPr bwMode="auto">
              <a:xfrm>
                <a:off x="-24" y="225"/>
                <a:ext cx="395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73" name="Line 26"/>
              <p:cNvSpPr>
                <a:spLocks noChangeShapeType="1"/>
              </p:cNvSpPr>
              <p:nvPr/>
            </p:nvSpPr>
            <p:spPr bwMode="auto">
              <a:xfrm>
                <a:off x="-16" y="259"/>
                <a:ext cx="293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Group 45"/>
          <p:cNvGrpSpPr/>
          <p:nvPr/>
        </p:nvGrpSpPr>
        <p:grpSpPr bwMode="auto">
          <a:xfrm>
            <a:off x="1444625" y="3608388"/>
            <a:ext cx="2028825" cy="1520825"/>
            <a:chOff x="-111" y="-173"/>
            <a:chExt cx="1278" cy="958"/>
          </a:xfrm>
        </p:grpSpPr>
        <p:sp>
          <p:nvSpPr>
            <p:cNvPr id="19475" name="Text Box 14"/>
            <p:cNvSpPr txBox="1">
              <a:spLocks noChangeArrowheads="1"/>
            </p:cNvSpPr>
            <p:nvPr/>
          </p:nvSpPr>
          <p:spPr bwMode="auto">
            <a:xfrm>
              <a:off x="-111" y="-173"/>
              <a:ext cx="1154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缩小到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它的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9476" name="Group 36"/>
            <p:cNvGrpSpPr/>
            <p:nvPr/>
          </p:nvGrpSpPr>
          <p:grpSpPr bwMode="auto">
            <a:xfrm>
              <a:off x="396" y="183"/>
              <a:ext cx="771" cy="602"/>
              <a:chOff x="0" y="-67"/>
              <a:chExt cx="771" cy="602"/>
            </a:xfrm>
          </p:grpSpPr>
          <p:sp>
            <p:nvSpPr>
              <p:cNvPr id="19477" name="Text Box 24"/>
              <p:cNvSpPr txBox="1">
                <a:spLocks noChangeArrowheads="1"/>
              </p:cNvSpPr>
              <p:nvPr/>
            </p:nvSpPr>
            <p:spPr bwMode="auto">
              <a:xfrm>
                <a:off x="117" y="-67"/>
                <a:ext cx="227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Text Box 25"/>
              <p:cNvSpPr txBox="1">
                <a:spLocks noChangeArrowheads="1"/>
              </p:cNvSpPr>
              <p:nvPr/>
            </p:nvSpPr>
            <p:spPr bwMode="auto">
              <a:xfrm>
                <a:off x="0" y="206"/>
                <a:ext cx="771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Line 26"/>
              <p:cNvSpPr>
                <a:spLocks noChangeShapeType="1"/>
              </p:cNvSpPr>
              <p:nvPr/>
            </p:nvSpPr>
            <p:spPr bwMode="auto">
              <a:xfrm>
                <a:off x="46" y="243"/>
                <a:ext cx="36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Group 46"/>
          <p:cNvGrpSpPr/>
          <p:nvPr/>
        </p:nvGrpSpPr>
        <p:grpSpPr bwMode="auto">
          <a:xfrm>
            <a:off x="3705225" y="3608388"/>
            <a:ext cx="1903413" cy="1484312"/>
            <a:chOff x="-134" y="-183"/>
            <a:chExt cx="1199" cy="935"/>
          </a:xfrm>
        </p:grpSpPr>
        <p:sp>
          <p:nvSpPr>
            <p:cNvPr id="19481" name="Text Box 17"/>
            <p:cNvSpPr txBox="1">
              <a:spLocks noChangeArrowheads="1"/>
            </p:cNvSpPr>
            <p:nvPr/>
          </p:nvSpPr>
          <p:spPr bwMode="auto">
            <a:xfrm>
              <a:off x="-134" y="-183"/>
              <a:ext cx="791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缩小到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它的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9482" name="Group 40"/>
            <p:cNvGrpSpPr/>
            <p:nvPr/>
          </p:nvGrpSpPr>
          <p:grpSpPr bwMode="auto">
            <a:xfrm>
              <a:off x="378" y="154"/>
              <a:ext cx="687" cy="598"/>
              <a:chOff x="0" y="-73"/>
              <a:chExt cx="687" cy="598"/>
            </a:xfrm>
          </p:grpSpPr>
          <p:sp>
            <p:nvSpPr>
              <p:cNvPr id="19483" name="Text Box 24"/>
              <p:cNvSpPr txBox="1">
                <a:spLocks noChangeArrowheads="1"/>
              </p:cNvSpPr>
              <p:nvPr/>
            </p:nvSpPr>
            <p:spPr bwMode="auto">
              <a:xfrm>
                <a:off x="161" y="-73"/>
                <a:ext cx="227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Text Box 25"/>
              <p:cNvSpPr txBox="1">
                <a:spLocks noChangeArrowheads="1"/>
              </p:cNvSpPr>
              <p:nvPr/>
            </p:nvSpPr>
            <p:spPr bwMode="auto">
              <a:xfrm>
                <a:off x="0" y="196"/>
                <a:ext cx="687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Line 26"/>
              <p:cNvSpPr>
                <a:spLocks noChangeShapeType="1"/>
              </p:cNvSpPr>
              <p:nvPr/>
            </p:nvSpPr>
            <p:spPr bwMode="auto">
              <a:xfrm>
                <a:off x="41" y="228"/>
                <a:ext cx="476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58025E-6 L -0.07048 3.5802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1.85185E-6 L -0.10365 0.0009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03854 0.0009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6" grpId="1" bldLvl="0" animBg="1"/>
      <p:bldP spid="7" grpId="0"/>
      <p:bldP spid="8" grpId="0" bldLvl="0" animBg="1"/>
      <p:bldP spid="8" grpId="1" bldLvl="0" animBg="1"/>
      <p:bldP spid="9" grpId="0"/>
      <p:bldP spid="10" grpId="0"/>
      <p:bldP spid="11" grpId="0"/>
      <p:bldP spid="12" grpId="0" bldLvl="0" animBg="1"/>
      <p:bldP spid="12" grpId="1" bldLvl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ChangeArrowheads="1"/>
          </p:cNvSpPr>
          <p:nvPr/>
        </p:nvSpPr>
        <p:spPr bwMode="auto">
          <a:xfrm>
            <a:off x="788988" y="1543050"/>
            <a:ext cx="6929437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tabLst>
                <a:tab pos="2971800" algn="l"/>
              </a:tabLst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）去掉小数点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  <a:tabLst>
                <a:tab pos="2971800" algn="l"/>
              </a:tabLst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0.46       0.002           8.5        7.0  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24"/>
          <p:cNvSpPr txBox="1">
            <a:spLocks noChangeArrowheads="1"/>
          </p:cNvSpPr>
          <p:nvPr/>
        </p:nvSpPr>
        <p:spPr bwMode="auto">
          <a:xfrm>
            <a:off x="1154113" y="2828925"/>
            <a:ext cx="588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46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47"/>
          <p:cNvSpPr txBox="1">
            <a:spLocks noChangeArrowheads="1"/>
          </p:cNvSpPr>
          <p:nvPr/>
        </p:nvSpPr>
        <p:spPr bwMode="auto">
          <a:xfrm>
            <a:off x="803275" y="3409950"/>
            <a:ext cx="17891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扩大到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它的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倍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48"/>
          <p:cNvSpPr txBox="1">
            <a:spLocks noChangeArrowheads="1"/>
          </p:cNvSpPr>
          <p:nvPr/>
        </p:nvSpPr>
        <p:spPr bwMode="auto">
          <a:xfrm>
            <a:off x="3227388" y="2828925"/>
            <a:ext cx="385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49"/>
          <p:cNvSpPr txBox="1">
            <a:spLocks noChangeArrowheads="1"/>
          </p:cNvSpPr>
          <p:nvPr/>
        </p:nvSpPr>
        <p:spPr bwMode="auto">
          <a:xfrm>
            <a:off x="2762250" y="3409950"/>
            <a:ext cx="19669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扩大到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它的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倍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50"/>
          <p:cNvSpPr txBox="1">
            <a:spLocks noChangeArrowheads="1"/>
          </p:cNvSpPr>
          <p:nvPr/>
        </p:nvSpPr>
        <p:spPr bwMode="auto">
          <a:xfrm>
            <a:off x="5170488" y="2828925"/>
            <a:ext cx="588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85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51"/>
          <p:cNvSpPr txBox="1">
            <a:spLocks noChangeArrowheads="1"/>
          </p:cNvSpPr>
          <p:nvPr/>
        </p:nvSpPr>
        <p:spPr bwMode="auto">
          <a:xfrm>
            <a:off x="4840288" y="3409950"/>
            <a:ext cx="161131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扩大到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它的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倍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52"/>
          <p:cNvSpPr txBox="1">
            <a:spLocks noChangeArrowheads="1"/>
          </p:cNvSpPr>
          <p:nvPr/>
        </p:nvSpPr>
        <p:spPr bwMode="auto">
          <a:xfrm>
            <a:off x="6945313" y="2828925"/>
            <a:ext cx="588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53"/>
          <p:cNvSpPr txBox="1">
            <a:spLocks noChangeArrowheads="1"/>
          </p:cNvSpPr>
          <p:nvPr/>
        </p:nvSpPr>
        <p:spPr bwMode="auto">
          <a:xfrm>
            <a:off x="6678613" y="3409950"/>
            <a:ext cx="161131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扩大到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它的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倍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6"/>
          <p:cNvSpPr txBox="1">
            <a:spLocks noChangeArrowheads="1"/>
          </p:cNvSpPr>
          <p:nvPr/>
        </p:nvSpPr>
        <p:spPr bwMode="auto">
          <a:xfrm>
            <a:off x="512763" y="1454150"/>
            <a:ext cx="8113712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火眼金睛辨对错。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）位数多的小数比位数少的小数大。（     ）             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）小数点的后面去掉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或添上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，小数大小不变。                                                               （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）一个小数先缩小到原数的       ，再扩大到它的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倍，小数的大小不变。                   （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3.1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3.10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大小相等。                     （      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605713" y="4000500"/>
            <a:ext cx="59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7615238" y="3008313"/>
            <a:ext cx="59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7859713" y="1970088"/>
            <a:ext cx="59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7620000" y="4492625"/>
            <a:ext cx="590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1510" name="Group 38"/>
          <p:cNvGrpSpPr/>
          <p:nvPr/>
        </p:nvGrpSpPr>
        <p:grpSpPr bwMode="auto">
          <a:xfrm>
            <a:off x="6073775" y="3290888"/>
            <a:ext cx="760413" cy="928687"/>
            <a:chOff x="-92" y="0"/>
            <a:chExt cx="446" cy="585"/>
          </a:xfrm>
        </p:grpSpPr>
        <p:sp>
          <p:nvSpPr>
            <p:cNvPr id="21511" name="Text Box 26"/>
            <p:cNvSpPr txBox="1">
              <a:spLocks noChangeArrowheads="1"/>
            </p:cNvSpPr>
            <p:nvPr/>
          </p:nvSpPr>
          <p:spPr bwMode="auto">
            <a:xfrm>
              <a:off x="28" y="0"/>
              <a:ext cx="175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12" name="Text Box 27"/>
            <p:cNvSpPr txBox="1">
              <a:spLocks noChangeArrowheads="1"/>
            </p:cNvSpPr>
            <p:nvPr/>
          </p:nvSpPr>
          <p:spPr bwMode="auto">
            <a:xfrm>
              <a:off x="-92" y="256"/>
              <a:ext cx="446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13" name="Line 28"/>
            <p:cNvSpPr>
              <a:spLocks noChangeShapeType="1"/>
            </p:cNvSpPr>
            <p:nvPr/>
          </p:nvSpPr>
          <p:spPr bwMode="auto">
            <a:xfrm>
              <a:off x="-9" y="296"/>
              <a:ext cx="2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320925" y="3224213"/>
            <a:ext cx="4430713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0.42×10 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（千克）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0.42×100 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（千克）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0.42×1000 =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（千克）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03238" y="4637088"/>
            <a:ext cx="81835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答：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千克花生仁出油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4.2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千克，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千克花生油出油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千克，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千克花生油出油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420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千克。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2531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2500" y="1028700"/>
            <a:ext cx="7445375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485775" y="1385888"/>
            <a:ext cx="449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>
            <a:spLocks noChangeArrowheads="1"/>
          </p:cNvSpPr>
          <p:nvPr/>
        </p:nvSpPr>
        <p:spPr bwMode="auto">
          <a:xfrm>
            <a:off x="608013" y="1741488"/>
            <a:ext cx="8124825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 5.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）一本字典厚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1.8cm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本厚（        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cm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本厚（        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cm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本厚（         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cm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，合（         ）分米。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）一本书封面面积大约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平方分米，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本这样的书封面面积大约是（         ）平方分米，合（         ）平方米。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229475" y="1766888"/>
            <a:ext cx="7731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078163" y="2271713"/>
            <a:ext cx="998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794500" y="2279650"/>
            <a:ext cx="1282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444625" y="2792413"/>
            <a:ext cx="9636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391150" y="3813175"/>
            <a:ext cx="1009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514475" y="4316413"/>
            <a:ext cx="1000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2774950"/>
            <a:ext cx="7112000" cy="1198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3527569" y="1301717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课堂小结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0"/>
          <p:cNvSpPr txBox="1">
            <a:spLocks noChangeArrowheads="1"/>
          </p:cNvSpPr>
          <p:nvPr/>
        </p:nvSpPr>
        <p:spPr bwMode="auto">
          <a:xfrm>
            <a:off x="5478463" y="1838325"/>
            <a:ext cx="3398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几维鸟的蛋重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460.5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克。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40"/>
          <p:cNvSpPr txBox="1">
            <a:spLocks noChangeArrowheads="1"/>
          </p:cNvSpPr>
          <p:nvPr/>
        </p:nvSpPr>
        <p:spPr bwMode="auto">
          <a:xfrm>
            <a:off x="5464175" y="3998913"/>
            <a:ext cx="33559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锦鸡蛋、杜鹃蛋、蜂鸟蛋各有多重呢？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5478463" y="2278063"/>
            <a:ext cx="328453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个几维鸟蛋的质量大约相当于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个锦鸡蛋或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个杜鹃蛋或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1000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个蜂鸟蛋的质量。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14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7363" y="1497013"/>
            <a:ext cx="4868862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eform 10"/>
          <p:cNvSpPr/>
          <p:nvPr/>
        </p:nvSpPr>
        <p:spPr bwMode="auto">
          <a:xfrm>
            <a:off x="3128717" y="972257"/>
            <a:ext cx="2602353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新课导入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554038" y="5122863"/>
            <a:ext cx="6697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从图中，你知道哪些数学信息？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530225" y="5132388"/>
            <a:ext cx="6967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根据这些信息，你能提出什么问题？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2" grpId="0" build="allAtOnce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5000" y="2647950"/>
            <a:ext cx="5468938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570911" y="1203491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课后作业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10"/>
          <p:cNvSpPr/>
          <p:nvPr/>
        </p:nvSpPr>
        <p:spPr bwMode="auto">
          <a:xfrm>
            <a:off x="3120011" y="944878"/>
            <a:ext cx="2602353" cy="620397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CCFF33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lt"/>
                <a:ea typeface="+mj-ea"/>
              </a:rPr>
              <a:t>合作探究</a:t>
            </a:r>
            <a:endParaRPr lang="zh-CN" altLang="en-US" sz="3200" b="1" dirty="0">
              <a:latin typeface="+mj-lt"/>
              <a:ea typeface="+mj-ea"/>
            </a:endParaRPr>
          </a:p>
        </p:txBody>
      </p:sp>
      <p:pic>
        <p:nvPicPr>
          <p:cNvPr id="7170" name="Picture 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813" y="228441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 bwMode="auto">
          <a:xfrm>
            <a:off x="725488" y="1866900"/>
            <a:ext cx="7780337" cy="1120775"/>
            <a:chOff x="694479" y="880585"/>
            <a:chExt cx="7780598" cy="1120509"/>
          </a:xfrm>
        </p:grpSpPr>
        <p:pic>
          <p:nvPicPr>
            <p:cNvPr id="7172" name="图片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479" y="880585"/>
              <a:ext cx="1108127" cy="1120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对话气泡: 圆角矩形 12"/>
            <p:cNvSpPr/>
            <p:nvPr/>
          </p:nvSpPr>
          <p:spPr bwMode="auto">
            <a:xfrm>
              <a:off x="1961346" y="1163093"/>
              <a:ext cx="6513731" cy="626914"/>
            </a:xfrm>
            <a:prstGeom prst="wedgeRoundRectCallout">
              <a:avLst>
                <a:gd name="adj1" fmla="val -53934"/>
                <a:gd name="adj2" fmla="val 9828"/>
                <a:gd name="adj3" fmla="val 16667"/>
              </a:avLst>
            </a:prstGeom>
            <a:solidFill>
              <a:srgbClr val="C7EA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2800" b="1" dirty="0">
                  <a:solidFill>
                    <a:srgbClr val="000000"/>
                  </a:solidFill>
                </a:rPr>
                <a:t>锦鸡蛋、杜鹃蛋、蜂鸟蛋各有多重呢？</a:t>
              </a: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51" name="组合 5"/>
          <p:cNvGrpSpPr/>
          <p:nvPr/>
        </p:nvGrpSpPr>
        <p:grpSpPr bwMode="auto">
          <a:xfrm>
            <a:off x="941388" y="3373438"/>
            <a:ext cx="5651500" cy="1443037"/>
            <a:chOff x="239425" y="3141067"/>
            <a:chExt cx="5652610" cy="1443625"/>
          </a:xfrm>
        </p:grpSpPr>
        <p:pic>
          <p:nvPicPr>
            <p:cNvPr id="7175" name="图片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39425" y="3456652"/>
              <a:ext cx="927237" cy="1128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6" name="组合 3"/>
            <p:cNvGrpSpPr/>
            <p:nvPr/>
          </p:nvGrpSpPr>
          <p:grpSpPr bwMode="auto">
            <a:xfrm>
              <a:off x="1331840" y="3141067"/>
              <a:ext cx="4560195" cy="1087880"/>
              <a:chOff x="1331840" y="3141067"/>
              <a:chExt cx="4560195" cy="1087880"/>
            </a:xfrm>
          </p:grpSpPr>
          <p:sp>
            <p:nvSpPr>
              <p:cNvPr id="10" name="对话气泡: 椭圆形 9"/>
              <p:cNvSpPr/>
              <p:nvPr/>
            </p:nvSpPr>
            <p:spPr bwMode="auto">
              <a:xfrm>
                <a:off x="1331840" y="3141067"/>
                <a:ext cx="4477629" cy="1087880"/>
              </a:xfrm>
              <a:prstGeom prst="wedgeEllipseCallout">
                <a:avLst>
                  <a:gd name="adj1" fmla="val -55605"/>
                  <a:gd name="adj2" fmla="val 25478"/>
                </a:avLst>
              </a:prstGeom>
              <a:solidFill>
                <a:srgbClr val="FFE3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8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178" name="矩形 27"/>
              <p:cNvSpPr>
                <a:spLocks noChangeArrowheads="1"/>
              </p:cNvSpPr>
              <p:nvPr/>
            </p:nvSpPr>
            <p:spPr bwMode="auto">
              <a:xfrm>
                <a:off x="1632717" y="3410058"/>
                <a:ext cx="4259318" cy="522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我们用计算器来算一算。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0425" y="1846263"/>
            <a:ext cx="7350125" cy="2843212"/>
          </a:xfrm>
          <a:prstGeom prst="roundRect">
            <a:avLst>
              <a:gd name="adj" fmla="val 13605"/>
            </a:avLst>
          </a:prstGeom>
          <a:solidFill>
            <a:srgbClr val="FCD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3211513" y="2100263"/>
            <a:ext cx="2717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460.5÷10 =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39"/>
          <p:cNvSpPr txBox="1">
            <a:spLocks noChangeArrowheads="1"/>
          </p:cNvSpPr>
          <p:nvPr/>
        </p:nvSpPr>
        <p:spPr bwMode="auto">
          <a:xfrm>
            <a:off x="5618163" y="2098675"/>
            <a:ext cx="1358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46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05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40"/>
          <p:cNvSpPr txBox="1">
            <a:spLocks noChangeArrowheads="1"/>
          </p:cNvSpPr>
          <p:nvPr/>
        </p:nvSpPr>
        <p:spPr bwMode="auto">
          <a:xfrm>
            <a:off x="3211513" y="2947988"/>
            <a:ext cx="2909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460.5÷100 </a:t>
            </a: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41"/>
          <p:cNvSpPr txBox="1">
            <a:spLocks noChangeArrowheads="1"/>
          </p:cNvSpPr>
          <p:nvPr/>
        </p:nvSpPr>
        <p:spPr bwMode="auto">
          <a:xfrm>
            <a:off x="5808663" y="2932113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605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42"/>
          <p:cNvSpPr txBox="1">
            <a:spLocks noChangeArrowheads="1"/>
          </p:cNvSpPr>
          <p:nvPr/>
        </p:nvSpPr>
        <p:spPr bwMode="auto">
          <a:xfrm>
            <a:off x="3211513" y="3786188"/>
            <a:ext cx="3009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460.5÷1000 =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6002338" y="3778250"/>
            <a:ext cx="1747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4605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45"/>
          <p:cNvSpPr txBox="1">
            <a:spLocks noChangeArrowheads="1"/>
          </p:cNvSpPr>
          <p:nvPr/>
        </p:nvSpPr>
        <p:spPr bwMode="auto">
          <a:xfrm>
            <a:off x="1525588" y="1866900"/>
            <a:ext cx="2068512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锦鸡蛋：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杜鹃蛋：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蜂鸟蛋：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 bwMode="auto">
          <a:xfrm>
            <a:off x="1820863" y="2617788"/>
            <a:ext cx="5387975" cy="2155825"/>
            <a:chOff x="1272540" y="84644"/>
            <a:chExt cx="5387340" cy="2155636"/>
          </a:xfrm>
        </p:grpSpPr>
        <p:sp>
          <p:nvSpPr>
            <p:cNvPr id="25" name="对话气泡: 椭圆形 24"/>
            <p:cNvSpPr/>
            <p:nvPr/>
          </p:nvSpPr>
          <p:spPr bwMode="auto">
            <a:xfrm>
              <a:off x="1272540" y="84644"/>
              <a:ext cx="5387340" cy="2155636"/>
            </a:xfrm>
            <a:prstGeom prst="wedgeEllipseCallout">
              <a:avLst>
                <a:gd name="adj1" fmla="val -52139"/>
                <a:gd name="adj2" fmla="val 23798"/>
              </a:avLst>
            </a:prstGeom>
            <a:solidFill>
              <a:srgbClr val="FFE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defRPr/>
              </a:pP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9219" name="Group 66"/>
            <p:cNvGrpSpPr/>
            <p:nvPr/>
          </p:nvGrpSpPr>
          <p:grpSpPr bwMode="auto">
            <a:xfrm>
              <a:off x="1929019" y="238125"/>
              <a:ext cx="4181475" cy="1770062"/>
              <a:chOff x="0" y="0"/>
              <a:chExt cx="2634" cy="1115"/>
            </a:xfrm>
          </p:grpSpPr>
          <p:sp>
            <p:nvSpPr>
              <p:cNvPr id="9220" name="Text Box 4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634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把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460.5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除以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，就是把它缩小到原数的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 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，小数点向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左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移动了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一位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9221" name="Group 49"/>
              <p:cNvGrpSpPr/>
              <p:nvPr/>
            </p:nvGrpSpPr>
            <p:grpSpPr bwMode="auto">
              <a:xfrm>
                <a:off x="1680" y="263"/>
                <a:ext cx="453" cy="598"/>
                <a:chOff x="692" y="144"/>
                <a:chExt cx="453" cy="598"/>
              </a:xfrm>
            </p:grpSpPr>
            <p:sp>
              <p:nvSpPr>
                <p:cNvPr id="9222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692" y="414"/>
                  <a:ext cx="453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 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223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709" y="144"/>
                  <a:ext cx="40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1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224" name="Line 73"/>
                <p:cNvSpPr>
                  <a:spLocks noChangeShapeType="1"/>
                </p:cNvSpPr>
                <p:nvPr/>
              </p:nvSpPr>
              <p:spPr bwMode="auto">
                <a:xfrm>
                  <a:off x="721" y="449"/>
                  <a:ext cx="31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25" name="组合 33"/>
          <p:cNvGrpSpPr/>
          <p:nvPr/>
        </p:nvGrpSpPr>
        <p:grpSpPr bwMode="auto">
          <a:xfrm>
            <a:off x="2541588" y="1565275"/>
            <a:ext cx="3695700" cy="585788"/>
            <a:chOff x="3211705" y="1241003"/>
            <a:chExt cx="3696283" cy="585530"/>
          </a:xfrm>
        </p:grpSpPr>
        <p:sp>
          <p:nvSpPr>
            <p:cNvPr id="9226" name="Text Box 38"/>
            <p:cNvSpPr txBox="1">
              <a:spLocks noChangeArrowheads="1"/>
            </p:cNvSpPr>
            <p:nvPr/>
          </p:nvSpPr>
          <p:spPr bwMode="auto">
            <a:xfrm>
              <a:off x="3211705" y="1242493"/>
              <a:ext cx="2717542" cy="58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460.5÷10 =</a:t>
              </a:r>
              <a:endParaRPr lang="en-US" altLang="zh-CN" sz="32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227" name="Text Box 39"/>
            <p:cNvSpPr txBox="1">
              <a:spLocks noChangeArrowheads="1"/>
            </p:cNvSpPr>
            <p:nvPr/>
          </p:nvSpPr>
          <p:spPr bwMode="auto">
            <a:xfrm>
              <a:off x="5549814" y="1241003"/>
              <a:ext cx="1358174" cy="58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46</a:t>
              </a:r>
              <a:r>
                <a:rPr lang="en-US" altLang="zh-CN" sz="320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05</a:t>
              </a:r>
              <a:endParaRPr lang="en-US" altLang="zh-CN" sz="32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9228" name="图片 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9275" y="3524250"/>
            <a:ext cx="1125538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616075" y="2489200"/>
            <a:ext cx="5386388" cy="2155825"/>
            <a:chOff x="1965960" y="2355404"/>
            <a:chExt cx="5387340" cy="2155636"/>
          </a:xfrm>
        </p:grpSpPr>
        <p:sp>
          <p:nvSpPr>
            <p:cNvPr id="3" name="对话气泡: 椭圆形 2"/>
            <p:cNvSpPr/>
            <p:nvPr/>
          </p:nvSpPr>
          <p:spPr bwMode="auto">
            <a:xfrm>
              <a:off x="1965960" y="2355404"/>
              <a:ext cx="5387340" cy="2155636"/>
            </a:xfrm>
            <a:prstGeom prst="wedgeEllipseCallout">
              <a:avLst>
                <a:gd name="adj1" fmla="val 54226"/>
                <a:gd name="adj2" fmla="val 13193"/>
              </a:avLst>
            </a:prstGeom>
            <a:solidFill>
              <a:srgbClr val="FFE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defRPr/>
              </a:pP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10243" name="Group 67"/>
            <p:cNvGrpSpPr/>
            <p:nvPr/>
          </p:nvGrpSpPr>
          <p:grpSpPr bwMode="auto">
            <a:xfrm>
              <a:off x="2690178" y="2539048"/>
              <a:ext cx="4106863" cy="1770062"/>
              <a:chOff x="-528" y="0"/>
              <a:chExt cx="2587" cy="1115"/>
            </a:xfrm>
          </p:grpSpPr>
          <p:sp>
            <p:nvSpPr>
              <p:cNvPr id="10244" name="Text Box 47"/>
              <p:cNvSpPr txBox="1">
                <a:spLocks noChangeArrowheads="1"/>
              </p:cNvSpPr>
              <p:nvPr/>
            </p:nvSpPr>
            <p:spPr bwMode="auto">
              <a:xfrm>
                <a:off x="-528" y="0"/>
                <a:ext cx="2587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把</a:t>
                </a:r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460.5</a:t>
                </a: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除以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，就是把它缩小到原数的          ，小数点向</a:t>
                </a: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左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移动了</a:t>
                </a: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两位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。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10245" name="Group 50"/>
              <p:cNvGrpSpPr/>
              <p:nvPr/>
            </p:nvGrpSpPr>
            <p:grpSpPr bwMode="auto">
              <a:xfrm>
                <a:off x="1158" y="251"/>
                <a:ext cx="479" cy="583"/>
                <a:chOff x="124" y="134"/>
                <a:chExt cx="479" cy="583"/>
              </a:xfrm>
            </p:grpSpPr>
            <p:sp>
              <p:nvSpPr>
                <p:cNvPr id="10246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124" y="389"/>
                  <a:ext cx="479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100  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247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83" y="134"/>
                  <a:ext cx="40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1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0248" name="Line 73"/>
                <p:cNvSpPr>
                  <a:spLocks noChangeShapeType="1"/>
                </p:cNvSpPr>
                <p:nvPr/>
              </p:nvSpPr>
              <p:spPr bwMode="auto">
                <a:xfrm>
                  <a:off x="160" y="435"/>
                  <a:ext cx="386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249" name="组合 12"/>
          <p:cNvGrpSpPr/>
          <p:nvPr/>
        </p:nvGrpSpPr>
        <p:grpSpPr bwMode="auto">
          <a:xfrm>
            <a:off x="2473325" y="1538288"/>
            <a:ext cx="3922713" cy="592137"/>
            <a:chOff x="2480185" y="794916"/>
            <a:chExt cx="3924223" cy="591809"/>
          </a:xfrm>
        </p:grpSpPr>
        <p:sp>
          <p:nvSpPr>
            <p:cNvPr id="10250" name="Text Box 40"/>
            <p:cNvSpPr txBox="1">
              <a:spLocks noChangeArrowheads="1"/>
            </p:cNvSpPr>
            <p:nvPr/>
          </p:nvSpPr>
          <p:spPr bwMode="auto">
            <a:xfrm>
              <a:off x="2480185" y="794916"/>
              <a:ext cx="2910409" cy="584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460.5÷100 =</a:t>
              </a:r>
              <a:endParaRPr lang="en-US" altLang="zh-CN" sz="32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51" name="Text Box 41"/>
            <p:cNvSpPr txBox="1">
              <a:spLocks noChangeArrowheads="1"/>
            </p:cNvSpPr>
            <p:nvPr/>
          </p:nvSpPr>
          <p:spPr bwMode="auto">
            <a:xfrm>
              <a:off x="5046234" y="802722"/>
              <a:ext cx="1358174" cy="584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en-US" altLang="zh-CN" sz="320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605</a:t>
              </a:r>
              <a:endParaRPr lang="en-US" altLang="zh-CN" sz="32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0252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97713" y="3271838"/>
            <a:ext cx="9207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1820863" y="2465388"/>
            <a:ext cx="5387975" cy="2155825"/>
            <a:chOff x="1478280" y="1380044"/>
            <a:chExt cx="5387340" cy="2155636"/>
          </a:xfrm>
        </p:grpSpPr>
        <p:sp>
          <p:nvSpPr>
            <p:cNvPr id="9" name="对话气泡: 椭圆形 8"/>
            <p:cNvSpPr/>
            <p:nvPr/>
          </p:nvSpPr>
          <p:spPr bwMode="auto">
            <a:xfrm>
              <a:off x="1478280" y="1380044"/>
              <a:ext cx="5387340" cy="2155636"/>
            </a:xfrm>
            <a:prstGeom prst="wedgeEllipseCallout">
              <a:avLst>
                <a:gd name="adj1" fmla="val -52847"/>
                <a:gd name="adj2" fmla="val 20263"/>
              </a:avLst>
            </a:prstGeom>
            <a:solidFill>
              <a:srgbClr val="FFE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defRPr/>
              </a:pP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11267" name="Group 68"/>
            <p:cNvGrpSpPr/>
            <p:nvPr/>
          </p:nvGrpSpPr>
          <p:grpSpPr bwMode="auto">
            <a:xfrm>
              <a:off x="2187576" y="1573532"/>
              <a:ext cx="4351337" cy="1770062"/>
              <a:chOff x="-1111" y="332"/>
              <a:chExt cx="2741" cy="1115"/>
            </a:xfrm>
          </p:grpSpPr>
          <p:sp>
            <p:nvSpPr>
              <p:cNvPr id="11268" name="Text Box 48"/>
              <p:cNvSpPr txBox="1">
                <a:spLocks noChangeArrowheads="1"/>
              </p:cNvSpPr>
              <p:nvPr/>
            </p:nvSpPr>
            <p:spPr bwMode="auto">
              <a:xfrm>
                <a:off x="-1111" y="332"/>
                <a:ext cx="2741" cy="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把</a:t>
                </a:r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460.5</a:t>
                </a: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除以</a:t>
                </a: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1000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，就是把它缩小到原数的         ，小数点向</a:t>
                </a: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左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移动了</a:t>
                </a: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三位</a:t>
                </a:r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。</a:t>
                </a:r>
                <a:endParaRPr lang="zh-CN" altLang="en-US" sz="2800" b="1">
                  <a:solidFill>
                    <a:srgbClr val="3333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11269" name="Group 52"/>
              <p:cNvGrpSpPr/>
              <p:nvPr/>
            </p:nvGrpSpPr>
            <p:grpSpPr bwMode="auto">
              <a:xfrm>
                <a:off x="495" y="599"/>
                <a:ext cx="660" cy="569"/>
                <a:chOff x="-594" y="481"/>
                <a:chExt cx="660" cy="569"/>
              </a:xfrm>
            </p:grpSpPr>
            <p:grpSp>
              <p:nvGrpSpPr>
                <p:cNvPr id="11270" name="Group 51"/>
                <p:cNvGrpSpPr/>
                <p:nvPr/>
              </p:nvGrpSpPr>
              <p:grpSpPr bwMode="auto">
                <a:xfrm>
                  <a:off x="-594" y="722"/>
                  <a:ext cx="660" cy="328"/>
                  <a:chOff x="-594" y="549"/>
                  <a:chExt cx="660" cy="328"/>
                </a:xfrm>
              </p:grpSpPr>
              <p:sp>
                <p:nvSpPr>
                  <p:cNvPr id="11271" name="Text Box 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594" y="549"/>
                    <a:ext cx="660" cy="3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1000   </a:t>
                    </a:r>
                    <a:endPara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272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-549" y="593"/>
                    <a:ext cx="476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273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-494" y="481"/>
                  <a:ext cx="40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1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pic>
        <p:nvPicPr>
          <p:cNvPr id="11274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5663" y="3370263"/>
            <a:ext cx="9223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5" name="组合 13"/>
          <p:cNvGrpSpPr/>
          <p:nvPr/>
        </p:nvGrpSpPr>
        <p:grpSpPr bwMode="auto">
          <a:xfrm>
            <a:off x="2365375" y="1524000"/>
            <a:ext cx="4538663" cy="590550"/>
            <a:chOff x="3211705" y="2921568"/>
            <a:chExt cx="4537835" cy="591011"/>
          </a:xfrm>
        </p:grpSpPr>
        <p:sp>
          <p:nvSpPr>
            <p:cNvPr id="11276" name="Text Box 42"/>
            <p:cNvSpPr txBox="1">
              <a:spLocks noChangeArrowheads="1"/>
            </p:cNvSpPr>
            <p:nvPr/>
          </p:nvSpPr>
          <p:spPr bwMode="auto">
            <a:xfrm>
              <a:off x="3211705" y="2928973"/>
              <a:ext cx="3009930" cy="583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460.5÷1000 =</a:t>
              </a:r>
              <a:endParaRPr lang="en-US" altLang="zh-CN" sz="32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7" name="Text Box 43"/>
            <p:cNvSpPr txBox="1">
              <a:spLocks noChangeArrowheads="1"/>
            </p:cNvSpPr>
            <p:nvPr/>
          </p:nvSpPr>
          <p:spPr bwMode="auto">
            <a:xfrm>
              <a:off x="6002068" y="2921568"/>
              <a:ext cx="1747472" cy="583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en-US" altLang="zh-CN" sz="320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r>
                <a:rPr lang="en-US" altLang="zh-CN" sz="3200">
                  <a:latin typeface="Times New Roman" panose="02020603050405020304" pitchFamily="18" charset="0"/>
                  <a:ea typeface="黑体" panose="02010609060101010101" pitchFamily="49" charset="-122"/>
                </a:rPr>
                <a:t>4605</a:t>
              </a:r>
              <a:endParaRPr lang="en-US" altLang="zh-CN" sz="32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595313" y="4913313"/>
            <a:ext cx="82327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你能再举出几个例子，验证这个规律是否成立吗？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927100" y="1128713"/>
            <a:ext cx="62039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观察这几道算式，你发现了什么？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2690813" y="1592263"/>
            <a:ext cx="3719512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460.5÷10 = 46.05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460.5÷100 = 4.605       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460.5÷1000 = 0.4605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Line 47"/>
          <p:cNvSpPr>
            <a:spLocks noChangeShapeType="1"/>
          </p:cNvSpPr>
          <p:nvPr/>
        </p:nvSpPr>
        <p:spPr bwMode="auto">
          <a:xfrm>
            <a:off x="6467475" y="1806575"/>
            <a:ext cx="0" cy="12604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88963" y="3432175"/>
            <a:ext cx="7964487" cy="1401763"/>
            <a:chOff x="475141" y="2566693"/>
            <a:chExt cx="7964184" cy="1401300"/>
          </a:xfrm>
        </p:grpSpPr>
        <p:sp>
          <p:nvSpPr>
            <p:cNvPr id="26" name="矩形 25"/>
            <p:cNvSpPr/>
            <p:nvPr/>
          </p:nvSpPr>
          <p:spPr>
            <a:xfrm>
              <a:off x="475141" y="2650803"/>
              <a:ext cx="7964184" cy="1317190"/>
            </a:xfrm>
            <a:prstGeom prst="rect">
              <a:avLst/>
            </a:prstGeom>
            <a:solidFill>
              <a:srgbClr val="C7EA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grpSp>
          <p:nvGrpSpPr>
            <p:cNvPr id="12295" name="Group 84"/>
            <p:cNvGrpSpPr/>
            <p:nvPr/>
          </p:nvGrpSpPr>
          <p:grpSpPr bwMode="auto">
            <a:xfrm>
              <a:off x="696567" y="2566693"/>
              <a:ext cx="7650163" cy="1374777"/>
              <a:chOff x="-115" y="28"/>
              <a:chExt cx="4819" cy="866"/>
            </a:xfrm>
          </p:grpSpPr>
          <p:sp>
            <p:nvSpPr>
              <p:cNvPr id="12296" name="Rectangle 30"/>
              <p:cNvSpPr>
                <a:spLocks noChangeArrowheads="1"/>
              </p:cNvSpPr>
              <p:nvPr/>
            </p:nvSpPr>
            <p:spPr bwMode="auto">
              <a:xfrm>
                <a:off x="-115" y="131"/>
                <a:ext cx="4819" cy="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indent="719455">
                  <a:lnSpc>
                    <a:spcPct val="130000"/>
                  </a:lnSpc>
                </a:pP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一个小数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缩小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到它的       、      、         </a:t>
                </a:r>
                <a:r>
                  <a:rPr lang="en-US" altLang="zh-CN" sz="2800" b="1" dirty="0">
                    <a:latin typeface="宋体" panose="02010600030101010101" pitchFamily="2" charset="-122"/>
                    <a:ea typeface="黑体" panose="02010609060101010101" pitchFamily="49" charset="-122"/>
                  </a:rPr>
                  <a:t>……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小数点分别向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左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移动一位、两位、三位</a:t>
                </a:r>
                <a:r>
                  <a:rPr lang="en-US" altLang="zh-CN" sz="2800" b="1" dirty="0">
                    <a:latin typeface="宋体" panose="02010600030101010101" pitchFamily="2" charset="-122"/>
                    <a:ea typeface="黑体" panose="02010609060101010101" pitchFamily="49" charset="-122"/>
                  </a:rPr>
                  <a:t>……</a:t>
                </a:r>
                <a:endPara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12297" name="Group 81"/>
              <p:cNvGrpSpPr/>
              <p:nvPr/>
            </p:nvGrpSpPr>
            <p:grpSpPr bwMode="auto">
              <a:xfrm>
                <a:off x="2457" y="28"/>
                <a:ext cx="402" cy="588"/>
                <a:chOff x="182" y="-8"/>
                <a:chExt cx="402" cy="588"/>
              </a:xfrm>
            </p:grpSpPr>
            <p:sp>
              <p:nvSpPr>
                <p:cNvPr id="12298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182" y="251"/>
                  <a:ext cx="402" cy="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299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242" y="-8"/>
                  <a:ext cx="226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300" name="Line 65"/>
                <p:cNvSpPr>
                  <a:spLocks noChangeShapeType="1"/>
                </p:cNvSpPr>
                <p:nvPr/>
              </p:nvSpPr>
              <p:spPr bwMode="auto">
                <a:xfrm>
                  <a:off x="212" y="283"/>
                  <a:ext cx="27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01" name="Group 82"/>
              <p:cNvGrpSpPr/>
              <p:nvPr/>
            </p:nvGrpSpPr>
            <p:grpSpPr bwMode="auto">
              <a:xfrm>
                <a:off x="2911" y="28"/>
                <a:ext cx="525" cy="588"/>
                <a:chOff x="302" y="8"/>
                <a:chExt cx="525" cy="588"/>
              </a:xfrm>
            </p:grpSpPr>
            <p:sp>
              <p:nvSpPr>
                <p:cNvPr id="12302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302" y="267"/>
                  <a:ext cx="525" cy="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100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303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410" y="8"/>
                  <a:ext cx="226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304" name="Line 68"/>
                <p:cNvSpPr>
                  <a:spLocks noChangeShapeType="1"/>
                </p:cNvSpPr>
                <p:nvPr/>
              </p:nvSpPr>
              <p:spPr bwMode="auto">
                <a:xfrm>
                  <a:off x="352" y="299"/>
                  <a:ext cx="3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05" name="Group 83"/>
              <p:cNvGrpSpPr/>
              <p:nvPr/>
            </p:nvGrpSpPr>
            <p:grpSpPr bwMode="auto">
              <a:xfrm>
                <a:off x="3490" y="28"/>
                <a:ext cx="580" cy="588"/>
                <a:chOff x="484" y="6"/>
                <a:chExt cx="580" cy="588"/>
              </a:xfrm>
            </p:grpSpPr>
            <p:sp>
              <p:nvSpPr>
                <p:cNvPr id="12306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484" y="265"/>
                  <a:ext cx="580" cy="3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1000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307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653" y="6"/>
                  <a:ext cx="226" cy="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2308" name="Line 71"/>
                <p:cNvSpPr>
                  <a:spLocks noChangeShapeType="1"/>
                </p:cNvSpPr>
                <p:nvPr/>
              </p:nvSpPr>
              <p:spPr bwMode="auto">
                <a:xfrm flipH="1">
                  <a:off x="546" y="297"/>
                  <a:ext cx="431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3" name="Text Box 87"/>
          <p:cNvSpPr txBox="1">
            <a:spLocks noChangeArrowheads="1"/>
          </p:cNvSpPr>
          <p:nvPr/>
        </p:nvSpPr>
        <p:spPr bwMode="auto">
          <a:xfrm>
            <a:off x="4206875" y="3068638"/>
            <a:ext cx="484188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/>
        </p:nvSpPr>
        <p:spPr>
          <a:xfrm>
            <a:off x="354013" y="2681288"/>
            <a:ext cx="3883025" cy="2660650"/>
          </a:xfrm>
          <a:prstGeom prst="roundRect">
            <a:avLst>
              <a:gd name="adj" fmla="val 13605"/>
            </a:avLst>
          </a:prstGeom>
          <a:solidFill>
            <a:srgbClr val="FCD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785813" y="2906713"/>
            <a:ext cx="2536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0.08×10 =</a:t>
            </a:r>
            <a:endParaRPr lang="en-US" altLang="zh-CN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747713" y="4467225"/>
            <a:ext cx="3036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0.08×1000 =</a:t>
            </a:r>
            <a:endParaRPr lang="en-US" altLang="zh-CN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6" name="Text Box 10"/>
          <p:cNvSpPr txBox="1">
            <a:spLocks noChangeArrowheads="1"/>
          </p:cNvSpPr>
          <p:nvPr/>
        </p:nvSpPr>
        <p:spPr bwMode="auto">
          <a:xfrm>
            <a:off x="766763" y="3681413"/>
            <a:ext cx="2752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</a:rPr>
              <a:t>0.08×100 =</a:t>
            </a:r>
            <a:endParaRPr lang="en-US" altLang="zh-CN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2865438" y="2914650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0.8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3008313" y="3703638"/>
            <a:ext cx="720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3109913" y="4494213"/>
            <a:ext cx="941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0" name="Picture 9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3863" y="1517650"/>
            <a:ext cx="431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1" name="组合 1"/>
          <p:cNvGrpSpPr/>
          <p:nvPr/>
        </p:nvGrpSpPr>
        <p:grpSpPr bwMode="auto">
          <a:xfrm>
            <a:off x="938213" y="1117600"/>
            <a:ext cx="7543800" cy="1174750"/>
            <a:chOff x="938941" y="260103"/>
            <a:chExt cx="7542330" cy="1174743"/>
          </a:xfrm>
        </p:grpSpPr>
        <p:sp>
          <p:nvSpPr>
            <p:cNvPr id="17" name="对话气泡: 圆角矩形 16"/>
            <p:cNvSpPr/>
            <p:nvPr/>
          </p:nvSpPr>
          <p:spPr bwMode="auto">
            <a:xfrm>
              <a:off x="2302337" y="283916"/>
              <a:ext cx="6178934" cy="1150930"/>
            </a:xfrm>
            <a:prstGeom prst="wedgeRoundRectCallout">
              <a:avLst>
                <a:gd name="adj1" fmla="val -53934"/>
                <a:gd name="adj2" fmla="val 9828"/>
                <a:gd name="adj3" fmla="val 16667"/>
              </a:avLst>
            </a:prstGeom>
            <a:solidFill>
              <a:srgbClr val="C7EA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2800" b="1" dirty="0">
                  <a:solidFill>
                    <a:srgbClr val="000000"/>
                  </a:solidFill>
                </a:rPr>
                <a:t>把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0.08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分别扩大到它的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10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倍、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100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倍、</a:t>
              </a:r>
              <a:r>
                <a:rPr lang="en-US" altLang="zh-CN" sz="2800" b="1" dirty="0">
                  <a:solidFill>
                    <a:srgbClr val="000000"/>
                  </a:solidFill>
                </a:rPr>
                <a:t>1000</a:t>
              </a:r>
              <a:r>
                <a:rPr lang="zh-CN" altLang="en-US" sz="2800" b="1" dirty="0">
                  <a:solidFill>
                    <a:srgbClr val="000000"/>
                  </a:solidFill>
                </a:rPr>
                <a:t>倍，结果是多少？</a:t>
              </a:r>
              <a:endParaRPr lang="zh-CN" altLang="en-US" sz="2800" b="1" dirty="0">
                <a:solidFill>
                  <a:srgbClr val="000000"/>
                </a:solidFill>
              </a:endParaRPr>
            </a:p>
          </p:txBody>
        </p:sp>
        <p:pic>
          <p:nvPicPr>
            <p:cNvPr id="13323" name="图片 2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38941" y="260103"/>
              <a:ext cx="1107119" cy="112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 bwMode="auto">
          <a:xfrm>
            <a:off x="4283075" y="2335213"/>
            <a:ext cx="4648200" cy="2995612"/>
            <a:chOff x="4282440" y="1478339"/>
            <a:chExt cx="4648200" cy="2994601"/>
          </a:xfrm>
        </p:grpSpPr>
        <p:grpSp>
          <p:nvGrpSpPr>
            <p:cNvPr id="13325" name="组合 3"/>
            <p:cNvGrpSpPr/>
            <p:nvPr/>
          </p:nvGrpSpPr>
          <p:grpSpPr bwMode="auto">
            <a:xfrm>
              <a:off x="4282440" y="1989342"/>
              <a:ext cx="4237038" cy="2483598"/>
              <a:chOff x="3657600" y="1676922"/>
              <a:chExt cx="4237038" cy="2483598"/>
            </a:xfrm>
          </p:grpSpPr>
          <p:sp>
            <p:nvSpPr>
              <p:cNvPr id="22" name="对话气泡: 椭圆形 21"/>
              <p:cNvSpPr/>
              <p:nvPr/>
            </p:nvSpPr>
            <p:spPr bwMode="auto">
              <a:xfrm>
                <a:off x="3657600" y="1676921"/>
                <a:ext cx="4237038" cy="2483599"/>
              </a:xfrm>
              <a:prstGeom prst="wedgeEllipseCallout">
                <a:avLst>
                  <a:gd name="adj1" fmla="val 38972"/>
                  <a:gd name="adj2" fmla="val -47862"/>
                </a:avLst>
              </a:prstGeom>
              <a:solidFill>
                <a:srgbClr val="FFE3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0" hangingPunct="0">
                  <a:defRPr/>
                </a:pPr>
                <a:endParaRPr lang="zh-CN" altLang="en-US" sz="28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7" name="Rectangle 32"/>
              <p:cNvSpPr>
                <a:spLocks noChangeArrowheads="1"/>
              </p:cNvSpPr>
              <p:nvPr/>
            </p:nvSpPr>
            <p:spPr bwMode="auto">
              <a:xfrm>
                <a:off x="4122421" y="2021205"/>
                <a:ext cx="3657600" cy="1814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把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0.08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分别扩大到它的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倍、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倍、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倍，就是用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0.08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分别乘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、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和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1000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。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3328" name="图片 2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50564" y="1478339"/>
              <a:ext cx="880076" cy="1110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c9305b22-f16c-4365-8eb5-1962edcf172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1974</Words>
  <Application>WPS 演示</Application>
  <PresentationFormat>全屏显示(4:3)</PresentationFormat>
  <Paragraphs>309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</vt:lpstr>
      <vt:lpstr>Calibri</vt:lpstr>
      <vt:lpstr>黑体</vt:lpstr>
      <vt:lpstr>微软雅黑</vt:lpstr>
      <vt:lpstr>华文楷体</vt:lpstr>
      <vt:lpstr>Times New Roman</vt:lpstr>
      <vt:lpstr>Arial Unicode MS</vt:lpstr>
      <vt:lpstr>楷体_GB2312</vt:lpstr>
      <vt:lpstr>新宋体</vt:lpstr>
      <vt:lpstr>Gulim</vt:lpstr>
      <vt:lpstr>Malgun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2019-12-21T13:27:00Z</dcterms:created>
  <dcterms:modified xsi:type="dcterms:W3CDTF">2023-02-06T11:58:20Z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8D292C7A364B483FBA114FAF091B32FD</vt:lpwstr>
  </property>
</Properties>
</file>