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6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CA7BBB9-E151-469C-BE72-267D1FBBAAD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147DDA4-E417-4D47-81F6-2E2577D7A0AA}" type="slidenum"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en-US" altLang="zh-CN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1FD4D9-EE2F-4AE5-B654-A391A29093C2}" type="slidenum">
              <a:rPr lang="zh-CN" altLang="en-US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63CF3C-65A9-426E-98AE-507A348255D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22E36-EAEE-4C14-97B8-91A52E18CA0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56F87-A54F-4637-A8CD-61F92316A21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A2062-C5BA-480A-80CD-D51F3A4A3CE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4CFDC-675A-4141-A37B-024B5AC3504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41EC3-00C2-4F8C-8C5C-48743E9A7D3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49474-30EC-47E2-80CA-BC3D964ED80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1C6F6-F0F9-40CF-9EB9-887FFC51B69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09E9E-7D01-4567-802B-B0E31B9AE70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3E9FA-16DC-4BA9-A854-23218C1F5FF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DAF92-1536-4235-85DD-704E1214A9A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8808981D-7673-4A6B-AEFC-16F185B3970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2806700" y="3698800"/>
            <a:ext cx="3451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青岛版四年级下册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117725" y="3509888"/>
            <a:ext cx="4829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 txBox="1"/>
          <p:nvPr/>
        </p:nvSpPr>
        <p:spPr bwMode="auto">
          <a:xfrm>
            <a:off x="2117725" y="2585963"/>
            <a:ext cx="5035550" cy="9239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3600" dirty="0" smtClean="0"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3600" dirty="0" smtClean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3600" dirty="0" smtClean="0">
                <a:latin typeface="+mn-lt"/>
                <a:ea typeface="黑体" panose="02010609060101010101" pitchFamily="49" charset="-122"/>
              </a:rPr>
              <a:t>课</a:t>
            </a:r>
            <a:r>
              <a:rPr lang="zh-CN" altLang="en-US" sz="3600" dirty="0" smtClean="0">
                <a:latin typeface="+mn-lt"/>
                <a:ea typeface="黑体" panose="02010609060101010101" pitchFamily="49" charset="-122"/>
              </a:rPr>
              <a:t>时</a:t>
            </a:r>
            <a:endParaRPr lang="zh-CN" altLang="en-US" sz="36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0" y="1450844"/>
            <a:ext cx="9144000" cy="115212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 动物世界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小数的意义和性质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530475" y="2076450"/>
            <a:ext cx="20193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996.8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亿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938588" y="2068513"/>
            <a:ext cx="39100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997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（保留整数）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725488" y="1285875"/>
            <a:ext cx="6826250" cy="650875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defPPr>
              <a:defRPr lang="zh-CN"/>
            </a:defPPr>
            <a:lvl1pPr indent="720090" eaLnBrk="1" hangingPunct="1">
              <a:lnSpc>
                <a:spcPct val="130000"/>
              </a:lnSpc>
              <a:defRPr sz="2800" b="1"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>
              <a:defRPr/>
            </a:pPr>
            <a:r>
              <a:rPr lang="zh-CN" altLang="en-US" dirty="0">
                <a:latin typeface="+mn-lt"/>
              </a:rPr>
              <a:t>有时可以根据需要取近似数，如：</a:t>
            </a:r>
            <a:endParaRPr lang="zh-CN" altLang="en-US" dirty="0">
              <a:latin typeface="+mn-lt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320675" y="2768600"/>
            <a:ext cx="8320088" cy="1792288"/>
            <a:chOff x="472440" y="1911600"/>
            <a:chExt cx="8321041" cy="1791712"/>
          </a:xfrm>
        </p:grpSpPr>
        <p:pic>
          <p:nvPicPr>
            <p:cNvPr id="13317" name="图片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2440" y="1911600"/>
              <a:ext cx="1166686" cy="1495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18" name="组合 3"/>
            <p:cNvGrpSpPr/>
            <p:nvPr/>
          </p:nvGrpSpPr>
          <p:grpSpPr bwMode="auto">
            <a:xfrm>
              <a:off x="1631448" y="1995711"/>
              <a:ext cx="7162032" cy="1707600"/>
              <a:chOff x="1505829" y="3212975"/>
              <a:chExt cx="2424020" cy="1105772"/>
            </a:xfrm>
          </p:grpSpPr>
          <p:sp>
            <p:nvSpPr>
              <p:cNvPr id="13" name="对话气泡: 椭圆形 12"/>
              <p:cNvSpPr/>
              <p:nvPr/>
            </p:nvSpPr>
            <p:spPr bwMode="auto">
              <a:xfrm>
                <a:off x="1505829" y="3212975"/>
                <a:ext cx="2424020" cy="1105773"/>
              </a:xfrm>
              <a:prstGeom prst="wedgeEllipseCallout">
                <a:avLst>
                  <a:gd name="adj1" fmla="val -52042"/>
                  <a:gd name="adj2" fmla="val -22587"/>
                </a:avLst>
              </a:prstGeom>
              <a:solidFill>
                <a:srgbClr val="FFE3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0" hangingPunct="0">
                  <a:defRPr/>
                </a:pPr>
                <a:endParaRPr lang="zh-CN" altLang="en-US" sz="28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20" name="矩形 27"/>
              <p:cNvSpPr>
                <a:spLocks noChangeArrowheads="1"/>
              </p:cNvSpPr>
              <p:nvPr/>
            </p:nvSpPr>
            <p:spPr bwMode="auto">
              <a:xfrm>
                <a:off x="1605446" y="3438507"/>
                <a:ext cx="2311508" cy="6725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求一个数的近似数和将一个数改写成用“万”或“亿”作单位的数有什么区别？ 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595313" y="1936750"/>
            <a:ext cx="8083550" cy="2638425"/>
          </a:xfrm>
          <a:prstGeom prst="rect">
            <a:avLst/>
          </a:prstGeom>
          <a:solidFill>
            <a:srgbClr val="FABDA6"/>
          </a:solidFill>
          <a:ln w="28575">
            <a:noFill/>
            <a:prstDash val="sys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14375" y="2070100"/>
            <a:ext cx="7934325" cy="112395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indent="720090">
              <a:lnSpc>
                <a:spcPct val="120000"/>
              </a:lnSpc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求一个数的近似数，需要省略某位后面的尾数，结果是近似数，数的大小也发生了变化。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714375" y="3263900"/>
            <a:ext cx="7950200" cy="112395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indent="720090">
              <a:lnSpc>
                <a:spcPct val="120000"/>
              </a:lnSpc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将一个数改写成以“万”或“亿”作单位的数，结果是准确数，数的大小没有发生变化。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10"/>
          <p:cNvSpPr/>
          <p:nvPr/>
        </p:nvSpPr>
        <p:spPr bwMode="auto">
          <a:xfrm>
            <a:off x="3304161" y="985778"/>
            <a:ext cx="2602353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自主练习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5362" name="Text Box 21"/>
          <p:cNvSpPr txBox="1">
            <a:spLocks noChangeArrowheads="1"/>
          </p:cNvSpPr>
          <p:nvPr/>
        </p:nvSpPr>
        <p:spPr bwMode="auto">
          <a:xfrm>
            <a:off x="3657600" y="2562225"/>
            <a:ext cx="4838700" cy="177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最长的山系是科迪勒拉山系，全长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18000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千米。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万千米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3" name="Text Box 8"/>
          <p:cNvSpPr txBox="1">
            <a:spLocks noChangeArrowheads="1"/>
          </p:cNvSpPr>
          <p:nvPr/>
        </p:nvSpPr>
        <p:spPr bwMode="auto">
          <a:xfrm>
            <a:off x="806450" y="1589088"/>
            <a:ext cx="2665413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填一填。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3940175" y="3703638"/>
            <a:ext cx="9366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1.8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5" name="Line 22"/>
          <p:cNvSpPr>
            <a:spLocks noChangeShapeType="1"/>
          </p:cNvSpPr>
          <p:nvPr/>
        </p:nvSpPr>
        <p:spPr bwMode="auto">
          <a:xfrm>
            <a:off x="4475163" y="3659188"/>
            <a:ext cx="90011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6" name="图片 3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4075" y="2159000"/>
            <a:ext cx="258445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5513" y="1965325"/>
            <a:ext cx="263366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Text Box 23"/>
          <p:cNvSpPr txBox="1">
            <a:spLocks noChangeArrowheads="1"/>
          </p:cNvSpPr>
          <p:nvPr/>
        </p:nvSpPr>
        <p:spPr bwMode="auto">
          <a:xfrm>
            <a:off x="3711575" y="2470150"/>
            <a:ext cx="4953000" cy="177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最大的内陆湖是里海，总面积达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371800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平方米。   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万平方千米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819525" y="3575050"/>
            <a:ext cx="1008063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37.18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2" name="Line 22"/>
          <p:cNvSpPr>
            <a:spLocks noChangeShapeType="1"/>
          </p:cNvSpPr>
          <p:nvPr/>
        </p:nvSpPr>
        <p:spPr bwMode="auto">
          <a:xfrm>
            <a:off x="4170363" y="3567113"/>
            <a:ext cx="104457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50913" y="1662113"/>
            <a:ext cx="2641600" cy="264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ext Box 25"/>
          <p:cNvSpPr txBox="1">
            <a:spLocks noChangeArrowheads="1"/>
          </p:cNvSpPr>
          <p:nvPr/>
        </p:nvSpPr>
        <p:spPr bwMode="auto">
          <a:xfrm>
            <a:off x="3789363" y="1539875"/>
            <a:ext cx="4554537" cy="177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地球上海洋的总面积是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362000000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平方米。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亿平方千米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5" name="Text Box 27"/>
          <p:cNvSpPr txBox="1">
            <a:spLocks noChangeArrowheads="1"/>
          </p:cNvSpPr>
          <p:nvPr/>
        </p:nvSpPr>
        <p:spPr bwMode="auto">
          <a:xfrm>
            <a:off x="3783013" y="3373438"/>
            <a:ext cx="4560887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地球到太阳的平均距离是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149600000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千米。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亿千米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3963988" y="2655888"/>
            <a:ext cx="1081087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3.62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3876675" y="4483100"/>
            <a:ext cx="129698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1.496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8" name="Line 22"/>
          <p:cNvSpPr>
            <a:spLocks noChangeShapeType="1"/>
          </p:cNvSpPr>
          <p:nvPr/>
        </p:nvSpPr>
        <p:spPr bwMode="auto">
          <a:xfrm>
            <a:off x="3887788" y="2644775"/>
            <a:ext cx="15843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Line 22"/>
          <p:cNvSpPr>
            <a:spLocks noChangeShapeType="1"/>
          </p:cNvSpPr>
          <p:nvPr/>
        </p:nvSpPr>
        <p:spPr bwMode="auto">
          <a:xfrm>
            <a:off x="3865563" y="4467225"/>
            <a:ext cx="15843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5"/>
          <p:cNvSpPr txBox="1">
            <a:spLocks noChangeArrowheads="1"/>
          </p:cNvSpPr>
          <p:nvPr/>
        </p:nvSpPr>
        <p:spPr bwMode="auto">
          <a:xfrm>
            <a:off x="461963" y="1404938"/>
            <a:ext cx="8272462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把下面各数改写成用“亿”作单位的数。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）太阳的直径是</a:t>
            </a:r>
            <a:r>
              <a:rPr lang="en-US" altLang="zh-CN" sz="2800" b="1" u="sng">
                <a:latin typeface="Times New Roman" panose="02020603050405020304" pitchFamily="18" charset="0"/>
                <a:ea typeface="黑体" panose="02010609060101010101" pitchFamily="49" charset="-122"/>
              </a:rPr>
              <a:t>1389000000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米。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）地球到月球的平均距离是</a:t>
            </a:r>
            <a:r>
              <a:rPr lang="en-US" altLang="zh-CN" sz="2800" b="1" u="sng">
                <a:latin typeface="Times New Roman" panose="02020603050405020304" pitchFamily="18" charset="0"/>
                <a:ea typeface="黑体" panose="02010609060101010101" pitchFamily="49" charset="-122"/>
              </a:rPr>
              <a:t>384401000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米。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）地球绕太阳公转一周的行程是</a:t>
            </a:r>
            <a:r>
              <a:rPr lang="en-US" altLang="zh-CN" sz="2800" b="1" u="sng">
                <a:latin typeface="Times New Roman" panose="02020603050405020304" pitchFamily="18" charset="0"/>
                <a:ea typeface="黑体" panose="02010609060101010101" pitchFamily="49" charset="-122"/>
              </a:rPr>
              <a:t>940000000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千米。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）地球表面的总面积是</a:t>
            </a:r>
            <a:r>
              <a:rPr lang="en-US" altLang="zh-CN" sz="2800" b="1" u="sng">
                <a:latin typeface="Times New Roman" panose="02020603050405020304" pitchFamily="18" charset="0"/>
                <a:ea typeface="黑体" panose="02010609060101010101" pitchFamily="49" charset="-122"/>
              </a:rPr>
              <a:t>510000000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平方千米，其中陆地总面积是</a:t>
            </a:r>
            <a:r>
              <a:rPr lang="en-US" altLang="zh-CN" sz="2800" b="1" u="sng">
                <a:latin typeface="Times New Roman" panose="02020603050405020304" pitchFamily="18" charset="0"/>
                <a:ea typeface="黑体" panose="02010609060101010101" pitchFamily="49" charset="-122"/>
              </a:rPr>
              <a:t>148000000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平方千米。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713538" y="1943100"/>
            <a:ext cx="18732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13.89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2797175" y="3455988"/>
            <a:ext cx="20415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3.84401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6896100" y="3408363"/>
            <a:ext cx="129698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9.4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6831013" y="4465638"/>
            <a:ext cx="137636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5.1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625850" y="4978400"/>
            <a:ext cx="15335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1.48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4572000" y="2944813"/>
            <a:ext cx="1997075" cy="685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2388" y="1295400"/>
            <a:ext cx="8912100" cy="42288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720090" eaLnBrk="1" hangingPunct="1">
              <a:lnSpc>
                <a:spcPct val="120000"/>
              </a:lnSpc>
              <a:defRPr sz="2800" b="1">
                <a:latin typeface="+mn-lt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>
              <a:defRPr/>
            </a:pPr>
            <a:r>
              <a:rPr lang="en-US" altLang="zh-CN" dirty="0"/>
              <a:t>3.</a:t>
            </a:r>
            <a:r>
              <a:rPr lang="zh-CN" altLang="en-US" dirty="0"/>
              <a:t>火眼金睛辨对错。</a:t>
            </a:r>
            <a:endParaRPr lang="en-US" altLang="zh-CN" dirty="0"/>
          </a:p>
          <a:p>
            <a:pPr marL="1619885" indent="-899795">
              <a:defRPr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）把</a:t>
            </a:r>
            <a:r>
              <a:rPr lang="en-US" altLang="zh-CN" dirty="0"/>
              <a:t>341236</a:t>
            </a:r>
            <a:r>
              <a:rPr lang="zh-CN" altLang="en-US" dirty="0"/>
              <a:t>改写成以万作单位的数是</a:t>
            </a:r>
            <a:r>
              <a:rPr lang="en-US" altLang="zh-CN" dirty="0"/>
              <a:t>341.236 </a:t>
            </a:r>
            <a:r>
              <a:rPr lang="zh-CN" altLang="en-US" dirty="0"/>
              <a:t>万。                                                   </a:t>
            </a:r>
            <a:r>
              <a:rPr lang="zh-CN" altLang="en-US" dirty="0" smtClean="0"/>
              <a:t>（      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defRPr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590900000</a:t>
            </a:r>
            <a:r>
              <a:rPr lang="zh-CN" altLang="en-US" dirty="0"/>
              <a:t>改写成以亿为单位的数是</a:t>
            </a:r>
            <a:r>
              <a:rPr lang="en-US" altLang="zh-CN" dirty="0"/>
              <a:t>60</a:t>
            </a:r>
            <a:r>
              <a:rPr lang="zh-CN" altLang="en-US" dirty="0"/>
              <a:t>亿。 </a:t>
            </a:r>
            <a:endParaRPr lang="en-US" altLang="zh-CN" dirty="0"/>
          </a:p>
          <a:p>
            <a:pPr>
              <a:defRPr/>
            </a:pPr>
            <a:r>
              <a:rPr lang="en-US" altLang="zh-CN" dirty="0"/>
              <a:t>                                                                   </a:t>
            </a:r>
            <a:r>
              <a:rPr lang="zh-CN" altLang="en-US" dirty="0" smtClean="0"/>
              <a:t>（      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defRPr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29.008</a:t>
            </a:r>
            <a:r>
              <a:rPr lang="zh-CN" altLang="en-US" dirty="0"/>
              <a:t>精确到百分位是</a:t>
            </a:r>
            <a:r>
              <a:rPr lang="en-US" altLang="zh-CN" dirty="0"/>
              <a:t>29.01</a:t>
            </a:r>
            <a:r>
              <a:rPr lang="zh-CN" altLang="en-US" dirty="0"/>
              <a:t>。       </a:t>
            </a:r>
            <a:r>
              <a:rPr lang="zh-CN" altLang="en-US" dirty="0" smtClean="0"/>
              <a:t> </a:t>
            </a:r>
            <a:r>
              <a:rPr lang="zh-CN" altLang="en-US" dirty="0"/>
              <a:t>（      ）</a:t>
            </a:r>
            <a:endParaRPr lang="en-US" altLang="zh-CN" dirty="0"/>
          </a:p>
          <a:p>
            <a:pPr>
              <a:defRPr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）保留三位小数，表示精确到千分位。（      ）</a:t>
            </a:r>
            <a:endParaRPr lang="en-US" altLang="zh-CN" dirty="0"/>
          </a:p>
          <a:p>
            <a:pPr>
              <a:defRPr/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4.003</a:t>
            </a:r>
            <a:r>
              <a:rPr lang="zh-CN" altLang="en-US" dirty="0"/>
              <a:t>保留两位小数是</a:t>
            </a:r>
            <a:r>
              <a:rPr lang="en-US" altLang="zh-CN" dirty="0"/>
              <a:t>4.0</a:t>
            </a:r>
            <a:r>
              <a:rPr lang="zh-CN" altLang="en-US" dirty="0"/>
              <a:t>。              </a:t>
            </a:r>
            <a:r>
              <a:rPr lang="zh-CN" altLang="en-US" dirty="0" smtClean="0"/>
              <a:t> </a:t>
            </a:r>
            <a:r>
              <a:rPr lang="zh-CN" altLang="en-US" dirty="0"/>
              <a:t>（      ）</a:t>
            </a:r>
            <a:endParaRPr lang="en-US" altLang="zh-CN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756525" y="2303463"/>
            <a:ext cx="720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756525" y="3306763"/>
            <a:ext cx="720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7750175" y="3810000"/>
            <a:ext cx="7207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√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750175" y="4357688"/>
            <a:ext cx="7207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√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7756525" y="4881563"/>
            <a:ext cx="720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11" grpId="0" bldLvl="0"/>
      <p:bldP spid="12" grpId="0" bldLvl="0"/>
      <p:bldP spid="13" grpId="0" bldLvl="0"/>
      <p:bldP spid="14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3"/>
          <p:cNvSpPr txBox="1">
            <a:spLocks noChangeArrowheads="1"/>
          </p:cNvSpPr>
          <p:nvPr/>
        </p:nvSpPr>
        <p:spPr bwMode="auto">
          <a:xfrm>
            <a:off x="117475" y="1009650"/>
            <a:ext cx="398145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1647825" y="3773488"/>
            <a:ext cx="6769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2870990000 = 28.7099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亿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28.7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亿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7" name="Text Box 35"/>
          <p:cNvSpPr>
            <a:spLocks noChangeArrowheads="1"/>
          </p:cNvSpPr>
          <p:nvPr/>
        </p:nvSpPr>
        <p:spPr bwMode="auto">
          <a:xfrm>
            <a:off x="415925" y="1546225"/>
            <a:ext cx="8423275" cy="2201863"/>
          </a:xfrm>
          <a:prstGeom prst="roundRect">
            <a:avLst>
              <a:gd name="adj" fmla="val 16667"/>
            </a:avLst>
          </a:prstGeom>
          <a:solidFill>
            <a:srgbClr val="C6DC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indent="719455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天王星、海王星、土星到太阳的距离分别是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2870990000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千米、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4504000000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千米、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1429400000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千米。请把这三个数先改写成用“亿”作单位的数，再求出它们的近似数。（保留一位小数）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37"/>
          <p:cNvSpPr txBox="1">
            <a:spLocks noChangeArrowheads="1"/>
          </p:cNvSpPr>
          <p:nvPr/>
        </p:nvSpPr>
        <p:spPr bwMode="auto">
          <a:xfrm>
            <a:off x="1647825" y="4854575"/>
            <a:ext cx="6769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1429400000 = 14.294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亿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14.3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亿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38"/>
          <p:cNvSpPr txBox="1">
            <a:spLocks noChangeArrowheads="1"/>
          </p:cNvSpPr>
          <p:nvPr/>
        </p:nvSpPr>
        <p:spPr bwMode="auto">
          <a:xfrm>
            <a:off x="1647825" y="4298950"/>
            <a:ext cx="6769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4504000000 = 45.04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亿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45.0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亿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2017713" y="4689475"/>
            <a:ext cx="554513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678000000 = 6.78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≈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6.8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Text Box 23"/>
          <p:cNvSpPr txBox="1">
            <a:spLocks noChangeArrowheads="1"/>
          </p:cNvSpPr>
          <p:nvPr/>
        </p:nvSpPr>
        <p:spPr bwMode="auto">
          <a:xfrm>
            <a:off x="446088" y="1490663"/>
            <a:ext cx="8401050" cy="31924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20090"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n-lt"/>
                <a:ea typeface="+mn-ea"/>
              </a:rPr>
              <a:t> </a:t>
            </a:r>
            <a:r>
              <a:rPr lang="en-US" altLang="zh-CN" sz="2800" b="1" dirty="0">
                <a:latin typeface="+mn-lt"/>
                <a:ea typeface="+mn-ea"/>
              </a:rPr>
              <a:t>5.</a:t>
            </a:r>
            <a:r>
              <a:rPr lang="zh-CN" altLang="en-US" sz="2800" b="1" dirty="0">
                <a:latin typeface="+mn-lt"/>
                <a:ea typeface="+mn-ea"/>
              </a:rPr>
              <a:t>先按要求改写，再按要求求近似值。</a:t>
            </a:r>
            <a:endParaRPr lang="en-US" altLang="zh-CN" sz="2800" b="1" dirty="0">
              <a:latin typeface="+mn-lt"/>
              <a:ea typeface="+mn-ea"/>
            </a:endParaRPr>
          </a:p>
          <a:p>
            <a:pPr indent="720090"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n-lt"/>
                <a:ea typeface="+mn-ea"/>
              </a:rPr>
              <a:t>（</a:t>
            </a:r>
            <a:r>
              <a:rPr lang="en-US" altLang="zh-CN" sz="2800" b="1" dirty="0">
                <a:latin typeface="+mn-lt"/>
                <a:ea typeface="+mn-ea"/>
              </a:rPr>
              <a:t>1</a:t>
            </a:r>
            <a:r>
              <a:rPr lang="zh-CN" altLang="en-US" sz="2800" b="1" dirty="0">
                <a:latin typeface="+mn-lt"/>
                <a:ea typeface="+mn-ea"/>
              </a:rPr>
              <a:t>）把</a:t>
            </a:r>
            <a:r>
              <a:rPr lang="en-US" altLang="zh-CN" sz="2800" b="1" dirty="0">
                <a:latin typeface="+mn-lt"/>
                <a:ea typeface="+mn-ea"/>
              </a:rPr>
              <a:t>452900</a:t>
            </a:r>
            <a:r>
              <a:rPr lang="zh-CN" altLang="en-US" sz="2800" b="1" dirty="0">
                <a:latin typeface="+mn-lt"/>
                <a:ea typeface="+mn-ea"/>
              </a:rPr>
              <a:t>改写成用“万”作单位的数。（保留一位小数）</a:t>
            </a:r>
            <a:endParaRPr lang="en-US" altLang="zh-CN" sz="2800" b="1" dirty="0">
              <a:latin typeface="+mn-lt"/>
              <a:ea typeface="+mn-ea"/>
            </a:endParaRPr>
          </a:p>
          <a:p>
            <a:pPr indent="720090" eaLnBrk="1" hangingPunct="1">
              <a:lnSpc>
                <a:spcPct val="120000"/>
              </a:lnSpc>
              <a:defRPr/>
            </a:pPr>
            <a:endParaRPr lang="en-US" altLang="zh-CN" sz="2800" b="1" dirty="0">
              <a:latin typeface="+mn-lt"/>
              <a:ea typeface="+mn-ea"/>
            </a:endParaRPr>
          </a:p>
          <a:p>
            <a:pPr indent="720090"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n-lt"/>
                <a:ea typeface="+mn-ea"/>
              </a:rPr>
              <a:t>（</a:t>
            </a:r>
            <a:r>
              <a:rPr lang="en-US" altLang="zh-CN" sz="2800" b="1" dirty="0">
                <a:latin typeface="+mn-lt"/>
                <a:ea typeface="+mn-ea"/>
              </a:rPr>
              <a:t>2</a:t>
            </a:r>
            <a:r>
              <a:rPr lang="zh-CN" altLang="en-US" sz="2800" b="1" dirty="0">
                <a:latin typeface="+mn-lt"/>
                <a:ea typeface="+mn-ea"/>
              </a:rPr>
              <a:t>）把</a:t>
            </a:r>
            <a:r>
              <a:rPr lang="en-US" altLang="zh-CN" sz="2800" b="1" dirty="0">
                <a:latin typeface="+mn-lt"/>
                <a:ea typeface="+mn-ea"/>
              </a:rPr>
              <a:t>678000000</a:t>
            </a:r>
            <a:r>
              <a:rPr lang="zh-CN" altLang="en-US" sz="2800" b="1" dirty="0">
                <a:latin typeface="+mn-lt"/>
                <a:ea typeface="+mn-ea"/>
              </a:rPr>
              <a:t>改写成用“亿”作单位的数。（精确到十分位）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6" name="Text Box 26"/>
          <p:cNvSpPr txBox="1">
            <a:spLocks noChangeArrowheads="1"/>
          </p:cNvSpPr>
          <p:nvPr/>
        </p:nvSpPr>
        <p:spPr bwMode="auto">
          <a:xfrm>
            <a:off x="2189163" y="3016250"/>
            <a:ext cx="554513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452900 = 45.29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万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≈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45.3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万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71550" y="2774950"/>
            <a:ext cx="7112000" cy="1198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3527569" y="1301717"/>
            <a:ext cx="208886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66CCFF"/>
          </a:solidFill>
          <a:ln>
            <a:solidFill>
              <a:srgbClr val="3399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课堂小结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110"/>
          <p:cNvGrpSpPr/>
          <p:nvPr/>
        </p:nvGrpSpPr>
        <p:grpSpPr bwMode="auto">
          <a:xfrm>
            <a:off x="4489450" y="1708150"/>
            <a:ext cx="4098925" cy="2265363"/>
            <a:chOff x="0" y="2303"/>
            <a:chExt cx="3592" cy="536"/>
          </a:xfrm>
        </p:grpSpPr>
        <p:sp>
          <p:nvSpPr>
            <p:cNvPr id="6" name="Rectangle 109"/>
            <p:cNvSpPr>
              <a:spLocks noChangeArrowheads="1"/>
            </p:cNvSpPr>
            <p:nvPr/>
          </p:nvSpPr>
          <p:spPr bwMode="auto">
            <a:xfrm>
              <a:off x="0" y="2303"/>
              <a:ext cx="3552" cy="53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9050">
              <a:solidFill>
                <a:srgbClr val="C0C0C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endParaRPr lang="zh-CN" altLang="en-US" sz="2400" b="1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4" name="Text Box 106"/>
            <p:cNvSpPr txBox="1">
              <a:spLocks noChangeArrowheads="1"/>
            </p:cNvSpPr>
            <p:nvPr/>
          </p:nvSpPr>
          <p:spPr bwMode="auto">
            <a:xfrm>
              <a:off x="40" y="2321"/>
              <a:ext cx="3509" cy="2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rgbClr val="CC9900"/>
                  </a:solidFill>
                  <a:latin typeface="+mn-lt"/>
                  <a:ea typeface="黑体" panose="02010609060101010101" pitchFamily="49" charset="-122"/>
                  <a:cs typeface="Arial" panose="020B0604020202020204" pitchFamily="34" charset="0"/>
                </a:rPr>
                <a:t>●</a:t>
              </a:r>
              <a:r>
                <a:rPr lang="zh-CN" altLang="en-US" sz="2400" b="1" dirty="0">
                  <a:latin typeface="+mn-lt"/>
                  <a:ea typeface="黑体" panose="02010609060101010101" pitchFamily="49" charset="-122"/>
                  <a:cs typeface="Arial" panose="020B0604020202020204" pitchFamily="34" charset="0"/>
                </a:rPr>
                <a:t>飞得最高的鸟是天鹅，最高能达</a:t>
              </a:r>
              <a:r>
                <a:rPr lang="en-US" altLang="zh-CN" sz="2400" b="1" u="sng" dirty="0">
                  <a:latin typeface="+mn-lt"/>
                  <a:ea typeface="黑体" panose="02010609060101010101" pitchFamily="49" charset="-122"/>
                  <a:cs typeface="Arial" panose="020B0604020202020204" pitchFamily="34" charset="0"/>
                </a:rPr>
                <a:t>17000</a:t>
              </a:r>
              <a:r>
                <a:rPr lang="zh-CN" altLang="en-US" sz="2400" b="1" dirty="0">
                  <a:latin typeface="+mn-lt"/>
                  <a:ea typeface="黑体" panose="02010609060101010101" pitchFamily="49" charset="-122"/>
                  <a:cs typeface="Arial" panose="020B0604020202020204" pitchFamily="34" charset="0"/>
                </a:rPr>
                <a:t>米。</a:t>
              </a:r>
              <a:endParaRPr lang="zh-CN" altLang="en-US" sz="2400" b="1" dirty="0">
                <a:latin typeface="+mn-lt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" name="Text Box 108"/>
            <p:cNvSpPr txBox="1">
              <a:spLocks noChangeArrowheads="1"/>
            </p:cNvSpPr>
            <p:nvPr/>
          </p:nvSpPr>
          <p:spPr bwMode="auto">
            <a:xfrm>
              <a:off x="40" y="2581"/>
              <a:ext cx="3552" cy="2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rgbClr val="CC9900"/>
                  </a:solidFill>
                  <a:latin typeface="+mn-lt"/>
                  <a:ea typeface="黑体" panose="02010609060101010101" pitchFamily="49" charset="-122"/>
                  <a:cs typeface="Arial" panose="020B0604020202020204" pitchFamily="34" charset="0"/>
                </a:rPr>
                <a:t>●</a:t>
              </a:r>
              <a:r>
                <a:rPr lang="zh-CN" altLang="en-US" sz="2400" b="1" dirty="0">
                  <a:latin typeface="+mn-lt"/>
                  <a:ea typeface="黑体" panose="02010609060101010101" pitchFamily="49" charset="-122"/>
                  <a:cs typeface="Arial" panose="020B0604020202020204" pitchFamily="34" charset="0"/>
                </a:rPr>
                <a:t>据估计，目前世界上鸟类总数约有</a:t>
              </a:r>
              <a:r>
                <a:rPr lang="en-US" altLang="zh-CN" sz="2400" b="1" u="sng" dirty="0">
                  <a:latin typeface="+mn-lt"/>
                  <a:ea typeface="黑体" panose="02010609060101010101" pitchFamily="49" charset="-122"/>
                  <a:cs typeface="Arial" panose="020B0604020202020204" pitchFamily="34" charset="0"/>
                </a:rPr>
                <a:t>99680000000</a:t>
              </a:r>
              <a:r>
                <a:rPr lang="zh-CN" altLang="en-US" sz="2400" b="1" dirty="0">
                  <a:latin typeface="+mn-lt"/>
                  <a:ea typeface="黑体" panose="02010609060101010101" pitchFamily="49" charset="-122"/>
                  <a:cs typeface="Arial" panose="020B0604020202020204" pitchFamily="34" charset="0"/>
                </a:rPr>
                <a:t>只。</a:t>
              </a:r>
              <a:endParaRPr lang="zh-CN" altLang="en-US" sz="2400" b="1" dirty="0">
                <a:latin typeface="+mn-lt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Text Box 115"/>
          <p:cNvSpPr txBox="1">
            <a:spLocks noChangeArrowheads="1"/>
          </p:cNvSpPr>
          <p:nvPr/>
        </p:nvSpPr>
        <p:spPr bwMode="auto">
          <a:xfrm>
            <a:off x="631825" y="4535488"/>
            <a:ext cx="77343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你能把横线上的数改写成以“万”或“亿”作单位的数吗？</a:t>
            </a:r>
            <a:endParaRPr lang="zh-CN" altLang="en-US" sz="28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3128717" y="972257"/>
            <a:ext cx="2602353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新课导入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2" name="Text Box 36"/>
          <p:cNvSpPr txBox="1">
            <a:spLocks noChangeArrowheads="1"/>
          </p:cNvSpPr>
          <p:nvPr/>
        </p:nvSpPr>
        <p:spPr bwMode="auto">
          <a:xfrm>
            <a:off x="1416050" y="4035425"/>
            <a:ext cx="66976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从图中，你知道哪些数学信息？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1392238" y="4044950"/>
            <a:ext cx="63801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根据这些信息，你能提出什么问题？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129" name="Picture 10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1350" y="1703388"/>
            <a:ext cx="3808413" cy="2270125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uild="allAtOnce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05000" y="2647950"/>
            <a:ext cx="5468938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3570911" y="1203491"/>
            <a:ext cx="2002178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99CC"/>
          </a:solidFill>
          <a:ln>
            <a:solidFill>
              <a:srgbClr val="FF66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课后作业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/>
          <p:cNvSpPr/>
          <p:nvPr/>
        </p:nvSpPr>
        <p:spPr bwMode="auto">
          <a:xfrm>
            <a:off x="3120011" y="944878"/>
            <a:ext cx="2602353" cy="620397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CCFF33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lt"/>
                <a:ea typeface="+mj-ea"/>
              </a:rPr>
              <a:t>合作探究</a:t>
            </a:r>
            <a:endParaRPr lang="zh-CN" altLang="en-US" sz="3200" b="1" dirty="0">
              <a:latin typeface="+mj-lt"/>
              <a:ea typeface="+mj-ea"/>
            </a:endParaRPr>
          </a:p>
        </p:txBody>
      </p:sp>
      <p:grpSp>
        <p:nvGrpSpPr>
          <p:cNvPr id="6146" name="组合 17"/>
          <p:cNvGrpSpPr/>
          <p:nvPr/>
        </p:nvGrpSpPr>
        <p:grpSpPr bwMode="auto">
          <a:xfrm>
            <a:off x="522288" y="1671638"/>
            <a:ext cx="7829550" cy="1290637"/>
            <a:chOff x="203047" y="479850"/>
            <a:chExt cx="7828377" cy="1289798"/>
          </a:xfrm>
        </p:grpSpPr>
        <p:pic>
          <p:nvPicPr>
            <p:cNvPr id="6147" name="图片 16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3047" y="479850"/>
              <a:ext cx="1381926" cy="1289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对话气泡: 圆角矩形 3"/>
            <p:cNvSpPr/>
            <p:nvPr/>
          </p:nvSpPr>
          <p:spPr bwMode="auto">
            <a:xfrm>
              <a:off x="1861735" y="598835"/>
              <a:ext cx="6169689" cy="1150190"/>
            </a:xfrm>
            <a:prstGeom prst="wedgeRoundRectCallout">
              <a:avLst>
                <a:gd name="adj1" fmla="val -56194"/>
                <a:gd name="adj2" fmla="val 19557"/>
                <a:gd name="adj3" fmla="val 16667"/>
              </a:avLst>
            </a:prstGeom>
            <a:solidFill>
              <a:srgbClr val="C7EA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eaLnBrk="0" hangingPunct="0">
                <a:lnSpc>
                  <a:spcPct val="110000"/>
                </a:lnSpc>
                <a:defRPr/>
              </a:pPr>
              <a:r>
                <a:rPr lang="zh-CN" altLang="en-US" sz="2800" b="1" dirty="0">
                  <a:solidFill>
                    <a:srgbClr val="000000"/>
                  </a:solidFill>
                </a:rPr>
                <a:t>你能把横线上的数改写成以“万”或“亿”作单位的数吗？</a:t>
              </a:r>
              <a:endParaRPr lang="zh-CN" altLang="en-US" sz="28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6" name="Text Box 46"/>
          <p:cNvSpPr txBox="1">
            <a:spLocks noChangeArrowheads="1"/>
          </p:cNvSpPr>
          <p:nvPr/>
        </p:nvSpPr>
        <p:spPr bwMode="auto">
          <a:xfrm>
            <a:off x="890588" y="3252788"/>
            <a:ext cx="7491412" cy="1847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Aft>
                <a:spcPts val="600"/>
              </a:spcAft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●飞得最高的鸟是天鹅，最高能达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17000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60045" indent="-431800">
              <a:lnSpc>
                <a:spcPct val="130000"/>
              </a:lnSpc>
              <a:spcAft>
                <a:spcPts val="600"/>
              </a:spcAft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●鸟类学家估计，目前世界上鸟类总数约有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99680000000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1"/>
          <p:cNvSpPr txBox="1">
            <a:spLocks noChangeArrowheads="1"/>
          </p:cNvSpPr>
          <p:nvPr/>
        </p:nvSpPr>
        <p:spPr bwMode="auto">
          <a:xfrm>
            <a:off x="1039813" y="1208088"/>
            <a:ext cx="67675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把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17000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改写成以万作单位的数：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87"/>
          <p:cNvSpPr txBox="1">
            <a:spLocks noChangeArrowheads="1"/>
          </p:cNvSpPr>
          <p:nvPr/>
        </p:nvSpPr>
        <p:spPr bwMode="auto">
          <a:xfrm>
            <a:off x="3335338" y="1995488"/>
            <a:ext cx="431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1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6" name="Text Box 88"/>
          <p:cNvSpPr txBox="1">
            <a:spLocks noChangeArrowheads="1"/>
          </p:cNvSpPr>
          <p:nvPr/>
        </p:nvSpPr>
        <p:spPr bwMode="auto">
          <a:xfrm>
            <a:off x="3821113" y="1997075"/>
            <a:ext cx="4333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7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7" name="Text Box 89"/>
          <p:cNvSpPr txBox="1">
            <a:spLocks noChangeArrowheads="1"/>
          </p:cNvSpPr>
          <p:nvPr/>
        </p:nvSpPr>
        <p:spPr bwMode="auto">
          <a:xfrm>
            <a:off x="4308475" y="1997075"/>
            <a:ext cx="431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0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8" name="Text Box 90"/>
          <p:cNvSpPr txBox="1">
            <a:spLocks noChangeArrowheads="1"/>
          </p:cNvSpPr>
          <p:nvPr/>
        </p:nvSpPr>
        <p:spPr bwMode="auto">
          <a:xfrm>
            <a:off x="4794250" y="2011363"/>
            <a:ext cx="431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0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9" name="Text Box 91"/>
          <p:cNvSpPr txBox="1">
            <a:spLocks noChangeArrowheads="1"/>
          </p:cNvSpPr>
          <p:nvPr/>
        </p:nvSpPr>
        <p:spPr bwMode="auto">
          <a:xfrm>
            <a:off x="5280025" y="2011363"/>
            <a:ext cx="431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0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10" name="Line 92"/>
          <p:cNvSpPr>
            <a:spLocks noChangeShapeType="1"/>
          </p:cNvSpPr>
          <p:nvPr/>
        </p:nvSpPr>
        <p:spPr bwMode="auto">
          <a:xfrm flipV="1">
            <a:off x="5513388" y="2571750"/>
            <a:ext cx="0" cy="460375"/>
          </a:xfrm>
          <a:prstGeom prst="line">
            <a:avLst/>
          </a:prstGeom>
          <a:noFill/>
          <a:ln w="3175">
            <a:solidFill>
              <a:srgbClr val="3333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93"/>
          <p:cNvSpPr txBox="1">
            <a:spLocks noChangeArrowheads="1"/>
          </p:cNvSpPr>
          <p:nvPr/>
        </p:nvSpPr>
        <p:spPr bwMode="auto">
          <a:xfrm>
            <a:off x="5251450" y="3063875"/>
            <a:ext cx="550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个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2" name="Line 94"/>
          <p:cNvSpPr>
            <a:spLocks noChangeShapeType="1"/>
          </p:cNvSpPr>
          <p:nvPr/>
        </p:nvSpPr>
        <p:spPr bwMode="auto">
          <a:xfrm flipV="1">
            <a:off x="5027613" y="2571750"/>
            <a:ext cx="0" cy="460375"/>
          </a:xfrm>
          <a:prstGeom prst="line">
            <a:avLst/>
          </a:prstGeom>
          <a:noFill/>
          <a:ln w="3175">
            <a:solidFill>
              <a:srgbClr val="3333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 Box 95"/>
          <p:cNvSpPr txBox="1">
            <a:spLocks noChangeArrowheads="1"/>
          </p:cNvSpPr>
          <p:nvPr/>
        </p:nvSpPr>
        <p:spPr bwMode="auto">
          <a:xfrm>
            <a:off x="4762500" y="3063875"/>
            <a:ext cx="550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十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4" name="Line 96"/>
          <p:cNvSpPr>
            <a:spLocks noChangeShapeType="1"/>
          </p:cNvSpPr>
          <p:nvPr/>
        </p:nvSpPr>
        <p:spPr bwMode="auto">
          <a:xfrm flipV="1">
            <a:off x="4543425" y="2571750"/>
            <a:ext cx="0" cy="460375"/>
          </a:xfrm>
          <a:prstGeom prst="line">
            <a:avLst/>
          </a:prstGeom>
          <a:noFill/>
          <a:ln w="3175">
            <a:solidFill>
              <a:srgbClr val="3333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Text Box 97"/>
          <p:cNvSpPr txBox="1">
            <a:spLocks noChangeArrowheads="1"/>
          </p:cNvSpPr>
          <p:nvPr/>
        </p:nvSpPr>
        <p:spPr bwMode="auto">
          <a:xfrm>
            <a:off x="4271963" y="3063875"/>
            <a:ext cx="5524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百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6" name="Line 98"/>
          <p:cNvSpPr>
            <a:spLocks noChangeShapeType="1"/>
          </p:cNvSpPr>
          <p:nvPr/>
        </p:nvSpPr>
        <p:spPr bwMode="auto">
          <a:xfrm flipV="1">
            <a:off x="4037013" y="2571750"/>
            <a:ext cx="0" cy="460375"/>
          </a:xfrm>
          <a:prstGeom prst="line">
            <a:avLst/>
          </a:prstGeom>
          <a:noFill/>
          <a:ln w="3175">
            <a:solidFill>
              <a:srgbClr val="3333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Text Box 99"/>
          <p:cNvSpPr txBox="1">
            <a:spLocks noChangeArrowheads="1"/>
          </p:cNvSpPr>
          <p:nvPr/>
        </p:nvSpPr>
        <p:spPr bwMode="auto">
          <a:xfrm>
            <a:off x="3783013" y="3063875"/>
            <a:ext cx="5524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千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8" name="Line 100"/>
          <p:cNvSpPr>
            <a:spLocks noChangeShapeType="1"/>
          </p:cNvSpPr>
          <p:nvPr/>
        </p:nvSpPr>
        <p:spPr bwMode="auto">
          <a:xfrm flipV="1">
            <a:off x="3573463" y="2571750"/>
            <a:ext cx="0" cy="460375"/>
          </a:xfrm>
          <a:prstGeom prst="line">
            <a:avLst/>
          </a:prstGeom>
          <a:noFill/>
          <a:ln w="3175">
            <a:solidFill>
              <a:srgbClr val="3333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 Box 101"/>
          <p:cNvSpPr txBox="1">
            <a:spLocks noChangeArrowheads="1"/>
          </p:cNvSpPr>
          <p:nvPr/>
        </p:nvSpPr>
        <p:spPr bwMode="auto">
          <a:xfrm>
            <a:off x="3294063" y="3063875"/>
            <a:ext cx="550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万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20" name="Text Box 102"/>
          <p:cNvSpPr txBox="1">
            <a:spLocks noChangeArrowheads="1"/>
          </p:cNvSpPr>
          <p:nvPr/>
        </p:nvSpPr>
        <p:spPr bwMode="auto">
          <a:xfrm>
            <a:off x="3624263" y="1966913"/>
            <a:ext cx="3587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3600">
              <a:solidFill>
                <a:srgbClr val="FF0000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Text Box 104"/>
          <p:cNvSpPr txBox="1">
            <a:spLocks noChangeArrowheads="1"/>
          </p:cNvSpPr>
          <p:nvPr/>
        </p:nvSpPr>
        <p:spPr bwMode="auto">
          <a:xfrm>
            <a:off x="3332163" y="3905250"/>
            <a:ext cx="431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1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22" name="Text Box 105"/>
          <p:cNvSpPr txBox="1">
            <a:spLocks noChangeArrowheads="1"/>
          </p:cNvSpPr>
          <p:nvPr/>
        </p:nvSpPr>
        <p:spPr bwMode="auto">
          <a:xfrm>
            <a:off x="3821113" y="3905250"/>
            <a:ext cx="431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7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23" name="Text Box 106"/>
          <p:cNvSpPr txBox="1">
            <a:spLocks noChangeArrowheads="1"/>
          </p:cNvSpPr>
          <p:nvPr/>
        </p:nvSpPr>
        <p:spPr bwMode="auto">
          <a:xfrm>
            <a:off x="4310063" y="3905250"/>
            <a:ext cx="431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0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24" name="Text Box 107"/>
          <p:cNvSpPr txBox="1">
            <a:spLocks noChangeArrowheads="1"/>
          </p:cNvSpPr>
          <p:nvPr/>
        </p:nvSpPr>
        <p:spPr bwMode="auto">
          <a:xfrm>
            <a:off x="5286375" y="3905250"/>
            <a:ext cx="558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0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25" name="Text Box 108"/>
          <p:cNvSpPr txBox="1">
            <a:spLocks noChangeArrowheads="1"/>
          </p:cNvSpPr>
          <p:nvPr/>
        </p:nvSpPr>
        <p:spPr bwMode="auto">
          <a:xfrm>
            <a:off x="4797425" y="3905250"/>
            <a:ext cx="431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0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26" name="Text Box 109"/>
          <p:cNvSpPr txBox="1">
            <a:spLocks noChangeArrowheads="1"/>
          </p:cNvSpPr>
          <p:nvPr/>
        </p:nvSpPr>
        <p:spPr bwMode="auto">
          <a:xfrm>
            <a:off x="5602288" y="3886200"/>
            <a:ext cx="3587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3600">
              <a:solidFill>
                <a:srgbClr val="FF0000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7" name="Text Box 110"/>
          <p:cNvSpPr txBox="1">
            <a:spLocks noChangeArrowheads="1"/>
          </p:cNvSpPr>
          <p:nvPr/>
        </p:nvSpPr>
        <p:spPr bwMode="auto">
          <a:xfrm>
            <a:off x="5754688" y="3892550"/>
            <a:ext cx="7921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anose="02010609060101010101" pitchFamily="49" charset="-122"/>
              </a:rPr>
              <a:t>万</a:t>
            </a:r>
            <a:endParaRPr lang="zh-CN" altLang="en-US" sz="3600" b="1">
              <a:ea typeface="黑体" panose="02010609060101010101" pitchFamily="49" charset="-122"/>
            </a:endParaRPr>
          </a:p>
        </p:txBody>
      </p:sp>
      <p:sp>
        <p:nvSpPr>
          <p:cNvPr id="28" name="Text Box 111"/>
          <p:cNvSpPr txBox="1">
            <a:spLocks noChangeArrowheads="1"/>
          </p:cNvSpPr>
          <p:nvPr/>
        </p:nvSpPr>
        <p:spPr bwMode="auto">
          <a:xfrm>
            <a:off x="3227388" y="4724400"/>
            <a:ext cx="34559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17000 = 1</a:t>
            </a:r>
            <a:r>
              <a:rPr lang="en-US" altLang="zh-CN" sz="3600">
                <a:latin typeface="宋体" panose="02010600030101010101" pitchFamily="2" charset="-122"/>
                <a:ea typeface="黑体" panose="02010609060101010101" pitchFamily="49" charset="-122"/>
              </a:rPr>
              <a:t>.</a:t>
            </a:r>
            <a:r>
              <a:rPr lang="en-US" altLang="zh-CN" sz="3600">
                <a:ea typeface="黑体" panose="02010609060101010101" pitchFamily="49" charset="-122"/>
              </a:rPr>
              <a:t>7</a:t>
            </a:r>
            <a:r>
              <a:rPr lang="zh-CN" altLang="en-US" sz="3600" b="1">
                <a:ea typeface="黑体" panose="02010609060101010101" pitchFamily="49" charset="-122"/>
              </a:rPr>
              <a:t>万</a:t>
            </a:r>
            <a:endParaRPr lang="zh-CN" altLang="en-US" sz="3600" b="1">
              <a:ea typeface="黑体" panose="02010609060101010101" pitchFamily="49" charset="-122"/>
            </a:endParaRPr>
          </a:p>
        </p:txBody>
      </p:sp>
      <p:sp>
        <p:nvSpPr>
          <p:cNvPr id="30" name="AutoShape 114"/>
          <p:cNvSpPr>
            <a:spLocks noChangeArrowheads="1"/>
          </p:cNvSpPr>
          <p:nvPr/>
        </p:nvSpPr>
        <p:spPr bwMode="auto">
          <a:xfrm>
            <a:off x="320675" y="1878013"/>
            <a:ext cx="2773363" cy="1874837"/>
          </a:xfrm>
          <a:prstGeom prst="wedgeRectCallout">
            <a:avLst>
              <a:gd name="adj1" fmla="val 58455"/>
              <a:gd name="adj2" fmla="val -23554"/>
            </a:avLst>
          </a:prstGeom>
          <a:solidFill>
            <a:schemeClr val="accent1">
              <a:alpha val="0"/>
            </a:schemeClr>
          </a:solidFill>
          <a:ln w="19050">
            <a:solidFill>
              <a:srgbClr val="FF0000"/>
            </a:solidFill>
            <a:prstDash val="sysDot"/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17000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里有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个万和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7000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个一，用万作单位，整数部分应该是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1" name="AutoShape 115"/>
          <p:cNvSpPr>
            <a:spLocks noChangeArrowheads="1"/>
          </p:cNvSpPr>
          <p:nvPr/>
        </p:nvSpPr>
        <p:spPr bwMode="auto">
          <a:xfrm>
            <a:off x="6424613" y="1917700"/>
            <a:ext cx="2460625" cy="1857375"/>
          </a:xfrm>
          <a:prstGeom prst="wedgeRectCallout">
            <a:avLst>
              <a:gd name="adj1" fmla="val -60236"/>
              <a:gd name="adj2" fmla="val -14269"/>
            </a:avLst>
          </a:prstGeom>
          <a:solidFill>
            <a:schemeClr val="accent1">
              <a:alpha val="0"/>
            </a:schemeClr>
          </a:solidFill>
          <a:ln w="19050">
            <a:solidFill>
              <a:srgbClr val="FF0000"/>
            </a:solidFill>
            <a:prstDash val="sysDot"/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在万位的右边点上小数点，在数的后面加上“万”字。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56463" y="4060825"/>
            <a:ext cx="1223962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5938" y="3949700"/>
            <a:ext cx="1236662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9.87654E-7 L 0.2592 -0.19413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-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123 C -0.00573 0.00772 -0.01267 0.0284 -0.01962 0.03241 C -0.03212 0.04815 -0.03941 0.06451 -0.05382 0.06821 C -0.07205 0.07408 -0.10486 0.08735 -0.12708 0.08488 C -0.14982 0.08303 -0.17569 0.06821 -0.18976 0.05649 C -0.19774 0.04692 -0.20364 0.02254 -0.21111 0.01204 C -0.21285 0.00926 -0.21423 0.00217 -0.2158 0.00217 " pathEditMode="relative" rAng="0" ptsTypes="AAAAAAA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0" y="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124 L -0.16962 0.00185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7" grpId="1"/>
      <p:bldP spid="8" grpId="0"/>
      <p:bldP spid="8" grpId="1"/>
      <p:bldP spid="9" grpId="0"/>
      <p:bldP spid="9" grpId="1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19" grpId="1"/>
      <p:bldP spid="20" grpId="0"/>
      <p:bldP spid="21" grpId="0"/>
      <p:bldP spid="22" grpId="0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30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3"/>
          <p:cNvSpPr txBox="1">
            <a:spLocks noChangeArrowheads="1"/>
          </p:cNvSpPr>
          <p:nvPr/>
        </p:nvSpPr>
        <p:spPr bwMode="auto">
          <a:xfrm>
            <a:off x="3470275" y="3681413"/>
            <a:ext cx="36464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0  0  0  0  0  0  0</a:t>
            </a: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6411913" y="2532063"/>
            <a:ext cx="5603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个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5900738" y="2532063"/>
            <a:ext cx="5603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十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5387975" y="2532063"/>
            <a:ext cx="5603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百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4876800" y="2532063"/>
            <a:ext cx="5603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千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4365625" y="2532063"/>
            <a:ext cx="5603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万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854450" y="2532063"/>
            <a:ext cx="560388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十万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3341688" y="2532063"/>
            <a:ext cx="560387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百万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2830513" y="2532063"/>
            <a:ext cx="560387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千万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1365250" y="1935163"/>
            <a:ext cx="59959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9  9  6  8  0  0  0  0  0  0  0</a:t>
            </a: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1427163" y="4413250"/>
            <a:ext cx="619283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99680000000 = 996.8</a:t>
            </a:r>
            <a:r>
              <a:rPr lang="zh-CN" altLang="en-US" sz="3600">
                <a:ea typeface="黑体" panose="02010609060101010101" pitchFamily="49" charset="-122"/>
              </a:rPr>
              <a:t>亿</a:t>
            </a:r>
            <a:endParaRPr lang="zh-CN" altLang="en-US" sz="3600">
              <a:ea typeface="黑体" panose="02010609060101010101" pitchFamily="49" charset="-122"/>
            </a:endParaRP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6842125" y="3368675"/>
            <a:ext cx="5191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7115175" y="3662363"/>
            <a:ext cx="9350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anose="02010609060101010101" pitchFamily="49" charset="-122"/>
              </a:rPr>
              <a:t>亿</a:t>
            </a:r>
            <a:endParaRPr lang="zh-CN" altLang="en-US" sz="3600" b="1">
              <a:ea typeface="黑体" panose="02010609060101010101" pitchFamily="49" charset="-122"/>
            </a:endParaRPr>
          </a:p>
        </p:txBody>
      </p:sp>
      <p:sp>
        <p:nvSpPr>
          <p:cNvPr id="21" name="Text Box 30"/>
          <p:cNvSpPr txBox="1">
            <a:spLocks noChangeArrowheads="1"/>
          </p:cNvSpPr>
          <p:nvPr/>
        </p:nvSpPr>
        <p:spPr bwMode="auto">
          <a:xfrm>
            <a:off x="1069975" y="1347788"/>
            <a:ext cx="67675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把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99680000000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改写成以亿作单位的数：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auto">
          <a:xfrm>
            <a:off x="1401763" y="3681413"/>
            <a:ext cx="16922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9  9  6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23" name="Text Box 32"/>
          <p:cNvSpPr txBox="1">
            <a:spLocks noChangeArrowheads="1"/>
          </p:cNvSpPr>
          <p:nvPr/>
        </p:nvSpPr>
        <p:spPr bwMode="auto">
          <a:xfrm>
            <a:off x="2941638" y="3684588"/>
            <a:ext cx="5476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9060101010101" pitchFamily="49" charset="-122"/>
              </a:rPr>
              <a:t>8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25" name="Text Box 35"/>
          <p:cNvSpPr txBox="1">
            <a:spLocks noChangeArrowheads="1"/>
          </p:cNvSpPr>
          <p:nvPr/>
        </p:nvSpPr>
        <p:spPr bwMode="auto">
          <a:xfrm>
            <a:off x="2655888" y="1627188"/>
            <a:ext cx="58261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2319338" y="2532063"/>
            <a:ext cx="5603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亿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Motion origin="layout" path="M -1.38889E-6 4.07407E-6 L 0.50608 -0.09939 " pathEditMode="relative" rAng="0" ptsTypes="AA">
                                      <p:cBhvr>
                                        <p:cTn id="5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00" y="-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Scale>
                                      <p:cBhvr>
                                        <p:cTn id="62" dur="1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C -0.00399 0.02408 -0.00486 0.03241 -0.01701 0.06235 C -0.03142 0.07654 -0.04583 0.07654 -0.06041 0.07901 C -0.17465 0.08087 -0.2842 0.07901 -0.39809 0.08087 C -0.41423 0.07901 -0.41892 0.08272 -0.4434 0.0679 C -0.45173 0.03858 -0.45104 0.02408 -0.45451 0.0034 " pathEditMode="relative" rAng="0" ptsTypes="AAAAAA"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031 L -0.40747 0.00247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4" grpId="0"/>
      <p:bldP spid="15" grpId="0"/>
      <p:bldP spid="16" grpId="0"/>
      <p:bldP spid="16" grpId="1"/>
      <p:bldP spid="17" grpId="0"/>
      <p:bldP spid="17" grpId="1"/>
      <p:bldP spid="21" grpId="0"/>
      <p:bldP spid="22" grpId="0"/>
      <p:bldP spid="23" grpId="0"/>
      <p:bldP spid="25" grpId="0"/>
      <p:bldP spid="10" grpId="0"/>
      <p:bldP spid="10" grpId="1"/>
      <p:bldP spid="10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0"/>
          <p:cNvSpPr txBox="1">
            <a:spLocks noChangeArrowheads="1"/>
          </p:cNvSpPr>
          <p:nvPr/>
        </p:nvSpPr>
        <p:spPr bwMode="auto">
          <a:xfrm>
            <a:off x="1101725" y="1670050"/>
            <a:ext cx="16716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17000 =  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31"/>
          <p:cNvSpPr txBox="1">
            <a:spLocks noChangeArrowheads="1"/>
          </p:cNvSpPr>
          <p:nvPr/>
        </p:nvSpPr>
        <p:spPr bwMode="auto">
          <a:xfrm>
            <a:off x="4237038" y="1673225"/>
            <a:ext cx="27432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99680000000 = 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3092450" y="1646238"/>
            <a:ext cx="576263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万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7616825" y="1681163"/>
            <a:ext cx="576263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Rectangle 35"/>
          <p:cNvSpPr>
            <a:spLocks noChangeArrowheads="1"/>
          </p:cNvSpPr>
          <p:nvPr/>
        </p:nvSpPr>
        <p:spPr bwMode="auto">
          <a:xfrm>
            <a:off x="6973888" y="1458913"/>
            <a:ext cx="576262" cy="922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  <a:defRPr/>
            </a:pPr>
            <a:r>
              <a:rPr lang="en-US" altLang="zh-CN" sz="4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﹒</a:t>
            </a:r>
            <a:endParaRPr lang="zh-CN" altLang="en-US" sz="40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Rectangle 36"/>
          <p:cNvSpPr>
            <a:spLocks noChangeArrowheads="1"/>
          </p:cNvSpPr>
          <p:nvPr/>
        </p:nvSpPr>
        <p:spPr bwMode="auto">
          <a:xfrm>
            <a:off x="2419350" y="1420813"/>
            <a:ext cx="576263" cy="922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  <a:defRPr/>
            </a:pPr>
            <a:r>
              <a:rPr lang="en-US" altLang="zh-CN" sz="4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﹒</a:t>
            </a:r>
            <a:endParaRPr lang="zh-CN" altLang="en-US" sz="40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Text Box 37"/>
          <p:cNvSpPr txBox="1">
            <a:spLocks noChangeArrowheads="1"/>
          </p:cNvSpPr>
          <p:nvPr/>
        </p:nvSpPr>
        <p:spPr bwMode="auto">
          <a:xfrm>
            <a:off x="2776538" y="1654175"/>
            <a:ext cx="468312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Text Box 38"/>
          <p:cNvSpPr txBox="1">
            <a:spLocks noChangeArrowheads="1"/>
          </p:cNvSpPr>
          <p:nvPr/>
        </p:nvSpPr>
        <p:spPr bwMode="auto">
          <a:xfrm>
            <a:off x="2409825" y="1654175"/>
            <a:ext cx="43338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6508750" y="1679575"/>
            <a:ext cx="9366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996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Text Box 41"/>
          <p:cNvSpPr txBox="1">
            <a:spLocks noChangeArrowheads="1"/>
          </p:cNvSpPr>
          <p:nvPr/>
        </p:nvSpPr>
        <p:spPr bwMode="auto">
          <a:xfrm>
            <a:off x="7342188" y="1681163"/>
            <a:ext cx="4683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942975" y="2822575"/>
            <a:ext cx="7697788" cy="1365250"/>
            <a:chOff x="1392239" y="-1440817"/>
            <a:chExt cx="7698421" cy="1364617"/>
          </a:xfrm>
        </p:grpSpPr>
        <p:pic>
          <p:nvPicPr>
            <p:cNvPr id="9228" name="图片 1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136389" y="-1148699"/>
              <a:ext cx="954271" cy="1072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29" name="组合 3"/>
            <p:cNvGrpSpPr/>
            <p:nvPr/>
          </p:nvGrpSpPr>
          <p:grpSpPr bwMode="auto">
            <a:xfrm>
              <a:off x="1392239" y="-1440817"/>
              <a:ext cx="6555326" cy="1348750"/>
              <a:chOff x="1365550" y="3213683"/>
              <a:chExt cx="2564261" cy="1348910"/>
            </a:xfrm>
          </p:grpSpPr>
          <p:sp>
            <p:nvSpPr>
              <p:cNvPr id="19" name="对话气泡: 椭圆形 18"/>
              <p:cNvSpPr/>
              <p:nvPr/>
            </p:nvSpPr>
            <p:spPr bwMode="auto">
              <a:xfrm>
                <a:off x="1365550" y="3213683"/>
                <a:ext cx="2564261" cy="1348909"/>
              </a:xfrm>
              <a:prstGeom prst="wedgeEllipseCallout">
                <a:avLst>
                  <a:gd name="adj1" fmla="val 52184"/>
                  <a:gd name="adj2" fmla="val 23524"/>
                </a:avLst>
              </a:prstGeom>
              <a:solidFill>
                <a:srgbClr val="FFE3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0" hangingPunct="0">
                  <a:defRPr/>
                </a:pPr>
                <a:endParaRPr lang="zh-CN" altLang="en-US" sz="28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231" name="矩形 27"/>
              <p:cNvSpPr>
                <a:spLocks noChangeArrowheads="1"/>
              </p:cNvSpPr>
              <p:nvPr/>
            </p:nvSpPr>
            <p:spPr bwMode="auto">
              <a:xfrm>
                <a:off x="1629736" y="3394816"/>
                <a:ext cx="2142239" cy="10385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把一个数改写成用“万”或“亿”作单位的数，方法是</a:t>
                </a:r>
                <a:r>
                  <a:rPr lang="en-US" altLang="zh-CN" sz="2800" b="1" dirty="0">
                    <a:latin typeface="宋体" panose="02010600030101010101" pitchFamily="2" charset="-122"/>
                    <a:ea typeface="黑体" panose="02010609060101010101" pitchFamily="49" charset="-122"/>
                  </a:rPr>
                  <a:t>……</a:t>
                </a:r>
                <a:endParaRPr lang="zh-CN" altLang="en-US" sz="2800" b="1" dirty="0">
                  <a:latin typeface="宋体" panose="02010600030101010101" pitchFamily="2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8"/>
          <p:cNvSpPr>
            <a:spLocks noChangeArrowheads="1"/>
          </p:cNvSpPr>
          <p:nvPr/>
        </p:nvSpPr>
        <p:spPr bwMode="auto">
          <a:xfrm>
            <a:off x="633413" y="2484438"/>
            <a:ext cx="7893050" cy="2209800"/>
          </a:xfrm>
          <a:prstGeom prst="rect">
            <a:avLst/>
          </a:prstGeom>
          <a:solidFill>
            <a:srgbClr val="FABDA6"/>
          </a:solidFill>
          <a:ln w="19050">
            <a:noFill/>
            <a:prstDash val="sysDot"/>
            <a:miter lim="800000"/>
          </a:ln>
        </p:spPr>
        <p:txBody>
          <a:bodyPr lIns="144000" tIns="72000" rIns="144000" bIns="72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20090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把一个数改写成用“万”或“亿”作单位的数：在原数的万位或亿位右边点上小数点（把小数点向左移动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位或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位），后面加上“万”字或“亿”字，如果末尾有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要化简。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0242" name="组合 13"/>
          <p:cNvGrpSpPr/>
          <p:nvPr/>
        </p:nvGrpSpPr>
        <p:grpSpPr bwMode="auto">
          <a:xfrm>
            <a:off x="1101725" y="1420813"/>
            <a:ext cx="7091363" cy="960437"/>
            <a:chOff x="1101409" y="563245"/>
            <a:chExt cx="7091044" cy="960160"/>
          </a:xfrm>
        </p:grpSpPr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1101409" y="812410"/>
              <a:ext cx="1671563" cy="5221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17000 =  </a:t>
              </a: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 </a:t>
              </a:r>
              <a:endParaRPr lang="zh-CN" altLang="en-US" sz="28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2" name="Text Box 31"/>
            <p:cNvSpPr txBox="1">
              <a:spLocks noChangeArrowheads="1"/>
            </p:cNvSpPr>
            <p:nvPr/>
          </p:nvSpPr>
          <p:spPr bwMode="auto">
            <a:xfrm>
              <a:off x="4236581" y="817172"/>
              <a:ext cx="2743077" cy="52213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99680000000 = </a:t>
              </a: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 </a:t>
              </a:r>
              <a:endParaRPr lang="zh-CN" altLang="en-US" sz="28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3" name="Text Box 32"/>
            <p:cNvSpPr txBox="1">
              <a:spLocks noChangeArrowheads="1"/>
            </p:cNvSpPr>
            <p:nvPr/>
          </p:nvSpPr>
          <p:spPr bwMode="auto">
            <a:xfrm>
              <a:off x="3092044" y="788605"/>
              <a:ext cx="576237" cy="52213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万</a:t>
              </a: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 </a:t>
              </a:r>
              <a:endParaRPr lang="zh-CN" altLang="en-US" sz="28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4" name="Text Box 33"/>
            <p:cNvSpPr txBox="1">
              <a:spLocks noChangeArrowheads="1"/>
            </p:cNvSpPr>
            <p:nvPr/>
          </p:nvSpPr>
          <p:spPr bwMode="auto">
            <a:xfrm>
              <a:off x="7616216" y="825106"/>
              <a:ext cx="576237" cy="5221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亿</a:t>
              </a: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 </a:t>
              </a:r>
              <a:endParaRPr lang="zh-CN" altLang="en-US" sz="28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6974895" y="601334"/>
              <a:ext cx="576237" cy="92207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5000"/>
                </a:lnSpc>
                <a:defRPr/>
              </a:pPr>
              <a:r>
                <a:rPr lang="en-US" altLang="zh-CN" sz="400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﹒</a:t>
              </a:r>
              <a:endParaRPr lang="zh-CN" altLang="en-US" sz="4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2418975" y="563245"/>
              <a:ext cx="576237" cy="92207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5000"/>
                </a:lnSpc>
                <a:defRPr/>
              </a:pPr>
              <a:r>
                <a:rPr lang="en-US" altLang="zh-CN" sz="400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﹒</a:t>
              </a:r>
              <a:endParaRPr lang="zh-CN" altLang="en-US" sz="4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7" name="Text Box 37"/>
            <p:cNvSpPr txBox="1">
              <a:spLocks noChangeArrowheads="1"/>
            </p:cNvSpPr>
            <p:nvPr/>
          </p:nvSpPr>
          <p:spPr bwMode="auto">
            <a:xfrm>
              <a:off x="2777734" y="796540"/>
              <a:ext cx="468292" cy="5221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7</a:t>
              </a:r>
              <a:r>
                <a:rPr lang="en-US" altLang="zh-CN" sz="28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 </a:t>
              </a: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 </a:t>
              </a: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 </a:t>
              </a:r>
              <a:endParaRPr lang="zh-CN" altLang="en-US" sz="28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8" name="Text Box 38"/>
            <p:cNvSpPr txBox="1">
              <a:spLocks noChangeArrowheads="1"/>
            </p:cNvSpPr>
            <p:nvPr/>
          </p:nvSpPr>
          <p:spPr bwMode="auto">
            <a:xfrm>
              <a:off x="2409450" y="796540"/>
              <a:ext cx="433369" cy="5221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8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9" name="Text Box 40"/>
            <p:cNvSpPr txBox="1">
              <a:spLocks noChangeArrowheads="1"/>
            </p:cNvSpPr>
            <p:nvPr/>
          </p:nvSpPr>
          <p:spPr bwMode="auto">
            <a:xfrm>
              <a:off x="6509779" y="821932"/>
              <a:ext cx="936583" cy="52213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 996</a:t>
              </a:r>
              <a:r>
                <a:rPr lang="en-US" altLang="zh-CN" sz="28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 </a:t>
              </a: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 </a:t>
              </a: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 </a:t>
              </a:r>
              <a:endParaRPr lang="zh-CN" altLang="en-US" sz="28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40" name="Text Box 41"/>
            <p:cNvSpPr txBox="1">
              <a:spLocks noChangeArrowheads="1"/>
            </p:cNvSpPr>
            <p:nvPr/>
          </p:nvSpPr>
          <p:spPr bwMode="auto">
            <a:xfrm>
              <a:off x="7343178" y="823520"/>
              <a:ext cx="468292" cy="52213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8</a:t>
              </a:r>
              <a:r>
                <a:rPr lang="en-US" altLang="zh-CN" sz="28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 </a:t>
              </a: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 </a:t>
              </a: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 </a:t>
              </a:r>
              <a:endParaRPr lang="zh-CN" altLang="en-US" sz="2800" dirty="0"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542925" y="1731963"/>
            <a:ext cx="8007350" cy="233045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2000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20090"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ea typeface="黑体" panose="02010609060101010101" pitchFamily="49" charset="-122"/>
              </a:rPr>
              <a:t>想一想，填一填。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indent="720090"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把较大的数改写成以万作单位的小数时，只要在（       ）位的右下角添上（              ），并在小数末尾加上（       ），用（              ）连接。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539750" y="4122738"/>
            <a:ext cx="8193088" cy="522287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2000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20090"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32000  =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 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）万；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424000 =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         ）万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1736725" y="2897188"/>
            <a:ext cx="64928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万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Text Box 24"/>
          <p:cNvSpPr txBox="1">
            <a:spLocks noChangeArrowheads="1"/>
          </p:cNvSpPr>
          <p:nvPr/>
        </p:nvSpPr>
        <p:spPr bwMode="auto">
          <a:xfrm>
            <a:off x="5529263" y="2901950"/>
            <a:ext cx="155733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小数点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3181350" y="3457575"/>
            <a:ext cx="6477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万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5192713" y="3462338"/>
            <a:ext cx="1557337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等于号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 Box 27"/>
          <p:cNvSpPr txBox="1">
            <a:spLocks noChangeArrowheads="1"/>
          </p:cNvSpPr>
          <p:nvPr/>
        </p:nvSpPr>
        <p:spPr bwMode="auto">
          <a:xfrm>
            <a:off x="3068638" y="4125913"/>
            <a:ext cx="9779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3.2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" name="Text Box 28"/>
          <p:cNvSpPr txBox="1">
            <a:spLocks noChangeArrowheads="1"/>
          </p:cNvSpPr>
          <p:nvPr/>
        </p:nvSpPr>
        <p:spPr bwMode="auto">
          <a:xfrm>
            <a:off x="6559550" y="4103688"/>
            <a:ext cx="1223963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42.4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273" name="Rectangle 31"/>
          <p:cNvSpPr>
            <a:spLocks noChangeArrowheads="1"/>
          </p:cNvSpPr>
          <p:nvPr/>
        </p:nvSpPr>
        <p:spPr bwMode="auto">
          <a:xfrm>
            <a:off x="1201738" y="1200150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试一试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1143000" y="3355975"/>
            <a:ext cx="7185025" cy="13843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2000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1130000000  =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          ）亿；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91530000000 =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          ）亿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Rectangle 21"/>
          <p:cNvSpPr>
            <a:spLocks noChangeArrowheads="1"/>
          </p:cNvSpPr>
          <p:nvPr/>
        </p:nvSpPr>
        <p:spPr bwMode="auto">
          <a:xfrm>
            <a:off x="560388" y="1593850"/>
            <a:ext cx="8208962" cy="177165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2000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20090"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把较大的数改写成以亿作单位的小数时，只要在（        ）位的右下角添上（               ），并在小数末尾加上（        ），用（               ）连接。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Text Box 29"/>
          <p:cNvSpPr txBox="1">
            <a:spLocks noChangeArrowheads="1"/>
          </p:cNvSpPr>
          <p:nvPr/>
        </p:nvSpPr>
        <p:spPr bwMode="auto">
          <a:xfrm>
            <a:off x="1817688" y="2222500"/>
            <a:ext cx="7207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5659438" y="2211388"/>
            <a:ext cx="14732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小数点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Text Box 31"/>
          <p:cNvSpPr txBox="1">
            <a:spLocks noChangeArrowheads="1"/>
          </p:cNvSpPr>
          <p:nvPr/>
        </p:nvSpPr>
        <p:spPr bwMode="auto">
          <a:xfrm>
            <a:off x="3246438" y="2760663"/>
            <a:ext cx="649287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亿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Text Box 32"/>
          <p:cNvSpPr txBox="1">
            <a:spLocks noChangeArrowheads="1"/>
          </p:cNvSpPr>
          <p:nvPr/>
        </p:nvSpPr>
        <p:spPr bwMode="auto">
          <a:xfrm>
            <a:off x="5334000" y="2771775"/>
            <a:ext cx="146367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等于号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Text Box 33"/>
          <p:cNvSpPr txBox="1">
            <a:spLocks noChangeArrowheads="1"/>
          </p:cNvSpPr>
          <p:nvPr/>
        </p:nvSpPr>
        <p:spPr bwMode="auto">
          <a:xfrm>
            <a:off x="3975100" y="3484563"/>
            <a:ext cx="103187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11.3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4132263" y="4124325"/>
            <a:ext cx="1223962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915.3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PP_MARK_KEY" val="ad69c41a-c8d8-4407-8c1e-f1284ee148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2134</Words>
  <Application>WPS 演示</Application>
  <PresentationFormat>全屏显示(4:3)</PresentationFormat>
  <Paragraphs>283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楷体</vt:lpstr>
      <vt:lpstr>Calibri</vt:lpstr>
      <vt:lpstr>黑体</vt:lpstr>
      <vt:lpstr>微软雅黑</vt:lpstr>
      <vt:lpstr>华文楷体</vt:lpstr>
      <vt:lpstr>Times New Roman</vt:lpstr>
      <vt:lpstr>Arial Unicode MS</vt:lpstr>
      <vt:lpstr>楷体_GB2312</vt:lpstr>
      <vt:lpstr>新宋体</vt:lpstr>
      <vt:lpstr>Gulim</vt:lpstr>
      <vt:lpstr>Malgun Gothic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2019-12-21T13:27:00Z</dcterms:created>
  <dcterms:modified xsi:type="dcterms:W3CDTF">2023-02-06T11:59:11Z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070115F01C674E3A9C7EE72BB1207A17</vt:lpwstr>
  </property>
</Properties>
</file>