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33" r:id="rId3"/>
    <p:sldId id="259" r:id="rId4"/>
    <p:sldId id="258" r:id="rId5"/>
    <p:sldId id="305" r:id="rId6"/>
    <p:sldId id="319" r:id="rId7"/>
    <p:sldId id="307" r:id="rId8"/>
    <p:sldId id="300" r:id="rId9"/>
    <p:sldId id="277" r:id="rId10"/>
    <p:sldId id="314" r:id="rId11"/>
    <p:sldId id="340" r:id="rId12"/>
    <p:sldId id="338" r:id="rId13"/>
    <p:sldId id="339" r:id="rId14"/>
    <p:sldId id="298" r:id="rId15"/>
    <p:sldId id="316" r:id="rId16"/>
    <p:sldId id="315" r:id="rId17"/>
    <p:sldId id="299" r:id="rId18"/>
    <p:sldId id="285" r:id="rId19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F97"/>
    <a:srgbClr val="EAFB11"/>
    <a:srgbClr val="86F418"/>
    <a:srgbClr val="FF0000"/>
    <a:srgbClr val="CCFFFF"/>
    <a:srgbClr val="CCFFCC"/>
    <a:srgbClr val="99FFCC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7" d="100"/>
          <a:sy n="87" d="100"/>
        </p:scale>
        <p:origin x="-387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20A920-67E9-408D-A503-6E2A4A54A3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A980F7-9F85-4BE4-BED1-7AE6FBE6ED6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340" name="幻灯片图像占位符 3"/>
          <p:cNvSpPr>
            <a:spLocks noGrp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3078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9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fld id="{2E52F86A-A7E0-445C-9AAC-F171246101F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 sz="1200" b="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 algn="ctr">
              <a:defRPr sz="1200" b="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fld id="{C7039C86-CB18-4827-96DE-16D14DBF297A}" type="slidenum">
              <a:rPr lang="zh-CN" altLang="en-US"/>
            </a:fld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 sz="1200" b="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 algn="ctr">
              <a:defRPr sz="1200" b="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fld id="{FAD2B5B6-7A4A-4A17-9E55-A5A3CE02A847}" type="slidenum">
              <a:rPr lang="zh-CN" altLang="en-US"/>
            </a:fld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 sz="1200" b="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 algn="ctr">
              <a:defRPr sz="1200" b="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fld id="{92651456-F968-40BE-9A45-B346074FC830}" type="slidenum">
              <a:rPr lang="zh-CN" altLang="en-US"/>
            </a:fld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 sz="1200" b="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 algn="ctr">
              <a:defRPr sz="1200" b="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fld id="{1F89157E-C3E1-492D-9075-D226ED0D6BCF}" type="slidenum">
              <a:rPr lang="zh-CN" altLang="en-US"/>
            </a:fld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 sz="1200" b="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 algn="ctr">
              <a:defRPr sz="1200" b="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fld id="{3233E297-0C13-4A91-B3BB-F9B25F7443F4}" type="slidenum">
              <a:rPr lang="zh-CN" altLang="en-US"/>
            </a:fld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 sz="1200" b="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 algn="ctr">
              <a:defRPr sz="1200" b="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fld id="{219931FF-8B8B-4E6C-8E5A-602282C9DE9E}" type="slidenum">
              <a:rPr lang="zh-CN" altLang="en-US"/>
            </a:fld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 sz="1200" b="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 algn="ctr">
              <a:defRPr sz="1200" b="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fld id="{354D67F8-9252-4B81-9F5E-9742637BE1AB}" type="slidenum">
              <a:rPr lang="zh-CN" altLang="en-US"/>
            </a:fld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 sz="1200" b="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 algn="ctr">
              <a:defRPr sz="1200" b="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fld id="{27FD1D54-4315-416B-8164-FD59F38A31DC}" type="slidenum">
              <a:rPr lang="zh-CN" altLang="en-US"/>
            </a:fld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 sz="1200" b="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 algn="ctr">
              <a:defRPr sz="1200" b="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fld id="{3B709B35-5544-4592-A013-CECF2325D16E}" type="slidenum">
              <a:rPr lang="zh-CN" altLang="en-US"/>
            </a:fld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 sz="1200" b="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 algn="ctr">
              <a:defRPr sz="1200" b="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fld id="{725C14AD-F8B9-4E75-A9EE-FE3C9B443D67}" type="slidenum">
              <a:rPr lang="zh-CN" altLang="en-US"/>
            </a:fld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 sz="1200" b="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 algn="ctr">
              <a:defRPr sz="1200" b="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fld id="{47B45E46-A5CA-4343-B0F1-20679B19F775}" type="slidenum">
              <a:rPr lang="zh-CN" altLang="en-US"/>
            </a:fld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图片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microsoft.com/office/2007/relationships/media" Target="file:///C:\Documents%20and%20Settings\Administrator\&#26700;&#38754;\&#21490;&#40527;&#35838;&#20214;\&#21490;&#40527;4&#19979;QD&#35838;&#20214;\&#20845;%20%20&#35266;&#23519;&#29289;&#20307;&#65288;&#20108;&#65289;\&#20449;&#24687;&#31383;\sheng3.mp3" TargetMode="External"/><Relationship Id="rId7" Type="http://schemas.openxmlformats.org/officeDocument/2006/relationships/audio" Target="file:///C:\Documents%20and%20Settings\Administrator\&#26700;&#38754;\&#21490;&#40527;&#35838;&#20214;\&#21490;&#40527;4&#19979;QD&#35838;&#20214;\&#20845;%20%20&#35266;&#23519;&#29289;&#20307;&#65288;&#20108;&#65289;\&#20449;&#24687;&#31383;\sheng3.mp3" TargetMode="External"/><Relationship Id="rId6" Type="http://schemas.openxmlformats.org/officeDocument/2006/relationships/image" Target="../media/image5.jpeg"/><Relationship Id="rId5" Type="http://schemas.openxmlformats.org/officeDocument/2006/relationships/slide" Target="slide1.xml"/><Relationship Id="rId4" Type="http://schemas.openxmlformats.org/officeDocument/2006/relationships/slide" Target="slide12.xml"/><Relationship Id="rId3" Type="http://schemas.openxmlformats.org/officeDocument/2006/relationships/slide" Target="slide11.xml"/><Relationship Id="rId2" Type="http://schemas.openxmlformats.org/officeDocument/2006/relationships/slide" Target="slide8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3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png"/><Relationship Id="rId2" Type="http://schemas.openxmlformats.org/officeDocument/2006/relationships/image" Target="../media/image5.jpe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5.jpeg"/><Relationship Id="rId2" Type="http://schemas.openxmlformats.org/officeDocument/2006/relationships/slide" Target="slide1.xml"/><Relationship Id="rId1" Type="http://schemas.openxmlformats.org/officeDocument/2006/relationships/image" Target="../media/image16.w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5.jpeg"/><Relationship Id="rId2" Type="http://schemas.openxmlformats.org/officeDocument/2006/relationships/slide" Target="slide1.xml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5.jpeg"/><Relationship Id="rId2" Type="http://schemas.openxmlformats.org/officeDocument/2006/relationships/slide" Target="slide1.xml"/><Relationship Id="rId1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audio" Target="../media/audio2.wav"/><Relationship Id="rId6" Type="http://schemas.openxmlformats.org/officeDocument/2006/relationships/image" Target="../media/image5.jpeg"/><Relationship Id="rId5" Type="http://schemas.openxmlformats.org/officeDocument/2006/relationships/slide" Target="slide1.xml"/><Relationship Id="rId4" Type="http://schemas.openxmlformats.org/officeDocument/2006/relationships/slide" Target="slide11.xml"/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20.jpeg"/><Relationship Id="rId2" Type="http://schemas.openxmlformats.org/officeDocument/2006/relationships/image" Target="../media/image5.jpeg"/><Relationship Id="rId1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jpeg"/><Relationship Id="rId3" Type="http://schemas.openxmlformats.org/officeDocument/2006/relationships/slide" Target="slide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jpeg"/><Relationship Id="rId2" Type="http://schemas.openxmlformats.org/officeDocument/2006/relationships/slide" Target="slide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jpeg"/><Relationship Id="rId2" Type="http://schemas.openxmlformats.org/officeDocument/2006/relationships/slide" Target="slide1.xml"/><Relationship Id="rId1" Type="http://schemas.openxmlformats.org/officeDocument/2006/relationships/image" Target="../media/image7.wmf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audio" Target="../media/audio1.wav"/><Relationship Id="rId7" Type="http://schemas.openxmlformats.org/officeDocument/2006/relationships/image" Target="../media/image5.jpeg"/><Relationship Id="rId6" Type="http://schemas.openxmlformats.org/officeDocument/2006/relationships/slide" Target="slide1.xml"/><Relationship Id="rId5" Type="http://schemas.openxmlformats.org/officeDocument/2006/relationships/image" Target="../media/image7.wmf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microsoft.com/office/2007/relationships/media" Target="file:///C:\Documents%20and%20Settings\Administrator\&#26700;&#38754;\&#21490;&#40527;&#35838;&#20214;\&#21490;&#40527;4&#19979;QD&#35838;&#20214;\&#20845;%20%20&#35266;&#23519;&#29289;&#20307;&#65288;&#20108;&#65289;\&#20449;&#24687;&#31383;\sheng5.mp3" TargetMode="External"/><Relationship Id="rId4" Type="http://schemas.openxmlformats.org/officeDocument/2006/relationships/audio" Target="file:///C:\Documents%20and%20Settings\Administrator\&#26700;&#38754;\&#21490;&#40527;&#35838;&#20214;\&#21490;&#40527;4&#19979;QD&#35838;&#20214;\&#20845;%20%20&#35266;&#23519;&#29289;&#20307;&#65288;&#20108;&#65289;\&#20449;&#24687;&#31383;\sheng5.mp3" TargetMode="External"/><Relationship Id="rId3" Type="http://schemas.openxmlformats.org/officeDocument/2006/relationships/image" Target="../media/image5.jpeg"/><Relationship Id="rId2" Type="http://schemas.openxmlformats.org/officeDocument/2006/relationships/slide" Target="slide1.xml"/><Relationship Id="rId1" Type="http://schemas.openxmlformats.org/officeDocument/2006/relationships/image" Target="../media/image7.wmf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slide" Target="slide1.xml"/><Relationship Id="rId4" Type="http://schemas.openxmlformats.org/officeDocument/2006/relationships/image" Target="../media/image13.wmf"/><Relationship Id="rId3" Type="http://schemas.openxmlformats.org/officeDocument/2006/relationships/slide" Target="slide12.xml"/><Relationship Id="rId2" Type="http://schemas.openxmlformats.org/officeDocument/2006/relationships/slide" Target="slide11.xml"/><Relationship Id="rId1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slide" Target="slide1.xml"/><Relationship Id="rId4" Type="http://schemas.openxmlformats.org/officeDocument/2006/relationships/slide" Target="slide12.xml"/><Relationship Id="rId3" Type="http://schemas.openxmlformats.org/officeDocument/2006/relationships/slide" Target="slide11.xml"/><Relationship Id="rId2" Type="http://schemas.openxmlformats.org/officeDocument/2006/relationships/slide" Target="slide8.xml"/><Relationship Id="rId1" Type="http://schemas.openxmlformats.org/officeDocument/2006/relationships/image" Target="../media/image13.wmf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slide" Target="slide1.xml"/><Relationship Id="rId4" Type="http://schemas.openxmlformats.org/officeDocument/2006/relationships/slide" Target="slide12.xml"/><Relationship Id="rId3" Type="http://schemas.openxmlformats.org/officeDocument/2006/relationships/slide" Target="slide11.xml"/><Relationship Id="rId2" Type="http://schemas.openxmlformats.org/officeDocument/2006/relationships/slide" Target="slide8.xml"/><Relationship Id="rId1" Type="http://schemas.openxmlformats.org/officeDocument/2006/relationships/image" Target="../media/image1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7" name="TextBox 4"/>
          <p:cNvSpPr txBox="1">
            <a:spLocks noChangeArrowheads="1"/>
          </p:cNvSpPr>
          <p:nvPr/>
        </p:nvSpPr>
        <p:spPr bwMode="auto">
          <a:xfrm>
            <a:off x="-5072" y="1844824"/>
            <a:ext cx="9149071" cy="837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7466" tIns="48733" rIns="97466" bIns="48733">
            <a:spAutoFit/>
          </a:bodyPr>
          <a:lstStyle>
            <a:lvl1pPr defTabSz="974725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defTabSz="974725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defTabSz="974725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defTabSz="974725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defTabSz="974725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defTabSz="974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defTabSz="974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defTabSz="974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defTabSz="974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/>
            <a:r>
              <a:rPr lang="zh-CN" altLang="en-US" sz="4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趣</a:t>
            </a:r>
            <a:r>
              <a:rPr lang="zh-CN" altLang="en-US" sz="4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味拼搭</a:t>
            </a:r>
            <a:r>
              <a:rPr lang="en-US" altLang="zh-CN" sz="4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观察物体</a:t>
            </a:r>
            <a:endParaRPr lang="zh-CN" altLang="en-US" sz="48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ChangeArrowheads="1"/>
          </p:cNvSpPr>
          <p:nvPr/>
        </p:nvSpPr>
        <p:spPr bwMode="auto">
          <a:xfrm>
            <a:off x="1687513" y="417513"/>
            <a:ext cx="481330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3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zh-CN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</a:t>
            </a:r>
            <a:endParaRPr lang="zh-CN" altLang="en-US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539750" y="539750"/>
            <a:ext cx="323850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二、合作探索</a:t>
            </a:r>
            <a:endParaRPr lang="zh-CN" altLang="en-US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24579" name="Group 5"/>
          <p:cNvGrpSpPr/>
          <p:nvPr/>
        </p:nvGrpSpPr>
        <p:grpSpPr bwMode="auto">
          <a:xfrm>
            <a:off x="1187450" y="2487613"/>
            <a:ext cx="1512888" cy="985837"/>
            <a:chOff x="0" y="0"/>
            <a:chExt cx="1153" cy="757"/>
          </a:xfrm>
        </p:grpSpPr>
        <p:grpSp>
          <p:nvGrpSpPr>
            <p:cNvPr id="24580" name="Group 6"/>
            <p:cNvGrpSpPr/>
            <p:nvPr/>
          </p:nvGrpSpPr>
          <p:grpSpPr bwMode="auto">
            <a:xfrm>
              <a:off x="0" y="317"/>
              <a:ext cx="1153" cy="440"/>
              <a:chOff x="0" y="0"/>
              <a:chExt cx="1153" cy="440"/>
            </a:xfrm>
          </p:grpSpPr>
          <p:sp>
            <p:nvSpPr>
              <p:cNvPr id="2" name="AutoShape 7"/>
              <p:cNvSpPr>
                <a:spLocks noChangeArrowheads="1"/>
              </p:cNvSpPr>
              <p:nvPr/>
            </p:nvSpPr>
            <p:spPr bwMode="auto">
              <a:xfrm>
                <a:off x="0" y="2"/>
                <a:ext cx="459" cy="438"/>
              </a:xfrm>
              <a:prstGeom prst="cube">
                <a:avLst>
                  <a:gd name="adj" fmla="val 25000"/>
                </a:avLst>
              </a:prstGeom>
              <a:solidFill>
                <a:srgbClr val="33CCFF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ffectLst>
                    <a:outerShdw blurRad="38100" dist="38100" dir="2700000" algn="tl">
                      <a:srgbClr val="FFFFFF"/>
                    </a:outerShdw>
                  </a:effectLst>
                </a:endParaRPr>
              </a:p>
            </p:txBody>
          </p:sp>
          <p:sp>
            <p:nvSpPr>
              <p:cNvPr id="3" name="AutoShape 8"/>
              <p:cNvSpPr>
                <a:spLocks noChangeArrowheads="1"/>
              </p:cNvSpPr>
              <p:nvPr/>
            </p:nvSpPr>
            <p:spPr bwMode="auto">
              <a:xfrm>
                <a:off x="345" y="2"/>
                <a:ext cx="460" cy="438"/>
              </a:xfrm>
              <a:prstGeom prst="cube">
                <a:avLst>
                  <a:gd name="adj" fmla="val 25000"/>
                </a:avLst>
              </a:prstGeom>
              <a:solidFill>
                <a:srgbClr val="33CCFF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ffectLst>
                    <a:outerShdw blurRad="38100" dist="38100" dir="2700000" algn="tl">
                      <a:srgbClr val="FFFFFF"/>
                    </a:outerShdw>
                  </a:effectLst>
                </a:endParaRPr>
              </a:p>
            </p:txBody>
          </p:sp>
          <p:sp>
            <p:nvSpPr>
              <p:cNvPr id="4" name="AutoShape 9"/>
              <p:cNvSpPr>
                <a:spLocks noChangeArrowheads="1"/>
              </p:cNvSpPr>
              <p:nvPr/>
            </p:nvSpPr>
            <p:spPr bwMode="auto">
              <a:xfrm>
                <a:off x="694" y="0"/>
                <a:ext cx="459" cy="438"/>
              </a:xfrm>
              <a:prstGeom prst="cube">
                <a:avLst>
                  <a:gd name="adj" fmla="val 25000"/>
                </a:avLst>
              </a:prstGeom>
              <a:solidFill>
                <a:srgbClr val="33CCFF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ffectLst>
                    <a:outerShdw blurRad="38100" dist="38100" dir="2700000" algn="tl">
                      <a:srgbClr val="FFFFFF"/>
                    </a:outerShdw>
                  </a:effectLst>
                </a:endParaRPr>
              </a:p>
            </p:txBody>
          </p:sp>
        </p:grpSp>
        <p:sp>
          <p:nvSpPr>
            <p:cNvPr id="12297" name="AutoShape 10"/>
            <p:cNvSpPr>
              <a:spLocks noChangeArrowheads="1"/>
            </p:cNvSpPr>
            <p:nvPr/>
          </p:nvSpPr>
          <p:spPr bwMode="auto">
            <a:xfrm>
              <a:off x="342" y="0"/>
              <a:ext cx="456" cy="436"/>
            </a:xfrm>
            <a:prstGeom prst="cube">
              <a:avLst>
                <a:gd name="adj" fmla="val 25000"/>
              </a:avLst>
            </a:prstGeom>
            <a:solidFill>
              <a:srgbClr val="33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</p:grpSp>
      <p:grpSp>
        <p:nvGrpSpPr>
          <p:cNvPr id="24585" name="Group 11"/>
          <p:cNvGrpSpPr/>
          <p:nvPr/>
        </p:nvGrpSpPr>
        <p:grpSpPr bwMode="auto">
          <a:xfrm>
            <a:off x="5435600" y="2487613"/>
            <a:ext cx="1512888" cy="1008062"/>
            <a:chOff x="0" y="0"/>
            <a:chExt cx="1156" cy="765"/>
          </a:xfrm>
        </p:grpSpPr>
        <p:sp>
          <p:nvSpPr>
            <p:cNvPr id="12299" name="AutoShape 12"/>
            <p:cNvSpPr>
              <a:spLocks noChangeArrowheads="1"/>
            </p:cNvSpPr>
            <p:nvPr/>
          </p:nvSpPr>
          <p:spPr bwMode="auto">
            <a:xfrm>
              <a:off x="0" y="328"/>
              <a:ext cx="459" cy="437"/>
            </a:xfrm>
            <a:prstGeom prst="cube">
              <a:avLst>
                <a:gd name="adj" fmla="val 25000"/>
              </a:avLst>
            </a:prstGeom>
            <a:solidFill>
              <a:srgbClr val="33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12300" name="AutoShape 13"/>
            <p:cNvSpPr>
              <a:spLocks noChangeArrowheads="1"/>
            </p:cNvSpPr>
            <p:nvPr/>
          </p:nvSpPr>
          <p:spPr bwMode="auto">
            <a:xfrm>
              <a:off x="344" y="328"/>
              <a:ext cx="459" cy="437"/>
            </a:xfrm>
            <a:prstGeom prst="cube">
              <a:avLst>
                <a:gd name="adj" fmla="val 25000"/>
              </a:avLst>
            </a:prstGeom>
            <a:solidFill>
              <a:srgbClr val="33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5" name="AutoShape 14"/>
            <p:cNvSpPr>
              <a:spLocks noChangeArrowheads="1"/>
            </p:cNvSpPr>
            <p:nvPr/>
          </p:nvSpPr>
          <p:spPr bwMode="auto">
            <a:xfrm>
              <a:off x="695" y="325"/>
              <a:ext cx="459" cy="437"/>
            </a:xfrm>
            <a:prstGeom prst="cube">
              <a:avLst>
                <a:gd name="adj" fmla="val 25000"/>
              </a:avLst>
            </a:prstGeom>
            <a:solidFill>
              <a:srgbClr val="33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6" name="AutoShape 15"/>
            <p:cNvSpPr>
              <a:spLocks noChangeArrowheads="1"/>
            </p:cNvSpPr>
            <p:nvPr/>
          </p:nvSpPr>
          <p:spPr bwMode="auto">
            <a:xfrm>
              <a:off x="697" y="0"/>
              <a:ext cx="459" cy="437"/>
            </a:xfrm>
            <a:prstGeom prst="cube">
              <a:avLst>
                <a:gd name="adj" fmla="val 25000"/>
              </a:avLst>
            </a:prstGeom>
            <a:solidFill>
              <a:srgbClr val="33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</p:grpSp>
      <p:grpSp>
        <p:nvGrpSpPr>
          <p:cNvPr id="24590" name="Group 16"/>
          <p:cNvGrpSpPr/>
          <p:nvPr/>
        </p:nvGrpSpPr>
        <p:grpSpPr bwMode="auto">
          <a:xfrm>
            <a:off x="3419475" y="2487613"/>
            <a:ext cx="1441450" cy="981075"/>
            <a:chOff x="0" y="0"/>
            <a:chExt cx="1153" cy="754"/>
          </a:xfrm>
        </p:grpSpPr>
        <p:grpSp>
          <p:nvGrpSpPr>
            <p:cNvPr id="24591" name="Group 17"/>
            <p:cNvGrpSpPr/>
            <p:nvPr/>
          </p:nvGrpSpPr>
          <p:grpSpPr bwMode="auto">
            <a:xfrm>
              <a:off x="0" y="314"/>
              <a:ext cx="1153" cy="440"/>
              <a:chOff x="0" y="0"/>
              <a:chExt cx="1153" cy="440"/>
            </a:xfrm>
          </p:grpSpPr>
          <p:sp>
            <p:nvSpPr>
              <p:cNvPr id="12305" name="AutoShape 18"/>
              <p:cNvSpPr>
                <a:spLocks noChangeArrowheads="1"/>
              </p:cNvSpPr>
              <p:nvPr/>
            </p:nvSpPr>
            <p:spPr bwMode="auto">
              <a:xfrm>
                <a:off x="0" y="2"/>
                <a:ext cx="458" cy="438"/>
              </a:xfrm>
              <a:prstGeom prst="cube">
                <a:avLst>
                  <a:gd name="adj" fmla="val 25000"/>
                </a:avLst>
              </a:prstGeom>
              <a:solidFill>
                <a:srgbClr val="33CCFF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ffectLst>
                    <a:outerShdw blurRad="38100" dist="38100" dir="2700000" algn="tl">
                      <a:srgbClr val="FFFFFF"/>
                    </a:outerShdw>
                  </a:effectLst>
                </a:endParaRPr>
              </a:p>
            </p:txBody>
          </p:sp>
          <p:sp>
            <p:nvSpPr>
              <p:cNvPr id="12306" name="AutoShape 19"/>
              <p:cNvSpPr>
                <a:spLocks noChangeArrowheads="1"/>
              </p:cNvSpPr>
              <p:nvPr/>
            </p:nvSpPr>
            <p:spPr bwMode="auto">
              <a:xfrm>
                <a:off x="345" y="2"/>
                <a:ext cx="457" cy="438"/>
              </a:xfrm>
              <a:prstGeom prst="cube">
                <a:avLst>
                  <a:gd name="adj" fmla="val 25000"/>
                </a:avLst>
              </a:prstGeom>
              <a:solidFill>
                <a:srgbClr val="33CCFF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ffectLst>
                    <a:outerShdw blurRad="38100" dist="38100" dir="2700000" algn="tl">
                      <a:srgbClr val="FFFFFF"/>
                    </a:outerShdw>
                  </a:effectLst>
                </a:endParaRPr>
              </a:p>
            </p:txBody>
          </p:sp>
          <p:sp>
            <p:nvSpPr>
              <p:cNvPr id="12307" name="AutoShape 20"/>
              <p:cNvSpPr>
                <a:spLocks noChangeArrowheads="1"/>
              </p:cNvSpPr>
              <p:nvPr/>
            </p:nvSpPr>
            <p:spPr bwMode="auto">
              <a:xfrm>
                <a:off x="695" y="0"/>
                <a:ext cx="458" cy="438"/>
              </a:xfrm>
              <a:prstGeom prst="cube">
                <a:avLst>
                  <a:gd name="adj" fmla="val 25000"/>
                </a:avLst>
              </a:prstGeom>
              <a:solidFill>
                <a:srgbClr val="33CCFF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ffectLst>
                    <a:outerShdw blurRad="38100" dist="38100" dir="2700000" algn="tl">
                      <a:srgbClr val="FFFFFF"/>
                    </a:outerShdw>
                  </a:effectLst>
                </a:endParaRPr>
              </a:p>
            </p:txBody>
          </p:sp>
        </p:grpSp>
        <p:sp>
          <p:nvSpPr>
            <p:cNvPr id="12308" name="AutoShape 21"/>
            <p:cNvSpPr>
              <a:spLocks noChangeArrowheads="1"/>
            </p:cNvSpPr>
            <p:nvPr/>
          </p:nvSpPr>
          <p:spPr bwMode="auto">
            <a:xfrm>
              <a:off x="0" y="0"/>
              <a:ext cx="458" cy="437"/>
            </a:xfrm>
            <a:prstGeom prst="cube">
              <a:avLst>
                <a:gd name="adj" fmla="val 25000"/>
              </a:avLst>
            </a:prstGeom>
            <a:solidFill>
              <a:srgbClr val="33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</p:grpSp>
      <p:sp>
        <p:nvSpPr>
          <p:cNvPr id="24596" name="Text Box 36"/>
          <p:cNvSpPr txBox="1">
            <a:spLocks noChangeArrowheads="1"/>
          </p:cNvSpPr>
          <p:nvPr/>
        </p:nvSpPr>
        <p:spPr bwMode="auto">
          <a:xfrm>
            <a:off x="990600" y="1268413"/>
            <a:ext cx="74866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/>
              <a:t>先摆一摆，再从前面、上面和侧面看一看，你分别看到了什么图形？</a:t>
            </a:r>
            <a:endParaRPr lang="en-US" altLang="zh-CN" sz="2400"/>
          </a:p>
        </p:txBody>
      </p:sp>
      <p:pic>
        <p:nvPicPr>
          <p:cNvPr id="24597" name="Picture 6"/>
          <p:cNvPicPr preferRelativeResize="0"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1188" y="1398588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11" name="AutoShape 39"/>
          <p:cNvSpPr>
            <a:spLocks noChangeArrowheads="1"/>
          </p:cNvSpPr>
          <p:nvPr/>
        </p:nvSpPr>
        <p:spPr bwMode="auto">
          <a:xfrm>
            <a:off x="6804025" y="4073525"/>
            <a:ext cx="1871663" cy="863600"/>
          </a:xfrm>
          <a:prstGeom prst="wedgeRoundRectCallout">
            <a:avLst>
              <a:gd name="adj1" fmla="val 23792"/>
              <a:gd name="adj2" fmla="val 46139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400">
                <a:solidFill>
                  <a:srgbClr val="FF0000"/>
                </a:solidFill>
              </a:rPr>
              <a:t>从侧面看</a:t>
            </a:r>
            <a:endParaRPr lang="en-US" altLang="zh-CN" sz="2400">
              <a:solidFill>
                <a:srgbClr val="FF0000"/>
              </a:solidFill>
            </a:endParaRPr>
          </a:p>
        </p:txBody>
      </p:sp>
      <p:grpSp>
        <p:nvGrpSpPr>
          <p:cNvPr id="12312" name="Group 22"/>
          <p:cNvGrpSpPr/>
          <p:nvPr/>
        </p:nvGrpSpPr>
        <p:grpSpPr bwMode="auto">
          <a:xfrm>
            <a:off x="1619250" y="4325938"/>
            <a:ext cx="503238" cy="974725"/>
            <a:chOff x="0" y="0"/>
            <a:chExt cx="315" cy="615"/>
          </a:xfrm>
        </p:grpSpPr>
        <p:sp>
          <p:nvSpPr>
            <p:cNvPr id="7" name="Rectangle 23"/>
            <p:cNvSpPr>
              <a:spLocks noChangeArrowheads="1"/>
            </p:cNvSpPr>
            <p:nvPr/>
          </p:nvSpPr>
          <p:spPr bwMode="auto">
            <a:xfrm>
              <a:off x="0" y="303"/>
              <a:ext cx="315" cy="312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12314" name="Rectangle 24"/>
            <p:cNvSpPr>
              <a:spLocks noChangeArrowheads="1"/>
            </p:cNvSpPr>
            <p:nvPr/>
          </p:nvSpPr>
          <p:spPr bwMode="auto">
            <a:xfrm>
              <a:off x="0" y="0"/>
              <a:ext cx="315" cy="312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</p:grpSp>
      <p:grpSp>
        <p:nvGrpSpPr>
          <p:cNvPr id="12315" name="Group 22"/>
          <p:cNvGrpSpPr/>
          <p:nvPr/>
        </p:nvGrpSpPr>
        <p:grpSpPr bwMode="auto">
          <a:xfrm>
            <a:off x="5867400" y="4325938"/>
            <a:ext cx="503238" cy="974725"/>
            <a:chOff x="0" y="0"/>
            <a:chExt cx="315" cy="615"/>
          </a:xfrm>
        </p:grpSpPr>
        <p:sp>
          <p:nvSpPr>
            <p:cNvPr id="12316" name="Rectangle 23"/>
            <p:cNvSpPr>
              <a:spLocks noChangeArrowheads="1"/>
            </p:cNvSpPr>
            <p:nvPr/>
          </p:nvSpPr>
          <p:spPr bwMode="auto">
            <a:xfrm>
              <a:off x="0" y="303"/>
              <a:ext cx="315" cy="312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12317" name="Rectangle 24"/>
            <p:cNvSpPr>
              <a:spLocks noChangeArrowheads="1"/>
            </p:cNvSpPr>
            <p:nvPr/>
          </p:nvSpPr>
          <p:spPr bwMode="auto">
            <a:xfrm>
              <a:off x="0" y="0"/>
              <a:ext cx="315" cy="312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</p:grpSp>
      <p:grpSp>
        <p:nvGrpSpPr>
          <p:cNvPr id="12318" name="Group 22"/>
          <p:cNvGrpSpPr/>
          <p:nvPr/>
        </p:nvGrpSpPr>
        <p:grpSpPr bwMode="auto">
          <a:xfrm>
            <a:off x="3779838" y="4325938"/>
            <a:ext cx="503237" cy="974725"/>
            <a:chOff x="0" y="0"/>
            <a:chExt cx="315" cy="615"/>
          </a:xfrm>
        </p:grpSpPr>
        <p:sp>
          <p:nvSpPr>
            <p:cNvPr id="12319" name="Rectangle 23"/>
            <p:cNvSpPr>
              <a:spLocks noChangeArrowheads="1"/>
            </p:cNvSpPr>
            <p:nvPr/>
          </p:nvSpPr>
          <p:spPr bwMode="auto">
            <a:xfrm>
              <a:off x="0" y="303"/>
              <a:ext cx="315" cy="312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12320" name="Rectangle 24"/>
            <p:cNvSpPr>
              <a:spLocks noChangeArrowheads="1"/>
            </p:cNvSpPr>
            <p:nvPr/>
          </p:nvSpPr>
          <p:spPr bwMode="auto">
            <a:xfrm>
              <a:off x="0" y="0"/>
              <a:ext cx="315" cy="312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</p:grpSp>
      <p:sp>
        <p:nvSpPr>
          <p:cNvPr id="24608" name="Text Box 23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1539875" y="3424238"/>
            <a:ext cx="596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sz="2800">
                <a:solidFill>
                  <a:srgbClr val="9900FF"/>
                </a:solidFill>
                <a:latin typeface="Times New Roman" panose="02020603050405020304" pitchFamily="18" charset="0"/>
              </a:rPr>
              <a:t>①</a:t>
            </a:r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4609" name="Rectangle 2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79838" y="3424238"/>
            <a:ext cx="5413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9900FF"/>
                </a:solidFill>
                <a:latin typeface="Times New Roman" panose="02020603050405020304" pitchFamily="18" charset="0"/>
              </a:rPr>
              <a:t>②</a:t>
            </a:r>
            <a:endParaRPr lang="en-US" altLang="zh-CN" sz="2800">
              <a:solidFill>
                <a:srgbClr val="99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610" name="Rectangle 25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011863" y="3435350"/>
            <a:ext cx="5413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9900FF"/>
                </a:solidFill>
                <a:latin typeface="Times New Roman" panose="02020603050405020304" pitchFamily="18" charset="0"/>
              </a:rPr>
              <a:t>③</a:t>
            </a:r>
            <a:endParaRPr lang="zh-CN" altLang="en-US" sz="2800">
              <a:solidFill>
                <a:srgbClr val="99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4611" name="Picture 19" descr="C:\Documents and Settings\pub\Desktop\新ppt\返回首页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362950" y="6556375"/>
            <a:ext cx="75565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25" name="AutoShape 39"/>
          <p:cNvSpPr>
            <a:spLocks noChangeArrowheads="1"/>
          </p:cNvSpPr>
          <p:nvPr/>
        </p:nvSpPr>
        <p:spPr bwMode="auto">
          <a:xfrm>
            <a:off x="6959600" y="4581525"/>
            <a:ext cx="1871663" cy="863600"/>
          </a:xfrm>
          <a:prstGeom prst="wedgeRoundRectCallout">
            <a:avLst>
              <a:gd name="adj1" fmla="val 23792"/>
              <a:gd name="adj2" fmla="val 46139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400">
                <a:solidFill>
                  <a:srgbClr val="FF0000"/>
                </a:solidFill>
              </a:rPr>
              <a:t>形状相同。</a:t>
            </a:r>
            <a:endParaRPr lang="en-US" altLang="zh-CN" sz="2400">
              <a:solidFill>
                <a:srgbClr val="FF0000"/>
              </a:solidFill>
            </a:endParaRPr>
          </a:p>
        </p:txBody>
      </p:sp>
      <p:pic>
        <p:nvPicPr>
          <p:cNvPr id="38" name="sheng3.mp3">
            <a:hlinkClick r:id="" action="ppaction://media"/>
          </p:cNvPr>
          <p:cNvPicPr>
            <a:picLocks noRot="1" noChangeAspect="1" noChangeArrowheads="1"/>
          </p:cNvPicPr>
          <p:nvPr>
            <a:audioFile r:link="rId7"/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3388" y="5732463"/>
            <a:ext cx="4064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118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</p:childTnLst>
        </p:cTn>
      </p:par>
    </p:tnLst>
    <p:bldLst>
      <p:bldP spid="12311" grpId="0"/>
      <p:bldP spid="123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19" descr="C:\Documents and Settings\pub\Desktop\新ppt\返回首页.jpg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388350" y="6526213"/>
            <a:ext cx="75565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539750" y="539750"/>
            <a:ext cx="3238500" cy="539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r>
              <a:rPr lang="zh-CN" alt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二、合作探索</a:t>
            </a:r>
            <a:endParaRPr lang="zh-CN" altLang="en-US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25603" name="组合 8"/>
          <p:cNvGrpSpPr/>
          <p:nvPr/>
        </p:nvGrpSpPr>
        <p:grpSpPr bwMode="auto">
          <a:xfrm>
            <a:off x="995363" y="1733550"/>
            <a:ext cx="7164387" cy="714375"/>
            <a:chOff x="995363" y="1734000"/>
            <a:chExt cx="7164387" cy="713937"/>
          </a:xfrm>
        </p:grpSpPr>
        <p:sp>
          <p:nvSpPr>
            <p:cNvPr id="25604" name="文本框 4"/>
            <p:cNvSpPr txBox="1">
              <a:spLocks noChangeArrowheads="1"/>
            </p:cNvSpPr>
            <p:nvPr/>
          </p:nvSpPr>
          <p:spPr bwMode="auto">
            <a:xfrm>
              <a:off x="1123843" y="1734000"/>
              <a:ext cx="2372764" cy="615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algn="ctr"/>
              <a:r>
                <a:rPr lang="zh-CN" altLang="en-US" sz="3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归纳总结：</a:t>
              </a:r>
              <a:endParaRPr lang="zh-CN" altLang="en-US" sz="3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" name="直线连接符 38"/>
            <p:cNvCxnSpPr/>
            <p:nvPr/>
          </p:nvCxnSpPr>
          <p:spPr>
            <a:xfrm>
              <a:off x="995363" y="2447937"/>
              <a:ext cx="7164387" cy="0"/>
            </a:xfrm>
            <a:prstGeom prst="line">
              <a:avLst/>
            </a:prstGeom>
            <a:ln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606" name="矩形 18"/>
          <p:cNvSpPr>
            <a:spLocks noChangeArrowheads="1"/>
          </p:cNvSpPr>
          <p:nvPr/>
        </p:nvSpPr>
        <p:spPr bwMode="auto">
          <a:xfrm>
            <a:off x="1192213" y="2716213"/>
            <a:ext cx="6953250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zh-CN" sz="2800" dirty="0"/>
              <a:t>从相同的方向</a:t>
            </a:r>
            <a:r>
              <a:rPr lang="en-US" altLang="zh-CN" sz="2800" dirty="0"/>
              <a:t>(</a:t>
            </a:r>
            <a:r>
              <a:rPr lang="zh-CN" altLang="zh-CN" sz="2800" dirty="0"/>
              <a:t>前面、上面、侧面</a:t>
            </a:r>
            <a:r>
              <a:rPr lang="en-US" altLang="zh-CN" sz="2800" dirty="0"/>
              <a:t>)</a:t>
            </a:r>
            <a:r>
              <a:rPr lang="zh-CN" altLang="zh-CN" sz="2800" dirty="0"/>
              <a:t>观察用相同的小正方体摆成的不同的立体图形，看到的图形形状可能是相同的，也可能是不同的。</a:t>
            </a:r>
            <a:endParaRPr lang="zh-CN" altLang="zh-CN" sz="2800" dirty="0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19" descr="C:\Documents and Settings\pub\Desktop\新ppt\返回首页.jpg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388350" y="6526213"/>
            <a:ext cx="75565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539750" y="539750"/>
            <a:ext cx="3238500" cy="539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二、合作探索</a:t>
            </a:r>
            <a:endParaRPr lang="zh-CN" altLang="en-US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6627" name="AutoShape 670"/>
          <p:cNvSpPr>
            <a:spLocks noChangeArrowheads="1"/>
          </p:cNvSpPr>
          <p:nvPr/>
        </p:nvSpPr>
        <p:spPr bwMode="auto">
          <a:xfrm>
            <a:off x="971550" y="1939925"/>
            <a:ext cx="7129463" cy="3289300"/>
          </a:xfrm>
          <a:prstGeom prst="roundRect">
            <a:avLst>
              <a:gd name="adj" fmla="val 10139"/>
            </a:avLst>
          </a:prstGeom>
          <a:solidFill>
            <a:srgbClr val="C0C0C0">
              <a:alpha val="25098"/>
            </a:srgbClr>
          </a:solidFill>
          <a:ln w="19050">
            <a:solidFill>
              <a:srgbClr val="C0C0C0"/>
            </a:solidFill>
            <a:round/>
          </a:ln>
        </p:spPr>
        <p:txBody>
          <a:bodyPr wrap="none" anchor="ctr"/>
          <a:lstStyle/>
          <a:p>
            <a:pPr algn="ctr" eaLnBrk="0" hangingPunct="0">
              <a:spcBef>
                <a:spcPct val="20000"/>
              </a:spcBef>
            </a:pPr>
            <a:r>
              <a:rPr lang="en-US" altLang="zh-CN" sz="2800"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algn="ctr"/>
            <a:endParaRPr lang="ko-KR" altLang="en-US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26628" name="图片 17" descr="1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29213" y="1436688"/>
            <a:ext cx="2497137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9" name="矩形 2"/>
          <p:cNvSpPr>
            <a:spLocks noChangeArrowheads="1"/>
          </p:cNvSpPr>
          <p:nvPr/>
        </p:nvSpPr>
        <p:spPr bwMode="auto">
          <a:xfrm>
            <a:off x="1973263" y="2487613"/>
            <a:ext cx="5838825" cy="219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/>
              <a:t>观察物体时，视线要垂直；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分清左右图，辨明上下形；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角度不相同，形状可差异。</a:t>
            </a:r>
            <a:endParaRPr lang="zh-CN" altLang="zh-CN" dirty="0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539750" y="539750"/>
            <a:ext cx="323850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三、自主练习</a:t>
            </a:r>
            <a:endParaRPr lang="zh-CN" altLang="en-US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4339" name="Rectangle 4"/>
          <p:cNvSpPr>
            <a:spLocks noChangeArrowheads="1"/>
          </p:cNvSpPr>
          <p:nvPr/>
        </p:nvSpPr>
        <p:spPr bwMode="auto">
          <a:xfrm>
            <a:off x="817563" y="1570038"/>
            <a:ext cx="749935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分别是从哪个位置看到的？用线连一连。 </a:t>
            </a:r>
            <a:endParaRPr lang="zh-CN" altLang="en-US" sz="2400" dirty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7651" name="Picture 14"/>
          <p:cNvPicPr>
            <a:picLocks noChangeAspect="1" noChangeArrowheads="1"/>
          </p:cNvPicPr>
          <p:nvPr/>
        </p:nvPicPr>
        <p:blipFill>
          <a:blip r:embed="rId1" cstate="email"/>
          <a:srcRect l="14357" t="19722" r="6723" b="25552"/>
          <a:stretch>
            <a:fillRect/>
          </a:stretch>
        </p:blipFill>
        <p:spPr bwMode="auto">
          <a:xfrm>
            <a:off x="1187450" y="2816225"/>
            <a:ext cx="6335713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Line 16"/>
          <p:cNvSpPr>
            <a:spLocks noChangeShapeType="1"/>
          </p:cNvSpPr>
          <p:nvPr/>
        </p:nvSpPr>
        <p:spPr bwMode="auto">
          <a:xfrm>
            <a:off x="5292725" y="3895725"/>
            <a:ext cx="1150938" cy="79216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2" name="Line 17"/>
          <p:cNvSpPr>
            <a:spLocks noChangeShapeType="1"/>
          </p:cNvSpPr>
          <p:nvPr/>
        </p:nvSpPr>
        <p:spPr bwMode="auto">
          <a:xfrm>
            <a:off x="3995738" y="3895725"/>
            <a:ext cx="1150937" cy="79216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3" name="Line 18"/>
          <p:cNvSpPr>
            <a:spLocks noChangeShapeType="1"/>
          </p:cNvSpPr>
          <p:nvPr/>
        </p:nvSpPr>
        <p:spPr bwMode="auto">
          <a:xfrm flipH="1">
            <a:off x="3843338" y="3786188"/>
            <a:ext cx="2447925" cy="9366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5" name="Rectangle 19"/>
          <p:cNvSpPr>
            <a:spLocks noChangeArrowheads="1"/>
          </p:cNvSpPr>
          <p:nvPr/>
        </p:nvSpPr>
        <p:spPr bwMode="auto">
          <a:xfrm>
            <a:off x="3492500" y="4725988"/>
            <a:ext cx="792163" cy="431800"/>
          </a:xfrm>
          <a:prstGeom prst="rect">
            <a:avLst/>
          </a:prstGeom>
          <a:solidFill>
            <a:srgbClr val="FFFF99">
              <a:alpha val="54117"/>
            </a:srgbClr>
          </a:solidFill>
          <a:ln w="1905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400"/>
              <a:t>上面</a:t>
            </a:r>
            <a:endParaRPr lang="zh-CN" altLang="en-US" sz="2400"/>
          </a:p>
        </p:txBody>
      </p:sp>
      <p:sp>
        <p:nvSpPr>
          <p:cNvPr id="27656" name="Rectangle 20"/>
          <p:cNvSpPr>
            <a:spLocks noChangeArrowheads="1"/>
          </p:cNvSpPr>
          <p:nvPr/>
        </p:nvSpPr>
        <p:spPr bwMode="auto">
          <a:xfrm>
            <a:off x="4767263" y="4713288"/>
            <a:ext cx="792162" cy="431800"/>
          </a:xfrm>
          <a:prstGeom prst="rect">
            <a:avLst/>
          </a:prstGeom>
          <a:solidFill>
            <a:srgbClr val="FFFF99">
              <a:alpha val="54117"/>
            </a:srgbClr>
          </a:solidFill>
          <a:ln w="1905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400"/>
              <a:t>前面</a:t>
            </a:r>
            <a:endParaRPr lang="zh-CN" altLang="en-US" sz="2400"/>
          </a:p>
        </p:txBody>
      </p:sp>
      <p:sp>
        <p:nvSpPr>
          <p:cNvPr id="27657" name="Rectangle 21"/>
          <p:cNvSpPr>
            <a:spLocks noChangeArrowheads="1"/>
          </p:cNvSpPr>
          <p:nvPr/>
        </p:nvSpPr>
        <p:spPr bwMode="auto">
          <a:xfrm>
            <a:off x="5970588" y="4700588"/>
            <a:ext cx="792162" cy="431800"/>
          </a:xfrm>
          <a:prstGeom prst="rect">
            <a:avLst/>
          </a:prstGeom>
          <a:solidFill>
            <a:srgbClr val="FFFF99">
              <a:alpha val="54117"/>
            </a:srgbClr>
          </a:solidFill>
          <a:ln w="1905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400"/>
              <a:t>侧面</a:t>
            </a:r>
            <a:endParaRPr lang="zh-CN" altLang="en-US" sz="2400"/>
          </a:p>
        </p:txBody>
      </p:sp>
      <p:pic>
        <p:nvPicPr>
          <p:cNvPr id="27658" name="Picture 19" descr="C:\Documents and Settings\pub\Desktop\新ppt\返回首页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362950" y="6556375"/>
            <a:ext cx="75565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27038" y="5445125"/>
            <a:ext cx="82280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sz="2400">
                <a:solidFill>
                  <a:srgbClr val="FF0000"/>
                </a:solidFill>
              </a:rPr>
              <a:t>（从前面看到的图和从侧面看到的图是一样的，可以交换）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1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animBg="1"/>
      <p:bldP spid="14342" grpId="0" animBg="1"/>
      <p:bldP spid="14343" grpId="0" animBg="1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87450" y="2338388"/>
            <a:ext cx="6697663" cy="317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Rectangle 4"/>
          <p:cNvSpPr>
            <a:spLocks noChangeArrowheads="1"/>
          </p:cNvSpPr>
          <p:nvPr/>
        </p:nvSpPr>
        <p:spPr bwMode="auto">
          <a:xfrm>
            <a:off x="539750" y="539750"/>
            <a:ext cx="323850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三、自主练习</a:t>
            </a:r>
            <a:endParaRPr lang="zh-CN" altLang="en-US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827088" y="1354138"/>
            <a:ext cx="749935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摆一摆，看一看，分别是从哪个方向看到的？ </a:t>
            </a:r>
            <a:endParaRPr lang="zh-CN" altLang="en-US" sz="2400" dirty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5" name="Text Box 6"/>
          <p:cNvSpPr txBox="1">
            <a:spLocks noChangeArrowheads="1"/>
          </p:cNvSpPr>
          <p:nvPr/>
        </p:nvSpPr>
        <p:spPr bwMode="auto">
          <a:xfrm>
            <a:off x="3732213" y="3273425"/>
            <a:ext cx="9366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</a:rPr>
              <a:t>上面</a:t>
            </a:r>
            <a:endParaRPr lang="zh-CN" altLang="en-US" sz="24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5366" name="Rectangle 7"/>
          <p:cNvSpPr>
            <a:spLocks noChangeArrowheads="1"/>
          </p:cNvSpPr>
          <p:nvPr/>
        </p:nvSpPr>
        <p:spPr bwMode="auto">
          <a:xfrm>
            <a:off x="5245100" y="3273425"/>
            <a:ext cx="9858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</a:rPr>
              <a:t>侧面</a:t>
            </a:r>
            <a:endParaRPr lang="zh-CN" altLang="en-US" sz="24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5367" name="Rectangle 8"/>
          <p:cNvSpPr>
            <a:spLocks noChangeArrowheads="1"/>
          </p:cNvSpPr>
          <p:nvPr/>
        </p:nvSpPr>
        <p:spPr bwMode="auto">
          <a:xfrm>
            <a:off x="6605588" y="3273425"/>
            <a:ext cx="8651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</a:rPr>
              <a:t>前面</a:t>
            </a:r>
            <a:endParaRPr lang="zh-CN" altLang="en-US" sz="24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5368" name="Rectangle 9"/>
          <p:cNvSpPr>
            <a:spLocks noChangeArrowheads="1"/>
          </p:cNvSpPr>
          <p:nvPr/>
        </p:nvSpPr>
        <p:spPr bwMode="auto">
          <a:xfrm>
            <a:off x="5151438" y="5038725"/>
            <a:ext cx="12239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Arial" panose="020B0604020202020204" pitchFamily="34" charset="0"/>
              </a:rPr>
              <a:t>左侧面</a:t>
            </a:r>
            <a:endParaRPr lang="zh-CN" altLang="en-US" sz="20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5369" name="Rectangle 10"/>
          <p:cNvSpPr>
            <a:spLocks noChangeArrowheads="1"/>
          </p:cNvSpPr>
          <p:nvPr/>
        </p:nvSpPr>
        <p:spPr bwMode="auto">
          <a:xfrm>
            <a:off x="3729038" y="5003800"/>
            <a:ext cx="8651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</a:rPr>
              <a:t>前面</a:t>
            </a:r>
            <a:endParaRPr lang="zh-CN" altLang="en-US" sz="24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5370" name="Rectangle 11"/>
          <p:cNvSpPr>
            <a:spLocks noChangeArrowheads="1"/>
          </p:cNvSpPr>
          <p:nvPr/>
        </p:nvSpPr>
        <p:spPr bwMode="auto">
          <a:xfrm>
            <a:off x="6580188" y="5000625"/>
            <a:ext cx="9096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</a:rPr>
              <a:t>上面</a:t>
            </a:r>
            <a:endParaRPr lang="zh-CN" altLang="en-US" sz="24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28682" name="Picture 19" descr="C:\Documents and Settings\pub\Desktop\新ppt\返回首页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362950" y="6556375"/>
            <a:ext cx="75565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3" name="TextBox 1"/>
          <p:cNvSpPr txBox="1">
            <a:spLocks noChangeArrowheads="1"/>
          </p:cNvSpPr>
          <p:nvPr/>
        </p:nvSpPr>
        <p:spPr bwMode="auto">
          <a:xfrm>
            <a:off x="949325" y="2357438"/>
            <a:ext cx="9588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sz="2400">
                <a:latin typeface="Times New Roman" panose="02020603050405020304" pitchFamily="18" charset="0"/>
              </a:rPr>
              <a:t>（</a:t>
            </a:r>
            <a:r>
              <a:rPr lang="en-US" altLang="zh-CN" sz="2400">
                <a:latin typeface="Times New Roman" panose="02020603050405020304" pitchFamily="18" charset="0"/>
              </a:rPr>
              <a:t>1</a:t>
            </a:r>
            <a:r>
              <a:rPr lang="zh-CN" altLang="en-US" sz="2400">
                <a:latin typeface="Times New Roman" panose="02020603050405020304" pitchFamily="18" charset="0"/>
              </a:rPr>
              <a:t>）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28684" name="TextBox 12"/>
          <p:cNvSpPr txBox="1">
            <a:spLocks noChangeArrowheads="1"/>
          </p:cNvSpPr>
          <p:nvPr/>
        </p:nvSpPr>
        <p:spPr bwMode="auto">
          <a:xfrm>
            <a:off x="949325" y="3716338"/>
            <a:ext cx="9588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sz="2400">
                <a:latin typeface="Times New Roman" panose="02020603050405020304" pitchFamily="18" charset="0"/>
              </a:rPr>
              <a:t>（</a:t>
            </a:r>
            <a:r>
              <a:rPr lang="en-US" altLang="zh-CN" sz="2400">
                <a:latin typeface="Times New Roman" panose="02020603050405020304" pitchFamily="18" charset="0"/>
              </a:rPr>
              <a:t>2</a:t>
            </a:r>
            <a:r>
              <a:rPr lang="zh-CN" altLang="en-US" sz="2400">
                <a:latin typeface="Times New Roman" panose="02020603050405020304" pitchFamily="18" charset="0"/>
              </a:rPr>
              <a:t>）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  <p:bldP spid="15366" grpId="0"/>
      <p:bldP spid="15367" grpId="0"/>
      <p:bldP spid="15368" grpId="0"/>
      <p:bldP spid="1536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ChangeArrowheads="1"/>
          </p:cNvSpPr>
          <p:nvPr/>
        </p:nvSpPr>
        <p:spPr bwMode="auto">
          <a:xfrm>
            <a:off x="539750" y="539750"/>
            <a:ext cx="323850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三、自主练习</a:t>
            </a:r>
            <a:endParaRPr lang="zh-CN" altLang="en-US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9698" name="Picture 4" descr="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51050" y="2205038"/>
            <a:ext cx="4608513" cy="382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Line 5"/>
          <p:cNvSpPr>
            <a:spLocks noChangeShapeType="1"/>
          </p:cNvSpPr>
          <p:nvPr/>
        </p:nvSpPr>
        <p:spPr bwMode="auto">
          <a:xfrm>
            <a:off x="2792413" y="5084763"/>
            <a:ext cx="792162" cy="36036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89" name="Line 6"/>
          <p:cNvSpPr>
            <a:spLocks noChangeShapeType="1"/>
          </p:cNvSpPr>
          <p:nvPr/>
        </p:nvSpPr>
        <p:spPr bwMode="auto">
          <a:xfrm>
            <a:off x="3994150" y="5057775"/>
            <a:ext cx="576263" cy="36036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0" name="Line 7"/>
          <p:cNvSpPr>
            <a:spLocks noChangeShapeType="1"/>
          </p:cNvSpPr>
          <p:nvPr/>
        </p:nvSpPr>
        <p:spPr bwMode="auto">
          <a:xfrm>
            <a:off x="6154738" y="5157788"/>
            <a:ext cx="144462" cy="32543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1" name="Line 8"/>
          <p:cNvSpPr>
            <a:spLocks noChangeShapeType="1"/>
          </p:cNvSpPr>
          <p:nvPr/>
        </p:nvSpPr>
        <p:spPr bwMode="auto">
          <a:xfrm flipV="1">
            <a:off x="2914650" y="5157788"/>
            <a:ext cx="1944688" cy="28733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2" name="Rectangle 4"/>
          <p:cNvSpPr>
            <a:spLocks noChangeArrowheads="1"/>
          </p:cNvSpPr>
          <p:nvPr/>
        </p:nvSpPr>
        <p:spPr bwMode="auto">
          <a:xfrm>
            <a:off x="960438" y="1425575"/>
            <a:ext cx="749935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分别是谁看到的？连一连。 </a:t>
            </a:r>
            <a:endParaRPr lang="zh-CN" altLang="en-US" sz="2400" dirty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9704" name="Picture 19" descr="C:\Documents and Settings\pub\Desktop\新ppt\返回首页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362950" y="6556375"/>
            <a:ext cx="75565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2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animBg="1"/>
      <p:bldP spid="16389" grpId="0" animBg="1"/>
      <p:bldP spid="16390" grpId="0" animBg="1"/>
      <p:bldP spid="1639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ChangeArrowheads="1"/>
          </p:cNvSpPr>
          <p:nvPr/>
        </p:nvSpPr>
        <p:spPr bwMode="auto">
          <a:xfrm>
            <a:off x="539750" y="539750"/>
            <a:ext cx="323850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三、自主练习</a:t>
            </a:r>
            <a:endParaRPr lang="zh-CN" altLang="en-US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>
            <a:off x="827088" y="1196975"/>
            <a:ext cx="3424237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看一看，填一填。 </a:t>
            </a:r>
            <a:endParaRPr lang="zh-CN" altLang="en-US" sz="2400" dirty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23" name="Picture 4" descr="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42988" y="2133600"/>
            <a:ext cx="6624637" cy="417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Text Box 5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5507038" y="3922713"/>
            <a:ext cx="43338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sz="1800">
                <a:solidFill>
                  <a:srgbClr val="FF0000"/>
                </a:solidFill>
                <a:latin typeface="Arial" panose="020B0604020202020204" pitchFamily="34" charset="0"/>
              </a:rPr>
              <a:t>①</a:t>
            </a:r>
            <a:endParaRPr lang="zh-CN" altLang="en-US" sz="1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4" name="Rectangle 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732463" y="3929063"/>
            <a:ext cx="4143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rgbClr val="FF0000"/>
                </a:solidFill>
                <a:latin typeface="Arial" panose="020B0604020202020204" pitchFamily="34" charset="0"/>
              </a:rPr>
              <a:t>②</a:t>
            </a:r>
            <a:endParaRPr lang="en-US" altLang="zh-CN" sz="18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7415" name="Rectangle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010275" y="3922713"/>
            <a:ext cx="41433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rgbClr val="FF0000"/>
                </a:solidFill>
                <a:latin typeface="Arial" panose="020B0604020202020204" pitchFamily="34" charset="0"/>
              </a:rPr>
              <a:t>③</a:t>
            </a:r>
            <a:endParaRPr lang="zh-CN" altLang="en-US" sz="18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7416" name="Text Box 8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5722938" y="4652963"/>
            <a:ext cx="4333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sz="2000">
                <a:solidFill>
                  <a:srgbClr val="FF0000"/>
                </a:solidFill>
                <a:latin typeface="Arial" panose="020B0604020202020204" pitchFamily="34" charset="0"/>
              </a:rPr>
              <a:t>①</a:t>
            </a:r>
            <a:endParaRPr lang="zh-CN" altLang="en-US" sz="20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7" name="Text Box 9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5529263" y="5422900"/>
            <a:ext cx="4333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sz="2000">
                <a:solidFill>
                  <a:srgbClr val="FF0000"/>
                </a:solidFill>
                <a:latin typeface="Arial" panose="020B0604020202020204" pitchFamily="34" charset="0"/>
              </a:rPr>
              <a:t>①</a:t>
            </a:r>
            <a:endParaRPr lang="zh-CN" altLang="en-US" sz="20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8" name="Rectangle 10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843588" y="5413375"/>
            <a:ext cx="4397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Arial" panose="020B0604020202020204" pitchFamily="34" charset="0"/>
              </a:rPr>
              <a:t>③</a:t>
            </a:r>
            <a:endParaRPr lang="zh-CN" altLang="en-US" sz="20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30730" name="Picture 19" descr="C:\Documents and Settings\pub\Desktop\新ppt\返回首页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362950" y="6556375"/>
            <a:ext cx="75565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14" grpId="0"/>
      <p:bldP spid="17415" grpId="0"/>
      <p:bldP spid="17416" grpId="0"/>
      <p:bldP spid="17417" grpId="0"/>
      <p:bldP spid="174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ChangeArrowheads="1"/>
          </p:cNvSpPr>
          <p:nvPr/>
        </p:nvSpPr>
        <p:spPr bwMode="auto">
          <a:xfrm>
            <a:off x="539750" y="539750"/>
            <a:ext cx="323850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三、自主练习</a:t>
            </a:r>
            <a:endParaRPr lang="zh-CN" altLang="en-US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8435" name="Rectangle 4"/>
          <p:cNvSpPr>
            <a:spLocks noChangeArrowheads="1"/>
          </p:cNvSpPr>
          <p:nvPr/>
        </p:nvSpPr>
        <p:spPr bwMode="auto">
          <a:xfrm>
            <a:off x="744538" y="1282700"/>
            <a:ext cx="749935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400" dirty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747" name="TextBox 68"/>
          <p:cNvSpPr txBox="1">
            <a:spLocks noChangeArrowheads="1"/>
          </p:cNvSpPr>
          <p:nvPr/>
        </p:nvSpPr>
        <p:spPr bwMode="auto">
          <a:xfrm>
            <a:off x="1357313" y="4824413"/>
            <a:ext cx="22145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/>
            <a:r>
              <a:rPr lang="en-US" altLang="zh-CN" sz="1800">
                <a:solidFill>
                  <a:schemeClr val="bg1"/>
                </a:solidFill>
                <a:latin typeface="宋体" panose="02010600030101010101" pitchFamily="2" charset="-122"/>
              </a:rPr>
              <a:t>25+4=29</a:t>
            </a:r>
            <a:r>
              <a:rPr lang="zh-CN" altLang="en-US" sz="1800">
                <a:solidFill>
                  <a:schemeClr val="bg1"/>
                </a:solidFill>
                <a:latin typeface="宋体" panose="02010600030101010101" pitchFamily="2" charset="-122"/>
              </a:rPr>
              <a:t>（棵）</a:t>
            </a:r>
            <a:endParaRPr lang="zh-CN" altLang="en-US" sz="180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pic>
        <p:nvPicPr>
          <p:cNvPr id="31748" name="Picture 19" descr="C:\Documents and Settings\pub\Desktop\新ppt\返回首页.jpg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388350" y="6556375"/>
            <a:ext cx="75565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6" descr="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47813" y="1989138"/>
            <a:ext cx="5903912" cy="356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9" name="Text Box 8"/>
          <p:cNvSpPr txBox="1">
            <a:spLocks noChangeArrowheads="1"/>
          </p:cNvSpPr>
          <p:nvPr/>
        </p:nvSpPr>
        <p:spPr bwMode="auto">
          <a:xfrm>
            <a:off x="5613400" y="2913063"/>
            <a:ext cx="8651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sz="2800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40" name="Text Box 9"/>
          <p:cNvSpPr txBox="1">
            <a:spLocks noChangeArrowheads="1"/>
          </p:cNvSpPr>
          <p:nvPr/>
        </p:nvSpPr>
        <p:spPr bwMode="auto">
          <a:xfrm>
            <a:off x="4846638" y="4457700"/>
            <a:ext cx="3603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altLang="zh-CN" sz="2800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212850" y="5641975"/>
            <a:ext cx="34305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sz="2800">
                <a:solidFill>
                  <a:srgbClr val="FF0000"/>
                </a:solidFill>
              </a:rPr>
              <a:t>解：有无数种搭法。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9" grpId="0"/>
      <p:bldP spid="18440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ChangeArrowheads="1"/>
          </p:cNvSpPr>
          <p:nvPr/>
        </p:nvSpPr>
        <p:spPr bwMode="auto">
          <a:xfrm>
            <a:off x="539750" y="539750"/>
            <a:ext cx="323850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一、情境导入</a:t>
            </a:r>
            <a:endParaRPr lang="zh-CN" altLang="en-US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6386" name="Picture 3" descr="200671315275010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292725" y="0"/>
            <a:ext cx="38512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4" descr="200671310594647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21163"/>
            <a:ext cx="5292725" cy="265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684213" y="1700213"/>
            <a:ext cx="4464050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>
                <a:latin typeface="Arial" panose="020B0604020202020204" pitchFamily="34" charset="0"/>
              </a:rPr>
              <a:t>横看成岭侧成峰，</a:t>
            </a:r>
            <a:endParaRPr lang="zh-CN" altLang="en-US" sz="400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000">
                <a:latin typeface="Arial" panose="020B0604020202020204" pitchFamily="34" charset="0"/>
              </a:rPr>
              <a:t>远近高低各不同。</a:t>
            </a:r>
            <a:endParaRPr lang="zh-CN" altLang="en-US" sz="4000">
              <a:latin typeface="Arial" panose="020B0604020202020204" pitchFamily="34" charset="0"/>
            </a:endParaRPr>
          </a:p>
        </p:txBody>
      </p:sp>
      <p:pic>
        <p:nvPicPr>
          <p:cNvPr id="16389" name="Picture 19" descr="C:\Documents and Settings\pub\Desktop\新ppt\返回首页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62950" y="6556375"/>
            <a:ext cx="75565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539750" y="539750"/>
            <a:ext cx="323850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一、情境导入</a:t>
            </a:r>
            <a:endParaRPr lang="zh-CN" altLang="en-US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Text Box 20"/>
          <p:cNvSpPr txBox="1">
            <a:spLocks noChangeArrowheads="1"/>
          </p:cNvSpPr>
          <p:nvPr/>
        </p:nvSpPr>
        <p:spPr bwMode="auto">
          <a:xfrm>
            <a:off x="611188" y="5157788"/>
            <a:ext cx="7272337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dirty="0"/>
              <a:t>从图中，你知道了哪些数学信息？</a:t>
            </a:r>
            <a:endParaRPr lang="en-US" altLang="zh-CN" sz="2400" dirty="0"/>
          </a:p>
          <a:p>
            <a:pPr>
              <a:lnSpc>
                <a:spcPct val="120000"/>
              </a:lnSpc>
            </a:pPr>
            <a:endParaRPr lang="zh-CN" altLang="en-US" sz="2400" dirty="0"/>
          </a:p>
        </p:txBody>
      </p:sp>
      <p:sp>
        <p:nvSpPr>
          <p:cNvPr id="6148" name="Text Box 36"/>
          <p:cNvSpPr txBox="1">
            <a:spLocks noChangeArrowheads="1"/>
          </p:cNvSpPr>
          <p:nvPr/>
        </p:nvSpPr>
        <p:spPr bwMode="auto">
          <a:xfrm>
            <a:off x="539750" y="5229225"/>
            <a:ext cx="66976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>
                <a:latin typeface="Arial" panose="020B0604020202020204" pitchFamily="34" charset="0"/>
              </a:rPr>
              <a:t>根据这些信息，你能提出什么问题？</a:t>
            </a:r>
            <a:endParaRPr lang="zh-CN" altLang="en-US" sz="2400">
              <a:latin typeface="Arial" panose="020B0604020202020204" pitchFamily="34" charset="0"/>
            </a:endParaRPr>
          </a:p>
        </p:txBody>
      </p:sp>
      <p:sp>
        <p:nvSpPr>
          <p:cNvPr id="6149" name="Text Box 12"/>
          <p:cNvSpPr txBox="1">
            <a:spLocks noChangeArrowheads="1"/>
          </p:cNvSpPr>
          <p:nvPr/>
        </p:nvSpPr>
        <p:spPr bwMode="auto">
          <a:xfrm>
            <a:off x="5724525" y="1773238"/>
            <a:ext cx="28082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</a:rPr>
              <a:t>个同学从不同的方向观察一组物体。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pic>
        <p:nvPicPr>
          <p:cNvPr id="17413" name="Picture 1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9750" y="1617663"/>
            <a:ext cx="5184775" cy="3106737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1" name="Text Box 14"/>
          <p:cNvSpPr txBox="1">
            <a:spLocks noChangeArrowheads="1"/>
          </p:cNvSpPr>
          <p:nvPr/>
        </p:nvSpPr>
        <p:spPr bwMode="auto">
          <a:xfrm>
            <a:off x="5770563" y="3068638"/>
            <a:ext cx="29527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</a:rPr>
              <a:t>每个同学看到的是什么形状的图形？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7415" name="Rectangle 19"/>
          <p:cNvSpPr>
            <a:spLocks noChangeArrowheads="1"/>
          </p:cNvSpPr>
          <p:nvPr/>
        </p:nvSpPr>
        <p:spPr bwMode="auto">
          <a:xfrm>
            <a:off x="1619250" y="1773238"/>
            <a:ext cx="2592388" cy="230346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6" name="Rectangle 20"/>
          <p:cNvSpPr>
            <a:spLocks noChangeArrowheads="1"/>
          </p:cNvSpPr>
          <p:nvPr/>
        </p:nvSpPr>
        <p:spPr bwMode="auto">
          <a:xfrm>
            <a:off x="5795963" y="1917700"/>
            <a:ext cx="2592387" cy="93503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7417" name="Picture 19" descr="C:\Documents and Settings\pub\Desktop\新ppt\返回首页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362950" y="6556375"/>
            <a:ext cx="75565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74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74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6"/>
                  </p:tgtEl>
                </p:cond>
              </p:nextCondLst>
            </p:seq>
          </p:childTnLst>
        </p:cTn>
      </p:par>
    </p:tnLst>
    <p:bldLst>
      <p:bldP spid="6147" grpId="0"/>
      <p:bldP spid="6147" grpId="1"/>
      <p:bldP spid="6149" grpId="0"/>
      <p:bldP spid="61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48"/>
          <p:cNvSpPr>
            <a:spLocks noChangeArrowheads="1"/>
          </p:cNvSpPr>
          <p:nvPr/>
        </p:nvSpPr>
        <p:spPr bwMode="auto">
          <a:xfrm>
            <a:off x="611188" y="3573463"/>
            <a:ext cx="8064500" cy="2520950"/>
          </a:xfrm>
          <a:prstGeom prst="foldedCorner">
            <a:avLst>
              <a:gd name="adj" fmla="val 12500"/>
            </a:avLst>
          </a:prstGeom>
          <a:solidFill>
            <a:srgbClr val="FF6600">
              <a:alpha val="23921"/>
            </a:srgbClr>
          </a:solidFill>
          <a:ln w="12700">
            <a:solidFill>
              <a:srgbClr val="FF6600"/>
            </a:solidFill>
            <a:prstDash val="sysDot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539750" y="539750"/>
            <a:ext cx="323850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二、合作探索</a:t>
            </a:r>
            <a:endParaRPr lang="zh-CN" altLang="en-US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18435" name="Group 36"/>
          <p:cNvGrpSpPr/>
          <p:nvPr/>
        </p:nvGrpSpPr>
        <p:grpSpPr bwMode="auto">
          <a:xfrm>
            <a:off x="1476375" y="2309813"/>
            <a:ext cx="4175125" cy="758825"/>
            <a:chOff x="0" y="0"/>
            <a:chExt cx="2630" cy="478"/>
          </a:xfrm>
        </p:grpSpPr>
        <p:sp>
          <p:nvSpPr>
            <p:cNvPr id="7173" name="Rectangle 5"/>
            <p:cNvSpPr>
              <a:spLocks noChangeArrowheads="1"/>
            </p:cNvSpPr>
            <p:nvPr/>
          </p:nvSpPr>
          <p:spPr bwMode="auto">
            <a:xfrm>
              <a:off x="0" y="227"/>
              <a:ext cx="204" cy="227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7174" name="Rectangle 6"/>
            <p:cNvSpPr>
              <a:spLocks noChangeArrowheads="1"/>
            </p:cNvSpPr>
            <p:nvPr/>
          </p:nvSpPr>
          <p:spPr bwMode="auto">
            <a:xfrm>
              <a:off x="204" y="227"/>
              <a:ext cx="204" cy="227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7175" name="Rectangle 7"/>
            <p:cNvSpPr>
              <a:spLocks noChangeArrowheads="1"/>
            </p:cNvSpPr>
            <p:nvPr/>
          </p:nvSpPr>
          <p:spPr bwMode="auto">
            <a:xfrm>
              <a:off x="204" y="0"/>
              <a:ext cx="204" cy="227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7176" name="Rectangle 9"/>
            <p:cNvSpPr>
              <a:spLocks noChangeArrowheads="1"/>
            </p:cNvSpPr>
            <p:nvPr/>
          </p:nvSpPr>
          <p:spPr bwMode="auto">
            <a:xfrm>
              <a:off x="1179" y="0"/>
              <a:ext cx="227" cy="239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7177" name="Rectangle 10"/>
            <p:cNvSpPr>
              <a:spLocks noChangeArrowheads="1"/>
            </p:cNvSpPr>
            <p:nvPr/>
          </p:nvSpPr>
          <p:spPr bwMode="auto">
            <a:xfrm>
              <a:off x="1179" y="239"/>
              <a:ext cx="227" cy="239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7178" name="Rectangle 12"/>
            <p:cNvSpPr>
              <a:spLocks noChangeArrowheads="1"/>
            </p:cNvSpPr>
            <p:nvPr/>
          </p:nvSpPr>
          <p:spPr bwMode="auto">
            <a:xfrm>
              <a:off x="2381" y="136"/>
              <a:ext cx="249" cy="227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7179" name="Rectangle 13"/>
            <p:cNvSpPr>
              <a:spLocks noChangeArrowheads="1"/>
            </p:cNvSpPr>
            <p:nvPr/>
          </p:nvSpPr>
          <p:spPr bwMode="auto">
            <a:xfrm>
              <a:off x="2132" y="136"/>
              <a:ext cx="249" cy="227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</p:grpSp>
      <p:sp>
        <p:nvSpPr>
          <p:cNvPr id="18443" name="Text Box 14"/>
          <p:cNvSpPr txBox="1">
            <a:spLocks noChangeArrowheads="1"/>
          </p:cNvSpPr>
          <p:nvPr/>
        </p:nvSpPr>
        <p:spPr bwMode="auto">
          <a:xfrm>
            <a:off x="971550" y="1458913"/>
            <a:ext cx="63357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</a:rPr>
              <a:t>下面几幅图分别是谁从哪个方向看到的？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pic>
        <p:nvPicPr>
          <p:cNvPr id="18444" name="Picture 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9750" y="1458913"/>
            <a:ext cx="503238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684213" y="3573463"/>
            <a:ext cx="1584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>
                <a:latin typeface="Arial" panose="020B0604020202020204" pitchFamily="34" charset="0"/>
              </a:rPr>
              <a:t>活动要求：</a:t>
            </a:r>
            <a:endParaRPr lang="zh-CN" altLang="en-US" sz="2400">
              <a:latin typeface="Arial" panose="020B0604020202020204" pitchFamily="34" charset="0"/>
            </a:endParaRPr>
          </a:p>
        </p:txBody>
      </p:sp>
      <p:grpSp>
        <p:nvGrpSpPr>
          <p:cNvPr id="18446" name="Group 5"/>
          <p:cNvGrpSpPr/>
          <p:nvPr/>
        </p:nvGrpSpPr>
        <p:grpSpPr bwMode="auto">
          <a:xfrm>
            <a:off x="6804025" y="1774825"/>
            <a:ext cx="1368425" cy="1366838"/>
            <a:chOff x="0" y="0"/>
            <a:chExt cx="1081" cy="991"/>
          </a:xfrm>
        </p:grpSpPr>
        <p:sp>
          <p:nvSpPr>
            <p:cNvPr id="7184" name="AutoShape 6"/>
            <p:cNvSpPr>
              <a:spLocks noChangeArrowheads="1"/>
            </p:cNvSpPr>
            <p:nvPr/>
          </p:nvSpPr>
          <p:spPr bwMode="auto">
            <a:xfrm>
              <a:off x="0" y="425"/>
              <a:ext cx="609" cy="566"/>
            </a:xfrm>
            <a:prstGeom prst="cube">
              <a:avLst>
                <a:gd name="adj" fmla="val 25000"/>
              </a:avLst>
            </a:prstGeom>
            <a:solidFill>
              <a:srgbClr val="33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7185" name="AutoShape 7"/>
            <p:cNvSpPr>
              <a:spLocks noChangeArrowheads="1"/>
            </p:cNvSpPr>
            <p:nvPr/>
          </p:nvSpPr>
          <p:spPr bwMode="auto">
            <a:xfrm>
              <a:off x="472" y="425"/>
              <a:ext cx="609" cy="566"/>
            </a:xfrm>
            <a:prstGeom prst="cube">
              <a:avLst>
                <a:gd name="adj" fmla="val 25000"/>
              </a:avLst>
            </a:prstGeom>
            <a:solidFill>
              <a:srgbClr val="33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7186" name="AutoShape 8"/>
            <p:cNvSpPr>
              <a:spLocks noChangeArrowheads="1"/>
            </p:cNvSpPr>
            <p:nvPr/>
          </p:nvSpPr>
          <p:spPr bwMode="auto">
            <a:xfrm>
              <a:off x="472" y="0"/>
              <a:ext cx="609" cy="566"/>
            </a:xfrm>
            <a:prstGeom prst="cube">
              <a:avLst>
                <a:gd name="adj" fmla="val 25000"/>
              </a:avLst>
            </a:prstGeom>
            <a:solidFill>
              <a:srgbClr val="33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</p:grpSp>
      <p:sp>
        <p:nvSpPr>
          <p:cNvPr id="7187" name="Text Box 14"/>
          <p:cNvSpPr txBox="1">
            <a:spLocks noChangeArrowheads="1"/>
          </p:cNvSpPr>
          <p:nvPr/>
        </p:nvSpPr>
        <p:spPr bwMode="auto">
          <a:xfrm>
            <a:off x="755650" y="5551488"/>
            <a:ext cx="79930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en-US" altLang="zh-CN" sz="2000">
                <a:latin typeface="Times New Roman" panose="02020603050405020304" pitchFamily="18" charset="0"/>
              </a:rPr>
              <a:t>2.</a:t>
            </a:r>
            <a:r>
              <a:rPr lang="zh-CN" altLang="en-US" sz="2000">
                <a:latin typeface="Times New Roman" panose="02020603050405020304" pitchFamily="18" charset="0"/>
              </a:rPr>
              <a:t>观察物体时，要选择最佳的观察角度（眼睛要与被观察面平视）。</a:t>
            </a:r>
            <a:endParaRPr lang="zh-CN" altLang="en-US" sz="2000">
              <a:latin typeface="Times New Roman" panose="02020603050405020304" pitchFamily="18" charset="0"/>
            </a:endParaRPr>
          </a:p>
        </p:txBody>
      </p:sp>
      <p:grpSp>
        <p:nvGrpSpPr>
          <p:cNvPr id="7188" name="Group 49"/>
          <p:cNvGrpSpPr/>
          <p:nvPr/>
        </p:nvGrpSpPr>
        <p:grpSpPr bwMode="auto">
          <a:xfrm>
            <a:off x="719138" y="3998913"/>
            <a:ext cx="7848600" cy="1554162"/>
            <a:chOff x="499" y="-490"/>
            <a:chExt cx="4944" cy="979"/>
          </a:xfrm>
        </p:grpSpPr>
        <p:sp>
          <p:nvSpPr>
            <p:cNvPr id="18452" name="Text Box 14"/>
            <p:cNvSpPr txBox="1">
              <a:spLocks noChangeArrowheads="1"/>
            </p:cNvSpPr>
            <p:nvPr/>
          </p:nvSpPr>
          <p:spPr bwMode="auto">
            <a:xfrm>
              <a:off x="499" y="-490"/>
              <a:ext cx="4944" cy="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>
                <a:lnSpc>
                  <a:spcPct val="125000"/>
                </a:lnSpc>
                <a:spcBef>
                  <a:spcPct val="50000"/>
                </a:spcBef>
              </a:pPr>
              <a:r>
                <a:rPr lang="en-US" altLang="zh-CN" sz="2000" dirty="0">
                  <a:latin typeface="Times New Roman" panose="02020603050405020304" pitchFamily="18" charset="0"/>
                </a:rPr>
                <a:t>1.</a:t>
              </a:r>
              <a:r>
                <a:rPr lang="zh-CN" altLang="en-US" sz="2000" dirty="0">
                  <a:latin typeface="Times New Roman" panose="02020603050405020304" pitchFamily="18" charset="0"/>
                </a:rPr>
                <a:t>三个人一组，先利用老师提供的学具（立方体木块）摆成         ， </a:t>
              </a:r>
              <a:endParaRPr lang="en-US" altLang="zh-CN" sz="2000" dirty="0">
                <a:latin typeface="Times New Roman" panose="02020603050405020304" pitchFamily="18" charset="0"/>
              </a:endParaRPr>
            </a:p>
            <a:p>
              <a:pPr>
                <a:lnSpc>
                  <a:spcPct val="125000"/>
                </a:lnSpc>
                <a:spcBef>
                  <a:spcPct val="50000"/>
                </a:spcBef>
              </a:pPr>
              <a:r>
                <a:rPr lang="en-US" altLang="zh-CN" sz="2000" dirty="0">
                  <a:latin typeface="Times New Roman" panose="02020603050405020304" pitchFamily="18" charset="0"/>
                </a:rPr>
                <a:t>   </a:t>
              </a:r>
              <a:r>
                <a:rPr lang="zh-CN" altLang="en-US" sz="2000" dirty="0">
                  <a:latin typeface="Times New Roman" panose="02020603050405020304" pitchFamily="18" charset="0"/>
                </a:rPr>
                <a:t>再交换观察位置从不同的角度进行观察，并把每次看到的图形画</a:t>
              </a:r>
              <a:endParaRPr lang="en-US" altLang="zh-CN" sz="2000" dirty="0">
                <a:latin typeface="Times New Roman" panose="02020603050405020304" pitchFamily="18" charset="0"/>
              </a:endParaRPr>
            </a:p>
            <a:p>
              <a:pPr>
                <a:lnSpc>
                  <a:spcPct val="125000"/>
                </a:lnSpc>
                <a:spcBef>
                  <a:spcPct val="50000"/>
                </a:spcBef>
              </a:pPr>
              <a:r>
                <a:rPr lang="en-US" altLang="zh-CN" sz="2000" dirty="0">
                  <a:latin typeface="Times New Roman" panose="02020603050405020304" pitchFamily="18" charset="0"/>
                </a:rPr>
                <a:t>   </a:t>
              </a:r>
              <a:r>
                <a:rPr lang="zh-CN" altLang="en-US" sz="2000" dirty="0">
                  <a:latin typeface="Times New Roman" panose="02020603050405020304" pitchFamily="18" charset="0"/>
                </a:rPr>
                <a:t>下来。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18453" name="Group 5"/>
            <p:cNvGrpSpPr/>
            <p:nvPr/>
          </p:nvGrpSpPr>
          <p:grpSpPr bwMode="auto">
            <a:xfrm>
              <a:off x="4785" y="-474"/>
              <a:ext cx="227" cy="226"/>
              <a:chOff x="2069" y="-2283"/>
              <a:chExt cx="1080" cy="992"/>
            </a:xfrm>
          </p:grpSpPr>
          <p:sp>
            <p:nvSpPr>
              <p:cNvPr id="7191" name="AutoShape 6"/>
              <p:cNvSpPr>
                <a:spLocks noChangeArrowheads="1"/>
              </p:cNvSpPr>
              <p:nvPr/>
            </p:nvSpPr>
            <p:spPr bwMode="auto">
              <a:xfrm>
                <a:off x="2069" y="-1857"/>
                <a:ext cx="609" cy="566"/>
              </a:xfrm>
              <a:prstGeom prst="cube">
                <a:avLst>
                  <a:gd name="adj" fmla="val 25000"/>
                </a:avLst>
              </a:prstGeom>
              <a:solidFill>
                <a:srgbClr val="33CCFF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ffectLst>
                    <a:outerShdw blurRad="38100" dist="38100" dir="2700000" algn="tl">
                      <a:srgbClr val="FFFFFF"/>
                    </a:outerShdw>
                  </a:effectLst>
                </a:endParaRPr>
              </a:p>
            </p:txBody>
          </p:sp>
          <p:sp>
            <p:nvSpPr>
              <p:cNvPr id="7192" name="AutoShape 7"/>
              <p:cNvSpPr>
                <a:spLocks noChangeArrowheads="1"/>
              </p:cNvSpPr>
              <p:nvPr/>
            </p:nvSpPr>
            <p:spPr bwMode="auto">
              <a:xfrm>
                <a:off x="2535" y="-1857"/>
                <a:ext cx="614" cy="566"/>
              </a:xfrm>
              <a:prstGeom prst="cube">
                <a:avLst>
                  <a:gd name="adj" fmla="val 25000"/>
                </a:avLst>
              </a:prstGeom>
              <a:solidFill>
                <a:srgbClr val="33CCFF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ffectLst>
                    <a:outerShdw blurRad="38100" dist="38100" dir="2700000" algn="tl">
                      <a:srgbClr val="FFFFFF"/>
                    </a:outerShdw>
                  </a:effectLst>
                </a:endParaRPr>
              </a:p>
            </p:txBody>
          </p:sp>
          <p:sp>
            <p:nvSpPr>
              <p:cNvPr id="7193" name="AutoShape 8"/>
              <p:cNvSpPr>
                <a:spLocks noChangeArrowheads="1"/>
              </p:cNvSpPr>
              <p:nvPr/>
            </p:nvSpPr>
            <p:spPr bwMode="auto">
              <a:xfrm>
                <a:off x="2540" y="-2283"/>
                <a:ext cx="609" cy="566"/>
              </a:xfrm>
              <a:prstGeom prst="cube">
                <a:avLst>
                  <a:gd name="adj" fmla="val 25000"/>
                </a:avLst>
              </a:prstGeom>
              <a:solidFill>
                <a:srgbClr val="33CCFF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ffectLst>
                    <a:outerShdw blurRad="38100" dist="38100" dir="2700000" algn="tl">
                      <a:srgbClr val="FFFFFF"/>
                    </a:outerShdw>
                  </a:effectLst>
                </a:endParaRPr>
              </a:p>
            </p:txBody>
          </p:sp>
        </p:grpSp>
      </p:grpSp>
      <p:pic>
        <p:nvPicPr>
          <p:cNvPr id="18457" name="Picture 19" descr="C:\Documents and Settings\pub\Desktop\新ppt\返回首页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362950" y="6556375"/>
            <a:ext cx="75565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nimBg="1"/>
      <p:bldP spid="7182" grpId="0"/>
      <p:bldP spid="718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ChangeArrowheads="1"/>
          </p:cNvSpPr>
          <p:nvPr/>
        </p:nvSpPr>
        <p:spPr bwMode="auto">
          <a:xfrm>
            <a:off x="539750" y="539750"/>
            <a:ext cx="323850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二、合作探索</a:t>
            </a:r>
            <a:endParaRPr lang="zh-CN" altLang="en-US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9458" name="Picture 3" descr="四下_页面_07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73363" y="2122488"/>
            <a:ext cx="3024187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59" name="Group 4"/>
          <p:cNvGrpSpPr/>
          <p:nvPr/>
        </p:nvGrpSpPr>
        <p:grpSpPr bwMode="auto">
          <a:xfrm>
            <a:off x="2341563" y="4570413"/>
            <a:ext cx="647700" cy="720725"/>
            <a:chOff x="0" y="0"/>
            <a:chExt cx="630" cy="624"/>
          </a:xfrm>
        </p:grpSpPr>
        <p:sp>
          <p:nvSpPr>
            <p:cNvPr id="8197" name="Rectangle 5"/>
            <p:cNvSpPr>
              <a:spLocks noChangeArrowheads="1"/>
            </p:cNvSpPr>
            <p:nvPr/>
          </p:nvSpPr>
          <p:spPr bwMode="auto">
            <a:xfrm>
              <a:off x="0" y="312"/>
              <a:ext cx="315" cy="312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8198" name="Rectangle 6"/>
            <p:cNvSpPr>
              <a:spLocks noChangeArrowheads="1"/>
            </p:cNvSpPr>
            <p:nvPr/>
          </p:nvSpPr>
          <p:spPr bwMode="auto">
            <a:xfrm>
              <a:off x="315" y="312"/>
              <a:ext cx="315" cy="312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8199" name="Rectangle 7"/>
            <p:cNvSpPr>
              <a:spLocks noChangeArrowheads="1"/>
            </p:cNvSpPr>
            <p:nvPr/>
          </p:nvSpPr>
          <p:spPr bwMode="auto">
            <a:xfrm>
              <a:off x="315" y="0"/>
              <a:ext cx="315" cy="312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</p:grpSp>
      <p:grpSp>
        <p:nvGrpSpPr>
          <p:cNvPr id="19463" name="Group 8"/>
          <p:cNvGrpSpPr/>
          <p:nvPr/>
        </p:nvGrpSpPr>
        <p:grpSpPr bwMode="auto">
          <a:xfrm>
            <a:off x="4573588" y="4570413"/>
            <a:ext cx="360362" cy="758825"/>
            <a:chOff x="0" y="0"/>
            <a:chExt cx="315" cy="624"/>
          </a:xfrm>
        </p:grpSpPr>
        <p:sp>
          <p:nvSpPr>
            <p:cNvPr id="8201" name="Rectangle 9"/>
            <p:cNvSpPr>
              <a:spLocks noChangeArrowheads="1"/>
            </p:cNvSpPr>
            <p:nvPr/>
          </p:nvSpPr>
          <p:spPr bwMode="auto">
            <a:xfrm>
              <a:off x="0" y="0"/>
              <a:ext cx="315" cy="312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8202" name="Rectangle 10"/>
            <p:cNvSpPr>
              <a:spLocks noChangeArrowheads="1"/>
            </p:cNvSpPr>
            <p:nvPr/>
          </p:nvSpPr>
          <p:spPr bwMode="auto">
            <a:xfrm>
              <a:off x="0" y="312"/>
              <a:ext cx="315" cy="312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</p:grpSp>
      <p:grpSp>
        <p:nvGrpSpPr>
          <p:cNvPr id="19466" name="Group 11"/>
          <p:cNvGrpSpPr/>
          <p:nvPr/>
        </p:nvGrpSpPr>
        <p:grpSpPr bwMode="auto">
          <a:xfrm>
            <a:off x="6591300" y="4786313"/>
            <a:ext cx="790575" cy="360362"/>
            <a:chOff x="0" y="0"/>
            <a:chExt cx="630" cy="312"/>
          </a:xfrm>
        </p:grpSpPr>
        <p:sp>
          <p:nvSpPr>
            <p:cNvPr id="8204" name="Rectangle 12"/>
            <p:cNvSpPr>
              <a:spLocks noChangeArrowheads="1"/>
            </p:cNvSpPr>
            <p:nvPr/>
          </p:nvSpPr>
          <p:spPr bwMode="auto">
            <a:xfrm>
              <a:off x="315" y="0"/>
              <a:ext cx="315" cy="312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8205" name="Rectangle 13"/>
            <p:cNvSpPr>
              <a:spLocks noChangeArrowheads="1"/>
            </p:cNvSpPr>
            <p:nvPr/>
          </p:nvSpPr>
          <p:spPr bwMode="auto">
            <a:xfrm>
              <a:off x="0" y="0"/>
              <a:ext cx="315" cy="312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</p:grpSp>
      <p:sp>
        <p:nvSpPr>
          <p:cNvPr id="8206" name="Text Box 16"/>
          <p:cNvSpPr txBox="1">
            <a:spLocks noChangeArrowheads="1"/>
          </p:cNvSpPr>
          <p:nvPr/>
        </p:nvSpPr>
        <p:spPr bwMode="auto">
          <a:xfrm>
            <a:off x="2341563" y="5248275"/>
            <a:ext cx="9366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FF0000"/>
                </a:solidFill>
                <a:latin typeface="Arial" panose="020B0604020202020204" pitchFamily="34" charset="0"/>
              </a:rPr>
              <a:t>前面</a:t>
            </a:r>
            <a:endParaRPr lang="zh-CN" altLang="en-US" sz="20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207" name="Text Box 17"/>
          <p:cNvSpPr txBox="1">
            <a:spLocks noChangeArrowheads="1"/>
          </p:cNvSpPr>
          <p:nvPr/>
        </p:nvSpPr>
        <p:spPr bwMode="auto">
          <a:xfrm>
            <a:off x="4400550" y="5264150"/>
            <a:ext cx="10810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FF0000"/>
                </a:solidFill>
                <a:latin typeface="Arial" panose="020B0604020202020204" pitchFamily="34" charset="0"/>
              </a:rPr>
              <a:t>侧面</a:t>
            </a:r>
            <a:endParaRPr lang="zh-CN" altLang="en-US" sz="20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208" name="Text Box 18"/>
          <p:cNvSpPr txBox="1">
            <a:spLocks noChangeArrowheads="1"/>
          </p:cNvSpPr>
          <p:nvPr/>
        </p:nvSpPr>
        <p:spPr bwMode="auto">
          <a:xfrm>
            <a:off x="6589713" y="5178425"/>
            <a:ext cx="1295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FF0000"/>
                </a:solidFill>
                <a:latin typeface="Arial" panose="020B0604020202020204" pitchFamily="34" charset="0"/>
              </a:rPr>
              <a:t>上面</a:t>
            </a:r>
            <a:endParaRPr lang="zh-CN" altLang="en-US" sz="20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8209" name="Picture 20" descr="110_07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62300" y="2727325"/>
            <a:ext cx="534988" cy="90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0" name="Picture 22" descr="10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11638" y="2122488"/>
            <a:ext cx="617537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1" name="Picture 23" descr="22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170363" y="3332163"/>
            <a:ext cx="703262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5" name="Picture 9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12775" y="1511300"/>
            <a:ext cx="503238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76" name="Text Box 14"/>
          <p:cNvSpPr txBox="1">
            <a:spLocks noChangeArrowheads="1"/>
          </p:cNvSpPr>
          <p:nvPr/>
        </p:nvSpPr>
        <p:spPr bwMode="auto">
          <a:xfrm>
            <a:off x="1044575" y="1484313"/>
            <a:ext cx="63357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>
                <a:latin typeface="Arial" panose="020B0604020202020204" pitchFamily="34" charset="0"/>
              </a:rPr>
              <a:t>下面几幅图分别是谁从哪个方向看到的？</a:t>
            </a:r>
            <a:endParaRPr lang="zh-CN" altLang="en-US" sz="2400">
              <a:latin typeface="Arial" panose="020B0604020202020204" pitchFamily="34" charset="0"/>
            </a:endParaRPr>
          </a:p>
        </p:txBody>
      </p:sp>
      <p:sp>
        <p:nvSpPr>
          <p:cNvPr id="8214" name="Text Box 14"/>
          <p:cNvSpPr txBox="1">
            <a:spLocks noChangeArrowheads="1"/>
          </p:cNvSpPr>
          <p:nvPr/>
        </p:nvSpPr>
        <p:spPr bwMode="auto">
          <a:xfrm>
            <a:off x="1404938" y="4081463"/>
            <a:ext cx="2879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>
                <a:latin typeface="Arial" panose="020B0604020202020204" pitchFamily="34" charset="0"/>
              </a:rPr>
              <a:t>交流观察结果：</a:t>
            </a:r>
            <a:endParaRPr lang="zh-CN" altLang="en-US" sz="2400">
              <a:latin typeface="Arial" panose="020B0604020202020204" pitchFamily="34" charset="0"/>
            </a:endParaRPr>
          </a:p>
        </p:txBody>
      </p:sp>
      <p:pic>
        <p:nvPicPr>
          <p:cNvPr id="19478" name="Picture 19" descr="C:\Documents and Settings\pub\Desktop\新ppt\返回首页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8362950" y="6556375"/>
            <a:ext cx="75565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73 0.0104 L -0.20903 0.3250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00" y="157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68 -0.02798 L 0.06232 0.2763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0" y="152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06358E-6 L 0.25937 0.26937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00" y="135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6" grpId="0"/>
      <p:bldP spid="8207" grpId="0"/>
      <p:bldP spid="8208" grpId="0"/>
      <p:bldP spid="82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3"/>
          <p:cNvSpPr>
            <a:spLocks noChangeArrowheads="1"/>
          </p:cNvSpPr>
          <p:nvPr/>
        </p:nvSpPr>
        <p:spPr bwMode="auto">
          <a:xfrm>
            <a:off x="6156325" y="3427413"/>
            <a:ext cx="2303463" cy="2089150"/>
          </a:xfrm>
          <a:prstGeom prst="rect">
            <a:avLst/>
          </a:prstGeom>
          <a:noFill/>
          <a:ln w="19050">
            <a:solidFill>
              <a:schemeClr val="hlink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19" name="Rectangle 4"/>
          <p:cNvSpPr>
            <a:spLocks noChangeArrowheads="1"/>
          </p:cNvSpPr>
          <p:nvPr/>
        </p:nvSpPr>
        <p:spPr bwMode="auto">
          <a:xfrm>
            <a:off x="539750" y="539750"/>
            <a:ext cx="323850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二、合作探索</a:t>
            </a:r>
            <a:endParaRPr lang="zh-CN" altLang="en-US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20483" name="Group 4"/>
          <p:cNvGrpSpPr/>
          <p:nvPr/>
        </p:nvGrpSpPr>
        <p:grpSpPr bwMode="auto">
          <a:xfrm>
            <a:off x="1476375" y="2022475"/>
            <a:ext cx="4175125" cy="758825"/>
            <a:chOff x="0" y="0"/>
            <a:chExt cx="2630" cy="478"/>
          </a:xfrm>
        </p:grpSpPr>
        <p:sp>
          <p:nvSpPr>
            <p:cNvPr id="9221" name="Rectangle 5"/>
            <p:cNvSpPr>
              <a:spLocks noChangeArrowheads="1"/>
            </p:cNvSpPr>
            <p:nvPr/>
          </p:nvSpPr>
          <p:spPr bwMode="auto">
            <a:xfrm>
              <a:off x="0" y="227"/>
              <a:ext cx="204" cy="227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9222" name="Rectangle 6"/>
            <p:cNvSpPr>
              <a:spLocks noChangeArrowheads="1"/>
            </p:cNvSpPr>
            <p:nvPr/>
          </p:nvSpPr>
          <p:spPr bwMode="auto">
            <a:xfrm>
              <a:off x="204" y="227"/>
              <a:ext cx="204" cy="227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9223" name="Rectangle 7"/>
            <p:cNvSpPr>
              <a:spLocks noChangeArrowheads="1"/>
            </p:cNvSpPr>
            <p:nvPr/>
          </p:nvSpPr>
          <p:spPr bwMode="auto">
            <a:xfrm>
              <a:off x="204" y="0"/>
              <a:ext cx="204" cy="227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9224" name="Rectangle 9"/>
            <p:cNvSpPr>
              <a:spLocks noChangeArrowheads="1"/>
            </p:cNvSpPr>
            <p:nvPr/>
          </p:nvSpPr>
          <p:spPr bwMode="auto">
            <a:xfrm>
              <a:off x="1179" y="0"/>
              <a:ext cx="227" cy="239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9225" name="Rectangle 10"/>
            <p:cNvSpPr>
              <a:spLocks noChangeArrowheads="1"/>
            </p:cNvSpPr>
            <p:nvPr/>
          </p:nvSpPr>
          <p:spPr bwMode="auto">
            <a:xfrm>
              <a:off x="1179" y="239"/>
              <a:ext cx="227" cy="239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9226" name="Rectangle 12"/>
            <p:cNvSpPr>
              <a:spLocks noChangeArrowheads="1"/>
            </p:cNvSpPr>
            <p:nvPr/>
          </p:nvSpPr>
          <p:spPr bwMode="auto">
            <a:xfrm>
              <a:off x="2381" y="136"/>
              <a:ext cx="249" cy="227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9227" name="Rectangle 13"/>
            <p:cNvSpPr>
              <a:spLocks noChangeArrowheads="1"/>
            </p:cNvSpPr>
            <p:nvPr/>
          </p:nvSpPr>
          <p:spPr bwMode="auto">
            <a:xfrm>
              <a:off x="2132" y="136"/>
              <a:ext cx="249" cy="227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</p:grpSp>
      <p:sp>
        <p:nvSpPr>
          <p:cNvPr id="20491" name="Text Box 14"/>
          <p:cNvSpPr txBox="1">
            <a:spLocks noChangeArrowheads="1"/>
          </p:cNvSpPr>
          <p:nvPr/>
        </p:nvSpPr>
        <p:spPr bwMode="auto">
          <a:xfrm>
            <a:off x="971550" y="1387475"/>
            <a:ext cx="63357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>
                <a:latin typeface="Arial" panose="020B0604020202020204" pitchFamily="34" charset="0"/>
              </a:rPr>
              <a:t>下面几幅图分别是谁从哪个方向看到的？</a:t>
            </a:r>
            <a:endParaRPr lang="zh-CN" altLang="en-US" sz="2400">
              <a:latin typeface="Arial" panose="020B0604020202020204" pitchFamily="34" charset="0"/>
            </a:endParaRPr>
          </a:p>
        </p:txBody>
      </p:sp>
      <p:pic>
        <p:nvPicPr>
          <p:cNvPr id="20492" name="Picture 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9750" y="1387475"/>
            <a:ext cx="503238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493" name="Group 5"/>
          <p:cNvGrpSpPr/>
          <p:nvPr/>
        </p:nvGrpSpPr>
        <p:grpSpPr bwMode="auto">
          <a:xfrm>
            <a:off x="6588125" y="1630363"/>
            <a:ext cx="1368425" cy="1366837"/>
            <a:chOff x="0" y="0"/>
            <a:chExt cx="1081" cy="991"/>
          </a:xfrm>
        </p:grpSpPr>
        <p:sp>
          <p:nvSpPr>
            <p:cNvPr id="9231" name="AutoShape 6"/>
            <p:cNvSpPr>
              <a:spLocks noChangeArrowheads="1"/>
            </p:cNvSpPr>
            <p:nvPr/>
          </p:nvSpPr>
          <p:spPr bwMode="auto">
            <a:xfrm>
              <a:off x="0" y="425"/>
              <a:ext cx="609" cy="566"/>
            </a:xfrm>
            <a:prstGeom prst="cube">
              <a:avLst>
                <a:gd name="adj" fmla="val 25000"/>
              </a:avLst>
            </a:prstGeom>
            <a:solidFill>
              <a:srgbClr val="33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9232" name="AutoShape 7"/>
            <p:cNvSpPr>
              <a:spLocks noChangeArrowheads="1"/>
            </p:cNvSpPr>
            <p:nvPr/>
          </p:nvSpPr>
          <p:spPr bwMode="auto">
            <a:xfrm>
              <a:off x="472" y="425"/>
              <a:ext cx="609" cy="566"/>
            </a:xfrm>
            <a:prstGeom prst="cube">
              <a:avLst>
                <a:gd name="adj" fmla="val 25000"/>
              </a:avLst>
            </a:prstGeom>
            <a:solidFill>
              <a:srgbClr val="33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9233" name="AutoShape 8"/>
            <p:cNvSpPr>
              <a:spLocks noChangeArrowheads="1"/>
            </p:cNvSpPr>
            <p:nvPr/>
          </p:nvSpPr>
          <p:spPr bwMode="auto">
            <a:xfrm>
              <a:off x="472" y="0"/>
              <a:ext cx="609" cy="566"/>
            </a:xfrm>
            <a:prstGeom prst="cube">
              <a:avLst>
                <a:gd name="adj" fmla="val 25000"/>
              </a:avLst>
            </a:prstGeom>
            <a:solidFill>
              <a:srgbClr val="33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</p:grpSp>
      <p:sp>
        <p:nvSpPr>
          <p:cNvPr id="9234" name="Text Box 14"/>
          <p:cNvSpPr txBox="1">
            <a:spLocks noChangeArrowheads="1"/>
          </p:cNvSpPr>
          <p:nvPr/>
        </p:nvSpPr>
        <p:spPr bwMode="auto">
          <a:xfrm>
            <a:off x="684213" y="2851150"/>
            <a:ext cx="30241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>
                <a:latin typeface="Arial" panose="020B0604020202020204" pitchFamily="34" charset="0"/>
              </a:rPr>
              <a:t>交流观察结果：</a:t>
            </a:r>
            <a:endParaRPr lang="zh-CN" altLang="en-US" sz="2400">
              <a:latin typeface="Arial" panose="020B0604020202020204" pitchFamily="34" charset="0"/>
            </a:endParaRPr>
          </a:p>
        </p:txBody>
      </p:sp>
      <p:sp>
        <p:nvSpPr>
          <p:cNvPr id="9235" name="AutoShape 3"/>
          <p:cNvSpPr>
            <a:spLocks noChangeArrowheads="1"/>
          </p:cNvSpPr>
          <p:nvPr/>
        </p:nvSpPr>
        <p:spPr bwMode="auto">
          <a:xfrm>
            <a:off x="971550" y="4795838"/>
            <a:ext cx="2232025" cy="647700"/>
          </a:xfrm>
          <a:prstGeom prst="flowChartAlternateProcess">
            <a:avLst/>
          </a:prstGeom>
          <a:solidFill>
            <a:srgbClr val="CC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zh-CN" altLang="en-US" sz="1800">
                <a:latin typeface="Arial" panose="020B0604020202020204" pitchFamily="34" charset="0"/>
              </a:rPr>
              <a:t>是小文从前面看到的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grpSp>
        <p:nvGrpSpPr>
          <p:cNvPr id="9236" name="Group 10"/>
          <p:cNvGrpSpPr/>
          <p:nvPr/>
        </p:nvGrpSpPr>
        <p:grpSpPr bwMode="auto">
          <a:xfrm>
            <a:off x="1835150" y="3787775"/>
            <a:ext cx="720725" cy="792163"/>
            <a:chOff x="0" y="0"/>
            <a:chExt cx="630" cy="624"/>
          </a:xfrm>
        </p:grpSpPr>
        <p:sp>
          <p:nvSpPr>
            <p:cNvPr id="9237" name="Rectangle 11"/>
            <p:cNvSpPr>
              <a:spLocks noChangeArrowheads="1"/>
            </p:cNvSpPr>
            <p:nvPr/>
          </p:nvSpPr>
          <p:spPr bwMode="auto">
            <a:xfrm>
              <a:off x="0" y="313"/>
              <a:ext cx="315" cy="311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9238" name="Rectangle 12"/>
            <p:cNvSpPr>
              <a:spLocks noChangeArrowheads="1"/>
            </p:cNvSpPr>
            <p:nvPr/>
          </p:nvSpPr>
          <p:spPr bwMode="auto">
            <a:xfrm>
              <a:off x="315" y="313"/>
              <a:ext cx="315" cy="311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9239" name="Rectangle 13"/>
            <p:cNvSpPr>
              <a:spLocks noChangeArrowheads="1"/>
            </p:cNvSpPr>
            <p:nvPr/>
          </p:nvSpPr>
          <p:spPr bwMode="auto">
            <a:xfrm>
              <a:off x="315" y="0"/>
              <a:ext cx="315" cy="313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</p:grpSp>
      <p:grpSp>
        <p:nvGrpSpPr>
          <p:cNvPr id="9240" name="Group 14"/>
          <p:cNvGrpSpPr/>
          <p:nvPr/>
        </p:nvGrpSpPr>
        <p:grpSpPr bwMode="auto">
          <a:xfrm>
            <a:off x="4356100" y="3716338"/>
            <a:ext cx="431800" cy="792162"/>
            <a:chOff x="0" y="0"/>
            <a:chExt cx="315" cy="624"/>
          </a:xfrm>
        </p:grpSpPr>
        <p:sp>
          <p:nvSpPr>
            <p:cNvPr id="9241" name="Rectangle 15"/>
            <p:cNvSpPr>
              <a:spLocks noChangeArrowheads="1"/>
            </p:cNvSpPr>
            <p:nvPr/>
          </p:nvSpPr>
          <p:spPr bwMode="auto">
            <a:xfrm>
              <a:off x="0" y="0"/>
              <a:ext cx="315" cy="313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9242" name="Rectangle 16"/>
            <p:cNvSpPr>
              <a:spLocks noChangeArrowheads="1"/>
            </p:cNvSpPr>
            <p:nvPr/>
          </p:nvSpPr>
          <p:spPr bwMode="auto">
            <a:xfrm>
              <a:off x="0" y="313"/>
              <a:ext cx="315" cy="311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</p:grpSp>
      <p:grpSp>
        <p:nvGrpSpPr>
          <p:cNvPr id="9243" name="Group 17"/>
          <p:cNvGrpSpPr/>
          <p:nvPr/>
        </p:nvGrpSpPr>
        <p:grpSpPr bwMode="auto">
          <a:xfrm>
            <a:off x="6804025" y="3859213"/>
            <a:ext cx="863600" cy="431800"/>
            <a:chOff x="0" y="0"/>
            <a:chExt cx="630" cy="312"/>
          </a:xfrm>
        </p:grpSpPr>
        <p:sp>
          <p:nvSpPr>
            <p:cNvPr id="9244" name="Rectangle 18"/>
            <p:cNvSpPr>
              <a:spLocks noChangeArrowheads="1"/>
            </p:cNvSpPr>
            <p:nvPr/>
          </p:nvSpPr>
          <p:spPr bwMode="auto">
            <a:xfrm>
              <a:off x="315" y="0"/>
              <a:ext cx="315" cy="312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9245" name="Rectangle 19"/>
            <p:cNvSpPr>
              <a:spLocks noChangeArrowheads="1"/>
            </p:cNvSpPr>
            <p:nvPr/>
          </p:nvSpPr>
          <p:spPr bwMode="auto">
            <a:xfrm>
              <a:off x="0" y="0"/>
              <a:ext cx="315" cy="312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</p:grpSp>
      <p:sp>
        <p:nvSpPr>
          <p:cNvPr id="9246" name="AutoShape 3"/>
          <p:cNvSpPr>
            <a:spLocks noChangeArrowheads="1"/>
          </p:cNvSpPr>
          <p:nvPr/>
        </p:nvSpPr>
        <p:spPr bwMode="auto">
          <a:xfrm>
            <a:off x="3571875" y="4795838"/>
            <a:ext cx="2295525" cy="647700"/>
          </a:xfrm>
          <a:prstGeom prst="flowChartAlternateProcess">
            <a:avLst/>
          </a:prstGeom>
          <a:solidFill>
            <a:srgbClr val="CC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zh-CN" altLang="en-US" sz="1800">
                <a:latin typeface="Arial" panose="020B0604020202020204" pitchFamily="34" charset="0"/>
              </a:rPr>
              <a:t>是小刚从侧面看到的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9247" name="AutoShape 3"/>
          <p:cNvSpPr>
            <a:spLocks noChangeArrowheads="1"/>
          </p:cNvSpPr>
          <p:nvPr/>
        </p:nvSpPr>
        <p:spPr bwMode="auto">
          <a:xfrm>
            <a:off x="6156325" y="4829175"/>
            <a:ext cx="2235200" cy="647700"/>
          </a:xfrm>
          <a:prstGeom prst="flowChartAlternateProcess">
            <a:avLst/>
          </a:prstGeom>
          <a:solidFill>
            <a:srgbClr val="CC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zh-CN" altLang="en-US" sz="1800">
                <a:latin typeface="Arial" panose="020B0604020202020204" pitchFamily="34" charset="0"/>
              </a:rPr>
              <a:t>是小丽从上面看到的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9248" name="Rectangle 40"/>
          <p:cNvSpPr>
            <a:spLocks noChangeArrowheads="1"/>
          </p:cNvSpPr>
          <p:nvPr/>
        </p:nvSpPr>
        <p:spPr bwMode="auto">
          <a:xfrm>
            <a:off x="1042988" y="3427413"/>
            <a:ext cx="2233612" cy="2089150"/>
          </a:xfrm>
          <a:prstGeom prst="rect">
            <a:avLst/>
          </a:prstGeom>
          <a:noFill/>
          <a:ln w="19050">
            <a:solidFill>
              <a:schemeClr val="hlink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49" name="Rectangle 41"/>
          <p:cNvSpPr>
            <a:spLocks noChangeArrowheads="1"/>
          </p:cNvSpPr>
          <p:nvPr/>
        </p:nvSpPr>
        <p:spPr bwMode="auto">
          <a:xfrm>
            <a:off x="3563938" y="3427413"/>
            <a:ext cx="2303462" cy="2089150"/>
          </a:xfrm>
          <a:prstGeom prst="rect">
            <a:avLst/>
          </a:prstGeom>
          <a:noFill/>
          <a:ln w="19050">
            <a:solidFill>
              <a:schemeClr val="hlink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50" name="Rectangle 44"/>
          <p:cNvSpPr>
            <a:spLocks noChangeArrowheads="1"/>
          </p:cNvSpPr>
          <p:nvPr/>
        </p:nvSpPr>
        <p:spPr bwMode="auto">
          <a:xfrm>
            <a:off x="1908175" y="5734050"/>
            <a:ext cx="5903913" cy="647700"/>
          </a:xfrm>
          <a:prstGeom prst="rect">
            <a:avLst/>
          </a:prstGeom>
          <a:solidFill>
            <a:srgbClr val="FF9900">
              <a:alpha val="4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zh-CN" altLang="en-US" sz="2400" dirty="0"/>
              <a:t>观察方向不同，观察到的图形也不同。</a:t>
            </a:r>
            <a:endParaRPr lang="zh-CN" altLang="en-US" sz="2400" dirty="0"/>
          </a:p>
        </p:txBody>
      </p:sp>
      <p:pic>
        <p:nvPicPr>
          <p:cNvPr id="20514" name="Picture 19" descr="C:\Documents and Settings\pub\Desktop\新ppt\返回首页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377238" y="6556375"/>
            <a:ext cx="75565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52" name="sheng5.mp3">
            <a:hlinkClick r:id="" action="ppaction://media"/>
          </p:cNvPr>
          <p:cNvPicPr>
            <a:picLocks noRot="1"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1538" y="60213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9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9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9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92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1" fill="hold"/>
                                        <p:tgtEl>
                                          <p:spTgt spid="92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52"/>
                  </p:tgtEl>
                </p:cond>
              </p:nextCondLst>
            </p:seq>
            <p:audio>
              <p:cMediaNode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52"/>
                </p:tgtEl>
              </p:cMediaNode>
            </p:audio>
          </p:childTnLst>
        </p:cTn>
      </p:par>
    </p:tnLst>
    <p:bldLst>
      <p:bldP spid="9218" grpId="0" animBg="1"/>
      <p:bldP spid="9234" grpId="0"/>
      <p:bldP spid="9235" grpId="0" animBg="1"/>
      <p:bldP spid="9246" grpId="0" animBg="1"/>
      <p:bldP spid="9247" grpId="0" animBg="1"/>
      <p:bldP spid="9248" grpId="0" animBg="1"/>
      <p:bldP spid="9249" grpId="0" animBg="1"/>
      <p:bldP spid="925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"/>
          <p:cNvSpPr>
            <a:spLocks noChangeArrowheads="1"/>
          </p:cNvSpPr>
          <p:nvPr/>
        </p:nvSpPr>
        <p:spPr bwMode="auto">
          <a:xfrm>
            <a:off x="539750" y="539750"/>
            <a:ext cx="323850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二、合作探索</a:t>
            </a:r>
            <a:endParaRPr lang="zh-CN" altLang="en-US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21506" name="Group 6"/>
          <p:cNvGrpSpPr/>
          <p:nvPr/>
        </p:nvGrpSpPr>
        <p:grpSpPr bwMode="auto">
          <a:xfrm>
            <a:off x="1042988" y="2278063"/>
            <a:ext cx="1830387" cy="1201737"/>
            <a:chOff x="0" y="0"/>
            <a:chExt cx="1153" cy="757"/>
          </a:xfrm>
        </p:grpSpPr>
        <p:grpSp>
          <p:nvGrpSpPr>
            <p:cNvPr id="21507" name="Group 7"/>
            <p:cNvGrpSpPr/>
            <p:nvPr/>
          </p:nvGrpSpPr>
          <p:grpSpPr bwMode="auto">
            <a:xfrm>
              <a:off x="0" y="317"/>
              <a:ext cx="1153" cy="440"/>
              <a:chOff x="0" y="0"/>
              <a:chExt cx="1153" cy="440"/>
            </a:xfrm>
          </p:grpSpPr>
          <p:sp>
            <p:nvSpPr>
              <p:cNvPr id="10245" name="AutoShape 8"/>
              <p:cNvSpPr>
                <a:spLocks noChangeArrowheads="1"/>
              </p:cNvSpPr>
              <p:nvPr/>
            </p:nvSpPr>
            <p:spPr bwMode="auto">
              <a:xfrm>
                <a:off x="0" y="3"/>
                <a:ext cx="458" cy="437"/>
              </a:xfrm>
              <a:prstGeom prst="cube">
                <a:avLst>
                  <a:gd name="adj" fmla="val 25000"/>
                </a:avLst>
              </a:prstGeom>
              <a:solidFill>
                <a:srgbClr val="33CCFF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ffectLst>
                    <a:outerShdw blurRad="38100" dist="38100" dir="2700000" algn="tl">
                      <a:srgbClr val="FFFFFF"/>
                    </a:outerShdw>
                  </a:effectLst>
                </a:endParaRPr>
              </a:p>
            </p:txBody>
          </p:sp>
          <p:sp>
            <p:nvSpPr>
              <p:cNvPr id="10246" name="AutoShape 9"/>
              <p:cNvSpPr>
                <a:spLocks noChangeArrowheads="1"/>
              </p:cNvSpPr>
              <p:nvPr/>
            </p:nvSpPr>
            <p:spPr bwMode="auto">
              <a:xfrm>
                <a:off x="345" y="3"/>
                <a:ext cx="458" cy="437"/>
              </a:xfrm>
              <a:prstGeom prst="cube">
                <a:avLst>
                  <a:gd name="adj" fmla="val 25000"/>
                </a:avLst>
              </a:prstGeom>
              <a:solidFill>
                <a:srgbClr val="33CCFF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ffectLst>
                    <a:outerShdw blurRad="38100" dist="38100" dir="2700000" algn="tl">
                      <a:srgbClr val="FFFFFF"/>
                    </a:outerShdw>
                  </a:effectLst>
                </a:endParaRPr>
              </a:p>
            </p:txBody>
          </p:sp>
          <p:sp>
            <p:nvSpPr>
              <p:cNvPr id="10247" name="AutoShape 10"/>
              <p:cNvSpPr>
                <a:spLocks noChangeArrowheads="1"/>
              </p:cNvSpPr>
              <p:nvPr/>
            </p:nvSpPr>
            <p:spPr bwMode="auto">
              <a:xfrm>
                <a:off x="695" y="0"/>
                <a:ext cx="458" cy="437"/>
              </a:xfrm>
              <a:prstGeom prst="cube">
                <a:avLst>
                  <a:gd name="adj" fmla="val 25000"/>
                </a:avLst>
              </a:prstGeom>
              <a:solidFill>
                <a:srgbClr val="33CCFF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ffectLst>
                    <a:outerShdw blurRad="38100" dist="38100" dir="2700000" algn="tl">
                      <a:srgbClr val="FFFFFF"/>
                    </a:outerShdw>
                  </a:effectLst>
                </a:endParaRPr>
              </a:p>
            </p:txBody>
          </p:sp>
        </p:grpSp>
        <p:sp>
          <p:nvSpPr>
            <p:cNvPr id="10248" name="AutoShape 11"/>
            <p:cNvSpPr>
              <a:spLocks noChangeArrowheads="1"/>
            </p:cNvSpPr>
            <p:nvPr/>
          </p:nvSpPr>
          <p:spPr bwMode="auto">
            <a:xfrm>
              <a:off x="342" y="0"/>
              <a:ext cx="458" cy="437"/>
            </a:xfrm>
            <a:prstGeom prst="cube">
              <a:avLst>
                <a:gd name="adj" fmla="val 25000"/>
              </a:avLst>
            </a:prstGeom>
            <a:solidFill>
              <a:srgbClr val="33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</p:grpSp>
      <p:grpSp>
        <p:nvGrpSpPr>
          <p:cNvPr id="21512" name="Group 12"/>
          <p:cNvGrpSpPr/>
          <p:nvPr/>
        </p:nvGrpSpPr>
        <p:grpSpPr bwMode="auto">
          <a:xfrm>
            <a:off x="6194425" y="2205038"/>
            <a:ext cx="1835150" cy="1214437"/>
            <a:chOff x="0" y="0"/>
            <a:chExt cx="1156" cy="765"/>
          </a:xfrm>
        </p:grpSpPr>
        <p:sp>
          <p:nvSpPr>
            <p:cNvPr id="10250" name="AutoShape 13"/>
            <p:cNvSpPr>
              <a:spLocks noChangeArrowheads="1"/>
            </p:cNvSpPr>
            <p:nvPr/>
          </p:nvSpPr>
          <p:spPr bwMode="auto">
            <a:xfrm>
              <a:off x="0" y="328"/>
              <a:ext cx="458" cy="437"/>
            </a:xfrm>
            <a:prstGeom prst="cube">
              <a:avLst>
                <a:gd name="adj" fmla="val 25000"/>
              </a:avLst>
            </a:prstGeom>
            <a:solidFill>
              <a:srgbClr val="33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10251" name="AutoShape 14"/>
            <p:cNvSpPr>
              <a:spLocks noChangeArrowheads="1"/>
            </p:cNvSpPr>
            <p:nvPr/>
          </p:nvSpPr>
          <p:spPr bwMode="auto">
            <a:xfrm>
              <a:off x="345" y="328"/>
              <a:ext cx="458" cy="437"/>
            </a:xfrm>
            <a:prstGeom prst="cube">
              <a:avLst>
                <a:gd name="adj" fmla="val 25000"/>
              </a:avLst>
            </a:prstGeom>
            <a:solidFill>
              <a:srgbClr val="33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10252" name="AutoShape 15"/>
            <p:cNvSpPr>
              <a:spLocks noChangeArrowheads="1"/>
            </p:cNvSpPr>
            <p:nvPr/>
          </p:nvSpPr>
          <p:spPr bwMode="auto">
            <a:xfrm>
              <a:off x="695" y="325"/>
              <a:ext cx="458" cy="437"/>
            </a:xfrm>
            <a:prstGeom prst="cube">
              <a:avLst>
                <a:gd name="adj" fmla="val 25000"/>
              </a:avLst>
            </a:prstGeom>
            <a:solidFill>
              <a:srgbClr val="33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10253" name="AutoShape 16"/>
            <p:cNvSpPr>
              <a:spLocks noChangeArrowheads="1"/>
            </p:cNvSpPr>
            <p:nvPr/>
          </p:nvSpPr>
          <p:spPr bwMode="auto">
            <a:xfrm>
              <a:off x="698" y="0"/>
              <a:ext cx="458" cy="437"/>
            </a:xfrm>
            <a:prstGeom prst="cube">
              <a:avLst>
                <a:gd name="adj" fmla="val 25000"/>
              </a:avLst>
            </a:prstGeom>
            <a:solidFill>
              <a:srgbClr val="33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</p:grpSp>
      <p:grpSp>
        <p:nvGrpSpPr>
          <p:cNvPr id="21517" name="Group 17"/>
          <p:cNvGrpSpPr/>
          <p:nvPr/>
        </p:nvGrpSpPr>
        <p:grpSpPr bwMode="auto">
          <a:xfrm>
            <a:off x="3708400" y="2243138"/>
            <a:ext cx="1800225" cy="1223962"/>
            <a:chOff x="0" y="0"/>
            <a:chExt cx="1153" cy="754"/>
          </a:xfrm>
        </p:grpSpPr>
        <p:grpSp>
          <p:nvGrpSpPr>
            <p:cNvPr id="21518" name="Group 18"/>
            <p:cNvGrpSpPr/>
            <p:nvPr/>
          </p:nvGrpSpPr>
          <p:grpSpPr bwMode="auto">
            <a:xfrm>
              <a:off x="0" y="314"/>
              <a:ext cx="1153" cy="440"/>
              <a:chOff x="0" y="0"/>
              <a:chExt cx="1153" cy="440"/>
            </a:xfrm>
          </p:grpSpPr>
          <p:sp>
            <p:nvSpPr>
              <p:cNvPr id="10256" name="AutoShape 19"/>
              <p:cNvSpPr>
                <a:spLocks noChangeArrowheads="1"/>
              </p:cNvSpPr>
              <p:nvPr/>
            </p:nvSpPr>
            <p:spPr bwMode="auto">
              <a:xfrm>
                <a:off x="0" y="3"/>
                <a:ext cx="458" cy="437"/>
              </a:xfrm>
              <a:prstGeom prst="cube">
                <a:avLst>
                  <a:gd name="adj" fmla="val 25000"/>
                </a:avLst>
              </a:prstGeom>
              <a:solidFill>
                <a:srgbClr val="33CCFF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ffectLst>
                    <a:outerShdw blurRad="38100" dist="38100" dir="2700000" algn="tl">
                      <a:srgbClr val="FFFFFF"/>
                    </a:outerShdw>
                  </a:effectLst>
                </a:endParaRPr>
              </a:p>
            </p:txBody>
          </p:sp>
          <p:sp>
            <p:nvSpPr>
              <p:cNvPr id="10257" name="AutoShape 20"/>
              <p:cNvSpPr>
                <a:spLocks noChangeArrowheads="1"/>
              </p:cNvSpPr>
              <p:nvPr/>
            </p:nvSpPr>
            <p:spPr bwMode="auto">
              <a:xfrm>
                <a:off x="345" y="3"/>
                <a:ext cx="466" cy="437"/>
              </a:xfrm>
              <a:prstGeom prst="cube">
                <a:avLst>
                  <a:gd name="adj" fmla="val 25000"/>
                </a:avLst>
              </a:prstGeom>
              <a:solidFill>
                <a:srgbClr val="33CCFF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ffectLst>
                    <a:outerShdw blurRad="38100" dist="38100" dir="2700000" algn="tl">
                      <a:srgbClr val="FFFFFF"/>
                    </a:outerShdw>
                  </a:effectLst>
                </a:endParaRPr>
              </a:p>
            </p:txBody>
          </p:sp>
          <p:sp>
            <p:nvSpPr>
              <p:cNvPr id="10258" name="AutoShape 21"/>
              <p:cNvSpPr>
                <a:spLocks noChangeArrowheads="1"/>
              </p:cNvSpPr>
              <p:nvPr/>
            </p:nvSpPr>
            <p:spPr bwMode="auto">
              <a:xfrm>
                <a:off x="695" y="0"/>
                <a:ext cx="458" cy="437"/>
              </a:xfrm>
              <a:prstGeom prst="cube">
                <a:avLst>
                  <a:gd name="adj" fmla="val 25000"/>
                </a:avLst>
              </a:prstGeom>
              <a:solidFill>
                <a:srgbClr val="33CCFF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ffectLst>
                    <a:outerShdw blurRad="38100" dist="38100" dir="2700000" algn="tl">
                      <a:srgbClr val="FFFFFF"/>
                    </a:outerShdw>
                  </a:effectLst>
                </a:endParaRPr>
              </a:p>
            </p:txBody>
          </p:sp>
        </p:grpSp>
        <p:sp>
          <p:nvSpPr>
            <p:cNvPr id="10259" name="AutoShape 22"/>
            <p:cNvSpPr>
              <a:spLocks noChangeArrowheads="1"/>
            </p:cNvSpPr>
            <p:nvPr/>
          </p:nvSpPr>
          <p:spPr bwMode="auto">
            <a:xfrm>
              <a:off x="0" y="0"/>
              <a:ext cx="458" cy="437"/>
            </a:xfrm>
            <a:prstGeom prst="cube">
              <a:avLst>
                <a:gd name="adj" fmla="val 25000"/>
              </a:avLst>
            </a:prstGeom>
            <a:solidFill>
              <a:srgbClr val="33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</p:grpSp>
      <p:sp>
        <p:nvSpPr>
          <p:cNvPr id="21523" name="Text Box 23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1671638" y="3557588"/>
            <a:ext cx="596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sz="2800">
                <a:solidFill>
                  <a:srgbClr val="9900FF"/>
                </a:solidFill>
                <a:latin typeface="Arial" panose="020B0604020202020204" pitchFamily="34" charset="0"/>
              </a:rPr>
              <a:t>①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24" name="Rectangle 2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259263" y="3557588"/>
            <a:ext cx="5413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9900FF"/>
                </a:solidFill>
                <a:latin typeface="Arial" panose="020B0604020202020204" pitchFamily="34" charset="0"/>
              </a:rPr>
              <a:t>②</a:t>
            </a:r>
            <a:endParaRPr lang="en-US" altLang="zh-CN" sz="2800">
              <a:solidFill>
                <a:srgbClr val="9900FF"/>
              </a:solidFill>
              <a:latin typeface="Arial" panose="020B0604020202020204" pitchFamily="34" charset="0"/>
            </a:endParaRPr>
          </a:p>
        </p:txBody>
      </p:sp>
      <p:sp>
        <p:nvSpPr>
          <p:cNvPr id="21525" name="Rectangle 2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767513" y="3486150"/>
            <a:ext cx="5413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9900FF"/>
                </a:solidFill>
                <a:latin typeface="Arial" panose="020B0604020202020204" pitchFamily="34" charset="0"/>
              </a:rPr>
              <a:t>③</a:t>
            </a:r>
            <a:endParaRPr lang="zh-CN" altLang="en-US" sz="2800">
              <a:solidFill>
                <a:srgbClr val="9900FF"/>
              </a:solidFill>
              <a:latin typeface="Arial" panose="020B0604020202020204" pitchFamily="34" charset="0"/>
            </a:endParaRPr>
          </a:p>
        </p:txBody>
      </p:sp>
      <p:sp>
        <p:nvSpPr>
          <p:cNvPr id="21526" name="Text Box 29"/>
          <p:cNvSpPr txBox="1">
            <a:spLocks noChangeArrowheads="1"/>
          </p:cNvSpPr>
          <p:nvPr/>
        </p:nvSpPr>
        <p:spPr bwMode="auto">
          <a:xfrm>
            <a:off x="923925" y="1268413"/>
            <a:ext cx="7535863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dirty="0"/>
              <a:t>先摆一摆，再从前面、上面和侧面看一看，你分别看到了什么图形？</a:t>
            </a:r>
            <a:endParaRPr lang="zh-CN" altLang="en-US" sz="2400" dirty="0"/>
          </a:p>
        </p:txBody>
      </p:sp>
      <p:pic>
        <p:nvPicPr>
          <p:cNvPr id="21527" name="Picture 6"/>
          <p:cNvPicPr preferRelativeResize="0">
            <a:picLocks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9750" y="1341438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65" name="AutoShape 32"/>
          <p:cNvSpPr>
            <a:spLocks noChangeArrowheads="1"/>
          </p:cNvSpPr>
          <p:nvPr/>
        </p:nvSpPr>
        <p:spPr bwMode="auto">
          <a:xfrm>
            <a:off x="539750" y="4149725"/>
            <a:ext cx="8208963" cy="2232025"/>
          </a:xfrm>
          <a:prstGeom prst="foldedCorner">
            <a:avLst>
              <a:gd name="adj" fmla="val 12500"/>
            </a:avLst>
          </a:prstGeom>
          <a:solidFill>
            <a:srgbClr val="FF6600">
              <a:alpha val="30980"/>
            </a:srgbClr>
          </a:solidFill>
          <a:ln w="12700">
            <a:solidFill>
              <a:srgbClr val="FF6600"/>
            </a:solidFill>
            <a:prstDash val="sysDot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66" name="Text Box 14"/>
          <p:cNvSpPr txBox="1">
            <a:spLocks noChangeArrowheads="1"/>
          </p:cNvSpPr>
          <p:nvPr/>
        </p:nvSpPr>
        <p:spPr bwMode="auto">
          <a:xfrm>
            <a:off x="682625" y="4725988"/>
            <a:ext cx="7921625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</a:rPr>
              <a:t>1.</a:t>
            </a:r>
            <a:r>
              <a:rPr lang="zh-CN" altLang="en-US" sz="2000" dirty="0">
                <a:latin typeface="Times New Roman" panose="02020603050405020304" pitchFamily="18" charset="0"/>
              </a:rPr>
              <a:t>以小组为单位，先利用老师提供的学具（立方体木块）摆出图①②</a:t>
            </a:r>
            <a:endParaRPr lang="en-US" altLang="zh-CN" sz="2000" dirty="0">
              <a:latin typeface="Times New Roman" panose="02020603050405020304" pitchFamily="18" charset="0"/>
            </a:endParaRPr>
          </a:p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</a:rPr>
              <a:t>   </a:t>
            </a:r>
            <a:r>
              <a:rPr lang="zh-CN" altLang="en-US" sz="2000" dirty="0">
                <a:latin typeface="Times New Roman" panose="02020603050405020304" pitchFamily="18" charset="0"/>
              </a:rPr>
              <a:t>③ ，再从不同的位置进行观察，并把每次看到的图形画下来。</a:t>
            </a:r>
            <a:endParaRPr lang="zh-CN" altLang="en-US" sz="2000" dirty="0">
              <a:latin typeface="Times New Roman" panose="02020603050405020304" pitchFamily="18" charset="0"/>
            </a:endParaRPr>
          </a:p>
        </p:txBody>
      </p:sp>
      <p:sp>
        <p:nvSpPr>
          <p:cNvPr id="10267" name="Text Box 14"/>
          <p:cNvSpPr txBox="1">
            <a:spLocks noChangeArrowheads="1"/>
          </p:cNvSpPr>
          <p:nvPr/>
        </p:nvSpPr>
        <p:spPr bwMode="auto">
          <a:xfrm>
            <a:off x="684213" y="5768975"/>
            <a:ext cx="80645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en-US" altLang="zh-CN" sz="2000" dirty="0">
                <a:latin typeface="Times New Roman" panose="02020603050405020304" pitchFamily="18" charset="0"/>
              </a:rPr>
              <a:t>2.</a:t>
            </a:r>
            <a:r>
              <a:rPr lang="zh-CN" altLang="en-US" sz="2000" dirty="0">
                <a:latin typeface="Times New Roman" panose="02020603050405020304" pitchFamily="18" charset="0"/>
              </a:rPr>
              <a:t>观察物体时，要选择最佳的观察角度（眼睛要平视）。</a:t>
            </a:r>
            <a:endParaRPr lang="zh-CN" altLang="en-US" sz="2000" dirty="0">
              <a:latin typeface="Times New Roman" panose="02020603050405020304" pitchFamily="18" charset="0"/>
            </a:endParaRPr>
          </a:p>
        </p:txBody>
      </p:sp>
      <p:sp>
        <p:nvSpPr>
          <p:cNvPr id="10268" name="Text Box 14"/>
          <p:cNvSpPr txBox="1">
            <a:spLocks noChangeArrowheads="1"/>
          </p:cNvSpPr>
          <p:nvPr/>
        </p:nvSpPr>
        <p:spPr bwMode="auto">
          <a:xfrm>
            <a:off x="611188" y="4273550"/>
            <a:ext cx="1584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</a:rPr>
              <a:t>活动要求：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pic>
        <p:nvPicPr>
          <p:cNvPr id="21532" name="Picture 19" descr="C:\Documents and Settings\pub\Desktop\新ppt\返回首页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362950" y="6556375"/>
            <a:ext cx="75565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0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5" grpId="0" animBg="1"/>
      <p:bldP spid="10266" grpId="0"/>
      <p:bldP spid="10267" grpId="0"/>
      <p:bldP spid="1026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ChangeArrowheads="1"/>
          </p:cNvSpPr>
          <p:nvPr/>
        </p:nvSpPr>
        <p:spPr bwMode="auto">
          <a:xfrm>
            <a:off x="1687513" y="417513"/>
            <a:ext cx="481330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3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zh-CN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</a:t>
            </a:r>
            <a:endParaRPr lang="zh-CN" altLang="en-US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1267" name="Rectangle 4"/>
          <p:cNvSpPr>
            <a:spLocks noChangeArrowheads="1"/>
          </p:cNvSpPr>
          <p:nvPr/>
        </p:nvSpPr>
        <p:spPr bwMode="auto">
          <a:xfrm>
            <a:off x="539750" y="539750"/>
            <a:ext cx="323850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二、合作探索</a:t>
            </a:r>
            <a:endParaRPr lang="zh-CN" altLang="en-US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22531" name="Group 5"/>
          <p:cNvGrpSpPr/>
          <p:nvPr/>
        </p:nvGrpSpPr>
        <p:grpSpPr bwMode="auto">
          <a:xfrm>
            <a:off x="1187450" y="2563813"/>
            <a:ext cx="1506538" cy="1058862"/>
            <a:chOff x="0" y="0"/>
            <a:chExt cx="1153" cy="757"/>
          </a:xfrm>
        </p:grpSpPr>
        <p:grpSp>
          <p:nvGrpSpPr>
            <p:cNvPr id="22532" name="Group 6"/>
            <p:cNvGrpSpPr/>
            <p:nvPr/>
          </p:nvGrpSpPr>
          <p:grpSpPr bwMode="auto">
            <a:xfrm>
              <a:off x="0" y="317"/>
              <a:ext cx="1153" cy="440"/>
              <a:chOff x="0" y="0"/>
              <a:chExt cx="1153" cy="440"/>
            </a:xfrm>
          </p:grpSpPr>
          <p:sp>
            <p:nvSpPr>
              <p:cNvPr id="11270" name="AutoShape 7"/>
              <p:cNvSpPr>
                <a:spLocks noChangeArrowheads="1"/>
              </p:cNvSpPr>
              <p:nvPr/>
            </p:nvSpPr>
            <p:spPr bwMode="auto">
              <a:xfrm>
                <a:off x="0" y="3"/>
                <a:ext cx="458" cy="437"/>
              </a:xfrm>
              <a:prstGeom prst="cube">
                <a:avLst>
                  <a:gd name="adj" fmla="val 25000"/>
                </a:avLst>
              </a:prstGeom>
              <a:solidFill>
                <a:srgbClr val="33CCFF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ffectLst>
                    <a:outerShdw blurRad="38100" dist="38100" dir="2700000" algn="tl">
                      <a:srgbClr val="FFFFFF"/>
                    </a:outerShdw>
                  </a:effectLst>
                </a:endParaRPr>
              </a:p>
            </p:txBody>
          </p:sp>
          <p:sp>
            <p:nvSpPr>
              <p:cNvPr id="11271" name="AutoShape 8"/>
              <p:cNvSpPr>
                <a:spLocks noChangeArrowheads="1"/>
              </p:cNvSpPr>
              <p:nvPr/>
            </p:nvSpPr>
            <p:spPr bwMode="auto">
              <a:xfrm>
                <a:off x="345" y="3"/>
                <a:ext cx="458" cy="437"/>
              </a:xfrm>
              <a:prstGeom prst="cube">
                <a:avLst>
                  <a:gd name="adj" fmla="val 25000"/>
                </a:avLst>
              </a:prstGeom>
              <a:solidFill>
                <a:srgbClr val="33CCFF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ffectLst>
                    <a:outerShdw blurRad="38100" dist="38100" dir="2700000" algn="tl">
                      <a:srgbClr val="FFFFFF"/>
                    </a:outerShdw>
                  </a:effectLst>
                </a:endParaRPr>
              </a:p>
            </p:txBody>
          </p:sp>
          <p:sp>
            <p:nvSpPr>
              <p:cNvPr id="11272" name="AutoShape 9"/>
              <p:cNvSpPr>
                <a:spLocks noChangeArrowheads="1"/>
              </p:cNvSpPr>
              <p:nvPr/>
            </p:nvSpPr>
            <p:spPr bwMode="auto">
              <a:xfrm>
                <a:off x="695" y="0"/>
                <a:ext cx="458" cy="437"/>
              </a:xfrm>
              <a:prstGeom prst="cube">
                <a:avLst>
                  <a:gd name="adj" fmla="val 25000"/>
                </a:avLst>
              </a:prstGeom>
              <a:solidFill>
                <a:srgbClr val="33CCFF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ffectLst>
                    <a:outerShdw blurRad="38100" dist="38100" dir="2700000" algn="tl">
                      <a:srgbClr val="FFFFFF"/>
                    </a:outerShdw>
                  </a:effectLst>
                </a:endParaRPr>
              </a:p>
            </p:txBody>
          </p:sp>
        </p:grpSp>
        <p:sp>
          <p:nvSpPr>
            <p:cNvPr id="11273" name="AutoShape 10"/>
            <p:cNvSpPr>
              <a:spLocks noChangeArrowheads="1"/>
            </p:cNvSpPr>
            <p:nvPr/>
          </p:nvSpPr>
          <p:spPr bwMode="auto">
            <a:xfrm>
              <a:off x="341" y="0"/>
              <a:ext cx="458" cy="437"/>
            </a:xfrm>
            <a:prstGeom prst="cube">
              <a:avLst>
                <a:gd name="adj" fmla="val 25000"/>
              </a:avLst>
            </a:prstGeom>
            <a:solidFill>
              <a:srgbClr val="33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</p:grpSp>
      <p:grpSp>
        <p:nvGrpSpPr>
          <p:cNvPr id="22537" name="Group 11"/>
          <p:cNvGrpSpPr/>
          <p:nvPr/>
        </p:nvGrpSpPr>
        <p:grpSpPr bwMode="auto">
          <a:xfrm>
            <a:off x="6084888" y="2492375"/>
            <a:ext cx="1511300" cy="1069975"/>
            <a:chOff x="0" y="0"/>
            <a:chExt cx="1156" cy="765"/>
          </a:xfrm>
        </p:grpSpPr>
        <p:sp>
          <p:nvSpPr>
            <p:cNvPr id="11275" name="AutoShape 12"/>
            <p:cNvSpPr>
              <a:spLocks noChangeArrowheads="1"/>
            </p:cNvSpPr>
            <p:nvPr/>
          </p:nvSpPr>
          <p:spPr bwMode="auto">
            <a:xfrm>
              <a:off x="0" y="328"/>
              <a:ext cx="458" cy="437"/>
            </a:xfrm>
            <a:prstGeom prst="cube">
              <a:avLst>
                <a:gd name="adj" fmla="val 25000"/>
              </a:avLst>
            </a:prstGeom>
            <a:solidFill>
              <a:srgbClr val="33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11276" name="AutoShape 13"/>
            <p:cNvSpPr>
              <a:spLocks noChangeArrowheads="1"/>
            </p:cNvSpPr>
            <p:nvPr/>
          </p:nvSpPr>
          <p:spPr bwMode="auto">
            <a:xfrm>
              <a:off x="345" y="328"/>
              <a:ext cx="458" cy="437"/>
            </a:xfrm>
            <a:prstGeom prst="cube">
              <a:avLst>
                <a:gd name="adj" fmla="val 25000"/>
              </a:avLst>
            </a:prstGeom>
            <a:solidFill>
              <a:srgbClr val="33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11277" name="AutoShape 14"/>
            <p:cNvSpPr>
              <a:spLocks noChangeArrowheads="1"/>
            </p:cNvSpPr>
            <p:nvPr/>
          </p:nvSpPr>
          <p:spPr bwMode="auto">
            <a:xfrm>
              <a:off x="695" y="325"/>
              <a:ext cx="459" cy="437"/>
            </a:xfrm>
            <a:prstGeom prst="cube">
              <a:avLst>
                <a:gd name="adj" fmla="val 25000"/>
              </a:avLst>
            </a:prstGeom>
            <a:solidFill>
              <a:srgbClr val="33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11278" name="AutoShape 15"/>
            <p:cNvSpPr>
              <a:spLocks noChangeArrowheads="1"/>
            </p:cNvSpPr>
            <p:nvPr/>
          </p:nvSpPr>
          <p:spPr bwMode="auto">
            <a:xfrm>
              <a:off x="698" y="0"/>
              <a:ext cx="458" cy="437"/>
            </a:xfrm>
            <a:prstGeom prst="cube">
              <a:avLst>
                <a:gd name="adj" fmla="val 25000"/>
              </a:avLst>
            </a:prstGeom>
            <a:solidFill>
              <a:srgbClr val="33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</p:grpSp>
      <p:grpSp>
        <p:nvGrpSpPr>
          <p:cNvPr id="22542" name="Group 16"/>
          <p:cNvGrpSpPr/>
          <p:nvPr/>
        </p:nvGrpSpPr>
        <p:grpSpPr bwMode="auto">
          <a:xfrm>
            <a:off x="3636963" y="2562225"/>
            <a:ext cx="1506537" cy="1055688"/>
            <a:chOff x="0" y="0"/>
            <a:chExt cx="1153" cy="754"/>
          </a:xfrm>
        </p:grpSpPr>
        <p:grpSp>
          <p:nvGrpSpPr>
            <p:cNvPr id="22543" name="Group 17"/>
            <p:cNvGrpSpPr/>
            <p:nvPr/>
          </p:nvGrpSpPr>
          <p:grpSpPr bwMode="auto">
            <a:xfrm>
              <a:off x="0" y="314"/>
              <a:ext cx="1153" cy="440"/>
              <a:chOff x="0" y="0"/>
              <a:chExt cx="1153" cy="440"/>
            </a:xfrm>
          </p:grpSpPr>
          <p:sp>
            <p:nvSpPr>
              <p:cNvPr id="11281" name="AutoShape 18"/>
              <p:cNvSpPr>
                <a:spLocks noChangeArrowheads="1"/>
              </p:cNvSpPr>
              <p:nvPr/>
            </p:nvSpPr>
            <p:spPr bwMode="auto">
              <a:xfrm>
                <a:off x="0" y="3"/>
                <a:ext cx="458" cy="437"/>
              </a:xfrm>
              <a:prstGeom prst="cube">
                <a:avLst>
                  <a:gd name="adj" fmla="val 25000"/>
                </a:avLst>
              </a:prstGeom>
              <a:solidFill>
                <a:srgbClr val="33CCFF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ffectLst>
                    <a:outerShdw blurRad="38100" dist="38100" dir="2700000" algn="tl">
                      <a:srgbClr val="FFFFFF"/>
                    </a:outerShdw>
                  </a:effectLst>
                </a:endParaRPr>
              </a:p>
            </p:txBody>
          </p:sp>
          <p:sp>
            <p:nvSpPr>
              <p:cNvPr id="11282" name="AutoShape 19"/>
              <p:cNvSpPr>
                <a:spLocks noChangeArrowheads="1"/>
              </p:cNvSpPr>
              <p:nvPr/>
            </p:nvSpPr>
            <p:spPr bwMode="auto">
              <a:xfrm>
                <a:off x="345" y="3"/>
                <a:ext cx="458" cy="437"/>
              </a:xfrm>
              <a:prstGeom prst="cube">
                <a:avLst>
                  <a:gd name="adj" fmla="val 25000"/>
                </a:avLst>
              </a:prstGeom>
              <a:solidFill>
                <a:srgbClr val="33CCFF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ffectLst>
                    <a:outerShdw blurRad="38100" dist="38100" dir="2700000" algn="tl">
                      <a:srgbClr val="FFFFFF"/>
                    </a:outerShdw>
                  </a:effectLst>
                </a:endParaRPr>
              </a:p>
            </p:txBody>
          </p:sp>
          <p:sp>
            <p:nvSpPr>
              <p:cNvPr id="11283" name="AutoShape 20"/>
              <p:cNvSpPr>
                <a:spLocks noChangeArrowheads="1"/>
              </p:cNvSpPr>
              <p:nvPr/>
            </p:nvSpPr>
            <p:spPr bwMode="auto">
              <a:xfrm>
                <a:off x="695" y="0"/>
                <a:ext cx="458" cy="437"/>
              </a:xfrm>
              <a:prstGeom prst="cube">
                <a:avLst>
                  <a:gd name="adj" fmla="val 25000"/>
                </a:avLst>
              </a:prstGeom>
              <a:solidFill>
                <a:srgbClr val="33CCFF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ffectLst>
                    <a:outerShdw blurRad="38100" dist="38100" dir="2700000" algn="tl">
                      <a:srgbClr val="FFFFFF"/>
                    </a:outerShdw>
                  </a:effectLst>
                </a:endParaRPr>
              </a:p>
            </p:txBody>
          </p:sp>
        </p:grpSp>
        <p:sp>
          <p:nvSpPr>
            <p:cNvPr id="11284" name="AutoShape 21"/>
            <p:cNvSpPr>
              <a:spLocks noChangeArrowheads="1"/>
            </p:cNvSpPr>
            <p:nvPr/>
          </p:nvSpPr>
          <p:spPr bwMode="auto">
            <a:xfrm>
              <a:off x="0" y="0"/>
              <a:ext cx="458" cy="437"/>
            </a:xfrm>
            <a:prstGeom prst="cube">
              <a:avLst>
                <a:gd name="adj" fmla="val 25000"/>
              </a:avLst>
            </a:prstGeom>
            <a:solidFill>
              <a:srgbClr val="33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</p:grpSp>
      <p:grpSp>
        <p:nvGrpSpPr>
          <p:cNvPr id="11285" name="Group 22"/>
          <p:cNvGrpSpPr/>
          <p:nvPr/>
        </p:nvGrpSpPr>
        <p:grpSpPr bwMode="auto">
          <a:xfrm>
            <a:off x="1187450" y="2692400"/>
            <a:ext cx="1363663" cy="950913"/>
            <a:chOff x="0" y="0"/>
            <a:chExt cx="945" cy="624"/>
          </a:xfrm>
        </p:grpSpPr>
        <p:grpSp>
          <p:nvGrpSpPr>
            <p:cNvPr id="22549" name="Group 23"/>
            <p:cNvGrpSpPr/>
            <p:nvPr/>
          </p:nvGrpSpPr>
          <p:grpSpPr bwMode="auto">
            <a:xfrm>
              <a:off x="0" y="312"/>
              <a:ext cx="945" cy="312"/>
              <a:chOff x="0" y="0"/>
              <a:chExt cx="945" cy="312"/>
            </a:xfrm>
          </p:grpSpPr>
          <p:sp>
            <p:nvSpPr>
              <p:cNvPr id="11287" name="Rectangle 24"/>
              <p:cNvSpPr>
                <a:spLocks noChangeArrowheads="1"/>
              </p:cNvSpPr>
              <p:nvPr/>
            </p:nvSpPr>
            <p:spPr bwMode="auto">
              <a:xfrm>
                <a:off x="315" y="7"/>
                <a:ext cx="317" cy="305"/>
              </a:xfrm>
              <a:prstGeom prst="rect">
                <a:avLst/>
              </a:prstGeom>
              <a:solidFill>
                <a:srgbClr val="66CCFF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ffectLst>
                    <a:outerShdw blurRad="38100" dist="38100" dir="2700000" algn="tl">
                      <a:srgbClr val="FFFFFF"/>
                    </a:outerShdw>
                  </a:effectLst>
                </a:endParaRPr>
              </a:p>
            </p:txBody>
          </p:sp>
          <p:sp>
            <p:nvSpPr>
              <p:cNvPr id="11288" name="Rectangle 25"/>
              <p:cNvSpPr>
                <a:spLocks noChangeArrowheads="1"/>
              </p:cNvSpPr>
              <p:nvPr/>
            </p:nvSpPr>
            <p:spPr bwMode="auto">
              <a:xfrm>
                <a:off x="0" y="7"/>
                <a:ext cx="315" cy="305"/>
              </a:xfrm>
              <a:prstGeom prst="rect">
                <a:avLst/>
              </a:prstGeom>
              <a:solidFill>
                <a:srgbClr val="66CCFF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ffectLst>
                    <a:outerShdw blurRad="38100" dist="38100" dir="2700000" algn="tl">
                      <a:srgbClr val="FFFFFF"/>
                    </a:outerShdw>
                  </a:effectLst>
                </a:endParaRPr>
              </a:p>
            </p:txBody>
          </p:sp>
          <p:sp>
            <p:nvSpPr>
              <p:cNvPr id="11289" name="Rectangle 26"/>
              <p:cNvSpPr>
                <a:spLocks noChangeArrowheads="1"/>
              </p:cNvSpPr>
              <p:nvPr/>
            </p:nvSpPr>
            <p:spPr bwMode="auto">
              <a:xfrm>
                <a:off x="630" y="7"/>
                <a:ext cx="315" cy="305"/>
              </a:xfrm>
              <a:prstGeom prst="rect">
                <a:avLst/>
              </a:prstGeom>
              <a:solidFill>
                <a:srgbClr val="66CCFF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ffectLst>
                    <a:outerShdw blurRad="38100" dist="38100" dir="2700000" algn="tl">
                      <a:srgbClr val="FFFFFF"/>
                    </a:outerShdw>
                  </a:effectLst>
                </a:endParaRPr>
              </a:p>
            </p:txBody>
          </p:sp>
        </p:grpSp>
        <p:sp>
          <p:nvSpPr>
            <p:cNvPr id="11290" name="Rectangle 27"/>
            <p:cNvSpPr>
              <a:spLocks noChangeArrowheads="1"/>
            </p:cNvSpPr>
            <p:nvPr/>
          </p:nvSpPr>
          <p:spPr bwMode="auto">
            <a:xfrm>
              <a:off x="315" y="0"/>
              <a:ext cx="317" cy="313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</p:grpSp>
      <p:grpSp>
        <p:nvGrpSpPr>
          <p:cNvPr id="11291" name="Group 28"/>
          <p:cNvGrpSpPr/>
          <p:nvPr/>
        </p:nvGrpSpPr>
        <p:grpSpPr bwMode="auto">
          <a:xfrm>
            <a:off x="3636963" y="2692400"/>
            <a:ext cx="1363662" cy="950913"/>
            <a:chOff x="0" y="0"/>
            <a:chExt cx="945" cy="624"/>
          </a:xfrm>
        </p:grpSpPr>
        <p:sp>
          <p:nvSpPr>
            <p:cNvPr id="11292" name="Rectangle 29"/>
            <p:cNvSpPr>
              <a:spLocks noChangeArrowheads="1"/>
            </p:cNvSpPr>
            <p:nvPr/>
          </p:nvSpPr>
          <p:spPr bwMode="auto">
            <a:xfrm>
              <a:off x="315" y="313"/>
              <a:ext cx="317" cy="311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11293" name="Rectangle 30"/>
            <p:cNvSpPr>
              <a:spLocks noChangeArrowheads="1"/>
            </p:cNvSpPr>
            <p:nvPr/>
          </p:nvSpPr>
          <p:spPr bwMode="auto">
            <a:xfrm>
              <a:off x="0" y="0"/>
              <a:ext cx="315" cy="313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11294" name="Rectangle 31"/>
            <p:cNvSpPr>
              <a:spLocks noChangeArrowheads="1"/>
            </p:cNvSpPr>
            <p:nvPr/>
          </p:nvSpPr>
          <p:spPr bwMode="auto">
            <a:xfrm>
              <a:off x="630" y="313"/>
              <a:ext cx="315" cy="311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11295" name="Rectangle 32"/>
            <p:cNvSpPr>
              <a:spLocks noChangeArrowheads="1"/>
            </p:cNvSpPr>
            <p:nvPr/>
          </p:nvSpPr>
          <p:spPr bwMode="auto">
            <a:xfrm>
              <a:off x="0" y="313"/>
              <a:ext cx="315" cy="311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</p:grpSp>
      <p:grpSp>
        <p:nvGrpSpPr>
          <p:cNvPr id="11296" name="Group 33"/>
          <p:cNvGrpSpPr/>
          <p:nvPr/>
        </p:nvGrpSpPr>
        <p:grpSpPr bwMode="auto">
          <a:xfrm>
            <a:off x="6084888" y="2636838"/>
            <a:ext cx="1362075" cy="950912"/>
            <a:chOff x="0" y="0"/>
            <a:chExt cx="945" cy="624"/>
          </a:xfrm>
        </p:grpSpPr>
        <p:sp>
          <p:nvSpPr>
            <p:cNvPr id="11297" name="Rectangle 34"/>
            <p:cNvSpPr>
              <a:spLocks noChangeArrowheads="1"/>
            </p:cNvSpPr>
            <p:nvPr/>
          </p:nvSpPr>
          <p:spPr bwMode="auto">
            <a:xfrm>
              <a:off x="630" y="0"/>
              <a:ext cx="315" cy="313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grpSp>
          <p:nvGrpSpPr>
            <p:cNvPr id="22561" name="Group 35"/>
            <p:cNvGrpSpPr/>
            <p:nvPr/>
          </p:nvGrpSpPr>
          <p:grpSpPr bwMode="auto">
            <a:xfrm>
              <a:off x="0" y="312"/>
              <a:ext cx="945" cy="312"/>
              <a:chOff x="0" y="0"/>
              <a:chExt cx="945" cy="312"/>
            </a:xfrm>
          </p:grpSpPr>
          <p:sp>
            <p:nvSpPr>
              <p:cNvPr id="11299" name="Rectangle 36"/>
              <p:cNvSpPr>
                <a:spLocks noChangeArrowheads="1"/>
              </p:cNvSpPr>
              <p:nvPr/>
            </p:nvSpPr>
            <p:spPr bwMode="auto">
              <a:xfrm>
                <a:off x="315" y="7"/>
                <a:ext cx="316" cy="305"/>
              </a:xfrm>
              <a:prstGeom prst="rect">
                <a:avLst/>
              </a:prstGeom>
              <a:solidFill>
                <a:srgbClr val="66CCFF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ffectLst>
                    <a:outerShdw blurRad="38100" dist="38100" dir="2700000" algn="tl">
                      <a:srgbClr val="FFFFFF"/>
                    </a:outerShdw>
                  </a:effectLst>
                </a:endParaRPr>
              </a:p>
            </p:txBody>
          </p:sp>
          <p:sp>
            <p:nvSpPr>
              <p:cNvPr id="11300" name="Rectangle 37"/>
              <p:cNvSpPr>
                <a:spLocks noChangeArrowheads="1"/>
              </p:cNvSpPr>
              <p:nvPr/>
            </p:nvSpPr>
            <p:spPr bwMode="auto">
              <a:xfrm>
                <a:off x="0" y="7"/>
                <a:ext cx="315" cy="305"/>
              </a:xfrm>
              <a:prstGeom prst="rect">
                <a:avLst/>
              </a:prstGeom>
              <a:solidFill>
                <a:srgbClr val="66CCFF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ffectLst>
                    <a:outerShdw blurRad="38100" dist="38100" dir="2700000" algn="tl">
                      <a:srgbClr val="FFFFFF"/>
                    </a:outerShdw>
                  </a:effectLst>
                </a:endParaRPr>
              </a:p>
            </p:txBody>
          </p:sp>
          <p:sp>
            <p:nvSpPr>
              <p:cNvPr id="11301" name="Rectangle 38"/>
              <p:cNvSpPr>
                <a:spLocks noChangeArrowheads="1"/>
              </p:cNvSpPr>
              <p:nvPr/>
            </p:nvSpPr>
            <p:spPr bwMode="auto">
              <a:xfrm>
                <a:off x="630" y="7"/>
                <a:ext cx="315" cy="305"/>
              </a:xfrm>
              <a:prstGeom prst="rect">
                <a:avLst/>
              </a:prstGeom>
              <a:solidFill>
                <a:srgbClr val="66CCFF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ffectLst>
                    <a:outerShdw blurRad="38100" dist="38100" dir="2700000" algn="tl">
                      <a:srgbClr val="FFFFFF"/>
                    </a:outerShdw>
                  </a:effectLst>
                </a:endParaRPr>
              </a:p>
            </p:txBody>
          </p:sp>
        </p:grpSp>
      </p:grpSp>
      <p:sp>
        <p:nvSpPr>
          <p:cNvPr id="11302" name="AutoShape 64"/>
          <p:cNvSpPr>
            <a:spLocks noChangeArrowheads="1"/>
          </p:cNvSpPr>
          <p:nvPr/>
        </p:nvSpPr>
        <p:spPr bwMode="auto">
          <a:xfrm>
            <a:off x="1717675" y="5518150"/>
            <a:ext cx="2089150" cy="431800"/>
          </a:xfrm>
          <a:prstGeom prst="wedgeRoundRectCallout">
            <a:avLst>
              <a:gd name="adj1" fmla="val -44042"/>
              <a:gd name="adj2" fmla="val 14338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zh-CN" altLang="en-US" sz="2400">
                <a:solidFill>
                  <a:srgbClr val="FF0000"/>
                </a:solidFill>
              </a:rPr>
              <a:t>从前面看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22566" name="Text Box 67"/>
          <p:cNvSpPr txBox="1">
            <a:spLocks noChangeArrowheads="1"/>
          </p:cNvSpPr>
          <p:nvPr/>
        </p:nvSpPr>
        <p:spPr bwMode="auto">
          <a:xfrm>
            <a:off x="1041400" y="1268413"/>
            <a:ext cx="73469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/>
              <a:t>先摆一摆，再从前面、上面和侧面看一看，你分别看到了什么图形？</a:t>
            </a:r>
            <a:endParaRPr lang="zh-CN" altLang="en-US" sz="2400"/>
          </a:p>
        </p:txBody>
      </p:sp>
      <p:pic>
        <p:nvPicPr>
          <p:cNvPr id="22567" name="Picture 6"/>
          <p:cNvPicPr preferRelativeResize="0"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1188" y="1401763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68" name="Text Box 23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1763713" y="3702050"/>
            <a:ext cx="5969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sz="2800">
                <a:solidFill>
                  <a:srgbClr val="9900FF"/>
                </a:solidFill>
                <a:latin typeface="Arial" panose="020B0604020202020204" pitchFamily="34" charset="0"/>
              </a:rPr>
              <a:t>①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69" name="Rectangle 2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068763" y="3702050"/>
            <a:ext cx="5413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9900FF"/>
                </a:solidFill>
                <a:latin typeface="Arial" panose="020B0604020202020204" pitchFamily="34" charset="0"/>
              </a:rPr>
              <a:t>②</a:t>
            </a:r>
            <a:endParaRPr lang="en-US" altLang="zh-CN" sz="2800">
              <a:solidFill>
                <a:srgbClr val="9900FF"/>
              </a:solidFill>
              <a:latin typeface="Arial" panose="020B0604020202020204" pitchFamily="34" charset="0"/>
            </a:endParaRPr>
          </a:p>
        </p:txBody>
      </p:sp>
      <p:sp>
        <p:nvSpPr>
          <p:cNvPr id="22570" name="Rectangle 25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562725" y="3629025"/>
            <a:ext cx="5413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9900FF"/>
                </a:solidFill>
                <a:latin typeface="Arial" panose="020B0604020202020204" pitchFamily="34" charset="0"/>
              </a:rPr>
              <a:t>③</a:t>
            </a:r>
            <a:endParaRPr lang="zh-CN" altLang="en-US" sz="2800">
              <a:solidFill>
                <a:srgbClr val="9900FF"/>
              </a:solidFill>
              <a:latin typeface="Arial" panose="020B0604020202020204" pitchFamily="34" charset="0"/>
            </a:endParaRPr>
          </a:p>
        </p:txBody>
      </p:sp>
      <p:pic>
        <p:nvPicPr>
          <p:cNvPr id="22571" name="Picture 19" descr="C:\Documents and Settings\pub\Desktop\新ppt\返回首页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362950" y="6556375"/>
            <a:ext cx="75565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309" name="AutoShape 64"/>
          <p:cNvSpPr>
            <a:spLocks noChangeArrowheads="1"/>
          </p:cNvSpPr>
          <p:nvPr/>
        </p:nvSpPr>
        <p:spPr bwMode="auto">
          <a:xfrm>
            <a:off x="2987675" y="5518150"/>
            <a:ext cx="3384550" cy="431800"/>
          </a:xfrm>
          <a:prstGeom prst="wedgeRoundRectCallout">
            <a:avLst>
              <a:gd name="adj1" fmla="val -44042"/>
              <a:gd name="adj2" fmla="val 14338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zh-CN" altLang="en-US" sz="2400">
                <a:solidFill>
                  <a:srgbClr val="FF0000"/>
                </a:solidFill>
              </a:rPr>
              <a:t>形状不相同。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-0.04719 L -0.00382 0.2361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1152E-6 L 3.61111E-6 0.24127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1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0.003 L 0.004 0.24427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12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02" grpId="0"/>
      <p:bldP spid="1130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ChangeArrowheads="1"/>
          </p:cNvSpPr>
          <p:nvPr/>
        </p:nvSpPr>
        <p:spPr bwMode="auto">
          <a:xfrm>
            <a:off x="1687513" y="417513"/>
            <a:ext cx="481330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36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zh-CN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</a:t>
            </a:r>
            <a:endParaRPr lang="zh-CN" altLang="en-US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3315" name="Rectangle 4"/>
          <p:cNvSpPr>
            <a:spLocks noChangeArrowheads="1"/>
          </p:cNvSpPr>
          <p:nvPr/>
        </p:nvSpPr>
        <p:spPr bwMode="auto">
          <a:xfrm>
            <a:off x="539750" y="539750"/>
            <a:ext cx="323850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二、合作探索</a:t>
            </a:r>
            <a:endParaRPr lang="zh-CN" altLang="en-US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23555" name="Group 5"/>
          <p:cNvGrpSpPr/>
          <p:nvPr/>
        </p:nvGrpSpPr>
        <p:grpSpPr bwMode="auto">
          <a:xfrm>
            <a:off x="1187450" y="2833688"/>
            <a:ext cx="1439863" cy="912812"/>
            <a:chOff x="0" y="0"/>
            <a:chExt cx="1153" cy="757"/>
          </a:xfrm>
        </p:grpSpPr>
        <p:grpSp>
          <p:nvGrpSpPr>
            <p:cNvPr id="23556" name="Group 6"/>
            <p:cNvGrpSpPr/>
            <p:nvPr/>
          </p:nvGrpSpPr>
          <p:grpSpPr bwMode="auto">
            <a:xfrm>
              <a:off x="0" y="317"/>
              <a:ext cx="1153" cy="440"/>
              <a:chOff x="0" y="0"/>
              <a:chExt cx="1153" cy="440"/>
            </a:xfrm>
          </p:grpSpPr>
          <p:sp>
            <p:nvSpPr>
              <p:cNvPr id="13318" name="AutoShape 7"/>
              <p:cNvSpPr>
                <a:spLocks noChangeArrowheads="1"/>
              </p:cNvSpPr>
              <p:nvPr/>
            </p:nvSpPr>
            <p:spPr bwMode="auto">
              <a:xfrm>
                <a:off x="0" y="3"/>
                <a:ext cx="458" cy="437"/>
              </a:xfrm>
              <a:prstGeom prst="cube">
                <a:avLst>
                  <a:gd name="adj" fmla="val 25000"/>
                </a:avLst>
              </a:prstGeom>
              <a:solidFill>
                <a:srgbClr val="33CCFF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ffectLst>
                    <a:outerShdw blurRad="38100" dist="38100" dir="2700000" algn="tl">
                      <a:srgbClr val="FFFFFF"/>
                    </a:outerShdw>
                  </a:effectLst>
                </a:endParaRPr>
              </a:p>
            </p:txBody>
          </p:sp>
          <p:sp>
            <p:nvSpPr>
              <p:cNvPr id="13319" name="AutoShape 8"/>
              <p:cNvSpPr>
                <a:spLocks noChangeArrowheads="1"/>
              </p:cNvSpPr>
              <p:nvPr/>
            </p:nvSpPr>
            <p:spPr bwMode="auto">
              <a:xfrm>
                <a:off x="345" y="3"/>
                <a:ext cx="459" cy="437"/>
              </a:xfrm>
              <a:prstGeom prst="cube">
                <a:avLst>
                  <a:gd name="adj" fmla="val 25000"/>
                </a:avLst>
              </a:prstGeom>
              <a:solidFill>
                <a:srgbClr val="33CCFF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ffectLst>
                    <a:outerShdw blurRad="38100" dist="38100" dir="2700000" algn="tl">
                      <a:srgbClr val="FFFFFF"/>
                    </a:outerShdw>
                  </a:effectLst>
                </a:endParaRPr>
              </a:p>
            </p:txBody>
          </p:sp>
          <p:sp>
            <p:nvSpPr>
              <p:cNvPr id="13320" name="AutoShape 9"/>
              <p:cNvSpPr>
                <a:spLocks noChangeArrowheads="1"/>
              </p:cNvSpPr>
              <p:nvPr/>
            </p:nvSpPr>
            <p:spPr bwMode="auto">
              <a:xfrm>
                <a:off x="695" y="0"/>
                <a:ext cx="458" cy="437"/>
              </a:xfrm>
              <a:prstGeom prst="cube">
                <a:avLst>
                  <a:gd name="adj" fmla="val 25000"/>
                </a:avLst>
              </a:prstGeom>
              <a:solidFill>
                <a:srgbClr val="33CCFF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ffectLst>
                    <a:outerShdw blurRad="38100" dist="38100" dir="2700000" algn="tl">
                      <a:srgbClr val="FFFFFF"/>
                    </a:outerShdw>
                  </a:effectLst>
                </a:endParaRPr>
              </a:p>
            </p:txBody>
          </p:sp>
        </p:grpSp>
        <p:sp>
          <p:nvSpPr>
            <p:cNvPr id="13321" name="AutoShape 10"/>
            <p:cNvSpPr>
              <a:spLocks noChangeArrowheads="1"/>
            </p:cNvSpPr>
            <p:nvPr/>
          </p:nvSpPr>
          <p:spPr bwMode="auto">
            <a:xfrm>
              <a:off x="342" y="0"/>
              <a:ext cx="458" cy="437"/>
            </a:xfrm>
            <a:prstGeom prst="cube">
              <a:avLst>
                <a:gd name="adj" fmla="val 25000"/>
              </a:avLst>
            </a:prstGeom>
            <a:solidFill>
              <a:srgbClr val="33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</p:grpSp>
      <p:grpSp>
        <p:nvGrpSpPr>
          <p:cNvPr id="23561" name="Group 11"/>
          <p:cNvGrpSpPr/>
          <p:nvPr/>
        </p:nvGrpSpPr>
        <p:grpSpPr bwMode="auto">
          <a:xfrm>
            <a:off x="5435600" y="2816225"/>
            <a:ext cx="1441450" cy="1003300"/>
            <a:chOff x="0" y="0"/>
            <a:chExt cx="1156" cy="765"/>
          </a:xfrm>
        </p:grpSpPr>
        <p:sp>
          <p:nvSpPr>
            <p:cNvPr id="13323" name="AutoShape 12"/>
            <p:cNvSpPr>
              <a:spLocks noChangeArrowheads="1"/>
            </p:cNvSpPr>
            <p:nvPr/>
          </p:nvSpPr>
          <p:spPr bwMode="auto">
            <a:xfrm>
              <a:off x="0" y="328"/>
              <a:ext cx="458" cy="437"/>
            </a:xfrm>
            <a:prstGeom prst="cube">
              <a:avLst>
                <a:gd name="adj" fmla="val 25000"/>
              </a:avLst>
            </a:prstGeom>
            <a:solidFill>
              <a:srgbClr val="33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13324" name="AutoShape 13"/>
            <p:cNvSpPr>
              <a:spLocks noChangeArrowheads="1"/>
            </p:cNvSpPr>
            <p:nvPr/>
          </p:nvSpPr>
          <p:spPr bwMode="auto">
            <a:xfrm>
              <a:off x="345" y="328"/>
              <a:ext cx="458" cy="437"/>
            </a:xfrm>
            <a:prstGeom prst="cube">
              <a:avLst>
                <a:gd name="adj" fmla="val 25000"/>
              </a:avLst>
            </a:prstGeom>
            <a:solidFill>
              <a:srgbClr val="33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13325" name="AutoShape 14"/>
            <p:cNvSpPr>
              <a:spLocks noChangeArrowheads="1"/>
            </p:cNvSpPr>
            <p:nvPr/>
          </p:nvSpPr>
          <p:spPr bwMode="auto">
            <a:xfrm>
              <a:off x="695" y="324"/>
              <a:ext cx="458" cy="438"/>
            </a:xfrm>
            <a:prstGeom prst="cube">
              <a:avLst>
                <a:gd name="adj" fmla="val 25000"/>
              </a:avLst>
            </a:prstGeom>
            <a:solidFill>
              <a:srgbClr val="33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13326" name="AutoShape 15"/>
            <p:cNvSpPr>
              <a:spLocks noChangeArrowheads="1"/>
            </p:cNvSpPr>
            <p:nvPr/>
          </p:nvSpPr>
          <p:spPr bwMode="auto">
            <a:xfrm>
              <a:off x="698" y="0"/>
              <a:ext cx="458" cy="437"/>
            </a:xfrm>
            <a:prstGeom prst="cube">
              <a:avLst>
                <a:gd name="adj" fmla="val 25000"/>
              </a:avLst>
            </a:prstGeom>
            <a:solidFill>
              <a:srgbClr val="33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</p:grpSp>
      <p:grpSp>
        <p:nvGrpSpPr>
          <p:cNvPr id="23566" name="Group 16"/>
          <p:cNvGrpSpPr/>
          <p:nvPr/>
        </p:nvGrpSpPr>
        <p:grpSpPr bwMode="auto">
          <a:xfrm>
            <a:off x="3419475" y="2838450"/>
            <a:ext cx="1368425" cy="981075"/>
            <a:chOff x="0" y="0"/>
            <a:chExt cx="1153" cy="754"/>
          </a:xfrm>
        </p:grpSpPr>
        <p:grpSp>
          <p:nvGrpSpPr>
            <p:cNvPr id="23567" name="Group 17"/>
            <p:cNvGrpSpPr/>
            <p:nvPr/>
          </p:nvGrpSpPr>
          <p:grpSpPr bwMode="auto">
            <a:xfrm>
              <a:off x="0" y="314"/>
              <a:ext cx="1153" cy="440"/>
              <a:chOff x="0" y="0"/>
              <a:chExt cx="1153" cy="440"/>
            </a:xfrm>
          </p:grpSpPr>
          <p:sp>
            <p:nvSpPr>
              <p:cNvPr id="13329" name="AutoShape 18"/>
              <p:cNvSpPr>
                <a:spLocks noChangeArrowheads="1"/>
              </p:cNvSpPr>
              <p:nvPr/>
            </p:nvSpPr>
            <p:spPr bwMode="auto">
              <a:xfrm>
                <a:off x="0" y="2"/>
                <a:ext cx="457" cy="438"/>
              </a:xfrm>
              <a:prstGeom prst="cube">
                <a:avLst>
                  <a:gd name="adj" fmla="val 25000"/>
                </a:avLst>
              </a:prstGeom>
              <a:solidFill>
                <a:srgbClr val="33CCFF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ffectLst>
                    <a:outerShdw blurRad="38100" dist="38100" dir="2700000" algn="tl">
                      <a:srgbClr val="FFFFFF"/>
                    </a:outerShdw>
                  </a:effectLst>
                </a:endParaRPr>
              </a:p>
            </p:txBody>
          </p:sp>
          <p:sp>
            <p:nvSpPr>
              <p:cNvPr id="13330" name="AutoShape 19"/>
              <p:cNvSpPr>
                <a:spLocks noChangeArrowheads="1"/>
              </p:cNvSpPr>
              <p:nvPr/>
            </p:nvSpPr>
            <p:spPr bwMode="auto">
              <a:xfrm>
                <a:off x="345" y="2"/>
                <a:ext cx="457" cy="438"/>
              </a:xfrm>
              <a:prstGeom prst="cube">
                <a:avLst>
                  <a:gd name="adj" fmla="val 25000"/>
                </a:avLst>
              </a:prstGeom>
              <a:solidFill>
                <a:srgbClr val="33CCFF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ffectLst>
                    <a:outerShdw blurRad="38100" dist="38100" dir="2700000" algn="tl">
                      <a:srgbClr val="FFFFFF"/>
                    </a:outerShdw>
                  </a:effectLst>
                </a:endParaRPr>
              </a:p>
            </p:txBody>
          </p:sp>
          <p:sp>
            <p:nvSpPr>
              <p:cNvPr id="13331" name="AutoShape 20"/>
              <p:cNvSpPr>
                <a:spLocks noChangeArrowheads="1"/>
              </p:cNvSpPr>
              <p:nvPr/>
            </p:nvSpPr>
            <p:spPr bwMode="auto">
              <a:xfrm>
                <a:off x="696" y="0"/>
                <a:ext cx="457" cy="438"/>
              </a:xfrm>
              <a:prstGeom prst="cube">
                <a:avLst>
                  <a:gd name="adj" fmla="val 25000"/>
                </a:avLst>
              </a:prstGeom>
              <a:solidFill>
                <a:srgbClr val="33CCFF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ffectLst>
                    <a:outerShdw blurRad="38100" dist="38100" dir="2700000" algn="tl">
                      <a:srgbClr val="FFFFFF"/>
                    </a:outerShdw>
                  </a:effectLst>
                </a:endParaRPr>
              </a:p>
            </p:txBody>
          </p:sp>
        </p:grpSp>
        <p:sp>
          <p:nvSpPr>
            <p:cNvPr id="13332" name="AutoShape 21"/>
            <p:cNvSpPr>
              <a:spLocks noChangeArrowheads="1"/>
            </p:cNvSpPr>
            <p:nvPr/>
          </p:nvSpPr>
          <p:spPr bwMode="auto">
            <a:xfrm>
              <a:off x="0" y="0"/>
              <a:ext cx="457" cy="437"/>
            </a:xfrm>
            <a:prstGeom prst="cube">
              <a:avLst>
                <a:gd name="adj" fmla="val 25000"/>
              </a:avLst>
            </a:prstGeom>
            <a:solidFill>
              <a:srgbClr val="33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</p:grpSp>
      <p:sp>
        <p:nvSpPr>
          <p:cNvPr id="23572" name="Text Box 24"/>
          <p:cNvSpPr txBox="1">
            <a:spLocks noChangeArrowheads="1"/>
          </p:cNvSpPr>
          <p:nvPr/>
        </p:nvSpPr>
        <p:spPr bwMode="auto">
          <a:xfrm>
            <a:off x="1011238" y="1404938"/>
            <a:ext cx="735171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/>
              <a:t>先摆一摆，再从前面、上面和侧面看一看，你分别看到了什么图形？</a:t>
            </a:r>
            <a:endParaRPr lang="zh-CN" altLang="en-US" sz="2400"/>
          </a:p>
        </p:txBody>
      </p:sp>
      <p:pic>
        <p:nvPicPr>
          <p:cNvPr id="23573" name="Picture 6"/>
          <p:cNvPicPr preferRelativeResize="0"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9438" y="1552575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35" name="AutoShape 26"/>
          <p:cNvSpPr>
            <a:spLocks noChangeArrowheads="1"/>
          </p:cNvSpPr>
          <p:nvPr/>
        </p:nvSpPr>
        <p:spPr bwMode="auto">
          <a:xfrm>
            <a:off x="6948488" y="3602038"/>
            <a:ext cx="1871662" cy="863600"/>
          </a:xfrm>
          <a:prstGeom prst="wedgeRoundRectCallout">
            <a:avLst>
              <a:gd name="adj1" fmla="val 23792"/>
              <a:gd name="adj2" fmla="val 46139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400">
                <a:solidFill>
                  <a:srgbClr val="FF0000"/>
                </a:solidFill>
              </a:rPr>
              <a:t>从上面看</a:t>
            </a:r>
            <a:endParaRPr lang="en-US" altLang="zh-CN" sz="2400">
              <a:solidFill>
                <a:srgbClr val="FF0000"/>
              </a:solidFill>
            </a:endParaRPr>
          </a:p>
        </p:txBody>
      </p:sp>
      <p:grpSp>
        <p:nvGrpSpPr>
          <p:cNvPr id="13336" name="Group 22"/>
          <p:cNvGrpSpPr/>
          <p:nvPr/>
        </p:nvGrpSpPr>
        <p:grpSpPr bwMode="auto">
          <a:xfrm>
            <a:off x="1187450" y="4498975"/>
            <a:ext cx="1296988" cy="442913"/>
            <a:chOff x="0" y="0"/>
            <a:chExt cx="945" cy="312"/>
          </a:xfrm>
        </p:grpSpPr>
        <p:sp>
          <p:nvSpPr>
            <p:cNvPr id="13337" name="Rectangle 23"/>
            <p:cNvSpPr>
              <a:spLocks noChangeArrowheads="1"/>
            </p:cNvSpPr>
            <p:nvPr/>
          </p:nvSpPr>
          <p:spPr bwMode="auto">
            <a:xfrm>
              <a:off x="315" y="0"/>
              <a:ext cx="317" cy="312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13338" name="Rectangle 24"/>
            <p:cNvSpPr>
              <a:spLocks noChangeArrowheads="1"/>
            </p:cNvSpPr>
            <p:nvPr/>
          </p:nvSpPr>
          <p:spPr bwMode="auto">
            <a:xfrm>
              <a:off x="0" y="0"/>
              <a:ext cx="315" cy="312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13339" name="Rectangle 25"/>
            <p:cNvSpPr>
              <a:spLocks noChangeArrowheads="1"/>
            </p:cNvSpPr>
            <p:nvPr/>
          </p:nvSpPr>
          <p:spPr bwMode="auto">
            <a:xfrm>
              <a:off x="630" y="0"/>
              <a:ext cx="315" cy="312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</p:grpSp>
      <p:grpSp>
        <p:nvGrpSpPr>
          <p:cNvPr id="13340" name="Group 22"/>
          <p:cNvGrpSpPr/>
          <p:nvPr/>
        </p:nvGrpSpPr>
        <p:grpSpPr bwMode="auto">
          <a:xfrm>
            <a:off x="3419475" y="4498975"/>
            <a:ext cx="1296988" cy="442913"/>
            <a:chOff x="0" y="0"/>
            <a:chExt cx="945" cy="312"/>
          </a:xfrm>
        </p:grpSpPr>
        <p:sp>
          <p:nvSpPr>
            <p:cNvPr id="13341" name="Rectangle 23"/>
            <p:cNvSpPr>
              <a:spLocks noChangeArrowheads="1"/>
            </p:cNvSpPr>
            <p:nvPr/>
          </p:nvSpPr>
          <p:spPr bwMode="auto">
            <a:xfrm>
              <a:off x="315" y="0"/>
              <a:ext cx="317" cy="312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13342" name="Rectangle 24"/>
            <p:cNvSpPr>
              <a:spLocks noChangeArrowheads="1"/>
            </p:cNvSpPr>
            <p:nvPr/>
          </p:nvSpPr>
          <p:spPr bwMode="auto">
            <a:xfrm>
              <a:off x="0" y="0"/>
              <a:ext cx="315" cy="312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13343" name="Rectangle 25"/>
            <p:cNvSpPr>
              <a:spLocks noChangeArrowheads="1"/>
            </p:cNvSpPr>
            <p:nvPr/>
          </p:nvSpPr>
          <p:spPr bwMode="auto">
            <a:xfrm>
              <a:off x="630" y="0"/>
              <a:ext cx="315" cy="312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</p:grpSp>
      <p:grpSp>
        <p:nvGrpSpPr>
          <p:cNvPr id="13344" name="Group 22"/>
          <p:cNvGrpSpPr/>
          <p:nvPr/>
        </p:nvGrpSpPr>
        <p:grpSpPr bwMode="auto">
          <a:xfrm>
            <a:off x="5364163" y="4498975"/>
            <a:ext cx="1296987" cy="442913"/>
            <a:chOff x="0" y="0"/>
            <a:chExt cx="945" cy="312"/>
          </a:xfrm>
        </p:grpSpPr>
        <p:sp>
          <p:nvSpPr>
            <p:cNvPr id="13345" name="Rectangle 23"/>
            <p:cNvSpPr>
              <a:spLocks noChangeArrowheads="1"/>
            </p:cNvSpPr>
            <p:nvPr/>
          </p:nvSpPr>
          <p:spPr bwMode="auto">
            <a:xfrm>
              <a:off x="315" y="0"/>
              <a:ext cx="317" cy="312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13346" name="Rectangle 24"/>
            <p:cNvSpPr>
              <a:spLocks noChangeArrowheads="1"/>
            </p:cNvSpPr>
            <p:nvPr/>
          </p:nvSpPr>
          <p:spPr bwMode="auto">
            <a:xfrm>
              <a:off x="0" y="0"/>
              <a:ext cx="315" cy="312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13347" name="Rectangle 25"/>
            <p:cNvSpPr>
              <a:spLocks noChangeArrowheads="1"/>
            </p:cNvSpPr>
            <p:nvPr/>
          </p:nvSpPr>
          <p:spPr bwMode="auto">
            <a:xfrm>
              <a:off x="630" y="0"/>
              <a:ext cx="315" cy="312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</p:grpSp>
      <p:sp>
        <p:nvSpPr>
          <p:cNvPr id="23587" name="Text Box 23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1547813" y="3732213"/>
            <a:ext cx="596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sz="2800">
                <a:solidFill>
                  <a:srgbClr val="9900FF"/>
                </a:solidFill>
                <a:latin typeface="Arial" panose="020B0604020202020204" pitchFamily="34" charset="0"/>
              </a:rPr>
              <a:t>①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88" name="Rectangle 2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75075" y="3803650"/>
            <a:ext cx="5413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9900FF"/>
                </a:solidFill>
                <a:latin typeface="Arial" panose="020B0604020202020204" pitchFamily="34" charset="0"/>
              </a:rPr>
              <a:t>②</a:t>
            </a:r>
            <a:endParaRPr lang="en-US" altLang="zh-CN" sz="2800">
              <a:solidFill>
                <a:srgbClr val="9900FF"/>
              </a:solidFill>
              <a:latin typeface="Arial" panose="020B0604020202020204" pitchFamily="34" charset="0"/>
            </a:endParaRPr>
          </a:p>
        </p:txBody>
      </p:sp>
      <p:sp>
        <p:nvSpPr>
          <p:cNvPr id="23589" name="Rectangle 25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838825" y="3803650"/>
            <a:ext cx="5413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9900FF"/>
                </a:solidFill>
                <a:latin typeface="Arial" panose="020B0604020202020204" pitchFamily="34" charset="0"/>
              </a:rPr>
              <a:t>③</a:t>
            </a:r>
            <a:endParaRPr lang="zh-CN" altLang="en-US" sz="2800">
              <a:solidFill>
                <a:srgbClr val="9900FF"/>
              </a:solidFill>
              <a:latin typeface="Arial" panose="020B0604020202020204" pitchFamily="34" charset="0"/>
            </a:endParaRPr>
          </a:p>
        </p:txBody>
      </p:sp>
      <p:pic>
        <p:nvPicPr>
          <p:cNvPr id="23590" name="Picture 19" descr="C:\Documents and Settings\pub\Desktop\新ppt\返回首页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362950" y="6556375"/>
            <a:ext cx="75565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52" name="AutoShape 26"/>
          <p:cNvSpPr>
            <a:spLocks noChangeArrowheads="1"/>
          </p:cNvSpPr>
          <p:nvPr/>
        </p:nvSpPr>
        <p:spPr bwMode="auto">
          <a:xfrm>
            <a:off x="7092950" y="4221163"/>
            <a:ext cx="1871663" cy="863600"/>
          </a:xfrm>
          <a:prstGeom prst="wedgeRoundRectCallout">
            <a:avLst>
              <a:gd name="adj1" fmla="val 23792"/>
              <a:gd name="adj2" fmla="val 46139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400">
                <a:solidFill>
                  <a:srgbClr val="FF0000"/>
                </a:solidFill>
              </a:rPr>
              <a:t>形状相同。</a:t>
            </a:r>
            <a:endParaRPr lang="en-US" altLang="zh-CN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35" grpId="0"/>
      <p:bldP spid="13352" grpId="0"/>
    </p:bldLst>
  </p:timing>
</p:sld>
</file>

<file path=ppt/tags/tag1.xml><?xml version="1.0" encoding="utf-8"?>
<p:tagLst xmlns:p="http://schemas.openxmlformats.org/presentationml/2006/main">
  <p:tag name="KSO_WPP_MARK_KEY" val="7539d905-6280-4ea6-821f-94b7998d750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楷体_GB2312" pitchFamily="49" charset="-122"/>
            <a:ea typeface="楷体_GB2312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楷体_GB2312" pitchFamily="49" charset="-122"/>
            <a:ea typeface="楷体_GB2312" pitchFamily="49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947</Words>
  <Application>WPS 演示</Application>
  <PresentationFormat>全屏显示(4:3)</PresentationFormat>
  <Paragraphs>200</Paragraphs>
  <Slides>17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楷体_GB2312</vt:lpstr>
      <vt:lpstr>新宋体</vt:lpstr>
      <vt:lpstr>Calibri</vt:lpstr>
      <vt:lpstr>Calibri</vt:lpstr>
      <vt:lpstr>微软雅黑</vt:lpstr>
      <vt:lpstr>Times New Roman</vt:lpstr>
      <vt:lpstr>楷体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青岛版数学</cp:keywords>
  <cp:lastModifiedBy>小树</cp:lastModifiedBy>
  <cp:revision>581</cp:revision>
  <dcterms:created xsi:type="dcterms:W3CDTF">2013-06-03T08:22:00Z</dcterms:created>
  <dcterms:modified xsi:type="dcterms:W3CDTF">2023-02-06T12:00:07Z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AAEF10BF25EE40CA98B34E8B6AC1078C</vt:lpwstr>
  </property>
</Properties>
</file>