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9" r:id="rId3"/>
    <p:sldId id="280" r:id="rId4"/>
    <p:sldId id="281" r:id="rId5"/>
    <p:sldId id="282" r:id="rId6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2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405C834-73BD-4F6B-BDE4-60F73B37F14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87C31A8-3374-483C-BD77-5C4260535D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2209838-1632-4E51-BA83-42AB8B83C075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2B930-A2D2-4FB4-8B75-8D629E9B14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84F97-6E32-49DA-BC68-242DBEC386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635A0-5FAE-4F0A-83CE-59D055C8107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57847-B55F-49B1-8D24-5F6848A736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6B313-DC3C-4654-8F13-29EE7ECEF4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550D7-A503-4A1F-9981-A42A8DED32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AD01D-538E-42BB-B74E-CEA1A686EC4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2DE92-D908-4828-929B-830683A444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93025-30BE-41E8-9302-4EEAD879CE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9AE78-6027-4D52-A520-A471D974D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CF53A-5E84-4D1D-BCBB-A7F3919DBB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0DA12AD-31B4-4A05-A104-7B127D552C9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文本框 4"/>
          <p:cNvSpPr txBox="1">
            <a:spLocks noChangeArrowheads="1"/>
          </p:cNvSpPr>
          <p:nvPr/>
        </p:nvSpPr>
        <p:spPr bwMode="auto">
          <a:xfrm>
            <a:off x="2795711" y="4085382"/>
            <a:ext cx="345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青岛版四年级下册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1799" y="3888160"/>
            <a:ext cx="482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 txBox="1"/>
          <p:nvPr/>
        </p:nvSpPr>
        <p:spPr bwMode="auto">
          <a:xfrm>
            <a:off x="0" y="2852936"/>
            <a:ext cx="914400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698500" y="1519238"/>
            <a:ext cx="774700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异的克隆牛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小数加减法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7"/>
          <p:cNvGrpSpPr/>
          <p:nvPr/>
        </p:nvGrpSpPr>
        <p:grpSpPr bwMode="auto">
          <a:xfrm>
            <a:off x="1120775" y="1047750"/>
            <a:ext cx="2147888" cy="735013"/>
            <a:chOff x="1173814" y="441643"/>
            <a:chExt cx="2147871" cy="735012"/>
          </a:xfrm>
        </p:grpSpPr>
        <p:sp>
          <p:nvSpPr>
            <p:cNvPr id="13314" name="矩形 26"/>
            <p:cNvSpPr>
              <a:spLocks noChangeArrowheads="1"/>
            </p:cNvSpPr>
            <p:nvPr/>
          </p:nvSpPr>
          <p:spPr bwMode="auto">
            <a:xfrm rot="-178237">
              <a:off x="1173814" y="454347"/>
              <a:ext cx="605790" cy="605465"/>
            </a:xfrm>
            <a:prstGeom prst="rect">
              <a:avLst/>
            </a:prstGeom>
            <a:solidFill>
              <a:srgbClr val="53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</a:t>
              </a:r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15" name="组合 5"/>
            <p:cNvGrpSpPr/>
            <p:nvPr/>
          </p:nvGrpSpPr>
          <p:grpSpPr bwMode="auto">
            <a:xfrm>
              <a:off x="1772285" y="441643"/>
              <a:ext cx="1549400" cy="735012"/>
              <a:chOff x="1732" y="585"/>
              <a:chExt cx="2440" cy="1157"/>
            </a:xfrm>
          </p:grpSpPr>
          <p:grpSp>
            <p:nvGrpSpPr>
              <p:cNvPr id="13316" name="组合 33"/>
              <p:cNvGrpSpPr/>
              <p:nvPr/>
            </p:nvGrpSpPr>
            <p:grpSpPr bwMode="auto">
              <a:xfrm>
                <a:off x="1732" y="605"/>
                <a:ext cx="1918" cy="1033"/>
                <a:chOff x="166" y="5742"/>
                <a:chExt cx="1918" cy="1034"/>
              </a:xfrm>
            </p:grpSpPr>
            <p:sp>
              <p:nvSpPr>
                <p:cNvPr id="13317" name="矩形 26"/>
                <p:cNvSpPr>
                  <a:spLocks noChangeArrowheads="1"/>
                </p:cNvSpPr>
                <p:nvPr/>
              </p:nvSpPr>
              <p:spPr bwMode="auto">
                <a:xfrm rot="300000">
                  <a:off x="166" y="5742"/>
                  <a:ext cx="954" cy="954"/>
                </a:xfrm>
                <a:prstGeom prst="rect">
                  <a:avLst/>
                </a:prstGeom>
                <a:solidFill>
                  <a:srgbClr val="FB6E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  <a:endParaRPr lang="zh-CN" altLang="en-US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18" name="矩形 27"/>
                <p:cNvSpPr>
                  <a:spLocks noChangeArrowheads="1"/>
                </p:cNvSpPr>
                <p:nvPr/>
              </p:nvSpPr>
              <p:spPr bwMode="auto">
                <a:xfrm rot="-180000">
                  <a:off x="1130" y="5822"/>
                  <a:ext cx="954" cy="954"/>
                </a:xfrm>
                <a:prstGeom prst="rect">
                  <a:avLst/>
                </a:prstGeom>
                <a:solidFill>
                  <a:srgbClr val="FECC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试</a:t>
                  </a:r>
                  <a:endParaRPr lang="zh-CN" altLang="zh-CN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铅笔"/>
              <p:cNvSpPr/>
              <p:nvPr/>
            </p:nvSpPr>
            <p:spPr>
              <a:xfrm rot="2280000">
                <a:off x="3720" y="585"/>
                <a:ext cx="452" cy="1157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320" name="Text Box 16"/>
          <p:cNvSpPr txBox="1">
            <a:spLocks noChangeArrowheads="1"/>
          </p:cNvSpPr>
          <p:nvPr/>
        </p:nvSpPr>
        <p:spPr bwMode="auto">
          <a:xfrm>
            <a:off x="3933825" y="1090613"/>
            <a:ext cx="12033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计算。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862513" y="2836863"/>
            <a:ext cx="14478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- 1. 5 4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579563" y="3446463"/>
            <a:ext cx="10810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  0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>
                <a:latin typeface="+mn-lt"/>
                <a:ea typeface="楷体_GB2312" pitchFamily="49" charset="-122"/>
              </a:rPr>
              <a:t> 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910138" y="3497263"/>
            <a:ext cx="7477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  0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 dirty="0">
                <a:latin typeface="+mn-lt"/>
                <a:ea typeface="楷体_GB2312" pitchFamily="49" charset="-122"/>
              </a:rPr>
              <a:t> 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549400" y="2825750"/>
            <a:ext cx="14478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- 0. 7 8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511425" y="3459163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6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1473200" y="3444875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1482725" y="2220913"/>
            <a:ext cx="1539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   0. 9 4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4816475" y="3446463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83138" y="2279650"/>
            <a:ext cx="1539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   2. 3 6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2203450" y="3444875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1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5549900" y="3494088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8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840413" y="3487738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2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2087563" y="1866900"/>
            <a:ext cx="5905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﹒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4964113" y="1862138"/>
            <a:ext cx="5905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﹒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2595563" y="4192588"/>
            <a:ext cx="7812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进行小数减法计算时，应注意什么？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655638" y="4037013"/>
            <a:ext cx="1806575" cy="1017587"/>
            <a:chOff x="926150" y="223171"/>
            <a:chExt cx="1806318" cy="1018458"/>
          </a:xfrm>
        </p:grpSpPr>
        <p:grpSp>
          <p:nvGrpSpPr>
            <p:cNvPr id="13337" name="组合 1"/>
            <p:cNvGrpSpPr/>
            <p:nvPr/>
          </p:nvGrpSpPr>
          <p:grpSpPr bwMode="auto">
            <a:xfrm>
              <a:off x="926150" y="223171"/>
              <a:ext cx="851284" cy="1006376"/>
              <a:chOff x="1017588" y="1933575"/>
              <a:chExt cx="1568450" cy="1854200"/>
            </a:xfrm>
          </p:grpSpPr>
          <p:sp>
            <p:nvSpPr>
              <p:cNvPr id="13338" name="MH_Other_1"/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577975" y="3340100"/>
                <a:ext cx="447675" cy="447675"/>
              </a:xfrm>
              <a:prstGeom prst="diamond">
                <a:avLst/>
              </a:prstGeom>
              <a:noFill/>
              <a:ln w="25400">
                <a:solidFill>
                  <a:srgbClr val="FDA399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39" name="MH_Other_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00138" y="2238375"/>
                <a:ext cx="1403350" cy="1403350"/>
              </a:xfrm>
              <a:prstGeom prst="diamond">
                <a:avLst/>
              </a:prstGeom>
              <a:noFill/>
              <a:ln w="25400">
                <a:solidFill>
                  <a:srgbClr val="FC6A5B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0" name="MH_SubTitle_1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17588" y="1933575"/>
                <a:ext cx="1568450" cy="1568450"/>
              </a:xfrm>
              <a:prstGeom prst="diamond">
                <a:avLst/>
              </a:prstGeom>
              <a:solidFill>
                <a:srgbClr val="FED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en-US" b="1">
                  <a:solidFill>
                    <a:srgbClr val="C31305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41" name="组合 13"/>
            <p:cNvGrpSpPr/>
            <p:nvPr/>
          </p:nvGrpSpPr>
          <p:grpSpPr bwMode="auto">
            <a:xfrm>
              <a:off x="1881184" y="234391"/>
              <a:ext cx="851284" cy="1007238"/>
              <a:chOff x="2125663" y="3963988"/>
              <a:chExt cx="1568450" cy="1855787"/>
            </a:xfrm>
          </p:grpSpPr>
          <p:sp>
            <p:nvSpPr>
              <p:cNvPr id="13342" name="MH_Other_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2686050" y="5372100"/>
                <a:ext cx="447675" cy="447675"/>
              </a:xfrm>
              <a:prstGeom prst="diamond">
                <a:avLst/>
              </a:prstGeom>
              <a:noFill/>
              <a:ln w="25400">
                <a:solidFill>
                  <a:srgbClr val="FCDF9E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3" name="MH_Other_8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2208213" y="4268788"/>
                <a:ext cx="1403350" cy="1403350"/>
              </a:xfrm>
              <a:prstGeom prst="diamond">
                <a:avLst/>
              </a:prstGeom>
              <a:noFill/>
              <a:ln w="25400">
                <a:solidFill>
                  <a:srgbClr val="F8B624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4" name="MH_SubTitle_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2125663" y="3963988"/>
                <a:ext cx="1568450" cy="1568450"/>
              </a:xfrm>
              <a:prstGeom prst="diamond">
                <a:avLst/>
              </a:prstGeom>
              <a:solidFill>
                <a:srgbClr val="FCE5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en-US" b="1">
                  <a:solidFill>
                    <a:srgbClr val="BD8507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345" name="TextBox 38"/>
            <p:cNvSpPr txBox="1">
              <a:spLocks noChangeArrowheads="1"/>
            </p:cNvSpPr>
            <p:nvPr/>
          </p:nvSpPr>
          <p:spPr bwMode="auto">
            <a:xfrm>
              <a:off x="1046783" y="356635"/>
              <a:ext cx="730146" cy="58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49" charset="-122"/>
                </a:rPr>
                <a:t>思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  <p:sp>
          <p:nvSpPr>
            <p:cNvPr id="13346" name="TextBox 39"/>
            <p:cNvSpPr txBox="1">
              <a:spLocks noChangeArrowheads="1"/>
            </p:cNvSpPr>
            <p:nvPr/>
          </p:nvSpPr>
          <p:spPr bwMode="auto">
            <a:xfrm>
              <a:off x="2015020" y="378879"/>
              <a:ext cx="673004" cy="58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49" charset="-122"/>
                </a:rPr>
                <a:t>考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1"/>
          <p:cNvSpPr txBox="1">
            <a:spLocks noChangeArrowheads="1"/>
          </p:cNvSpPr>
          <p:nvPr/>
        </p:nvSpPr>
        <p:spPr bwMode="auto">
          <a:xfrm>
            <a:off x="3527425" y="3154363"/>
            <a:ext cx="7715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ts val="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 dirty="0">
                <a:latin typeface="+mn-lt"/>
                <a:ea typeface="楷体_GB2312" pitchFamily="49" charset="-122"/>
              </a:rPr>
              <a:t>4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grpSp>
        <p:nvGrpSpPr>
          <p:cNvPr id="14338" name="组合 4"/>
          <p:cNvGrpSpPr/>
          <p:nvPr/>
        </p:nvGrpSpPr>
        <p:grpSpPr bwMode="auto">
          <a:xfrm>
            <a:off x="1819275" y="1192213"/>
            <a:ext cx="6373813" cy="760412"/>
            <a:chOff x="1819342" y="335281"/>
            <a:chExt cx="6372679" cy="760377"/>
          </a:xfrm>
        </p:grpSpPr>
        <p:pic>
          <p:nvPicPr>
            <p:cNvPr id="14339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19342" y="335281"/>
              <a:ext cx="773955" cy="76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 bwMode="auto">
            <a:xfrm>
              <a:off x="3025627" y="335281"/>
              <a:ext cx="5166394" cy="650845"/>
            </a:xfrm>
            <a:prstGeom prst="rect">
              <a:avLst/>
            </a:prstGeom>
            <a:solidFill>
              <a:srgbClr val="BEE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dirty="0">
                  <a:solidFill>
                    <a:srgbClr val="FF66CC"/>
                  </a:solidFill>
                </a:rPr>
                <a:t>你会计算 </a:t>
              </a:r>
              <a:r>
                <a:rPr lang="en-US" altLang="zh-CN" sz="2800" b="1" dirty="0">
                  <a:solidFill>
                    <a:srgbClr val="FF66CC"/>
                  </a:solidFill>
                </a:rPr>
                <a:t>3.75+3.4</a:t>
              </a:r>
              <a:r>
                <a:rPr lang="zh-CN" altLang="en-US" sz="2800" dirty="0">
                  <a:solidFill>
                    <a:srgbClr val="FF66CC"/>
                  </a:solidFill>
                </a:rPr>
                <a:t>和</a:t>
              </a:r>
              <a:r>
                <a:rPr lang="en-US" altLang="zh-CN" sz="2800" b="1" dirty="0">
                  <a:solidFill>
                    <a:srgbClr val="FF66CC"/>
                  </a:solidFill>
                </a:rPr>
                <a:t>1.3-1.25</a:t>
              </a:r>
              <a:r>
                <a:rPr lang="en-US" altLang="zh-CN" sz="2800" dirty="0">
                  <a:solidFill>
                    <a:srgbClr val="FF66CC"/>
                  </a:solidFill>
                </a:rPr>
                <a:t> </a:t>
              </a:r>
              <a:r>
                <a:rPr lang="zh-CN" altLang="en-US" sz="2800" dirty="0">
                  <a:solidFill>
                    <a:srgbClr val="FF66CC"/>
                  </a:solidFill>
                </a:rPr>
                <a:t>吗？</a:t>
              </a: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sp>
          <p:nvSpPr>
            <p:cNvPr id="4" name="直角三角形 3"/>
            <p:cNvSpPr/>
            <p:nvPr/>
          </p:nvSpPr>
          <p:spPr bwMode="auto">
            <a:xfrm flipH="1">
              <a:off x="2695486" y="606731"/>
              <a:ext cx="428549" cy="166680"/>
            </a:xfrm>
            <a:prstGeom prst="rtTriangle">
              <a:avLst/>
            </a:prstGeom>
            <a:solidFill>
              <a:srgbClr val="BEE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rgbClr val="FF66CC"/>
                </a:solidFill>
              </a:endParaRPr>
            </a:p>
          </p:txBody>
        </p:sp>
      </p:grpSp>
      <p:sp>
        <p:nvSpPr>
          <p:cNvPr id="6" name="Text Box 56"/>
          <p:cNvSpPr txBox="1">
            <a:spLocks noChangeArrowheads="1"/>
          </p:cNvSpPr>
          <p:nvPr/>
        </p:nvSpPr>
        <p:spPr bwMode="auto">
          <a:xfrm>
            <a:off x="2759075" y="1952625"/>
            <a:ext cx="3167063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3.75 +3.4 = ____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7" name="Text Box 81"/>
          <p:cNvSpPr txBox="1">
            <a:spLocks noChangeArrowheads="1"/>
          </p:cNvSpPr>
          <p:nvPr/>
        </p:nvSpPr>
        <p:spPr bwMode="auto">
          <a:xfrm>
            <a:off x="3087688" y="2695575"/>
            <a:ext cx="1152525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 dirty="0">
                <a:latin typeface="+mn-lt"/>
                <a:ea typeface="楷体_GB2312" pitchFamily="49" charset="-122"/>
              </a:rPr>
              <a:t>75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0" name="Text Box 62"/>
          <p:cNvSpPr txBox="1">
            <a:spLocks noChangeArrowheads="1"/>
          </p:cNvSpPr>
          <p:nvPr/>
        </p:nvSpPr>
        <p:spPr bwMode="auto">
          <a:xfrm>
            <a:off x="2687638" y="3179763"/>
            <a:ext cx="3603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+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1" name="Text Box 63"/>
          <p:cNvSpPr txBox="1">
            <a:spLocks noChangeArrowheads="1"/>
          </p:cNvSpPr>
          <p:nvPr/>
        </p:nvSpPr>
        <p:spPr bwMode="auto">
          <a:xfrm>
            <a:off x="3032125" y="3983038"/>
            <a:ext cx="481013" cy="385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7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2" name="Text Box 64"/>
          <p:cNvSpPr txBox="1">
            <a:spLocks noChangeArrowheads="1"/>
          </p:cNvSpPr>
          <p:nvPr/>
        </p:nvSpPr>
        <p:spPr bwMode="auto">
          <a:xfrm>
            <a:off x="3843338" y="3808413"/>
            <a:ext cx="4318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5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3" name="Line 68"/>
          <p:cNvSpPr>
            <a:spLocks noChangeShapeType="1"/>
          </p:cNvSpPr>
          <p:nvPr/>
        </p:nvSpPr>
        <p:spPr bwMode="auto">
          <a:xfrm flipV="1">
            <a:off x="2743200" y="3838575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14" name="Text Box 74"/>
          <p:cNvSpPr txBox="1">
            <a:spLocks noChangeArrowheads="1"/>
          </p:cNvSpPr>
          <p:nvPr/>
        </p:nvSpPr>
        <p:spPr bwMode="auto">
          <a:xfrm>
            <a:off x="3536950" y="3819525"/>
            <a:ext cx="4318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1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5" name="Rectangle 76"/>
          <p:cNvSpPr>
            <a:spLocks noChangeArrowheads="1"/>
          </p:cNvSpPr>
          <p:nvPr/>
        </p:nvSpPr>
        <p:spPr bwMode="auto">
          <a:xfrm>
            <a:off x="3360738" y="2798763"/>
            <a:ext cx="287337" cy="1441450"/>
          </a:xfrm>
          <a:prstGeom prst="rect">
            <a:avLst/>
          </a:prstGeom>
          <a:solidFill>
            <a:srgbClr val="CCFFCC">
              <a:alpha val="45097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3200" b="1">
              <a:latin typeface="+mn-lt"/>
            </a:endParaRPr>
          </a:p>
        </p:txBody>
      </p:sp>
      <p:grpSp>
        <p:nvGrpSpPr>
          <p:cNvPr id="16" name="Group 77"/>
          <p:cNvGrpSpPr/>
          <p:nvPr/>
        </p:nvGrpSpPr>
        <p:grpSpPr bwMode="auto">
          <a:xfrm>
            <a:off x="2463800" y="4243388"/>
            <a:ext cx="2146300" cy="1008062"/>
            <a:chOff x="-245" y="0"/>
            <a:chExt cx="1352" cy="635"/>
          </a:xfrm>
        </p:grpSpPr>
        <p:sp>
          <p:nvSpPr>
            <p:cNvPr id="14351" name="Rectangle 78"/>
            <p:cNvSpPr>
              <a:spLocks noChangeArrowheads="1"/>
            </p:cNvSpPr>
            <p:nvPr/>
          </p:nvSpPr>
          <p:spPr bwMode="auto">
            <a:xfrm>
              <a:off x="-245" y="227"/>
              <a:ext cx="1352" cy="4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小数点对齐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Line 79"/>
            <p:cNvSpPr>
              <a:spLocks noChangeShapeType="1"/>
            </p:cNvSpPr>
            <p:nvPr/>
          </p:nvSpPr>
          <p:spPr bwMode="auto">
            <a:xfrm flipV="1">
              <a:off x="409" y="0"/>
              <a:ext cx="0" cy="227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3200" b="1">
                <a:latin typeface="+mn-lt"/>
              </a:endParaRPr>
            </a:p>
          </p:txBody>
        </p:sp>
      </p:grpSp>
      <p:sp>
        <p:nvSpPr>
          <p:cNvPr id="19" name="Text Box 86"/>
          <p:cNvSpPr txBox="1">
            <a:spLocks noChangeArrowheads="1"/>
          </p:cNvSpPr>
          <p:nvPr/>
        </p:nvSpPr>
        <p:spPr bwMode="auto">
          <a:xfrm>
            <a:off x="3924300" y="3179763"/>
            <a:ext cx="287338" cy="584200"/>
          </a:xfrm>
          <a:prstGeom prst="rect">
            <a:avLst/>
          </a:prstGeom>
          <a:noFill/>
          <a:ln w="19050">
            <a:solidFill>
              <a:srgbClr val="FF0066"/>
            </a:solidFill>
            <a:prstDash val="dash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20" name="Text Box 88"/>
          <p:cNvSpPr txBox="1">
            <a:spLocks noChangeArrowheads="1"/>
          </p:cNvSpPr>
          <p:nvPr/>
        </p:nvSpPr>
        <p:spPr bwMode="auto">
          <a:xfrm>
            <a:off x="3595688" y="2503488"/>
            <a:ext cx="635000" cy="584200"/>
          </a:xfrm>
          <a:prstGeom prst="rect">
            <a:avLst/>
          </a:prstGeom>
          <a:noFill/>
          <a:ln w="19050">
            <a:solidFill>
              <a:srgbClr val="FF0066"/>
            </a:solidFill>
            <a:prstDash val="dash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zh-CN" altLang="en-US" sz="3200" b="1">
              <a:latin typeface="+mn-lt"/>
            </a:endParaRPr>
          </a:p>
        </p:txBody>
      </p:sp>
      <p:grpSp>
        <p:nvGrpSpPr>
          <p:cNvPr id="21" name="Group 91"/>
          <p:cNvGrpSpPr/>
          <p:nvPr/>
        </p:nvGrpSpPr>
        <p:grpSpPr bwMode="auto">
          <a:xfrm>
            <a:off x="4248150" y="2863850"/>
            <a:ext cx="4148138" cy="579438"/>
            <a:chOff x="0" y="0"/>
            <a:chExt cx="2613" cy="365"/>
          </a:xfrm>
        </p:grpSpPr>
        <p:sp>
          <p:nvSpPr>
            <p:cNvPr id="14356" name="Text Box 70"/>
            <p:cNvSpPr txBox="1">
              <a:spLocks noChangeArrowheads="1"/>
            </p:cNvSpPr>
            <p:nvPr/>
          </p:nvSpPr>
          <p:spPr bwMode="auto">
            <a:xfrm>
              <a:off x="619" y="16"/>
              <a:ext cx="1994" cy="3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这样写竖式对吗？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57" name="Line 84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562" cy="182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Line 89"/>
            <p:cNvSpPr>
              <a:spLocks noChangeShapeType="1"/>
            </p:cNvSpPr>
            <p:nvPr/>
          </p:nvSpPr>
          <p:spPr bwMode="auto">
            <a:xfrm flipH="1">
              <a:off x="5" y="181"/>
              <a:ext cx="557" cy="184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Rectangle 92"/>
          <p:cNvSpPr>
            <a:spLocks noChangeArrowheads="1"/>
          </p:cNvSpPr>
          <p:nvPr/>
        </p:nvSpPr>
        <p:spPr bwMode="auto">
          <a:xfrm>
            <a:off x="3201988" y="3773488"/>
            <a:ext cx="5905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﹒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5140325" y="3767138"/>
            <a:ext cx="1714500" cy="928687"/>
            <a:chOff x="5852160" y="3896026"/>
            <a:chExt cx="1714500" cy="927448"/>
          </a:xfrm>
        </p:grpSpPr>
        <p:sp>
          <p:nvSpPr>
            <p:cNvPr id="28" name="云形 27"/>
            <p:cNvSpPr/>
            <p:nvPr/>
          </p:nvSpPr>
          <p:spPr>
            <a:xfrm>
              <a:off x="5852160" y="3896026"/>
              <a:ext cx="1714500" cy="927448"/>
            </a:xfrm>
            <a:prstGeom prst="cloud">
              <a:avLst/>
            </a:prstGeom>
            <a:solidFill>
              <a:srgbClr val="FFFF99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sp>
          <p:nvSpPr>
            <p:cNvPr id="14362" name="文本框 28"/>
            <p:cNvSpPr txBox="1">
              <a:spLocks noChangeArrowheads="1"/>
            </p:cNvSpPr>
            <p:nvPr/>
          </p:nvSpPr>
          <p:spPr bwMode="auto">
            <a:xfrm>
              <a:off x="6197698" y="4073698"/>
              <a:ext cx="897890" cy="60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不对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Text Box 59"/>
          <p:cNvSpPr txBox="1">
            <a:spLocks noChangeArrowheads="1"/>
          </p:cNvSpPr>
          <p:nvPr/>
        </p:nvSpPr>
        <p:spPr bwMode="auto">
          <a:xfrm>
            <a:off x="4868863" y="1952625"/>
            <a:ext cx="112871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7.15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93827E-6 L -0.04774 0.0018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10" grpId="0"/>
      <p:bldP spid="11" grpId="0"/>
      <p:bldP spid="12" grpId="0"/>
      <p:bldP spid="14" grpId="0"/>
      <p:bldP spid="15" grpId="0" bldLvl="0" animBg="1"/>
      <p:bldP spid="19" grpId="0" bldLvl="0" animBg="1"/>
      <p:bldP spid="19" grpId="1" bldLvl="0" animBg="1"/>
      <p:bldP spid="20" grpId="0" bldLvl="0" animBg="1"/>
      <p:bldP spid="20" grpId="1" bldLvl="0" animBg="1"/>
      <p:bldP spid="25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4"/>
          <p:cNvGrpSpPr/>
          <p:nvPr/>
        </p:nvGrpSpPr>
        <p:grpSpPr bwMode="auto">
          <a:xfrm>
            <a:off x="1819275" y="1192213"/>
            <a:ext cx="6373813" cy="760412"/>
            <a:chOff x="1819342" y="335281"/>
            <a:chExt cx="6372679" cy="760377"/>
          </a:xfrm>
        </p:grpSpPr>
        <p:pic>
          <p:nvPicPr>
            <p:cNvPr id="15362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19342" y="335281"/>
              <a:ext cx="773955" cy="76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 bwMode="auto">
            <a:xfrm>
              <a:off x="3025627" y="335281"/>
              <a:ext cx="5166394" cy="650845"/>
            </a:xfrm>
            <a:prstGeom prst="rect">
              <a:avLst/>
            </a:prstGeom>
            <a:solidFill>
              <a:srgbClr val="BEE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dirty="0">
                  <a:solidFill>
                    <a:srgbClr val="FF66CC"/>
                  </a:solidFill>
                </a:rPr>
                <a:t>你会计算 </a:t>
              </a:r>
              <a:r>
                <a:rPr lang="en-US" altLang="zh-CN" sz="2800" b="1" dirty="0">
                  <a:solidFill>
                    <a:srgbClr val="FF66CC"/>
                  </a:solidFill>
                </a:rPr>
                <a:t>3.75+3.4</a:t>
              </a:r>
              <a:r>
                <a:rPr lang="zh-CN" altLang="en-US" sz="2800" dirty="0">
                  <a:solidFill>
                    <a:srgbClr val="FF66CC"/>
                  </a:solidFill>
                </a:rPr>
                <a:t>和</a:t>
              </a:r>
              <a:r>
                <a:rPr lang="en-US" altLang="zh-CN" sz="2800" b="1" dirty="0">
                  <a:solidFill>
                    <a:srgbClr val="FF66CC"/>
                  </a:solidFill>
                </a:rPr>
                <a:t>1.3-1.25</a:t>
              </a:r>
              <a:r>
                <a:rPr lang="en-US" altLang="zh-CN" sz="2800" dirty="0">
                  <a:solidFill>
                    <a:srgbClr val="FF66CC"/>
                  </a:solidFill>
                </a:rPr>
                <a:t> </a:t>
              </a:r>
              <a:r>
                <a:rPr lang="zh-CN" altLang="en-US" sz="2800" dirty="0">
                  <a:solidFill>
                    <a:srgbClr val="FF66CC"/>
                  </a:solidFill>
                </a:rPr>
                <a:t>吗？</a:t>
              </a: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sp>
          <p:nvSpPr>
            <p:cNvPr id="4" name="直角三角形 3"/>
            <p:cNvSpPr/>
            <p:nvPr/>
          </p:nvSpPr>
          <p:spPr bwMode="auto">
            <a:xfrm flipH="1">
              <a:off x="2695486" y="606731"/>
              <a:ext cx="428549" cy="166680"/>
            </a:xfrm>
            <a:prstGeom prst="rtTriangle">
              <a:avLst/>
            </a:prstGeom>
            <a:solidFill>
              <a:srgbClr val="BEE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rgbClr val="FF66CC"/>
                </a:solidFill>
              </a:endParaRPr>
            </a:p>
          </p:txBody>
        </p:sp>
      </p:grpSp>
      <p:sp>
        <p:nvSpPr>
          <p:cNvPr id="6" name="Text Box 56"/>
          <p:cNvSpPr txBox="1">
            <a:spLocks noChangeArrowheads="1"/>
          </p:cNvSpPr>
          <p:nvPr/>
        </p:nvSpPr>
        <p:spPr bwMode="auto">
          <a:xfrm>
            <a:off x="2759075" y="1952625"/>
            <a:ext cx="3167063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1.3 – 1.25 = ____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7" name="Text Box 81"/>
          <p:cNvSpPr txBox="1">
            <a:spLocks noChangeArrowheads="1"/>
          </p:cNvSpPr>
          <p:nvPr/>
        </p:nvSpPr>
        <p:spPr bwMode="auto">
          <a:xfrm>
            <a:off x="3392488" y="2717800"/>
            <a:ext cx="877887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 dirty="0">
                <a:latin typeface="+mn-lt"/>
                <a:ea typeface="楷体_GB2312" pitchFamily="49" charset="-122"/>
              </a:rPr>
              <a:t>3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9" name="Text Box 61"/>
          <p:cNvSpPr txBox="1">
            <a:spLocks noChangeArrowheads="1"/>
          </p:cNvSpPr>
          <p:nvPr/>
        </p:nvSpPr>
        <p:spPr bwMode="auto">
          <a:xfrm>
            <a:off x="3078163" y="3151188"/>
            <a:ext cx="11525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ts val="0"/>
              </a:spcBef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>
                <a:latin typeface="+mn-lt"/>
                <a:ea typeface="楷体_GB2312" pitchFamily="49" charset="-122"/>
              </a:rPr>
              <a:t>25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0" name="Text Box 62"/>
          <p:cNvSpPr txBox="1">
            <a:spLocks noChangeArrowheads="1"/>
          </p:cNvSpPr>
          <p:nvPr/>
        </p:nvSpPr>
        <p:spPr bwMode="auto">
          <a:xfrm>
            <a:off x="2687638" y="3179763"/>
            <a:ext cx="3603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-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1" name="Text Box 63"/>
          <p:cNvSpPr txBox="1">
            <a:spLocks noChangeArrowheads="1"/>
          </p:cNvSpPr>
          <p:nvPr/>
        </p:nvSpPr>
        <p:spPr bwMode="auto">
          <a:xfrm>
            <a:off x="3032125" y="3983038"/>
            <a:ext cx="481013" cy="385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0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12" name="Text Box 64"/>
          <p:cNvSpPr txBox="1">
            <a:spLocks noChangeArrowheads="1"/>
          </p:cNvSpPr>
          <p:nvPr/>
        </p:nvSpPr>
        <p:spPr bwMode="auto">
          <a:xfrm>
            <a:off x="3843338" y="3808413"/>
            <a:ext cx="4318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5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3" name="Line 68"/>
          <p:cNvSpPr>
            <a:spLocks noChangeShapeType="1"/>
          </p:cNvSpPr>
          <p:nvPr/>
        </p:nvSpPr>
        <p:spPr bwMode="auto">
          <a:xfrm flipV="1">
            <a:off x="2743200" y="3838575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14" name="Text Box 74"/>
          <p:cNvSpPr txBox="1">
            <a:spLocks noChangeArrowheads="1"/>
          </p:cNvSpPr>
          <p:nvPr/>
        </p:nvSpPr>
        <p:spPr bwMode="auto">
          <a:xfrm>
            <a:off x="3536950" y="3819525"/>
            <a:ext cx="4318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0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5" name="Rectangle 76"/>
          <p:cNvSpPr>
            <a:spLocks noChangeArrowheads="1"/>
          </p:cNvSpPr>
          <p:nvPr/>
        </p:nvSpPr>
        <p:spPr bwMode="auto">
          <a:xfrm>
            <a:off x="3360738" y="2798763"/>
            <a:ext cx="287337" cy="1441450"/>
          </a:xfrm>
          <a:prstGeom prst="rect">
            <a:avLst/>
          </a:prstGeom>
          <a:solidFill>
            <a:srgbClr val="CCFFCC">
              <a:alpha val="45097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3200" b="1">
              <a:latin typeface="+mn-lt"/>
            </a:endParaRPr>
          </a:p>
        </p:txBody>
      </p:sp>
      <p:grpSp>
        <p:nvGrpSpPr>
          <p:cNvPr id="16" name="Group 77"/>
          <p:cNvGrpSpPr/>
          <p:nvPr/>
        </p:nvGrpSpPr>
        <p:grpSpPr bwMode="auto">
          <a:xfrm>
            <a:off x="2463800" y="4243388"/>
            <a:ext cx="2146300" cy="1008062"/>
            <a:chOff x="-245" y="0"/>
            <a:chExt cx="1352" cy="635"/>
          </a:xfrm>
        </p:grpSpPr>
        <p:sp>
          <p:nvSpPr>
            <p:cNvPr id="15375" name="Rectangle 78"/>
            <p:cNvSpPr>
              <a:spLocks noChangeArrowheads="1"/>
            </p:cNvSpPr>
            <p:nvPr/>
          </p:nvSpPr>
          <p:spPr bwMode="auto">
            <a:xfrm>
              <a:off x="-245" y="227"/>
              <a:ext cx="1352" cy="4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小数点对齐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Line 79"/>
            <p:cNvSpPr>
              <a:spLocks noChangeShapeType="1"/>
            </p:cNvSpPr>
            <p:nvPr/>
          </p:nvSpPr>
          <p:spPr bwMode="auto">
            <a:xfrm flipV="1">
              <a:off x="409" y="0"/>
              <a:ext cx="0" cy="227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3200" b="1">
                <a:latin typeface="+mn-lt"/>
              </a:endParaRPr>
            </a:p>
          </p:txBody>
        </p:sp>
      </p:grpSp>
      <p:sp>
        <p:nvSpPr>
          <p:cNvPr id="19" name="Text Box 86"/>
          <p:cNvSpPr txBox="1">
            <a:spLocks noChangeArrowheads="1"/>
          </p:cNvSpPr>
          <p:nvPr/>
        </p:nvSpPr>
        <p:spPr bwMode="auto">
          <a:xfrm>
            <a:off x="3932238" y="2495550"/>
            <a:ext cx="287337" cy="584200"/>
          </a:xfrm>
          <a:prstGeom prst="rect">
            <a:avLst/>
          </a:prstGeom>
          <a:noFill/>
          <a:ln w="19050">
            <a:solidFill>
              <a:srgbClr val="FF0066"/>
            </a:solidFill>
            <a:prstDash val="dash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20" name="Text Box 88"/>
          <p:cNvSpPr txBox="1">
            <a:spLocks noChangeArrowheads="1"/>
          </p:cNvSpPr>
          <p:nvPr/>
        </p:nvSpPr>
        <p:spPr bwMode="auto">
          <a:xfrm>
            <a:off x="3595688" y="3143250"/>
            <a:ext cx="635000" cy="584200"/>
          </a:xfrm>
          <a:prstGeom prst="rect">
            <a:avLst/>
          </a:prstGeom>
          <a:noFill/>
          <a:ln w="19050">
            <a:solidFill>
              <a:srgbClr val="FF0066"/>
            </a:solidFill>
            <a:prstDash val="dash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zh-CN" altLang="en-US" sz="3200" b="1">
              <a:latin typeface="+mn-lt"/>
            </a:endParaRPr>
          </a:p>
        </p:txBody>
      </p:sp>
      <p:grpSp>
        <p:nvGrpSpPr>
          <p:cNvPr id="21" name="Group 91"/>
          <p:cNvGrpSpPr/>
          <p:nvPr/>
        </p:nvGrpSpPr>
        <p:grpSpPr bwMode="auto">
          <a:xfrm>
            <a:off x="4248150" y="2863850"/>
            <a:ext cx="4148138" cy="579438"/>
            <a:chOff x="0" y="0"/>
            <a:chExt cx="2613" cy="365"/>
          </a:xfrm>
        </p:grpSpPr>
        <p:sp>
          <p:nvSpPr>
            <p:cNvPr id="15380" name="Text Box 70"/>
            <p:cNvSpPr txBox="1">
              <a:spLocks noChangeArrowheads="1"/>
            </p:cNvSpPr>
            <p:nvPr/>
          </p:nvSpPr>
          <p:spPr bwMode="auto">
            <a:xfrm>
              <a:off x="619" y="16"/>
              <a:ext cx="1994" cy="3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这样写竖式对吗？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81" name="Line 84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562" cy="182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Line 89"/>
            <p:cNvSpPr>
              <a:spLocks noChangeShapeType="1"/>
            </p:cNvSpPr>
            <p:nvPr/>
          </p:nvSpPr>
          <p:spPr bwMode="auto">
            <a:xfrm flipH="1">
              <a:off x="5" y="181"/>
              <a:ext cx="557" cy="184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Rectangle 92"/>
          <p:cNvSpPr>
            <a:spLocks noChangeArrowheads="1"/>
          </p:cNvSpPr>
          <p:nvPr/>
        </p:nvSpPr>
        <p:spPr bwMode="auto">
          <a:xfrm>
            <a:off x="3201988" y="3773488"/>
            <a:ext cx="5905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﹒</a:t>
            </a:r>
            <a:endParaRPr lang="zh-CN" altLang="en-US" sz="32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5140325" y="3767138"/>
            <a:ext cx="1714500" cy="928687"/>
            <a:chOff x="5852160" y="3896026"/>
            <a:chExt cx="1714500" cy="927448"/>
          </a:xfrm>
        </p:grpSpPr>
        <p:sp>
          <p:nvSpPr>
            <p:cNvPr id="28" name="云形 27"/>
            <p:cNvSpPr/>
            <p:nvPr/>
          </p:nvSpPr>
          <p:spPr>
            <a:xfrm>
              <a:off x="5852160" y="3896026"/>
              <a:ext cx="1714500" cy="927448"/>
            </a:xfrm>
            <a:prstGeom prst="cloud">
              <a:avLst/>
            </a:prstGeom>
            <a:solidFill>
              <a:srgbClr val="FFFF99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sp>
          <p:nvSpPr>
            <p:cNvPr id="15386" name="文本框 28"/>
            <p:cNvSpPr txBox="1">
              <a:spLocks noChangeArrowheads="1"/>
            </p:cNvSpPr>
            <p:nvPr/>
          </p:nvSpPr>
          <p:spPr bwMode="auto">
            <a:xfrm>
              <a:off x="6197698" y="4073698"/>
              <a:ext cx="897890" cy="60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不对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Text Box 59"/>
          <p:cNvSpPr txBox="1">
            <a:spLocks noChangeArrowheads="1"/>
          </p:cNvSpPr>
          <p:nvPr/>
        </p:nvSpPr>
        <p:spPr bwMode="auto">
          <a:xfrm>
            <a:off x="4868863" y="1952625"/>
            <a:ext cx="112871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0.05</a:t>
            </a:r>
            <a:endParaRPr lang="zh-CN" altLang="en-US" sz="3200" b="1"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3.08642E-6 L -0.03454 -0.0003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10" grpId="0"/>
      <p:bldP spid="11" grpId="0"/>
      <p:bldP spid="12" grpId="0"/>
      <p:bldP spid="14" grpId="0"/>
      <p:bldP spid="15" grpId="0" bldLvl="0" animBg="1"/>
      <p:bldP spid="19" grpId="0" bldLvl="0" animBg="1"/>
      <p:bldP spid="19" grpId="1" bldLvl="0" animBg="1"/>
      <p:bldP spid="20" grpId="0" bldLvl="0" animBg="1"/>
      <p:bldP spid="20" grpId="1" bldLvl="0" animBg="1"/>
      <p:bldP spid="25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982663" y="3929063"/>
            <a:ext cx="6821487" cy="1519237"/>
          </a:xfrm>
          <a:prstGeom prst="rect">
            <a:avLst/>
          </a:prstGeom>
          <a:solidFill>
            <a:srgbClr val="FFBDA6"/>
          </a:solidFill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25000"/>
              </a:lnSpc>
              <a:defRPr/>
            </a:pP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982663" y="877888"/>
            <a:ext cx="7451725" cy="1143000"/>
            <a:chOff x="-10" y="5092"/>
            <a:chExt cx="11735" cy="1804"/>
          </a:xfrm>
        </p:grpSpPr>
        <p:sp>
          <p:nvSpPr>
            <p:cNvPr id="33" name="椭圆 32"/>
            <p:cNvSpPr/>
            <p:nvPr/>
          </p:nvSpPr>
          <p:spPr>
            <a:xfrm>
              <a:off x="1852" y="5247"/>
              <a:ext cx="220" cy="639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b="1" noProof="1"/>
            </a:p>
          </p:txBody>
        </p:sp>
        <p:sp>
          <p:nvSpPr>
            <p:cNvPr id="34" name="椭圆 33"/>
            <p:cNvSpPr/>
            <p:nvPr/>
          </p:nvSpPr>
          <p:spPr>
            <a:xfrm>
              <a:off x="2782" y="5363"/>
              <a:ext cx="355" cy="584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b="1" noProof="1"/>
            </a:p>
          </p:txBody>
        </p:sp>
        <p:sp>
          <p:nvSpPr>
            <p:cNvPr id="35" name="任意多边形 22"/>
            <p:cNvSpPr/>
            <p:nvPr/>
          </p:nvSpPr>
          <p:spPr>
            <a:xfrm>
              <a:off x="-10" y="5092"/>
              <a:ext cx="11735" cy="524"/>
            </a:xfrm>
            <a:custGeom>
              <a:avLst/>
              <a:gdLst>
                <a:gd name="connsiteX0" fmla="*/ 0 w 9130748"/>
                <a:gd name="connsiteY0" fmla="*/ 0 h 736290"/>
                <a:gd name="connsiteX1" fmla="*/ 2835965 w 9130748"/>
                <a:gd name="connsiteY1" fmla="*/ 675861 h 736290"/>
                <a:gd name="connsiteX2" fmla="*/ 6228522 w 9130748"/>
                <a:gd name="connsiteY2" fmla="*/ 636105 h 736290"/>
                <a:gd name="connsiteX3" fmla="*/ 9130748 w 9130748"/>
                <a:gd name="connsiteY3" fmla="*/ 79513 h 7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748" h="736290">
                  <a:moveTo>
                    <a:pt x="0" y="0"/>
                  </a:moveTo>
                  <a:cubicBezTo>
                    <a:pt x="898939" y="284922"/>
                    <a:pt x="1797878" y="569844"/>
                    <a:pt x="2835965" y="675861"/>
                  </a:cubicBezTo>
                  <a:cubicBezTo>
                    <a:pt x="3874052" y="781878"/>
                    <a:pt x="5179391" y="735496"/>
                    <a:pt x="6228522" y="636105"/>
                  </a:cubicBezTo>
                  <a:cubicBezTo>
                    <a:pt x="7277653" y="536714"/>
                    <a:pt x="8204200" y="308113"/>
                    <a:pt x="9130748" y="79513"/>
                  </a:cubicBezTo>
                </a:path>
              </a:pathLst>
            </a:cu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b="1" noProof="1"/>
            </a:p>
          </p:txBody>
        </p:sp>
        <p:sp>
          <p:nvSpPr>
            <p:cNvPr id="16390" name="矩形 26"/>
            <p:cNvSpPr>
              <a:spLocks noChangeArrowheads="1"/>
            </p:cNvSpPr>
            <p:nvPr/>
          </p:nvSpPr>
          <p:spPr bwMode="auto">
            <a:xfrm rot="300000">
              <a:off x="1452" y="5862"/>
              <a:ext cx="954" cy="954"/>
            </a:xfrm>
            <a:prstGeom prst="rect">
              <a:avLst/>
            </a:pr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1" name="矩形 27"/>
            <p:cNvSpPr>
              <a:spLocks noChangeArrowheads="1"/>
            </p:cNvSpPr>
            <p:nvPr/>
          </p:nvSpPr>
          <p:spPr bwMode="auto">
            <a:xfrm rot="-180000">
              <a:off x="2416" y="5942"/>
              <a:ext cx="954" cy="954"/>
            </a:xfrm>
            <a:prstGeom prst="rect">
              <a:avLst/>
            </a:prstGeom>
            <a:solidFill>
              <a:srgbClr val="FEC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  <a:endParaRPr lang="zh-CN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41" name="Text Box 56"/>
          <p:cNvSpPr txBox="1">
            <a:spLocks noChangeArrowheads="1"/>
          </p:cNvSpPr>
          <p:nvPr/>
        </p:nvSpPr>
        <p:spPr bwMode="auto">
          <a:xfrm>
            <a:off x="3359150" y="1381125"/>
            <a:ext cx="5256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想一想，怎样计算小数加减法？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538288" y="2390775"/>
            <a:ext cx="1152525" cy="306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800" b="1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800" b="1">
                <a:latin typeface="+mn-lt"/>
                <a:ea typeface="黑体" panose="02010609060101010101" pitchFamily="49" charset="-122"/>
              </a:rPr>
              <a:t>77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6394" name="Group 5"/>
          <p:cNvGrpSpPr/>
          <p:nvPr/>
        </p:nvGrpSpPr>
        <p:grpSpPr bwMode="auto">
          <a:xfrm>
            <a:off x="1106488" y="2668588"/>
            <a:ext cx="1584325" cy="522287"/>
            <a:chOff x="0" y="0"/>
            <a:chExt cx="998" cy="329"/>
          </a:xfrm>
        </p:grpSpPr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272" y="62"/>
              <a:ext cx="726" cy="1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en-US" altLang="zh-CN" sz="2800" b="1">
                  <a:latin typeface="+mn-lt"/>
                  <a:ea typeface="楷体" panose="02010609060101010101" pitchFamily="49" charset="-122"/>
                </a:rPr>
                <a:t>.</a:t>
              </a: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03</a:t>
              </a:r>
              <a:endParaRPr lang="en-US" altLang="zh-CN" sz="2800" b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227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+</a:t>
              </a:r>
              <a:endParaRPr lang="en-US" altLang="zh-CN" sz="2800" b="1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544638" y="3300413"/>
            <a:ext cx="863600" cy="349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286000" y="3160713"/>
            <a:ext cx="4318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1106488" y="3182938"/>
            <a:ext cx="18732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987800" y="2430463"/>
            <a:ext cx="1152525" cy="306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800" b="1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800" b="1">
                <a:latin typeface="+mn-lt"/>
                <a:ea typeface="黑体" panose="02010609060101010101" pitchFamily="49" charset="-122"/>
              </a:rPr>
              <a:t>76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6401" name="Group 16"/>
          <p:cNvGrpSpPr/>
          <p:nvPr/>
        </p:nvGrpSpPr>
        <p:grpSpPr bwMode="auto">
          <a:xfrm>
            <a:off x="3602038" y="2595563"/>
            <a:ext cx="1538287" cy="522287"/>
            <a:chOff x="75" y="-123"/>
            <a:chExt cx="969" cy="329"/>
          </a:xfrm>
        </p:grpSpPr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318" y="0"/>
              <a:ext cx="726" cy="1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en-US" altLang="zh-CN" sz="2800" b="1">
                  <a:latin typeface="+mn-lt"/>
                  <a:ea typeface="楷体" panose="02010609060101010101" pitchFamily="49" charset="-122"/>
                </a:rPr>
                <a:t>.</a:t>
              </a: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72</a:t>
              </a:r>
              <a:endParaRPr lang="en-US" altLang="zh-CN" sz="2800" b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75" y="-123"/>
              <a:ext cx="227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-</a:t>
              </a:r>
              <a:endParaRPr lang="en-US" altLang="zh-CN" sz="28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987800" y="3278188"/>
            <a:ext cx="1152525" cy="306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800" b="1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800" b="1">
                <a:latin typeface="+mn-lt"/>
                <a:ea typeface="黑体" panose="02010609060101010101" pitchFamily="49" charset="-122"/>
              </a:rPr>
              <a:t>04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Line 20"/>
          <p:cNvSpPr>
            <a:spLocks noChangeShapeType="1"/>
          </p:cNvSpPr>
          <p:nvPr/>
        </p:nvSpPr>
        <p:spPr bwMode="auto">
          <a:xfrm>
            <a:off x="3267075" y="3176588"/>
            <a:ext cx="21605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6508750" y="2416175"/>
            <a:ext cx="885825" cy="306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800" b="1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800" b="1">
                <a:latin typeface="+mn-lt"/>
                <a:ea typeface="黑体" panose="02010609060101010101" pitchFamily="49" charset="-122"/>
              </a:rPr>
              <a:t>3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6407" name="Group 44"/>
          <p:cNvGrpSpPr/>
          <p:nvPr/>
        </p:nvGrpSpPr>
        <p:grpSpPr bwMode="auto">
          <a:xfrm>
            <a:off x="6130925" y="2582863"/>
            <a:ext cx="1528763" cy="522287"/>
            <a:chOff x="81" y="-122"/>
            <a:chExt cx="963" cy="329"/>
          </a:xfrm>
        </p:grpSpPr>
        <p:sp>
          <p:nvSpPr>
            <p:cNvPr id="27" name="Text Box 45"/>
            <p:cNvSpPr txBox="1">
              <a:spLocks noChangeArrowheads="1"/>
            </p:cNvSpPr>
            <p:nvPr/>
          </p:nvSpPr>
          <p:spPr bwMode="auto">
            <a:xfrm>
              <a:off x="318" y="0"/>
              <a:ext cx="726" cy="1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1</a:t>
              </a:r>
              <a:r>
                <a:rPr lang="en-US" altLang="zh-CN" sz="2800" b="1">
                  <a:latin typeface="+mn-lt"/>
                  <a:ea typeface="楷体" panose="02010609060101010101" pitchFamily="49" charset="-122"/>
                </a:rPr>
                <a:t>.</a:t>
              </a:r>
              <a:r>
                <a:rPr lang="en-US" altLang="zh-CN" sz="2800" b="1">
                  <a:latin typeface="+mn-lt"/>
                  <a:ea typeface="黑体" panose="02010609060101010101" pitchFamily="49" charset="-122"/>
                </a:rPr>
                <a:t>25</a:t>
              </a:r>
              <a:endParaRPr lang="en-US" altLang="zh-CN" sz="2800" b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8" name="Text Box 46"/>
            <p:cNvSpPr txBox="1">
              <a:spLocks noChangeArrowheads="1"/>
            </p:cNvSpPr>
            <p:nvPr/>
          </p:nvSpPr>
          <p:spPr bwMode="auto">
            <a:xfrm>
              <a:off x="81" y="-122"/>
              <a:ext cx="227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-</a:t>
              </a:r>
              <a:endParaRPr lang="en-US" altLang="zh-CN" sz="28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9" name="Text Box 47"/>
          <p:cNvSpPr txBox="1">
            <a:spLocks noChangeArrowheads="1"/>
          </p:cNvSpPr>
          <p:nvPr/>
        </p:nvSpPr>
        <p:spPr bwMode="auto">
          <a:xfrm>
            <a:off x="6507163" y="3263900"/>
            <a:ext cx="1152525" cy="306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0</a:t>
            </a:r>
            <a:r>
              <a:rPr lang="en-US" altLang="zh-CN" sz="2800" b="1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800" b="1">
                <a:latin typeface="+mn-lt"/>
                <a:ea typeface="黑体" panose="02010609060101010101" pitchFamily="49" charset="-122"/>
              </a:rPr>
              <a:t>05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Line 51"/>
          <p:cNvSpPr>
            <a:spLocks noChangeShapeType="1"/>
          </p:cNvSpPr>
          <p:nvPr/>
        </p:nvSpPr>
        <p:spPr bwMode="auto">
          <a:xfrm>
            <a:off x="5859463" y="3168650"/>
            <a:ext cx="21605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6" name="Text Box 52"/>
          <p:cNvSpPr txBox="1">
            <a:spLocks noChangeArrowheads="1"/>
          </p:cNvSpPr>
          <p:nvPr/>
        </p:nvSpPr>
        <p:spPr bwMode="auto">
          <a:xfrm>
            <a:off x="7305675" y="2230438"/>
            <a:ext cx="3603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7" name="Oval 53"/>
          <p:cNvSpPr>
            <a:spLocks noChangeAspect="1" noChangeArrowheads="1"/>
          </p:cNvSpPr>
          <p:nvPr/>
        </p:nvSpPr>
        <p:spPr bwMode="auto">
          <a:xfrm>
            <a:off x="7202488" y="2381250"/>
            <a:ext cx="36512" cy="365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8" name="Line 95"/>
          <p:cNvSpPr>
            <a:spLocks noChangeShapeType="1"/>
          </p:cNvSpPr>
          <p:nvPr/>
        </p:nvSpPr>
        <p:spPr bwMode="auto">
          <a:xfrm>
            <a:off x="2305050" y="3019425"/>
            <a:ext cx="0" cy="142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grpSp>
        <p:nvGrpSpPr>
          <p:cNvPr id="39" name="Group 34"/>
          <p:cNvGrpSpPr/>
          <p:nvPr/>
        </p:nvGrpSpPr>
        <p:grpSpPr bwMode="auto">
          <a:xfrm>
            <a:off x="1643063" y="2157413"/>
            <a:ext cx="5626100" cy="1041400"/>
            <a:chOff x="48" y="42"/>
            <a:chExt cx="3544" cy="656"/>
          </a:xfrm>
        </p:grpSpPr>
        <p:grpSp>
          <p:nvGrpSpPr>
            <p:cNvPr id="16416" name="Group 35"/>
            <p:cNvGrpSpPr/>
            <p:nvPr/>
          </p:nvGrpSpPr>
          <p:grpSpPr bwMode="auto">
            <a:xfrm>
              <a:off x="48" y="42"/>
              <a:ext cx="404" cy="643"/>
              <a:chOff x="48" y="42"/>
              <a:chExt cx="404" cy="643"/>
            </a:xfrm>
          </p:grpSpPr>
          <p:sp>
            <p:nvSpPr>
              <p:cNvPr id="47" name="Rectangle 36"/>
              <p:cNvSpPr>
                <a:spLocks noChangeArrowheads="1"/>
              </p:cNvSpPr>
              <p:nvPr/>
            </p:nvSpPr>
            <p:spPr bwMode="auto">
              <a:xfrm>
                <a:off x="48" y="42"/>
                <a:ext cx="404" cy="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_GB2312" pitchFamily="49" charset="-122"/>
                  </a:rPr>
                  <a:t>﹒</a:t>
                </a:r>
                <a:endParaRPr lang="zh-CN" altLang="en-US" sz="36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endParaRPr>
              </a:p>
            </p:txBody>
          </p:sp>
          <p:sp>
            <p:nvSpPr>
              <p:cNvPr id="48" name="Rectangle 37"/>
              <p:cNvSpPr>
                <a:spLocks noChangeArrowheads="1"/>
              </p:cNvSpPr>
              <p:nvPr/>
            </p:nvSpPr>
            <p:spPr bwMode="auto">
              <a:xfrm>
                <a:off x="48" y="279"/>
                <a:ext cx="404" cy="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_GB2312" pitchFamily="49" charset="-122"/>
                  </a:rPr>
                  <a:t>﹒</a:t>
                </a:r>
                <a:endParaRPr lang="zh-CN" altLang="en-US" sz="36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endParaRPr>
              </a:p>
            </p:txBody>
          </p:sp>
        </p:grpSp>
        <p:grpSp>
          <p:nvGrpSpPr>
            <p:cNvPr id="16419" name="Group 38"/>
            <p:cNvGrpSpPr/>
            <p:nvPr/>
          </p:nvGrpSpPr>
          <p:grpSpPr bwMode="auto">
            <a:xfrm>
              <a:off x="1591" y="67"/>
              <a:ext cx="405" cy="631"/>
              <a:chOff x="48" y="57"/>
              <a:chExt cx="405" cy="631"/>
            </a:xfrm>
          </p:grpSpPr>
          <p:sp>
            <p:nvSpPr>
              <p:cNvPr id="45" name="Rectangle 39"/>
              <p:cNvSpPr>
                <a:spLocks noChangeArrowheads="1"/>
              </p:cNvSpPr>
              <p:nvPr/>
            </p:nvSpPr>
            <p:spPr bwMode="auto">
              <a:xfrm>
                <a:off x="49" y="57"/>
                <a:ext cx="404" cy="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_GB2312" pitchFamily="49" charset="-122"/>
                  </a:rPr>
                  <a:t>﹒</a:t>
                </a:r>
                <a:endParaRPr lang="zh-CN" altLang="en-US" sz="36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endParaRPr>
              </a:p>
            </p:txBody>
          </p:sp>
          <p:sp>
            <p:nvSpPr>
              <p:cNvPr id="46" name="Rectangle 40"/>
              <p:cNvSpPr>
                <a:spLocks noChangeArrowheads="1"/>
              </p:cNvSpPr>
              <p:nvPr/>
            </p:nvSpPr>
            <p:spPr bwMode="auto">
              <a:xfrm>
                <a:off x="48" y="282"/>
                <a:ext cx="403" cy="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_GB2312" pitchFamily="49" charset="-122"/>
                  </a:rPr>
                  <a:t>﹒</a:t>
                </a:r>
                <a:endParaRPr lang="zh-CN" altLang="en-US" sz="36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endParaRPr>
              </a:p>
            </p:txBody>
          </p:sp>
        </p:grpSp>
        <p:grpSp>
          <p:nvGrpSpPr>
            <p:cNvPr id="16422" name="Group 41"/>
            <p:cNvGrpSpPr/>
            <p:nvPr/>
          </p:nvGrpSpPr>
          <p:grpSpPr bwMode="auto">
            <a:xfrm>
              <a:off x="3178" y="60"/>
              <a:ext cx="414" cy="631"/>
              <a:chOff x="47" y="59"/>
              <a:chExt cx="414" cy="631"/>
            </a:xfrm>
          </p:grpSpPr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57" y="59"/>
                <a:ext cx="404" cy="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_GB2312" pitchFamily="49" charset="-122"/>
                  </a:rPr>
                  <a:t>﹒</a:t>
                </a:r>
                <a:endParaRPr lang="zh-CN" altLang="en-US" sz="36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endParaRPr>
              </a:p>
            </p:txBody>
          </p:sp>
          <p:sp>
            <p:nvSpPr>
              <p:cNvPr id="44" name="Rectangle 43"/>
              <p:cNvSpPr>
                <a:spLocks noChangeArrowheads="1"/>
              </p:cNvSpPr>
              <p:nvPr/>
            </p:nvSpPr>
            <p:spPr bwMode="auto">
              <a:xfrm>
                <a:off x="47" y="284"/>
                <a:ext cx="404" cy="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_GB2312" pitchFamily="49" charset="-122"/>
                  </a:rPr>
                  <a:t>﹒</a:t>
                </a:r>
                <a:endParaRPr lang="zh-CN" altLang="en-US" sz="36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endParaRPr>
              </a:p>
            </p:txBody>
          </p:sp>
        </p:grpSp>
      </p:grpSp>
      <p:sp>
        <p:nvSpPr>
          <p:cNvPr id="49" name="AutoShape 92"/>
          <p:cNvSpPr>
            <a:spLocks noChangeArrowheads="1"/>
          </p:cNvSpPr>
          <p:nvPr/>
        </p:nvSpPr>
        <p:spPr bwMode="auto">
          <a:xfrm>
            <a:off x="1573213" y="4075113"/>
            <a:ext cx="2730500" cy="576262"/>
          </a:xfrm>
          <a:prstGeom prst="roundRect">
            <a:avLst>
              <a:gd name="adj" fmla="val 16667"/>
            </a:avLst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小数加减点对齐，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AutoShape 94"/>
          <p:cNvSpPr>
            <a:spLocks noChangeArrowheads="1"/>
          </p:cNvSpPr>
          <p:nvPr/>
        </p:nvSpPr>
        <p:spPr bwMode="auto">
          <a:xfrm>
            <a:off x="4429125" y="4081463"/>
            <a:ext cx="2654300" cy="576262"/>
          </a:xfrm>
          <a:prstGeom prst="roundRect">
            <a:avLst>
              <a:gd name="adj" fmla="val 16667"/>
            </a:avLst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从右往左来算起。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96"/>
          <p:cNvSpPr>
            <a:spLocks noChangeArrowheads="1"/>
          </p:cNvSpPr>
          <p:nvPr/>
        </p:nvSpPr>
        <p:spPr bwMode="auto">
          <a:xfrm>
            <a:off x="1573213" y="4641850"/>
            <a:ext cx="4465637" cy="576263"/>
          </a:xfrm>
          <a:prstGeom prst="roundRect">
            <a:avLst>
              <a:gd name="adj" fmla="val 16667"/>
            </a:avLst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满十进一要牢记，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104"/>
          <p:cNvSpPr>
            <a:spLocks noChangeArrowheads="1"/>
          </p:cNvSpPr>
          <p:nvPr/>
        </p:nvSpPr>
        <p:spPr bwMode="auto">
          <a:xfrm>
            <a:off x="4429125" y="4637088"/>
            <a:ext cx="3816350" cy="576262"/>
          </a:xfrm>
          <a:prstGeom prst="roundRect">
            <a:avLst>
              <a:gd name="adj" fmla="val 16667"/>
            </a:avLst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退一当十别大意。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14341" grpId="0"/>
      <p:bldP spid="15" grpId="0"/>
      <p:bldP spid="16" grpId="0"/>
      <p:bldP spid="23" grpId="0"/>
      <p:bldP spid="29" grpId="0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64"/>
          <p:cNvSpPr txBox="1">
            <a:spLocks noChangeArrowheads="1"/>
          </p:cNvSpPr>
          <p:nvPr/>
        </p:nvSpPr>
        <p:spPr bwMode="auto">
          <a:xfrm>
            <a:off x="3724275" y="3727450"/>
            <a:ext cx="10366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0.56</a:t>
            </a:r>
            <a:endParaRPr lang="en-US" altLang="zh-CN" sz="2800" b="1" dirty="0">
              <a:latin typeface="+mn-lt"/>
            </a:endParaRPr>
          </a:p>
        </p:txBody>
      </p:sp>
      <p:sp>
        <p:nvSpPr>
          <p:cNvPr id="21" name="Freeform 10"/>
          <p:cNvSpPr/>
          <p:nvPr/>
        </p:nvSpPr>
        <p:spPr bwMode="auto">
          <a:xfrm>
            <a:off x="3578802" y="985778"/>
            <a:ext cx="205307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82D777"/>
          </a:solidFill>
          <a:ln>
            <a:solidFill>
              <a:srgbClr val="74CE78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自主练习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17550" y="1774825"/>
            <a:ext cx="42275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火眼金睛辨对错。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2" name="Group 49"/>
          <p:cNvGrpSpPr/>
          <p:nvPr/>
        </p:nvGrpSpPr>
        <p:grpSpPr bwMode="auto">
          <a:xfrm>
            <a:off x="971550" y="2847975"/>
            <a:ext cx="1512888" cy="1433513"/>
            <a:chOff x="0" y="-32"/>
            <a:chExt cx="953" cy="903"/>
          </a:xfrm>
        </p:grpSpPr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245" y="-32"/>
              <a:ext cx="460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</a:rPr>
                <a:t>4.6</a:t>
              </a:r>
              <a:endParaRPr lang="en-US" altLang="zh-CN" sz="2800" b="1" dirty="0">
                <a:latin typeface="+mn-lt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66" y="213"/>
              <a:ext cx="789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</a:rPr>
                <a:t>+2.85</a:t>
              </a:r>
              <a:endParaRPr lang="en-US" altLang="zh-CN" sz="2800" b="1" dirty="0">
                <a:latin typeface="+mn-lt"/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0" y="542"/>
              <a:ext cx="95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lt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219" y="542"/>
              <a:ext cx="623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>
                  <a:latin typeface="+mn-lt"/>
                </a:rPr>
                <a:t>   .45</a:t>
              </a:r>
              <a:endParaRPr lang="en-US" altLang="zh-CN" sz="2800" b="1">
                <a:latin typeface="+mn-lt"/>
              </a:endParaRPr>
            </a:p>
          </p:txBody>
        </p:sp>
      </p:grp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1487488" y="3417888"/>
            <a:ext cx="293687" cy="330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400" b="1" baseline="-25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AutoShape 45"/>
          <p:cNvSpPr>
            <a:spLocks noChangeArrowheads="1"/>
          </p:cNvSpPr>
          <p:nvPr/>
        </p:nvSpPr>
        <p:spPr bwMode="auto">
          <a:xfrm>
            <a:off x="1763713" y="2825750"/>
            <a:ext cx="287337" cy="144145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1706563" y="2239963"/>
            <a:ext cx="4318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1336675" y="3762375"/>
            <a:ext cx="3540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7</a:t>
            </a:r>
            <a:endParaRPr lang="en-US" altLang="zh-CN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1336675" y="3762375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latin typeface="+mn-lt"/>
              </a:rPr>
              <a:t>6</a:t>
            </a:r>
            <a:endParaRPr lang="en-US" altLang="zh-CN" sz="2800" b="1">
              <a:latin typeface="+mn-lt"/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1547813" y="2249488"/>
            <a:ext cx="3540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3717925" y="2786063"/>
            <a:ext cx="10382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7.06</a:t>
            </a:r>
            <a:endParaRPr lang="en-US" altLang="zh-CN" sz="2800" b="1" dirty="0">
              <a:latin typeface="+mn-lt"/>
            </a:endParaRPr>
          </a:p>
        </p:txBody>
      </p:sp>
      <p:sp>
        <p:nvSpPr>
          <p:cNvPr id="25" name="Text Box 56"/>
          <p:cNvSpPr txBox="1">
            <a:spLocks noChangeArrowheads="1"/>
          </p:cNvSpPr>
          <p:nvPr/>
        </p:nvSpPr>
        <p:spPr bwMode="auto">
          <a:xfrm>
            <a:off x="3767138" y="3157538"/>
            <a:ext cx="100806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6.5</a:t>
            </a:r>
            <a:endParaRPr lang="en-US" altLang="zh-CN" sz="2800" b="1" dirty="0">
              <a:latin typeface="+mn-lt"/>
            </a:endParaRPr>
          </a:p>
        </p:txBody>
      </p:sp>
      <p:sp>
        <p:nvSpPr>
          <p:cNvPr id="26" name="Line 57"/>
          <p:cNvSpPr>
            <a:spLocks noChangeShapeType="1"/>
          </p:cNvSpPr>
          <p:nvPr/>
        </p:nvSpPr>
        <p:spPr bwMode="auto">
          <a:xfrm flipV="1">
            <a:off x="3335338" y="3727450"/>
            <a:ext cx="1584325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27" name="Text Box 58"/>
          <p:cNvSpPr txBox="1">
            <a:spLocks noChangeArrowheads="1"/>
          </p:cNvSpPr>
          <p:nvPr/>
        </p:nvSpPr>
        <p:spPr bwMode="auto">
          <a:xfrm>
            <a:off x="3719513" y="3727450"/>
            <a:ext cx="103663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</a:rPr>
              <a:t>6.41</a:t>
            </a:r>
            <a:endParaRPr lang="en-US" altLang="zh-CN" sz="2800" b="1">
              <a:latin typeface="+mn-lt"/>
            </a:endParaRPr>
          </a:p>
        </p:txBody>
      </p:sp>
      <p:sp>
        <p:nvSpPr>
          <p:cNvPr id="28" name="Text Box 59"/>
          <p:cNvSpPr txBox="1">
            <a:spLocks noChangeArrowheads="1"/>
          </p:cNvSpPr>
          <p:nvPr/>
        </p:nvSpPr>
        <p:spPr bwMode="auto">
          <a:xfrm>
            <a:off x="3276600" y="3224213"/>
            <a:ext cx="3016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-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Oval 60"/>
          <p:cNvSpPr>
            <a:spLocks noChangeArrowheads="1"/>
          </p:cNvSpPr>
          <p:nvPr/>
        </p:nvSpPr>
        <p:spPr bwMode="auto">
          <a:xfrm>
            <a:off x="4070350" y="3108325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0" name="Oval 61"/>
          <p:cNvSpPr>
            <a:spLocks noChangeArrowheads="1"/>
          </p:cNvSpPr>
          <p:nvPr/>
        </p:nvSpPr>
        <p:spPr bwMode="auto">
          <a:xfrm>
            <a:off x="4416425" y="34798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1" name="Oval 62"/>
          <p:cNvSpPr>
            <a:spLocks noChangeArrowheads="1"/>
          </p:cNvSpPr>
          <p:nvPr/>
        </p:nvSpPr>
        <p:spPr bwMode="auto">
          <a:xfrm>
            <a:off x="4084638" y="4046538"/>
            <a:ext cx="71437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2" name="Text Box 63"/>
          <p:cNvSpPr txBox="1">
            <a:spLocks noChangeArrowheads="1"/>
          </p:cNvSpPr>
          <p:nvPr/>
        </p:nvSpPr>
        <p:spPr bwMode="auto">
          <a:xfrm>
            <a:off x="3709988" y="3162300"/>
            <a:ext cx="79057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6.5</a:t>
            </a:r>
            <a:endParaRPr lang="en-US" altLang="zh-CN" sz="2800" b="1" dirty="0">
              <a:latin typeface="+mn-lt"/>
            </a:endParaRPr>
          </a:p>
        </p:txBody>
      </p:sp>
      <p:sp>
        <p:nvSpPr>
          <p:cNvPr id="34" name="Oval 65"/>
          <p:cNvSpPr>
            <a:spLocks noChangeArrowheads="1"/>
          </p:cNvSpPr>
          <p:nvPr/>
        </p:nvSpPr>
        <p:spPr bwMode="auto">
          <a:xfrm>
            <a:off x="3859213" y="2782888"/>
            <a:ext cx="71437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5" name="Text Box 66"/>
          <p:cNvSpPr txBox="1">
            <a:spLocks noChangeArrowheads="1"/>
          </p:cNvSpPr>
          <p:nvPr/>
        </p:nvSpPr>
        <p:spPr bwMode="auto">
          <a:xfrm>
            <a:off x="6227763" y="2598738"/>
            <a:ext cx="94138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</a:rPr>
              <a:t>5.9</a:t>
            </a:r>
            <a:endParaRPr lang="en-US" altLang="zh-CN" sz="2800" b="1">
              <a:latin typeface="+mn-lt"/>
            </a:endParaRPr>
          </a:p>
        </p:txBody>
      </p:sp>
      <p:sp>
        <p:nvSpPr>
          <p:cNvPr id="36" name="Text Box 67"/>
          <p:cNvSpPr txBox="1">
            <a:spLocks noChangeArrowheads="1"/>
          </p:cNvSpPr>
          <p:nvPr/>
        </p:nvSpPr>
        <p:spPr bwMode="auto">
          <a:xfrm>
            <a:off x="5635625" y="3103563"/>
            <a:ext cx="18637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- 3.58</a:t>
            </a:r>
            <a:endParaRPr lang="en-US" altLang="zh-CN" sz="2800" b="1" dirty="0">
              <a:latin typeface="+mn-lt"/>
            </a:endParaRPr>
          </a:p>
        </p:txBody>
      </p:sp>
      <p:sp>
        <p:nvSpPr>
          <p:cNvPr id="37" name="Line 68"/>
          <p:cNvSpPr>
            <a:spLocks noChangeShapeType="1"/>
          </p:cNvSpPr>
          <p:nvPr/>
        </p:nvSpPr>
        <p:spPr bwMode="auto">
          <a:xfrm flipV="1">
            <a:off x="5554663" y="3768725"/>
            <a:ext cx="2041525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8" name="Text Box 69"/>
          <p:cNvSpPr txBox="1">
            <a:spLocks noChangeArrowheads="1"/>
          </p:cNvSpPr>
          <p:nvPr/>
        </p:nvSpPr>
        <p:spPr bwMode="auto">
          <a:xfrm>
            <a:off x="6227763" y="3751263"/>
            <a:ext cx="12827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</a:rPr>
              <a:t>2.48</a:t>
            </a:r>
            <a:endParaRPr lang="en-US" altLang="zh-CN" sz="2800" b="1">
              <a:latin typeface="+mn-lt"/>
            </a:endParaRPr>
          </a:p>
        </p:txBody>
      </p:sp>
      <p:sp>
        <p:nvSpPr>
          <p:cNvPr id="39" name="Text Box 70"/>
          <p:cNvSpPr txBox="1">
            <a:spLocks noChangeArrowheads="1"/>
          </p:cNvSpPr>
          <p:nvPr/>
        </p:nvSpPr>
        <p:spPr bwMode="auto">
          <a:xfrm>
            <a:off x="6227763" y="3751263"/>
            <a:ext cx="12811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</a:rPr>
              <a:t>2.32</a:t>
            </a:r>
            <a:endParaRPr lang="en-US" altLang="zh-CN" sz="2800" b="1">
              <a:latin typeface="+mn-lt"/>
            </a:endParaRPr>
          </a:p>
        </p:txBody>
      </p:sp>
      <p:sp>
        <p:nvSpPr>
          <p:cNvPr id="40" name="Text Box 71"/>
          <p:cNvSpPr txBox="1">
            <a:spLocks noChangeArrowheads="1"/>
          </p:cNvSpPr>
          <p:nvPr/>
        </p:nvSpPr>
        <p:spPr bwMode="auto">
          <a:xfrm>
            <a:off x="7150100" y="2598738"/>
            <a:ext cx="3810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AutoShape 72"/>
          <p:cNvSpPr>
            <a:spLocks noChangeArrowheads="1"/>
          </p:cNvSpPr>
          <p:nvPr/>
        </p:nvSpPr>
        <p:spPr bwMode="auto">
          <a:xfrm>
            <a:off x="6829425" y="2598738"/>
            <a:ext cx="647700" cy="18732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42" name="Oval 73"/>
          <p:cNvSpPr>
            <a:spLocks noChangeAspect="1" noChangeArrowheads="1"/>
          </p:cNvSpPr>
          <p:nvPr/>
        </p:nvSpPr>
        <p:spPr bwMode="auto">
          <a:xfrm>
            <a:off x="6964363" y="2620963"/>
            <a:ext cx="50800" cy="50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43" name="Text Box 74"/>
          <p:cNvSpPr txBox="1">
            <a:spLocks noChangeArrowheads="1"/>
          </p:cNvSpPr>
          <p:nvPr/>
        </p:nvSpPr>
        <p:spPr bwMode="auto">
          <a:xfrm>
            <a:off x="1187450" y="4689475"/>
            <a:ext cx="12969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44" name="Rectangle 75"/>
          <p:cNvSpPr>
            <a:spLocks noChangeArrowheads="1"/>
          </p:cNvSpPr>
          <p:nvPr/>
        </p:nvSpPr>
        <p:spPr bwMode="auto">
          <a:xfrm>
            <a:off x="1331913" y="4545013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3300"/>
                </a:solidFill>
                <a:latin typeface="+mn-lt"/>
              </a:rPr>
              <a:t>×</a:t>
            </a:r>
            <a:endParaRPr lang="zh-CN" altLang="en-US" sz="2800" b="1">
              <a:solidFill>
                <a:srgbClr val="FF3300"/>
              </a:solidFill>
              <a:latin typeface="+mn-lt"/>
            </a:endParaRPr>
          </a:p>
        </p:txBody>
      </p:sp>
      <p:sp>
        <p:nvSpPr>
          <p:cNvPr id="45" name="Rectangle 76"/>
          <p:cNvSpPr>
            <a:spLocks noChangeArrowheads="1"/>
          </p:cNvSpPr>
          <p:nvPr/>
        </p:nvSpPr>
        <p:spPr bwMode="auto">
          <a:xfrm>
            <a:off x="3851275" y="4565650"/>
            <a:ext cx="5397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3300"/>
                </a:solidFill>
                <a:latin typeface="+mn-lt"/>
              </a:rPr>
              <a:t>×</a:t>
            </a:r>
            <a:endParaRPr lang="zh-CN" altLang="en-US" sz="2800" b="1">
              <a:solidFill>
                <a:srgbClr val="FF3300"/>
              </a:solidFill>
              <a:latin typeface="+mn-lt"/>
            </a:endParaRPr>
          </a:p>
        </p:txBody>
      </p:sp>
      <p:sp>
        <p:nvSpPr>
          <p:cNvPr id="46" name="Rectangle 77"/>
          <p:cNvSpPr>
            <a:spLocks noChangeArrowheads="1"/>
          </p:cNvSpPr>
          <p:nvPr/>
        </p:nvSpPr>
        <p:spPr bwMode="auto">
          <a:xfrm>
            <a:off x="6659563" y="4545013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3300"/>
                </a:solidFill>
                <a:latin typeface="+mn-lt"/>
              </a:rPr>
              <a:t>×</a:t>
            </a:r>
            <a:endParaRPr lang="zh-CN" altLang="en-US" sz="2800" b="1">
              <a:solidFill>
                <a:srgbClr val="FF33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93827E-6 L -0.01146 0.1765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8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4" grpId="0"/>
      <p:bldP spid="16" grpId="0" bldLvl="0" animBg="1"/>
      <p:bldP spid="16" grpId="1" bldLvl="0" animBg="1"/>
      <p:bldP spid="16" grpId="2" bldLvl="0" animBg="1"/>
      <p:bldP spid="17" grpId="0"/>
      <p:bldP spid="17" grpId="1"/>
      <p:bldP spid="20" grpId="0"/>
      <p:bldP spid="22" grpId="0"/>
      <p:bldP spid="23" grpId="0"/>
      <p:bldP spid="23" grpId="1"/>
      <p:bldP spid="25" grpId="0"/>
      <p:bldP spid="27" grpId="0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4" grpId="0" bldLvl="0" animBg="1"/>
      <p:bldP spid="38" grpId="0"/>
      <p:bldP spid="39" grpId="0"/>
      <p:bldP spid="40" grpId="0"/>
      <p:bldP spid="41" grpId="0" bldLvl="0" animBg="1"/>
      <p:bldP spid="41" grpId="1" bldLvl="0" animBg="1"/>
      <p:bldP spid="42" grpId="0" bldLvl="0" animBg="1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1"/>
          <p:cNvSpPr txBox="1">
            <a:spLocks noChangeArrowheads="1"/>
          </p:cNvSpPr>
          <p:nvPr/>
        </p:nvSpPr>
        <p:spPr bwMode="auto">
          <a:xfrm>
            <a:off x="1560513" y="2163763"/>
            <a:ext cx="1379537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+ 0. 4 2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77913" y="1138238"/>
            <a:ext cx="20558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计算。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4872038" y="2174875"/>
            <a:ext cx="1379537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+ 2. 2 1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4" name="Text Box 39"/>
          <p:cNvSpPr txBox="1">
            <a:spLocks noChangeArrowheads="1"/>
          </p:cNvSpPr>
          <p:nvPr/>
        </p:nvSpPr>
        <p:spPr bwMode="auto">
          <a:xfrm>
            <a:off x="1758950" y="2687638"/>
            <a:ext cx="10810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 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/>
        </p:nvSpPr>
        <p:spPr bwMode="auto">
          <a:xfrm>
            <a:off x="4991100" y="2816225"/>
            <a:ext cx="9350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 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2481263" y="2684463"/>
            <a:ext cx="3810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8" name="Line 43"/>
          <p:cNvSpPr>
            <a:spLocks noChangeShapeType="1"/>
          </p:cNvSpPr>
          <p:nvPr/>
        </p:nvSpPr>
        <p:spPr bwMode="auto">
          <a:xfrm>
            <a:off x="1546225" y="2727325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5445125" y="2662238"/>
            <a:ext cx="0" cy="714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0" name="Line 45"/>
          <p:cNvSpPr>
            <a:spLocks noChangeShapeType="1"/>
          </p:cNvSpPr>
          <p:nvPr/>
        </p:nvSpPr>
        <p:spPr bwMode="auto">
          <a:xfrm>
            <a:off x="5103813" y="2662238"/>
            <a:ext cx="0" cy="69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1" name="Text Box 46"/>
          <p:cNvSpPr txBox="1">
            <a:spLocks noChangeArrowheads="1"/>
          </p:cNvSpPr>
          <p:nvPr/>
        </p:nvSpPr>
        <p:spPr bwMode="auto">
          <a:xfrm>
            <a:off x="1577975" y="1714500"/>
            <a:ext cx="13700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 0. 7 8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2" name="Line 47"/>
          <p:cNvSpPr>
            <a:spLocks noChangeShapeType="1"/>
          </p:cNvSpPr>
          <p:nvPr/>
        </p:nvSpPr>
        <p:spPr bwMode="auto">
          <a:xfrm>
            <a:off x="4773613" y="2806700"/>
            <a:ext cx="15128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3" name="Text Box 48"/>
          <p:cNvSpPr txBox="1">
            <a:spLocks noChangeArrowheads="1"/>
          </p:cNvSpPr>
          <p:nvPr/>
        </p:nvSpPr>
        <p:spPr bwMode="auto">
          <a:xfrm>
            <a:off x="4899025" y="1709738"/>
            <a:ext cx="137001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8. 8 3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4" name="Text Box 49"/>
          <p:cNvSpPr txBox="1">
            <a:spLocks noChangeArrowheads="1"/>
          </p:cNvSpPr>
          <p:nvPr/>
        </p:nvSpPr>
        <p:spPr bwMode="auto">
          <a:xfrm>
            <a:off x="2214563" y="2682875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2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5" name="Text Box 50"/>
          <p:cNvSpPr txBox="1">
            <a:spLocks noChangeArrowheads="1"/>
          </p:cNvSpPr>
          <p:nvPr/>
        </p:nvSpPr>
        <p:spPr bwMode="auto">
          <a:xfrm>
            <a:off x="5529263" y="2806700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6" name="Text Box 51"/>
          <p:cNvSpPr txBox="1">
            <a:spLocks noChangeArrowheads="1"/>
          </p:cNvSpPr>
          <p:nvPr/>
        </p:nvSpPr>
        <p:spPr bwMode="auto">
          <a:xfrm>
            <a:off x="5815013" y="2813050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4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7" name="Text Box 52"/>
          <p:cNvSpPr txBox="1">
            <a:spLocks noChangeArrowheads="1"/>
          </p:cNvSpPr>
          <p:nvPr/>
        </p:nvSpPr>
        <p:spPr bwMode="auto">
          <a:xfrm>
            <a:off x="4929188" y="4284663"/>
            <a:ext cx="259238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-   8. 5 3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8" name="Text Box 53"/>
          <p:cNvSpPr txBox="1">
            <a:spLocks noChangeArrowheads="1"/>
          </p:cNvSpPr>
          <p:nvPr/>
        </p:nvSpPr>
        <p:spPr bwMode="auto">
          <a:xfrm>
            <a:off x="1643063" y="4902200"/>
            <a:ext cx="108108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 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9" name="Text Box 54"/>
          <p:cNvSpPr txBox="1">
            <a:spLocks noChangeArrowheads="1"/>
          </p:cNvSpPr>
          <p:nvPr/>
        </p:nvSpPr>
        <p:spPr bwMode="auto">
          <a:xfrm>
            <a:off x="5145088" y="4956175"/>
            <a:ext cx="67786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 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0" name="Text Box 55"/>
          <p:cNvSpPr txBox="1">
            <a:spLocks noChangeArrowheads="1"/>
          </p:cNvSpPr>
          <p:nvPr/>
        </p:nvSpPr>
        <p:spPr bwMode="auto">
          <a:xfrm>
            <a:off x="1595438" y="4284663"/>
            <a:ext cx="12890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- 0. 9 6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21" name="Text Box 56"/>
          <p:cNvSpPr txBox="1">
            <a:spLocks noChangeArrowheads="1"/>
          </p:cNvSpPr>
          <p:nvPr/>
        </p:nvSpPr>
        <p:spPr bwMode="auto">
          <a:xfrm>
            <a:off x="2446338" y="4895850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2" name="Line 57"/>
          <p:cNvSpPr>
            <a:spLocks noChangeShapeType="1"/>
          </p:cNvSpPr>
          <p:nvPr/>
        </p:nvSpPr>
        <p:spPr bwMode="auto">
          <a:xfrm>
            <a:off x="1477963" y="4891088"/>
            <a:ext cx="15128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23" name="Text Box 58"/>
          <p:cNvSpPr txBox="1">
            <a:spLocks noChangeArrowheads="1"/>
          </p:cNvSpPr>
          <p:nvPr/>
        </p:nvSpPr>
        <p:spPr bwMode="auto">
          <a:xfrm>
            <a:off x="1536700" y="3821113"/>
            <a:ext cx="137001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3. 1 6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4" name="Line 59"/>
          <p:cNvSpPr>
            <a:spLocks noChangeShapeType="1"/>
          </p:cNvSpPr>
          <p:nvPr/>
        </p:nvSpPr>
        <p:spPr bwMode="auto">
          <a:xfrm>
            <a:off x="4929188" y="4911725"/>
            <a:ext cx="15128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25" name="Text Box 60"/>
          <p:cNvSpPr txBox="1">
            <a:spLocks noChangeArrowheads="1"/>
          </p:cNvSpPr>
          <p:nvPr/>
        </p:nvSpPr>
        <p:spPr bwMode="auto">
          <a:xfrm>
            <a:off x="4967288" y="3738563"/>
            <a:ext cx="1468437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1 0. 0 3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6" name="Text Box 61"/>
          <p:cNvSpPr txBox="1">
            <a:spLocks noChangeArrowheads="1"/>
          </p:cNvSpPr>
          <p:nvPr/>
        </p:nvSpPr>
        <p:spPr bwMode="auto">
          <a:xfrm>
            <a:off x="2160588" y="4902200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2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7" name="Text Box 62"/>
          <p:cNvSpPr txBox="1">
            <a:spLocks noChangeArrowheads="1"/>
          </p:cNvSpPr>
          <p:nvPr/>
        </p:nvSpPr>
        <p:spPr bwMode="auto">
          <a:xfrm>
            <a:off x="5678488" y="4957763"/>
            <a:ext cx="3810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5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8" name="Text Box 63"/>
          <p:cNvSpPr txBox="1">
            <a:spLocks noChangeArrowheads="1"/>
          </p:cNvSpPr>
          <p:nvPr/>
        </p:nvSpPr>
        <p:spPr bwMode="auto">
          <a:xfrm>
            <a:off x="5949950" y="4959350"/>
            <a:ext cx="3810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9" name="Rectangle 64"/>
          <p:cNvSpPr>
            <a:spLocks noChangeArrowheads="1"/>
          </p:cNvSpPr>
          <p:nvPr/>
        </p:nvSpPr>
        <p:spPr bwMode="auto">
          <a:xfrm>
            <a:off x="1709738" y="3476625"/>
            <a:ext cx="5397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﹒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0" name="Rectangle 65"/>
          <p:cNvSpPr>
            <a:spLocks noChangeArrowheads="1"/>
          </p:cNvSpPr>
          <p:nvPr/>
        </p:nvSpPr>
        <p:spPr bwMode="auto">
          <a:xfrm>
            <a:off x="4970463" y="3422650"/>
            <a:ext cx="5397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﹒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1" name="Line 66"/>
          <p:cNvSpPr>
            <a:spLocks noChangeShapeType="1"/>
          </p:cNvSpPr>
          <p:nvPr/>
        </p:nvSpPr>
        <p:spPr bwMode="auto">
          <a:xfrm>
            <a:off x="2473325" y="2579688"/>
            <a:ext cx="0" cy="1333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2" name="Text Box 67"/>
          <p:cNvSpPr txBox="1">
            <a:spLocks noChangeArrowheads="1"/>
          </p:cNvSpPr>
          <p:nvPr/>
        </p:nvSpPr>
        <p:spPr bwMode="auto">
          <a:xfrm>
            <a:off x="4745038" y="2814638"/>
            <a:ext cx="74136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1 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4" grpId="0"/>
      <p:bldP spid="15" grpId="0"/>
      <p:bldP spid="16" grpId="0"/>
      <p:bldP spid="18" grpId="0"/>
      <p:bldP spid="19" grpId="0"/>
      <p:bldP spid="21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77888" y="1023938"/>
            <a:ext cx="7639050" cy="1641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3.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一个身高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170.2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厘米的航天员飞上太空后，经过一段时间，身高增加了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3.5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厘米。此时他的身高是多少厘米？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5800" y="2089150"/>
            <a:ext cx="289560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89100" y="4156075"/>
            <a:ext cx="32385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170.2 + 3.5 =  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744913" y="4076700"/>
            <a:ext cx="2665412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173.7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（厘米）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689100" y="4787900"/>
            <a:ext cx="5832475" cy="608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答：此时他的身高是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173.7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厘米。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5038" y="1130300"/>
            <a:ext cx="6800850" cy="1123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4.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羊村长病了，喜羊羊带着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元钱去给村长买药。   </a:t>
            </a:r>
            <a:endParaRPr lang="en-US" altLang="zh-CN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AutoShape 37"/>
          <p:cNvSpPr>
            <a:spLocks noChangeArrowheads="1"/>
          </p:cNvSpPr>
          <p:nvPr/>
        </p:nvSpPr>
        <p:spPr bwMode="auto">
          <a:xfrm>
            <a:off x="3430588" y="1838325"/>
            <a:ext cx="2803525" cy="738188"/>
          </a:xfrm>
          <a:prstGeom prst="cloudCallout">
            <a:avLst>
              <a:gd name="adj1" fmla="val 48299"/>
              <a:gd name="adj2" fmla="val 59151"/>
            </a:avLst>
          </a:prstGeom>
          <a:solidFill>
            <a:srgbClr val="FFFFCC"/>
          </a:solidFill>
          <a:ln w="9525">
            <a:solidFill>
              <a:srgbClr val="00B0F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花了</a:t>
            </a:r>
            <a:r>
              <a:rPr lang="en-US" altLang="zh-CN" sz="2800" b="1" dirty="0">
                <a:latin typeface="+mn-lt"/>
                <a:ea typeface="+mn-ea"/>
              </a:rPr>
              <a:t>0.8</a:t>
            </a:r>
            <a:r>
              <a:rPr lang="zh-CN" altLang="en-US" sz="2800" dirty="0">
                <a:latin typeface="+mn-lt"/>
                <a:ea typeface="+mn-ea"/>
              </a:rPr>
              <a:t>元。</a:t>
            </a:r>
            <a:endParaRPr lang="zh-CN" altLang="en-US" sz="2800" dirty="0">
              <a:latin typeface="+mn-lt"/>
              <a:ea typeface="+mn-ea"/>
            </a:endParaRPr>
          </a:p>
        </p:txBody>
      </p:sp>
      <p:pic>
        <p:nvPicPr>
          <p:cNvPr id="20483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34113" y="1960563"/>
            <a:ext cx="211772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2"/>
          <p:cNvSpPr txBox="1">
            <a:spLocks noChangeArrowheads="1"/>
          </p:cNvSpPr>
          <p:nvPr/>
        </p:nvSpPr>
        <p:spPr bwMode="auto">
          <a:xfrm>
            <a:off x="3222625" y="3316288"/>
            <a:ext cx="87471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10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.0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" name="Text Box 53"/>
          <p:cNvSpPr txBox="1">
            <a:spLocks noChangeArrowheads="1"/>
          </p:cNvSpPr>
          <p:nvPr/>
        </p:nvSpPr>
        <p:spPr bwMode="auto">
          <a:xfrm>
            <a:off x="3222625" y="3784600"/>
            <a:ext cx="128587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- 0.8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7" name="Line 54"/>
          <p:cNvSpPr>
            <a:spLocks noChangeShapeType="1"/>
          </p:cNvSpPr>
          <p:nvPr/>
        </p:nvSpPr>
        <p:spPr bwMode="auto">
          <a:xfrm>
            <a:off x="2967038" y="4325938"/>
            <a:ext cx="1225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3430588" y="4335463"/>
            <a:ext cx="67627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9.2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0" name="Text Box 57"/>
          <p:cNvSpPr txBox="1">
            <a:spLocks noChangeArrowheads="1"/>
          </p:cNvSpPr>
          <p:nvPr/>
        </p:nvSpPr>
        <p:spPr bwMode="auto">
          <a:xfrm>
            <a:off x="1673225" y="4905375"/>
            <a:ext cx="35210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答：应该找回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9.2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元。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1" name="Group 59"/>
          <p:cNvGrpSpPr/>
          <p:nvPr/>
        </p:nvGrpSpPr>
        <p:grpSpPr bwMode="auto">
          <a:xfrm>
            <a:off x="1671638" y="2657475"/>
            <a:ext cx="3835400" cy="522288"/>
            <a:chOff x="69" y="-37"/>
            <a:chExt cx="2416" cy="329"/>
          </a:xfrm>
        </p:grpSpPr>
        <p:sp>
          <p:nvSpPr>
            <p:cNvPr id="12" name="Text Box 43"/>
            <p:cNvSpPr txBox="1">
              <a:spLocks noChangeArrowheads="1"/>
            </p:cNvSpPr>
            <p:nvPr/>
          </p:nvSpPr>
          <p:spPr bwMode="auto">
            <a:xfrm>
              <a:off x="69" y="-37"/>
              <a:ext cx="2416" cy="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10 – 0.8 =          </a:t>
              </a:r>
              <a:r>
                <a:rPr lang="zh-CN" altLang="en-US" sz="2800" b="1" dirty="0">
                  <a:latin typeface="+mn-lt"/>
                  <a:ea typeface="楷体_GB2312" pitchFamily="49" charset="-122"/>
                </a:rPr>
                <a:t>（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元</a:t>
              </a:r>
              <a:r>
                <a:rPr lang="zh-CN" altLang="en-US" sz="2800" b="1" dirty="0">
                  <a:latin typeface="+mn-lt"/>
                  <a:ea typeface="楷体_GB2312" pitchFamily="49" charset="-122"/>
                </a:rPr>
                <a:t>）</a:t>
              </a:r>
              <a:endParaRPr lang="zh-CN" altLang="en-US" sz="2800" b="1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13" name="Line 58"/>
            <p:cNvSpPr>
              <a:spLocks noChangeShapeType="1"/>
            </p:cNvSpPr>
            <p:nvPr/>
          </p:nvSpPr>
          <p:spPr bwMode="auto">
            <a:xfrm>
              <a:off x="1115" y="251"/>
              <a:ext cx="4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lt"/>
              </a:endParaRPr>
            </a:p>
          </p:txBody>
        </p:sp>
      </p:grpSp>
      <p:sp>
        <p:nvSpPr>
          <p:cNvPr id="9" name="Text Box 56"/>
          <p:cNvSpPr txBox="1">
            <a:spLocks noChangeArrowheads="1"/>
          </p:cNvSpPr>
          <p:nvPr/>
        </p:nvSpPr>
        <p:spPr bwMode="auto">
          <a:xfrm>
            <a:off x="3367088" y="2632075"/>
            <a:ext cx="6762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9.2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38"/>
          <p:cNvGrpSpPr/>
          <p:nvPr/>
        </p:nvGrpSpPr>
        <p:grpSpPr bwMode="auto">
          <a:xfrm>
            <a:off x="1543050" y="2767013"/>
            <a:ext cx="4608513" cy="522287"/>
            <a:chOff x="-46" y="-46"/>
            <a:chExt cx="2903" cy="329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-46" y="-46"/>
              <a:ext cx="2903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93.8+0.75=          </a:t>
              </a:r>
              <a:r>
                <a:rPr lang="zh-CN" altLang="en-US" sz="2800" b="1" dirty="0">
                  <a:latin typeface="+mn-lt"/>
                  <a:ea typeface="楷体_GB2312" pitchFamily="49" charset="-122"/>
                </a:rPr>
                <a:t>（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r>
                <a:rPr lang="zh-CN" altLang="en-US" sz="2800" b="1" dirty="0">
                  <a:latin typeface="+mn-lt"/>
                  <a:ea typeface="楷体_GB2312" pitchFamily="49" charset="-122"/>
                </a:rPr>
                <a:t>）    </a:t>
              </a:r>
              <a:endParaRPr lang="zh-CN" altLang="en-US" sz="2800" b="1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15" name="Line 37"/>
            <p:cNvSpPr>
              <a:spLocks noChangeShapeType="1"/>
            </p:cNvSpPr>
            <p:nvPr/>
          </p:nvSpPr>
          <p:spPr bwMode="auto">
            <a:xfrm>
              <a:off x="1065" y="280"/>
              <a:ext cx="68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04875" y="1131888"/>
            <a:ext cx="7191375" cy="1641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5.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青年歌手大奖赛中，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号选手演唱得分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93.8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分，综合素质得分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0.75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分。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号选手的总分是多少？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3457575" y="3432175"/>
            <a:ext cx="11874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93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8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grpSp>
        <p:nvGrpSpPr>
          <p:cNvPr id="4" name="Group 23"/>
          <p:cNvGrpSpPr/>
          <p:nvPr/>
        </p:nvGrpSpPr>
        <p:grpSpPr bwMode="auto">
          <a:xfrm>
            <a:off x="2921000" y="3930650"/>
            <a:ext cx="2017713" cy="522288"/>
            <a:chOff x="0" y="0"/>
            <a:chExt cx="1620" cy="329"/>
          </a:xfrm>
        </p:grpSpPr>
        <p:sp>
          <p:nvSpPr>
            <p:cNvPr id="5" name="Text Box 21"/>
            <p:cNvSpPr txBox="1">
              <a:spLocks noChangeArrowheads="1"/>
            </p:cNvSpPr>
            <p:nvPr/>
          </p:nvSpPr>
          <p:spPr bwMode="auto">
            <a:xfrm>
              <a:off x="667" y="0"/>
              <a:ext cx="953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0</a:t>
              </a: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rPr>
                <a:t>.</a:t>
              </a:r>
              <a:r>
                <a:rPr lang="en-US" altLang="zh-CN" sz="2800" b="1" dirty="0">
                  <a:latin typeface="+mn-lt"/>
                  <a:ea typeface="楷体_GB2312" pitchFamily="49" charset="-122"/>
                </a:rPr>
                <a:t>75</a:t>
              </a:r>
              <a:endParaRPr lang="en-US" altLang="zh-CN" sz="2800" b="1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6" name="Text Box 22"/>
            <p:cNvSpPr txBox="1">
              <a:spLocks noChangeArrowheads="1"/>
            </p:cNvSpPr>
            <p:nvPr/>
          </p:nvSpPr>
          <p:spPr bwMode="auto">
            <a:xfrm>
              <a:off x="0" y="0"/>
              <a:ext cx="319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>
                  <a:latin typeface="+mn-lt"/>
                  <a:ea typeface="楷体_GB2312" pitchFamily="49" charset="-122"/>
                </a:rPr>
                <a:t>+</a:t>
              </a:r>
              <a:endParaRPr lang="en-US" altLang="zh-CN" sz="2800" b="1">
                <a:latin typeface="+mn-lt"/>
                <a:ea typeface="楷体_GB2312" pitchFamily="49" charset="-122"/>
              </a:endParaRPr>
            </a:p>
          </p:txBody>
        </p:sp>
      </p:grpSp>
      <p:sp>
        <p:nvSpPr>
          <p:cNvPr id="7" name="Line 24"/>
          <p:cNvSpPr>
            <a:spLocks noChangeShapeType="1"/>
          </p:cNvSpPr>
          <p:nvPr/>
        </p:nvSpPr>
        <p:spPr bwMode="auto">
          <a:xfrm>
            <a:off x="3076575" y="4576763"/>
            <a:ext cx="1839913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3455988" y="4592638"/>
            <a:ext cx="14827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94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2800" b="1">
                <a:latin typeface="+mn-lt"/>
                <a:ea typeface="楷体_GB2312" pitchFamily="49" charset="-122"/>
              </a:rPr>
              <a:t>55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1543050" y="5113338"/>
            <a:ext cx="504031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号选手的总分是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94.55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分。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4559300" y="3427413"/>
            <a:ext cx="3810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3887788" y="4200525"/>
            <a:ext cx="311150" cy="3714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baseline="-250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</a:t>
            </a:r>
            <a:endParaRPr lang="en-US" altLang="zh-CN" sz="2800" b="1" baseline="-25000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3328988" y="2773363"/>
            <a:ext cx="122396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94.55   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0800" y="1149350"/>
            <a:ext cx="6635750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文本框 2"/>
          <p:cNvSpPr txBox="1">
            <a:spLocks noChangeArrowheads="1"/>
          </p:cNvSpPr>
          <p:nvPr/>
        </p:nvSpPr>
        <p:spPr bwMode="auto">
          <a:xfrm>
            <a:off x="620713" y="1570038"/>
            <a:ext cx="4794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6.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882650" y="3341688"/>
            <a:ext cx="724693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买一包薯片和一包虾条，需要多少元？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33"/>
          <p:cNvSpPr txBox="1">
            <a:spLocks noChangeArrowheads="1"/>
          </p:cNvSpPr>
          <p:nvPr/>
        </p:nvSpPr>
        <p:spPr bwMode="auto">
          <a:xfrm>
            <a:off x="1773238" y="3878263"/>
            <a:ext cx="279876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10.80 + 5.30=  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3849688" y="3824288"/>
            <a:ext cx="1943100" cy="6302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16.10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（元）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2534" name="Text Box 37"/>
          <p:cNvSpPr txBox="1">
            <a:spLocks noChangeArrowheads="1"/>
          </p:cNvSpPr>
          <p:nvPr/>
        </p:nvSpPr>
        <p:spPr bwMode="auto">
          <a:xfrm>
            <a:off x="882650" y="4468813"/>
            <a:ext cx="6769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一盒巧克力比一包方便面贵多少元？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1779588" y="4984750"/>
            <a:ext cx="2378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22.40 - 2.50 =  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39"/>
          <p:cNvSpPr txBox="1">
            <a:spLocks noChangeArrowheads="1"/>
          </p:cNvSpPr>
          <p:nvPr/>
        </p:nvSpPr>
        <p:spPr bwMode="auto">
          <a:xfrm>
            <a:off x="3816350" y="4930775"/>
            <a:ext cx="19431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19.90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（元） 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1225" y="1566863"/>
            <a:ext cx="6688138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10"/>
          <p:cNvSpPr/>
          <p:nvPr/>
        </p:nvSpPr>
        <p:spPr bwMode="auto">
          <a:xfrm>
            <a:off x="3428805" y="972257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新课导入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1477963" y="5100638"/>
            <a:ext cx="6038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从图中，你知道了哪些数学信息？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9"/>
          <p:cNvGrpSpPr/>
          <p:nvPr/>
        </p:nvGrpSpPr>
        <p:grpSpPr bwMode="auto">
          <a:xfrm>
            <a:off x="788988" y="4959350"/>
            <a:ext cx="714375" cy="792163"/>
            <a:chOff x="1000123" y="3809405"/>
            <a:chExt cx="714377" cy="794145"/>
          </a:xfrm>
        </p:grpSpPr>
        <p:grpSp>
          <p:nvGrpSpPr>
            <p:cNvPr id="4101" name="组合 7"/>
            <p:cNvGrpSpPr/>
            <p:nvPr/>
          </p:nvGrpSpPr>
          <p:grpSpPr bwMode="auto">
            <a:xfrm>
              <a:off x="1000123" y="3809405"/>
              <a:ext cx="714377" cy="794145"/>
              <a:chOff x="1000123" y="3809405"/>
              <a:chExt cx="714377" cy="794145"/>
            </a:xfrm>
          </p:grpSpPr>
          <p:sp>
            <p:nvSpPr>
              <p:cNvPr id="20" name="椭圆 19"/>
              <p:cNvSpPr/>
              <p:nvPr/>
            </p:nvSpPr>
            <p:spPr bwMode="auto">
              <a:xfrm>
                <a:off x="1000123" y="3809405"/>
                <a:ext cx="714377" cy="79414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>
                <a:off x="1000123" y="3809405"/>
                <a:ext cx="714377" cy="79414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1025523" y="3817363"/>
                <a:ext cx="663577" cy="778229"/>
              </a:xfrm>
              <a:prstGeom prst="ellipse">
                <a:avLst/>
              </a:prstGeom>
              <a:solidFill>
                <a:srgbClr val="FF99FF"/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105" name="TextBox 8"/>
            <p:cNvSpPr txBox="1">
              <a:spLocks noChangeArrowheads="1"/>
            </p:cNvSpPr>
            <p:nvPr/>
          </p:nvSpPr>
          <p:spPr bwMode="auto">
            <a:xfrm>
              <a:off x="1063623" y="3881474"/>
              <a:ext cx="591187" cy="682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FF"/>
                  </a:solidFill>
                  <a:ea typeface="黑体" panose="02010609060101010101" pitchFamily="49" charset="-122"/>
                </a:rPr>
                <a:t>想</a:t>
              </a:r>
              <a:endParaRPr lang="zh-CN" altLang="en-US" sz="32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4106" name="组合 5"/>
          <p:cNvGrpSpPr/>
          <p:nvPr/>
        </p:nvGrpSpPr>
        <p:grpSpPr bwMode="auto">
          <a:xfrm>
            <a:off x="1385888" y="3638550"/>
            <a:ext cx="2797175" cy="1511300"/>
            <a:chOff x="2437345" y="2630060"/>
            <a:chExt cx="2797435" cy="1511515"/>
          </a:xfrm>
        </p:grpSpPr>
        <p:sp>
          <p:nvSpPr>
            <p:cNvPr id="4107" name="AutoShape 23"/>
            <p:cNvSpPr>
              <a:spLocks noChangeArrowheads="1"/>
            </p:cNvSpPr>
            <p:nvPr/>
          </p:nvSpPr>
          <p:spPr bwMode="auto">
            <a:xfrm>
              <a:off x="2437345" y="2835942"/>
              <a:ext cx="2797435" cy="1305633"/>
            </a:xfrm>
            <a:custGeom>
              <a:avLst/>
              <a:gdLst>
                <a:gd name="T0" fmla="*/ 472401 w 3015217"/>
                <a:gd name="T1" fmla="*/ 1354010 h 1568483"/>
                <a:gd name="T2" fmla="*/ 137755 w 3015217"/>
                <a:gd name="T3" fmla="*/ 1110659 h 1568483"/>
                <a:gd name="T4" fmla="*/ 1267071 w 3015217"/>
                <a:gd name="T5" fmla="*/ 10079 h 1568483"/>
                <a:gd name="T6" fmla="*/ 2717527 w 3015217"/>
                <a:gd name="T7" fmla="*/ 316993 h 1568483"/>
                <a:gd name="T8" fmla="*/ 1862533 w 3015217"/>
                <a:gd name="T9" fmla="*/ 1546394 h 1568483"/>
                <a:gd name="T10" fmla="*/ 472401 w 3015217"/>
                <a:gd name="T11" fmla="*/ 1354010 h 1568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5217" h="1568483">
                  <a:moveTo>
                    <a:pt x="472401" y="1354010"/>
                  </a:moveTo>
                  <a:cubicBezTo>
                    <a:pt x="380199" y="1314726"/>
                    <a:pt x="224385" y="1191773"/>
                    <a:pt x="137755" y="1110659"/>
                  </a:cubicBezTo>
                  <a:cubicBezTo>
                    <a:pt x="-276413" y="639684"/>
                    <a:pt x="284776" y="92775"/>
                    <a:pt x="1267071" y="10079"/>
                  </a:cubicBezTo>
                  <a:cubicBezTo>
                    <a:pt x="1822737" y="-36700"/>
                    <a:pt x="2382152" y="81671"/>
                    <a:pt x="2717527" y="316993"/>
                  </a:cubicBezTo>
                  <a:cubicBezTo>
                    <a:pt x="3360223" y="767953"/>
                    <a:pt x="2910854" y="1414103"/>
                    <a:pt x="1862533" y="1546394"/>
                  </a:cubicBezTo>
                  <a:cubicBezTo>
                    <a:pt x="1366468" y="1608994"/>
                    <a:pt x="843248" y="1536584"/>
                    <a:pt x="472401" y="1354010"/>
                  </a:cubicBez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文本框 2"/>
            <p:cNvSpPr txBox="1">
              <a:spLocks noChangeArrowheads="1"/>
            </p:cNvSpPr>
            <p:nvPr/>
          </p:nvSpPr>
          <p:spPr bwMode="auto">
            <a:xfrm>
              <a:off x="2769163" y="2988886"/>
              <a:ext cx="2389410" cy="953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 dirty="0"/>
                <a:t>我出生时我的胸围是</a:t>
              </a:r>
              <a:r>
                <a:rPr lang="en-US" altLang="zh-CN" sz="2800" b="1" dirty="0"/>
                <a:t>0.77</a:t>
              </a:r>
              <a:r>
                <a:rPr lang="zh-CN" altLang="en-US" sz="2800" dirty="0"/>
                <a:t>米。</a:t>
              </a:r>
              <a:endParaRPr lang="zh-CN" altLang="en-US" sz="2800" dirty="0"/>
            </a:p>
          </p:txBody>
        </p:sp>
        <p:sp>
          <p:nvSpPr>
            <p:cNvPr id="4109" name="等腰三角形 4"/>
            <p:cNvSpPr>
              <a:spLocks noChangeArrowheads="1"/>
            </p:cNvSpPr>
            <p:nvPr/>
          </p:nvSpPr>
          <p:spPr bwMode="auto">
            <a:xfrm>
              <a:off x="2769392" y="2630060"/>
              <a:ext cx="477043" cy="411765"/>
            </a:xfrm>
            <a:custGeom>
              <a:avLst/>
              <a:gdLst>
                <a:gd name="T0" fmla="*/ 145256 w 477043"/>
                <a:gd name="T1" fmla="*/ 411765 h 411765"/>
                <a:gd name="T2" fmla="*/ 0 w 477043"/>
                <a:gd name="T3" fmla="*/ 0 h 411765"/>
                <a:gd name="T4" fmla="*/ 477043 w 477043"/>
                <a:gd name="T5" fmla="*/ 411765 h 411765"/>
                <a:gd name="T6" fmla="*/ 145256 w 477043"/>
                <a:gd name="T7" fmla="*/ 411765 h 41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043" h="411765">
                  <a:moveTo>
                    <a:pt x="145256" y="411765"/>
                  </a:moveTo>
                  <a:lnTo>
                    <a:pt x="0" y="0"/>
                  </a:lnTo>
                  <a:lnTo>
                    <a:pt x="477043" y="411765"/>
                  </a:lnTo>
                  <a:lnTo>
                    <a:pt x="145256" y="411765"/>
                  </a:ln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0" name="组合 22"/>
          <p:cNvGrpSpPr/>
          <p:nvPr/>
        </p:nvGrpSpPr>
        <p:grpSpPr bwMode="auto">
          <a:xfrm>
            <a:off x="4662488" y="3524250"/>
            <a:ext cx="3054350" cy="1511300"/>
            <a:chOff x="2437345" y="2630060"/>
            <a:chExt cx="3053648" cy="1511515"/>
          </a:xfrm>
        </p:grpSpPr>
        <p:sp>
          <p:nvSpPr>
            <p:cNvPr id="4111" name="AutoShape 23"/>
            <p:cNvSpPr>
              <a:spLocks noChangeArrowheads="1"/>
            </p:cNvSpPr>
            <p:nvPr/>
          </p:nvSpPr>
          <p:spPr bwMode="auto">
            <a:xfrm>
              <a:off x="2437345" y="2835942"/>
              <a:ext cx="3053648" cy="1305633"/>
            </a:xfrm>
            <a:custGeom>
              <a:avLst/>
              <a:gdLst>
                <a:gd name="T0" fmla="*/ 472401 w 3015217"/>
                <a:gd name="T1" fmla="*/ 1354010 h 1568483"/>
                <a:gd name="T2" fmla="*/ 137755 w 3015217"/>
                <a:gd name="T3" fmla="*/ 1110659 h 1568483"/>
                <a:gd name="T4" fmla="*/ 1267071 w 3015217"/>
                <a:gd name="T5" fmla="*/ 10079 h 1568483"/>
                <a:gd name="T6" fmla="*/ 2717527 w 3015217"/>
                <a:gd name="T7" fmla="*/ 316993 h 1568483"/>
                <a:gd name="T8" fmla="*/ 1862533 w 3015217"/>
                <a:gd name="T9" fmla="*/ 1546394 h 1568483"/>
                <a:gd name="T10" fmla="*/ 472401 w 3015217"/>
                <a:gd name="T11" fmla="*/ 1354010 h 1568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5217" h="1568483">
                  <a:moveTo>
                    <a:pt x="472401" y="1354010"/>
                  </a:moveTo>
                  <a:cubicBezTo>
                    <a:pt x="380199" y="1314726"/>
                    <a:pt x="224385" y="1191773"/>
                    <a:pt x="137755" y="1110659"/>
                  </a:cubicBezTo>
                  <a:cubicBezTo>
                    <a:pt x="-276413" y="639684"/>
                    <a:pt x="284776" y="92775"/>
                    <a:pt x="1267071" y="10079"/>
                  </a:cubicBezTo>
                  <a:cubicBezTo>
                    <a:pt x="1822737" y="-36700"/>
                    <a:pt x="2382152" y="81671"/>
                    <a:pt x="2717527" y="316993"/>
                  </a:cubicBezTo>
                  <a:cubicBezTo>
                    <a:pt x="3360223" y="767953"/>
                    <a:pt x="2910854" y="1414103"/>
                    <a:pt x="1862533" y="1546394"/>
                  </a:cubicBezTo>
                  <a:cubicBezTo>
                    <a:pt x="1366468" y="1608994"/>
                    <a:pt x="843248" y="1536584"/>
                    <a:pt x="472401" y="1354010"/>
                  </a:cubicBez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文本框 24"/>
            <p:cNvSpPr txBox="1">
              <a:spLocks noChangeArrowheads="1"/>
            </p:cNvSpPr>
            <p:nvPr/>
          </p:nvSpPr>
          <p:spPr bwMode="auto">
            <a:xfrm>
              <a:off x="2691287" y="3028580"/>
              <a:ext cx="2721936" cy="95263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我出生时的胸围比健健多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0.03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米。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13" name="等腰三角形 4"/>
            <p:cNvSpPr>
              <a:spLocks noChangeArrowheads="1"/>
            </p:cNvSpPr>
            <p:nvPr/>
          </p:nvSpPr>
          <p:spPr bwMode="auto">
            <a:xfrm>
              <a:off x="2769392" y="2630060"/>
              <a:ext cx="477043" cy="411765"/>
            </a:xfrm>
            <a:custGeom>
              <a:avLst/>
              <a:gdLst>
                <a:gd name="T0" fmla="*/ 145256 w 477043"/>
                <a:gd name="T1" fmla="*/ 411765 h 411765"/>
                <a:gd name="T2" fmla="*/ 0 w 477043"/>
                <a:gd name="T3" fmla="*/ 0 h 411765"/>
                <a:gd name="T4" fmla="*/ 477043 w 477043"/>
                <a:gd name="T5" fmla="*/ 411765 h 411765"/>
                <a:gd name="T6" fmla="*/ 145256 w 477043"/>
                <a:gd name="T7" fmla="*/ 411765 h 41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043" h="411765">
                  <a:moveTo>
                    <a:pt x="145256" y="411765"/>
                  </a:moveTo>
                  <a:lnTo>
                    <a:pt x="0" y="0"/>
                  </a:lnTo>
                  <a:lnTo>
                    <a:pt x="477043" y="411765"/>
                  </a:lnTo>
                  <a:lnTo>
                    <a:pt x="145256" y="411765"/>
                  </a:ln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0800" y="1149350"/>
            <a:ext cx="6635750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620713" y="1570038"/>
            <a:ext cx="4794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6.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23555" name="Text Box 31"/>
          <p:cNvSpPr txBox="1">
            <a:spLocks noChangeArrowheads="1"/>
          </p:cNvSpPr>
          <p:nvPr/>
        </p:nvSpPr>
        <p:spPr bwMode="auto">
          <a:xfrm>
            <a:off x="866775" y="3292475"/>
            <a:ext cx="67691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东东买了一包虾条，付了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元钱，应找回多少钱？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556" name="Text Box 32"/>
          <p:cNvSpPr txBox="1">
            <a:spLocks noChangeArrowheads="1"/>
          </p:cNvSpPr>
          <p:nvPr/>
        </p:nvSpPr>
        <p:spPr bwMode="auto">
          <a:xfrm>
            <a:off x="847725" y="4930775"/>
            <a:ext cx="61610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你还能提出什么问题？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40"/>
          <p:cNvSpPr txBox="1">
            <a:spLocks noChangeArrowheads="1"/>
          </p:cNvSpPr>
          <p:nvPr/>
        </p:nvSpPr>
        <p:spPr bwMode="auto">
          <a:xfrm>
            <a:off x="1604963" y="4357688"/>
            <a:ext cx="1943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10 - 5.30 =  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41"/>
          <p:cNvSpPr txBox="1">
            <a:spLocks noChangeArrowheads="1"/>
          </p:cNvSpPr>
          <p:nvPr/>
        </p:nvSpPr>
        <p:spPr bwMode="auto">
          <a:xfrm>
            <a:off x="3225800" y="4343400"/>
            <a:ext cx="1943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4.70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（元）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19513" y="1042988"/>
            <a:ext cx="5064125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600075" y="1416050"/>
            <a:ext cx="3884613" cy="1123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7.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小强和小英各跳了多少米？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1323975" y="3063875"/>
            <a:ext cx="32385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1.10 + 0.05 =  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3395663" y="3017838"/>
            <a:ext cx="1943100" cy="6302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1.15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1323975" y="2497138"/>
            <a:ext cx="1079500" cy="6302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小强：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1323975" y="4178300"/>
            <a:ext cx="32385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1.15 - 0.16 =  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3333750" y="4151313"/>
            <a:ext cx="1943100" cy="6302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0.99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1323975" y="3578225"/>
            <a:ext cx="10795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小英： 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32"/>
          <p:cNvSpPr txBox="1">
            <a:spLocks noChangeArrowheads="1"/>
          </p:cNvSpPr>
          <p:nvPr/>
        </p:nvSpPr>
        <p:spPr bwMode="auto">
          <a:xfrm>
            <a:off x="1323975" y="4797425"/>
            <a:ext cx="6534150" cy="608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答：小强跳了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1.15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米，小英跳了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0.99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3"/>
          <p:cNvSpPr txBox="1">
            <a:spLocks noChangeArrowheads="1"/>
          </p:cNvSpPr>
          <p:nvPr/>
        </p:nvSpPr>
        <p:spPr bwMode="auto">
          <a:xfrm>
            <a:off x="1111250" y="1608138"/>
            <a:ext cx="3095625" cy="608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谁跳得最低？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4376738" y="2368550"/>
            <a:ext cx="1008062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 1.15</a:t>
            </a:r>
            <a:r>
              <a:rPr lang="zh-CN" altLang="en-US" sz="2800" b="1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3152775" y="2355850"/>
            <a:ext cx="1008063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 1.10</a:t>
            </a:r>
            <a:r>
              <a:rPr lang="zh-CN" altLang="en-US" sz="2800" b="1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1928813" y="2343150"/>
            <a:ext cx="1008062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 0.99</a:t>
            </a:r>
            <a:r>
              <a:rPr lang="zh-CN" altLang="en-US" sz="2800" b="1"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Rectangle 38"/>
          <p:cNvSpPr>
            <a:spLocks noChangeArrowheads="1"/>
          </p:cNvSpPr>
          <p:nvPr/>
        </p:nvSpPr>
        <p:spPr bwMode="auto">
          <a:xfrm>
            <a:off x="2865438" y="2439988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>
                <a:latin typeface="+mn-lt"/>
                <a:ea typeface="黑体" panose="02010609060101010101" pitchFamily="49" charset="-122"/>
              </a:rPr>
              <a:t>﹤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4089400" y="2439988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>
                <a:latin typeface="+mn-lt"/>
                <a:ea typeface="黑体" panose="02010609060101010101" pitchFamily="49" charset="-122"/>
              </a:rPr>
              <a:t>﹤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963738" y="3235325"/>
            <a:ext cx="4824412" cy="608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小英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跳得最低。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2774950"/>
            <a:ext cx="7112000" cy="1198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3527569" y="1301717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课堂小结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5000" y="2647950"/>
            <a:ext cx="5468938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570911" y="1203491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课后作业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1858963" y="4162425"/>
            <a:ext cx="60912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根据这些信息，你能提出什么问题？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2" name="图片 1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2175" y="4071938"/>
            <a:ext cx="966788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2175" y="1871663"/>
            <a:ext cx="77533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2"/>
          <p:cNvSpPr txBox="1">
            <a:spLocks noChangeArrowheads="1"/>
          </p:cNvSpPr>
          <p:nvPr/>
        </p:nvSpPr>
        <p:spPr bwMode="auto">
          <a:xfrm>
            <a:off x="1208088" y="1130300"/>
            <a:ext cx="693896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克隆牛“健健”与“壮壮”出生时情况记录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3376757" y="944878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合作探究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6146" name="组合 3"/>
          <p:cNvGrpSpPr/>
          <p:nvPr/>
        </p:nvGrpSpPr>
        <p:grpSpPr bwMode="auto">
          <a:xfrm>
            <a:off x="844550" y="1841500"/>
            <a:ext cx="6875463" cy="754063"/>
            <a:chOff x="866775" y="1060451"/>
            <a:chExt cx="6875463" cy="755110"/>
          </a:xfrm>
        </p:grpSpPr>
        <p:pic>
          <p:nvPicPr>
            <p:cNvPr id="614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0585" y="1100992"/>
              <a:ext cx="671448" cy="714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48" name="组合 3"/>
            <p:cNvGrpSpPr/>
            <p:nvPr/>
          </p:nvGrpSpPr>
          <p:grpSpPr bwMode="auto">
            <a:xfrm>
              <a:off x="866775" y="1060451"/>
              <a:ext cx="6875463" cy="658810"/>
              <a:chOff x="301640" y="1089886"/>
              <a:chExt cx="6874738" cy="657972"/>
            </a:xfrm>
          </p:grpSpPr>
          <p:pic>
            <p:nvPicPr>
              <p:cNvPr id="6149" name="图片 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01640" y="1200150"/>
                <a:ext cx="554038" cy="47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0" name="组合 38"/>
              <p:cNvGrpSpPr/>
              <p:nvPr/>
            </p:nvGrpSpPr>
            <p:grpSpPr bwMode="auto">
              <a:xfrm>
                <a:off x="1450307" y="1089886"/>
                <a:ext cx="5726071" cy="657972"/>
                <a:chOff x="1770683" y="1274172"/>
                <a:chExt cx="5726303" cy="657625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101424" y="1274172"/>
                  <a:ext cx="5395562" cy="656953"/>
                </a:xfrm>
                <a:prstGeom prst="rect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2800" dirty="0">
                      <a:solidFill>
                        <a:srgbClr val="FF66CC"/>
                      </a:solidFill>
                      <a:latin typeface="黑体" panose="02010609060101010101" pitchFamily="49" charset="-122"/>
                    </a:rPr>
                    <a:t>“壮壮”出生时的胸围是多少？</a:t>
                  </a:r>
                  <a:endParaRPr lang="zh-CN" altLang="en-US" sz="2800" dirty="0">
                    <a:solidFill>
                      <a:srgbClr val="FF66CC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38" name="直角三角形 37"/>
                <p:cNvSpPr/>
                <p:nvPr/>
              </p:nvSpPr>
              <p:spPr>
                <a:xfrm flipH="1">
                  <a:off x="1771245" y="1588367"/>
                  <a:ext cx="428597" cy="165032"/>
                </a:xfrm>
                <a:prstGeom prst="rtTriangle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2800">
                    <a:solidFill>
                      <a:srgbClr val="FF66CC"/>
                    </a:solidFill>
                  </a:endParaRPr>
                </a:p>
              </p:txBody>
            </p:sp>
          </p:grpSp>
        </p:grpSp>
      </p:grpSp>
      <p:grpSp>
        <p:nvGrpSpPr>
          <p:cNvPr id="5126" name="Group 87"/>
          <p:cNvGrpSpPr/>
          <p:nvPr/>
        </p:nvGrpSpPr>
        <p:grpSpPr bwMode="auto">
          <a:xfrm>
            <a:off x="2324100" y="2814638"/>
            <a:ext cx="4633913" cy="1431925"/>
            <a:chOff x="0" y="0"/>
            <a:chExt cx="2919" cy="902"/>
          </a:xfrm>
        </p:grpSpPr>
        <p:sp>
          <p:nvSpPr>
            <p:cNvPr id="6154" name="Rectangle 85"/>
            <p:cNvSpPr>
              <a:spLocks noChangeArrowheads="1"/>
            </p:cNvSpPr>
            <p:nvPr/>
          </p:nvSpPr>
          <p:spPr bwMode="auto">
            <a:xfrm>
              <a:off x="0" y="0"/>
              <a:ext cx="2919" cy="90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Text Box 83"/>
            <p:cNvSpPr txBox="1">
              <a:spLocks noChangeArrowheads="1"/>
            </p:cNvSpPr>
            <p:nvPr/>
          </p:nvSpPr>
          <p:spPr bwMode="auto">
            <a:xfrm>
              <a:off x="104" y="112"/>
              <a:ext cx="2711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n-lt"/>
                  <a:ea typeface="+mn-ea"/>
                </a:rPr>
                <a:t>“健健”的胸围是</a:t>
              </a:r>
              <a:r>
                <a:rPr lang="en-US" altLang="zh-CN" sz="2800" b="1" dirty="0">
                  <a:latin typeface="+mn-lt"/>
                  <a:ea typeface="+mn-ea"/>
                </a:rPr>
                <a:t>0.77</a:t>
              </a:r>
              <a:r>
                <a:rPr lang="zh-CN" altLang="en-US" sz="2800" dirty="0">
                  <a:latin typeface="+mn-lt"/>
                  <a:ea typeface="+mn-ea"/>
                </a:rPr>
                <a:t>米。  </a:t>
              </a:r>
              <a:endParaRPr lang="zh-CN" altLang="en-US" sz="2800" dirty="0">
                <a:latin typeface="+mn-lt"/>
                <a:ea typeface="+mn-ea"/>
              </a:endParaRPr>
            </a:p>
          </p:txBody>
        </p:sp>
        <p:sp>
          <p:nvSpPr>
            <p:cNvPr id="39" name="Text Box 84"/>
            <p:cNvSpPr txBox="1">
              <a:spLocks noChangeArrowheads="1"/>
            </p:cNvSpPr>
            <p:nvPr/>
          </p:nvSpPr>
          <p:spPr bwMode="auto">
            <a:xfrm>
              <a:off x="135" y="464"/>
              <a:ext cx="2743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n-lt"/>
                  <a:ea typeface="+mn-ea"/>
                </a:rPr>
                <a:t>“壮壮”比健健多</a:t>
              </a:r>
              <a:r>
                <a:rPr lang="en-US" altLang="zh-CN" sz="2800" b="1" dirty="0">
                  <a:latin typeface="+mn-lt"/>
                  <a:ea typeface="+mn-ea"/>
                </a:rPr>
                <a:t>0.03</a:t>
              </a:r>
              <a:r>
                <a:rPr lang="zh-CN" altLang="en-US" sz="2800" dirty="0">
                  <a:latin typeface="+mn-lt"/>
                  <a:ea typeface="+mn-ea"/>
                </a:rPr>
                <a:t>米。</a:t>
              </a:r>
              <a:endParaRPr lang="zh-CN" altLang="en-US" sz="2800" dirty="0">
                <a:latin typeface="+mn-lt"/>
                <a:ea typeface="+mn-ea"/>
              </a:endParaRPr>
            </a:p>
          </p:txBody>
        </p:sp>
      </p:grp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1506538" y="4735513"/>
            <a:ext cx="75612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0.77       +       0.03        =    ____  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）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97213" y="1998663"/>
            <a:ext cx="267176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            =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Rectangle 595"/>
          <p:cNvSpPr>
            <a:spLocks noChangeArrowheads="1"/>
          </p:cNvSpPr>
          <p:nvPr/>
        </p:nvSpPr>
        <p:spPr bwMode="auto">
          <a:xfrm>
            <a:off x="7354888" y="4244975"/>
            <a:ext cx="215900" cy="647700"/>
          </a:xfrm>
          <a:prstGeom prst="rect">
            <a:avLst/>
          </a:prstGeom>
          <a:solidFill>
            <a:srgbClr val="FF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Rectangle 594"/>
          <p:cNvSpPr>
            <a:spLocks noChangeArrowheads="1"/>
          </p:cNvSpPr>
          <p:nvPr/>
        </p:nvSpPr>
        <p:spPr bwMode="auto">
          <a:xfrm>
            <a:off x="7346950" y="2751138"/>
            <a:ext cx="227013" cy="149383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Rectangle 593"/>
          <p:cNvSpPr>
            <a:spLocks noChangeArrowheads="1"/>
          </p:cNvSpPr>
          <p:nvPr/>
        </p:nvSpPr>
        <p:spPr bwMode="auto">
          <a:xfrm>
            <a:off x="5865813" y="2754313"/>
            <a:ext cx="1497012" cy="21336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Rectangle 232"/>
          <p:cNvSpPr>
            <a:spLocks noChangeArrowheads="1"/>
          </p:cNvSpPr>
          <p:nvPr/>
        </p:nvSpPr>
        <p:spPr bwMode="auto">
          <a:xfrm>
            <a:off x="3419475" y="4267200"/>
            <a:ext cx="207963" cy="647700"/>
          </a:xfrm>
          <a:prstGeom prst="rect">
            <a:avLst/>
          </a:prstGeom>
          <a:solidFill>
            <a:srgbClr val="FF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Rectangle 230"/>
          <p:cNvSpPr>
            <a:spLocks noChangeArrowheads="1"/>
          </p:cNvSpPr>
          <p:nvPr/>
        </p:nvSpPr>
        <p:spPr bwMode="auto">
          <a:xfrm>
            <a:off x="2463800" y="2778125"/>
            <a:ext cx="206375" cy="148907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Rectangle 229"/>
          <p:cNvSpPr>
            <a:spLocks noChangeArrowheads="1"/>
          </p:cNvSpPr>
          <p:nvPr/>
        </p:nvSpPr>
        <p:spPr bwMode="auto">
          <a:xfrm>
            <a:off x="968375" y="2773363"/>
            <a:ext cx="1484313" cy="21336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5" name="Group 3"/>
          <p:cNvGrpSpPr/>
          <p:nvPr/>
        </p:nvGrpSpPr>
        <p:grpSpPr bwMode="auto">
          <a:xfrm>
            <a:off x="3416300" y="2770188"/>
            <a:ext cx="2133600" cy="2133600"/>
            <a:chOff x="0" y="0"/>
            <a:chExt cx="5760" cy="5760"/>
          </a:xfrm>
        </p:grpSpPr>
        <p:grpSp>
          <p:nvGrpSpPr>
            <p:cNvPr id="8201" name="Group 4"/>
            <p:cNvGrpSpPr/>
            <p:nvPr/>
          </p:nvGrpSpPr>
          <p:grpSpPr bwMode="auto">
            <a:xfrm>
              <a:off x="0" y="0"/>
              <a:ext cx="5760" cy="3456"/>
              <a:chOff x="0" y="0"/>
              <a:chExt cx="5760" cy="3456"/>
            </a:xfrm>
          </p:grpSpPr>
          <p:grpSp>
            <p:nvGrpSpPr>
              <p:cNvPr id="8202" name="Group 5"/>
              <p:cNvGrpSpPr/>
              <p:nvPr/>
            </p:nvGrpSpPr>
            <p:grpSpPr bwMode="auto">
              <a:xfrm>
                <a:off x="0" y="0"/>
                <a:ext cx="5760" cy="576"/>
                <a:chOff x="0" y="0"/>
                <a:chExt cx="5760" cy="576"/>
              </a:xfrm>
            </p:grpSpPr>
            <p:sp>
              <p:nvSpPr>
                <p:cNvPr id="8203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04" name="Rectangle 7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05" name="Rectangle 8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06" name="Rectangle 9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07" name="Rectangle 10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08" name="Rectangle 11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09" name="Rectangle 12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0" name="Rectangle 13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1" name="Rectangle 14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2" name="Rectangle 15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13" name="Group 16"/>
              <p:cNvGrpSpPr/>
              <p:nvPr/>
            </p:nvGrpSpPr>
            <p:grpSpPr bwMode="auto">
              <a:xfrm>
                <a:off x="0" y="576"/>
                <a:ext cx="5760" cy="576"/>
                <a:chOff x="0" y="0"/>
                <a:chExt cx="5760" cy="576"/>
              </a:xfrm>
            </p:grpSpPr>
            <p:sp>
              <p:nvSpPr>
                <p:cNvPr id="8214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5" name="Rectangle 18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6" name="Rectangle 19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7" name="Rectangle 20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8" name="Rectangle 21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19" name="Rectangle 22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0" name="Rectangle 23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1" name="Rectangle 24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2" name="Rectangle 25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3" name="Rectangle 26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4" name="Group 27"/>
              <p:cNvGrpSpPr/>
              <p:nvPr/>
            </p:nvGrpSpPr>
            <p:grpSpPr bwMode="auto">
              <a:xfrm>
                <a:off x="0" y="1152"/>
                <a:ext cx="5760" cy="576"/>
                <a:chOff x="0" y="0"/>
                <a:chExt cx="5760" cy="576"/>
              </a:xfrm>
            </p:grpSpPr>
            <p:sp>
              <p:nvSpPr>
                <p:cNvPr id="8225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6" name="Rectangle 29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7" name="Rectangle 30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8" name="Rectangle 31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9" name="Rectangle 32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0" name="Rectangle 33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1" name="Rectangle 34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2" name="Rectangle 35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3" name="Rectangle 36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4" name="Rectangle 37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5" name="Group 38"/>
              <p:cNvGrpSpPr/>
              <p:nvPr/>
            </p:nvGrpSpPr>
            <p:grpSpPr bwMode="auto">
              <a:xfrm>
                <a:off x="0" y="1728"/>
                <a:ext cx="5760" cy="576"/>
                <a:chOff x="0" y="0"/>
                <a:chExt cx="5760" cy="576"/>
              </a:xfrm>
            </p:grpSpPr>
            <p:sp>
              <p:nvSpPr>
                <p:cNvPr id="8236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7" name="Rectangle 40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8" name="Rectangle 41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9" name="Rectangle 42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0" name="Rectangle 43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1" name="Rectangle 44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2" name="Rectangle 45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3" name="Rectangle 46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4" name="Rectangle 47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5" name="Rectangle 48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46" name="Group 49"/>
              <p:cNvGrpSpPr/>
              <p:nvPr/>
            </p:nvGrpSpPr>
            <p:grpSpPr bwMode="auto">
              <a:xfrm>
                <a:off x="0" y="2304"/>
                <a:ext cx="5760" cy="576"/>
                <a:chOff x="0" y="0"/>
                <a:chExt cx="5760" cy="576"/>
              </a:xfrm>
            </p:grpSpPr>
            <p:sp>
              <p:nvSpPr>
                <p:cNvPr id="8247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8" name="Rectangle 51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9" name="Rectangle 52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0" name="Rectangle 53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1" name="Rectangle 54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2" name="Rectangle 55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3" name="Rectangle 56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4" name="Rectangle 57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5" name="Rectangle 58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6" name="Rectangle 59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57" name="Group 60"/>
              <p:cNvGrpSpPr/>
              <p:nvPr/>
            </p:nvGrpSpPr>
            <p:grpSpPr bwMode="auto">
              <a:xfrm>
                <a:off x="0" y="2880"/>
                <a:ext cx="5760" cy="576"/>
                <a:chOff x="0" y="0"/>
                <a:chExt cx="5760" cy="576"/>
              </a:xfrm>
            </p:grpSpPr>
            <p:sp>
              <p:nvSpPr>
                <p:cNvPr id="8258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9" name="Rectangle 62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0" name="Rectangle 63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1" name="Rectangle 64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2" name="Rectangle 65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3" name="Rectangle 66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4" name="Rectangle 67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5" name="Rectangle 68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6" name="Rectangle 69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7" name="Rectangle 70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68" name="Group 71"/>
            <p:cNvGrpSpPr/>
            <p:nvPr/>
          </p:nvGrpSpPr>
          <p:grpSpPr bwMode="auto">
            <a:xfrm>
              <a:off x="0" y="3456"/>
              <a:ext cx="5760" cy="576"/>
              <a:chOff x="0" y="0"/>
              <a:chExt cx="5760" cy="576"/>
            </a:xfrm>
          </p:grpSpPr>
          <p:sp>
            <p:nvSpPr>
              <p:cNvPr id="8269" name="Rectangle 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0" name="Rectangle 73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1" name="Rectangle 74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2" name="Rectangle 75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3" name="Rectangle 76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4" name="Rectangle 77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5" name="Rectangle 78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6" name="Rectangle 79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7" name="Rectangle 80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8" name="Rectangle 81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279" name="Group 82"/>
            <p:cNvGrpSpPr/>
            <p:nvPr/>
          </p:nvGrpSpPr>
          <p:grpSpPr bwMode="auto">
            <a:xfrm>
              <a:off x="0" y="4032"/>
              <a:ext cx="5760" cy="576"/>
              <a:chOff x="0" y="0"/>
              <a:chExt cx="5760" cy="576"/>
            </a:xfrm>
          </p:grpSpPr>
          <p:sp>
            <p:nvSpPr>
              <p:cNvPr id="8280" name="Rectangle 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1" name="Rectangle 84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2" name="Rectangle 85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3" name="Rectangle 86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4" name="Rectangle 87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5" name="Rectangle 88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6" name="Rectangle 89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7" name="Rectangle 90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8" name="Rectangle 91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9" name="Rectangle 92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290" name="Group 93"/>
            <p:cNvGrpSpPr/>
            <p:nvPr/>
          </p:nvGrpSpPr>
          <p:grpSpPr bwMode="auto">
            <a:xfrm>
              <a:off x="0" y="4608"/>
              <a:ext cx="5760" cy="576"/>
              <a:chOff x="0" y="0"/>
              <a:chExt cx="5760" cy="576"/>
            </a:xfrm>
          </p:grpSpPr>
          <p:sp>
            <p:nvSpPr>
              <p:cNvPr id="8291" name="Rectangle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2" name="Rectangle 95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3" name="Rectangle 96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4" name="Rectangle 97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5" name="Rectangle 98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6" name="Rectangle 99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7" name="Rectangle 100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8" name="Rectangle 101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9" name="Rectangle 102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0" name="Rectangle 103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301" name="Group 104"/>
            <p:cNvGrpSpPr/>
            <p:nvPr/>
          </p:nvGrpSpPr>
          <p:grpSpPr bwMode="auto">
            <a:xfrm>
              <a:off x="0" y="5184"/>
              <a:ext cx="5760" cy="576"/>
              <a:chOff x="0" y="0"/>
              <a:chExt cx="5760" cy="576"/>
            </a:xfrm>
          </p:grpSpPr>
          <p:sp>
            <p:nvSpPr>
              <p:cNvPr id="8302" name="Rectangle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3" name="Rectangle 106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4" name="Rectangle 107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5" name="Rectangle 108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6" name="Rectangle 109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7" name="Rectangle 110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8" name="Rectangle 111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9" name="Rectangle 112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10" name="Rectangle 113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11" name="Rectangle 114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Group 115"/>
          <p:cNvGrpSpPr/>
          <p:nvPr/>
        </p:nvGrpSpPr>
        <p:grpSpPr bwMode="auto">
          <a:xfrm>
            <a:off x="963613" y="2773363"/>
            <a:ext cx="2133600" cy="2133600"/>
            <a:chOff x="0" y="0"/>
            <a:chExt cx="5760" cy="5760"/>
          </a:xfrm>
        </p:grpSpPr>
        <p:grpSp>
          <p:nvGrpSpPr>
            <p:cNvPr id="8313" name="Group 116"/>
            <p:cNvGrpSpPr/>
            <p:nvPr/>
          </p:nvGrpSpPr>
          <p:grpSpPr bwMode="auto">
            <a:xfrm>
              <a:off x="0" y="0"/>
              <a:ext cx="5760" cy="3456"/>
              <a:chOff x="0" y="0"/>
              <a:chExt cx="5760" cy="3456"/>
            </a:xfrm>
          </p:grpSpPr>
          <p:grpSp>
            <p:nvGrpSpPr>
              <p:cNvPr id="8314" name="Group 117"/>
              <p:cNvGrpSpPr/>
              <p:nvPr/>
            </p:nvGrpSpPr>
            <p:grpSpPr bwMode="auto">
              <a:xfrm>
                <a:off x="0" y="0"/>
                <a:ext cx="5760" cy="576"/>
                <a:chOff x="0" y="0"/>
                <a:chExt cx="5760" cy="576"/>
              </a:xfrm>
            </p:grpSpPr>
            <p:sp>
              <p:nvSpPr>
                <p:cNvPr id="8315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16" name="Rectangle 119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17" name="Rectangle 120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18" name="Rectangle 121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19" name="Rectangle 122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0" name="Rectangle 123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1" name="Rectangle 124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2" name="Rectangle 125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3" name="Rectangle 126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4" name="Rectangle 127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25" name="Group 128"/>
              <p:cNvGrpSpPr/>
              <p:nvPr/>
            </p:nvGrpSpPr>
            <p:grpSpPr bwMode="auto">
              <a:xfrm>
                <a:off x="0" y="576"/>
                <a:ext cx="5760" cy="576"/>
                <a:chOff x="0" y="0"/>
                <a:chExt cx="5760" cy="576"/>
              </a:xfrm>
            </p:grpSpPr>
            <p:sp>
              <p:nvSpPr>
                <p:cNvPr id="8326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7" name="Rectangle 130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8" name="Rectangle 131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29" name="Rectangle 132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0" name="Rectangle 133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1" name="Rectangle 134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2" name="Rectangle 135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3" name="Rectangle 136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4" name="Rectangle 137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5" name="Rectangle 138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36" name="Group 139"/>
              <p:cNvGrpSpPr/>
              <p:nvPr/>
            </p:nvGrpSpPr>
            <p:grpSpPr bwMode="auto">
              <a:xfrm>
                <a:off x="0" y="1152"/>
                <a:ext cx="5760" cy="576"/>
                <a:chOff x="0" y="0"/>
                <a:chExt cx="5760" cy="576"/>
              </a:xfrm>
            </p:grpSpPr>
            <p:sp>
              <p:nvSpPr>
                <p:cNvPr id="8337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8" name="Rectangle 141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39" name="Rectangle 142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0" name="Rectangle 143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1" name="Rectangle 144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2" name="Rectangle 145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3" name="Rectangle 146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4" name="Rectangle 147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5" name="Rectangle 148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6" name="Rectangle 149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47" name="Group 150"/>
              <p:cNvGrpSpPr/>
              <p:nvPr/>
            </p:nvGrpSpPr>
            <p:grpSpPr bwMode="auto">
              <a:xfrm>
                <a:off x="0" y="1728"/>
                <a:ext cx="5760" cy="576"/>
                <a:chOff x="0" y="0"/>
                <a:chExt cx="5760" cy="576"/>
              </a:xfrm>
            </p:grpSpPr>
            <p:sp>
              <p:nvSpPr>
                <p:cNvPr id="8348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49" name="Rectangle 152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0" name="Rectangle 153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1" name="Rectangle 154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2" name="Rectangle 155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3" name="Rectangle 156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4" name="Rectangle 157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5" name="Rectangle 158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6" name="Rectangle 159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57" name="Rectangle 160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58" name="Group 161"/>
              <p:cNvGrpSpPr/>
              <p:nvPr/>
            </p:nvGrpSpPr>
            <p:grpSpPr bwMode="auto">
              <a:xfrm>
                <a:off x="0" y="2304"/>
                <a:ext cx="5760" cy="576"/>
                <a:chOff x="0" y="0"/>
                <a:chExt cx="5760" cy="576"/>
              </a:xfrm>
            </p:grpSpPr>
            <p:sp>
              <p:nvSpPr>
                <p:cNvPr id="8359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0" name="Rectangle 163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1" name="Rectangle 164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2" name="Rectangle 165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3" name="Rectangle 166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4" name="Rectangle 167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5" name="Rectangle 168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6" name="Rectangle 169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7" name="Rectangle 170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68" name="Rectangle 171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69" name="Group 172"/>
              <p:cNvGrpSpPr/>
              <p:nvPr/>
            </p:nvGrpSpPr>
            <p:grpSpPr bwMode="auto">
              <a:xfrm>
                <a:off x="0" y="2880"/>
                <a:ext cx="5760" cy="576"/>
                <a:chOff x="0" y="0"/>
                <a:chExt cx="5760" cy="576"/>
              </a:xfrm>
            </p:grpSpPr>
            <p:sp>
              <p:nvSpPr>
                <p:cNvPr id="8370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1" name="Rectangle 174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2" name="Rectangle 175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3" name="Rectangle 176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4" name="Rectangle 177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5" name="Rectangle 178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6" name="Rectangle 179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7" name="Rectangle 180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8" name="Rectangle 181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79" name="Rectangle 182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380" name="Group 183"/>
            <p:cNvGrpSpPr/>
            <p:nvPr/>
          </p:nvGrpSpPr>
          <p:grpSpPr bwMode="auto">
            <a:xfrm>
              <a:off x="0" y="3456"/>
              <a:ext cx="5760" cy="576"/>
              <a:chOff x="0" y="0"/>
              <a:chExt cx="5760" cy="576"/>
            </a:xfrm>
          </p:grpSpPr>
          <p:sp>
            <p:nvSpPr>
              <p:cNvPr id="8381" name="Rectangle 18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2" name="Rectangle 185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3" name="Rectangle 186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4" name="Rectangle 187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5" name="Rectangle 188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6" name="Rectangle 189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7" name="Rectangle 190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8" name="Rectangle 191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9" name="Rectangle 192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0" name="Rectangle 193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391" name="Group 194"/>
            <p:cNvGrpSpPr/>
            <p:nvPr/>
          </p:nvGrpSpPr>
          <p:grpSpPr bwMode="auto">
            <a:xfrm>
              <a:off x="0" y="4032"/>
              <a:ext cx="5760" cy="576"/>
              <a:chOff x="0" y="0"/>
              <a:chExt cx="5760" cy="576"/>
            </a:xfrm>
          </p:grpSpPr>
          <p:sp>
            <p:nvSpPr>
              <p:cNvPr id="8392" name="Rectangle 19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3" name="Rectangle 196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4" name="Rectangle 197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5" name="Rectangle 198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6" name="Rectangle 199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7" name="Rectangle 200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8" name="Rectangle 201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99" name="Rectangle 202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0" name="Rectangle 203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1" name="Rectangle 204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402" name="Group 205"/>
            <p:cNvGrpSpPr/>
            <p:nvPr/>
          </p:nvGrpSpPr>
          <p:grpSpPr bwMode="auto">
            <a:xfrm>
              <a:off x="0" y="4608"/>
              <a:ext cx="5760" cy="576"/>
              <a:chOff x="0" y="0"/>
              <a:chExt cx="5760" cy="576"/>
            </a:xfrm>
          </p:grpSpPr>
          <p:sp>
            <p:nvSpPr>
              <p:cNvPr id="8403" name="Rectangle 20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4" name="Rectangle 207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5" name="Rectangle 208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6" name="Rectangle 209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7" name="Rectangle 210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8" name="Rectangle 211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9" name="Rectangle 212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0" name="Rectangle 213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1" name="Rectangle 214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2" name="Rectangle 215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413" name="Group 216"/>
            <p:cNvGrpSpPr/>
            <p:nvPr/>
          </p:nvGrpSpPr>
          <p:grpSpPr bwMode="auto">
            <a:xfrm>
              <a:off x="0" y="5184"/>
              <a:ext cx="5760" cy="576"/>
              <a:chOff x="0" y="0"/>
              <a:chExt cx="5760" cy="576"/>
            </a:xfrm>
          </p:grpSpPr>
          <p:sp>
            <p:nvSpPr>
              <p:cNvPr id="8414" name="Rectangle 2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5" name="Rectangle 218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6" name="Rectangle 219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7" name="Rectangle 220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8" name="Rectangle 221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19" name="Rectangle 222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20" name="Rectangle 223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21" name="Rectangle 224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22" name="Rectangle 225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23" name="Rectangle 226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9" name="Group 481"/>
          <p:cNvGrpSpPr/>
          <p:nvPr/>
        </p:nvGrpSpPr>
        <p:grpSpPr bwMode="auto">
          <a:xfrm>
            <a:off x="5865813" y="2754313"/>
            <a:ext cx="2133600" cy="2133600"/>
            <a:chOff x="0" y="0"/>
            <a:chExt cx="5760" cy="5760"/>
          </a:xfrm>
        </p:grpSpPr>
        <p:grpSp>
          <p:nvGrpSpPr>
            <p:cNvPr id="8425" name="Group 482"/>
            <p:cNvGrpSpPr/>
            <p:nvPr/>
          </p:nvGrpSpPr>
          <p:grpSpPr bwMode="auto">
            <a:xfrm>
              <a:off x="0" y="0"/>
              <a:ext cx="5760" cy="3456"/>
              <a:chOff x="0" y="0"/>
              <a:chExt cx="5760" cy="3456"/>
            </a:xfrm>
          </p:grpSpPr>
          <p:grpSp>
            <p:nvGrpSpPr>
              <p:cNvPr id="8426" name="Group 483"/>
              <p:cNvGrpSpPr/>
              <p:nvPr/>
            </p:nvGrpSpPr>
            <p:grpSpPr bwMode="auto">
              <a:xfrm>
                <a:off x="0" y="0"/>
                <a:ext cx="5760" cy="576"/>
                <a:chOff x="0" y="0"/>
                <a:chExt cx="5760" cy="576"/>
              </a:xfrm>
            </p:grpSpPr>
            <p:sp>
              <p:nvSpPr>
                <p:cNvPr id="8427" name="Rectangle 48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28" name="Rectangle 485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29" name="Rectangle 486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0" name="Rectangle 487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1" name="Rectangle 488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2" name="Rectangle 489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3" name="Rectangle 490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4" name="Rectangle 491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5" name="Rectangle 492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6" name="Rectangle 493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37" name="Group 494"/>
              <p:cNvGrpSpPr/>
              <p:nvPr/>
            </p:nvGrpSpPr>
            <p:grpSpPr bwMode="auto">
              <a:xfrm>
                <a:off x="0" y="576"/>
                <a:ext cx="5760" cy="576"/>
                <a:chOff x="0" y="0"/>
                <a:chExt cx="5760" cy="576"/>
              </a:xfrm>
            </p:grpSpPr>
            <p:sp>
              <p:nvSpPr>
                <p:cNvPr id="8438" name="Rectangle 49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39" name="Rectangle 496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0" name="Rectangle 497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1" name="Rectangle 498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2" name="Rectangle 499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3" name="Rectangle 500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4" name="Rectangle 501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6" name="Rectangle 503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47" name="Rectangle 504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48" name="Group 505"/>
              <p:cNvGrpSpPr/>
              <p:nvPr/>
            </p:nvGrpSpPr>
            <p:grpSpPr bwMode="auto">
              <a:xfrm>
                <a:off x="0" y="1152"/>
                <a:ext cx="5760" cy="576"/>
                <a:chOff x="0" y="0"/>
                <a:chExt cx="5760" cy="576"/>
              </a:xfrm>
            </p:grpSpPr>
            <p:sp>
              <p:nvSpPr>
                <p:cNvPr id="8449" name="Rectangle 50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0" name="Rectangle 507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1" name="Rectangle 508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2" name="Rectangle 509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3" name="Rectangle 510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4" name="Rectangle 511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6" name="Rectangle 513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7" name="Rectangle 514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58" name="Rectangle 515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59" name="Group 516"/>
              <p:cNvGrpSpPr/>
              <p:nvPr/>
            </p:nvGrpSpPr>
            <p:grpSpPr bwMode="auto">
              <a:xfrm>
                <a:off x="0" y="1728"/>
                <a:ext cx="5760" cy="576"/>
                <a:chOff x="0" y="0"/>
                <a:chExt cx="5760" cy="576"/>
              </a:xfrm>
            </p:grpSpPr>
            <p:sp>
              <p:nvSpPr>
                <p:cNvPr id="8460" name="Rectangle 5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1" name="Rectangle 518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2" name="Rectangle 519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3" name="Rectangle 520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4" name="Rectangle 521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5" name="Rectangle 522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6" name="Rectangle 523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7" name="Rectangle 524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8" name="Rectangle 525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69" name="Rectangle 526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70" name="Group 527"/>
              <p:cNvGrpSpPr/>
              <p:nvPr/>
            </p:nvGrpSpPr>
            <p:grpSpPr bwMode="auto">
              <a:xfrm>
                <a:off x="0" y="2304"/>
                <a:ext cx="5760" cy="576"/>
                <a:chOff x="0" y="0"/>
                <a:chExt cx="5760" cy="576"/>
              </a:xfrm>
            </p:grpSpPr>
            <p:sp>
              <p:nvSpPr>
                <p:cNvPr id="8471" name="Rectangle 5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2" name="Rectangle 529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3" name="Rectangle 530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4" name="Rectangle 531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5" name="Rectangle 532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6" name="Rectangle 533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7" name="Rectangle 534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8" name="Rectangle 535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79" name="Rectangle 536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0" name="Rectangle 537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81" name="Group 538"/>
              <p:cNvGrpSpPr/>
              <p:nvPr/>
            </p:nvGrpSpPr>
            <p:grpSpPr bwMode="auto">
              <a:xfrm>
                <a:off x="0" y="2880"/>
                <a:ext cx="5760" cy="576"/>
                <a:chOff x="0" y="0"/>
                <a:chExt cx="5760" cy="576"/>
              </a:xfrm>
            </p:grpSpPr>
            <p:sp>
              <p:nvSpPr>
                <p:cNvPr id="8482" name="Rectangle 5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3" name="Rectangle 540"/>
                <p:cNvSpPr>
                  <a:spLocks noChangeArrowheads="1"/>
                </p:cNvSpPr>
                <p:nvPr/>
              </p:nvSpPr>
              <p:spPr bwMode="auto">
                <a:xfrm>
                  <a:off x="57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4" name="Rectangle 541"/>
                <p:cNvSpPr>
                  <a:spLocks noChangeArrowheads="1"/>
                </p:cNvSpPr>
                <p:nvPr/>
              </p:nvSpPr>
              <p:spPr bwMode="auto">
                <a:xfrm>
                  <a:off x="115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5" name="Rectangle 542"/>
                <p:cNvSpPr>
                  <a:spLocks noChangeArrowheads="1"/>
                </p:cNvSpPr>
                <p:nvPr/>
              </p:nvSpPr>
              <p:spPr bwMode="auto">
                <a:xfrm>
                  <a:off x="172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6" name="Rectangle 543"/>
                <p:cNvSpPr>
                  <a:spLocks noChangeArrowheads="1"/>
                </p:cNvSpPr>
                <p:nvPr/>
              </p:nvSpPr>
              <p:spPr bwMode="auto">
                <a:xfrm>
                  <a:off x="230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7" name="Rectangle 544"/>
                <p:cNvSpPr>
                  <a:spLocks noChangeArrowheads="1"/>
                </p:cNvSpPr>
                <p:nvPr/>
              </p:nvSpPr>
              <p:spPr bwMode="auto">
                <a:xfrm>
                  <a:off x="2880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8" name="Rectangle 545"/>
                <p:cNvSpPr>
                  <a:spLocks noChangeArrowheads="1"/>
                </p:cNvSpPr>
                <p:nvPr/>
              </p:nvSpPr>
              <p:spPr bwMode="auto">
                <a:xfrm>
                  <a:off x="3456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89" name="Rectangle 546"/>
                <p:cNvSpPr>
                  <a:spLocks noChangeArrowheads="1"/>
                </p:cNvSpPr>
                <p:nvPr/>
              </p:nvSpPr>
              <p:spPr bwMode="auto">
                <a:xfrm>
                  <a:off x="4032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90" name="Rectangle 547"/>
                <p:cNvSpPr>
                  <a:spLocks noChangeArrowheads="1"/>
                </p:cNvSpPr>
                <p:nvPr/>
              </p:nvSpPr>
              <p:spPr bwMode="auto">
                <a:xfrm>
                  <a:off x="4608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91" name="Rectangle 548"/>
                <p:cNvSpPr>
                  <a:spLocks noChangeArrowheads="1"/>
                </p:cNvSpPr>
                <p:nvPr/>
              </p:nvSpPr>
              <p:spPr bwMode="auto">
                <a:xfrm>
                  <a:off x="5184" y="0"/>
                  <a:ext cx="576" cy="57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92" name="Group 549"/>
            <p:cNvGrpSpPr/>
            <p:nvPr/>
          </p:nvGrpSpPr>
          <p:grpSpPr bwMode="auto">
            <a:xfrm>
              <a:off x="0" y="3456"/>
              <a:ext cx="5760" cy="576"/>
              <a:chOff x="0" y="0"/>
              <a:chExt cx="5760" cy="576"/>
            </a:xfrm>
          </p:grpSpPr>
          <p:sp>
            <p:nvSpPr>
              <p:cNvPr id="8493" name="Rectangle 5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4" name="Rectangle 551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5" name="Rectangle 552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6" name="Rectangle 553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7" name="Rectangle 554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8" name="Rectangle 555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9" name="Rectangle 556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" name="Rectangle 557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" name="Rectangle 558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2" name="Rectangle 559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503" name="Group 560"/>
            <p:cNvGrpSpPr/>
            <p:nvPr/>
          </p:nvGrpSpPr>
          <p:grpSpPr bwMode="auto">
            <a:xfrm>
              <a:off x="0" y="4032"/>
              <a:ext cx="5760" cy="576"/>
              <a:chOff x="0" y="0"/>
              <a:chExt cx="5760" cy="576"/>
            </a:xfrm>
          </p:grpSpPr>
          <p:sp>
            <p:nvSpPr>
              <p:cNvPr id="8504" name="Rectangle 5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5" name="Rectangle 562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6" name="Rectangle 563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7" name="Rectangle 564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8" name="Rectangle 565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9" name="Rectangle 566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0" name="Rectangle 567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1" name="Rectangle 568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2" name="Rectangle 569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3" name="Rectangle 570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514" name="Group 571"/>
            <p:cNvGrpSpPr/>
            <p:nvPr/>
          </p:nvGrpSpPr>
          <p:grpSpPr bwMode="auto">
            <a:xfrm>
              <a:off x="0" y="4608"/>
              <a:ext cx="5760" cy="576"/>
              <a:chOff x="0" y="0"/>
              <a:chExt cx="5760" cy="576"/>
            </a:xfrm>
          </p:grpSpPr>
          <p:sp>
            <p:nvSpPr>
              <p:cNvPr id="8515" name="Rectangle 5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6" name="Rectangle 573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7" name="Rectangle 574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8" name="Rectangle 575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19" name="Rectangle 576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0" name="Rectangle 577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1" name="Rectangle 578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2" name="Rectangle 579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3" name="Rectangle 580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4" name="Rectangle 581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525" name="Group 582"/>
            <p:cNvGrpSpPr/>
            <p:nvPr/>
          </p:nvGrpSpPr>
          <p:grpSpPr bwMode="auto">
            <a:xfrm>
              <a:off x="0" y="5184"/>
              <a:ext cx="5760" cy="576"/>
              <a:chOff x="0" y="0"/>
              <a:chExt cx="5760" cy="576"/>
            </a:xfrm>
          </p:grpSpPr>
          <p:sp>
            <p:nvSpPr>
              <p:cNvPr id="8526" name="Rectangle 5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7" name="Rectangle 584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8" name="Rectangle 585"/>
              <p:cNvSpPr>
                <a:spLocks noChangeArrowheads="1"/>
              </p:cNvSpPr>
              <p:nvPr/>
            </p:nvSpPr>
            <p:spPr bwMode="auto">
              <a:xfrm>
                <a:off x="115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29" name="Rectangle 586"/>
              <p:cNvSpPr>
                <a:spLocks noChangeArrowheads="1"/>
              </p:cNvSpPr>
              <p:nvPr/>
            </p:nvSpPr>
            <p:spPr bwMode="auto">
              <a:xfrm>
                <a:off x="172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30" name="Rectangle 587"/>
              <p:cNvSpPr>
                <a:spLocks noChangeArrowheads="1"/>
              </p:cNvSpPr>
              <p:nvPr/>
            </p:nvSpPr>
            <p:spPr bwMode="auto">
              <a:xfrm>
                <a:off x="230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31" name="Rectangle 588"/>
              <p:cNvSpPr>
                <a:spLocks noChangeArrowheads="1"/>
              </p:cNvSpPr>
              <p:nvPr/>
            </p:nvSpPr>
            <p:spPr bwMode="auto">
              <a:xfrm>
                <a:off x="2880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32" name="Rectangle 589"/>
              <p:cNvSpPr>
                <a:spLocks noChangeArrowheads="1"/>
              </p:cNvSpPr>
              <p:nvPr/>
            </p:nvSpPr>
            <p:spPr bwMode="auto">
              <a:xfrm>
                <a:off x="3456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33" name="Rectangle 590"/>
              <p:cNvSpPr>
                <a:spLocks noChangeArrowheads="1"/>
              </p:cNvSpPr>
              <p:nvPr/>
            </p:nvSpPr>
            <p:spPr bwMode="auto">
              <a:xfrm>
                <a:off x="4032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34" name="Rectangle 591"/>
              <p:cNvSpPr>
                <a:spLocks noChangeArrowheads="1"/>
              </p:cNvSpPr>
              <p:nvPr/>
            </p:nvSpPr>
            <p:spPr bwMode="auto">
              <a:xfrm>
                <a:off x="4608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35" name="Rectangle 592"/>
              <p:cNvSpPr>
                <a:spLocks noChangeArrowheads="1"/>
              </p:cNvSpPr>
              <p:nvPr/>
            </p:nvSpPr>
            <p:spPr bwMode="auto">
              <a:xfrm>
                <a:off x="5184" y="0"/>
                <a:ext cx="576" cy="5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82" name="Text Box 22"/>
          <p:cNvSpPr txBox="1">
            <a:spLocks noChangeArrowheads="1"/>
          </p:cNvSpPr>
          <p:nvPr/>
        </p:nvSpPr>
        <p:spPr bwMode="auto">
          <a:xfrm>
            <a:off x="1506538" y="4735513"/>
            <a:ext cx="75612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0.77       +       0.03        =    ____  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）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383" name="Text Box 234"/>
          <p:cNvSpPr txBox="1">
            <a:spLocks noChangeArrowheads="1"/>
          </p:cNvSpPr>
          <p:nvPr/>
        </p:nvSpPr>
        <p:spPr bwMode="auto">
          <a:xfrm>
            <a:off x="1311275" y="2033588"/>
            <a:ext cx="21336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+mj-ea"/>
              </a:rPr>
              <a:t>77</a:t>
            </a:r>
            <a:r>
              <a:rPr lang="zh-CN" altLang="en-US" sz="2800" dirty="0">
                <a:latin typeface="+mn-lt"/>
                <a:ea typeface="+mj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0.01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84" name="Line 235"/>
          <p:cNvSpPr>
            <a:spLocks noChangeShapeType="1"/>
          </p:cNvSpPr>
          <p:nvPr/>
        </p:nvSpPr>
        <p:spPr bwMode="auto">
          <a:xfrm>
            <a:off x="2009775" y="1819275"/>
            <a:ext cx="0" cy="252413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5" name="Text Box 239"/>
          <p:cNvSpPr txBox="1">
            <a:spLocks noChangeArrowheads="1"/>
          </p:cNvSpPr>
          <p:nvPr/>
        </p:nvSpPr>
        <p:spPr bwMode="auto">
          <a:xfrm>
            <a:off x="3743325" y="2046288"/>
            <a:ext cx="21336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+mj-ea"/>
              </a:rPr>
              <a:t>3</a:t>
            </a:r>
            <a:r>
              <a:rPr lang="zh-CN" altLang="en-US" sz="2800" dirty="0">
                <a:latin typeface="+mn-lt"/>
                <a:ea typeface="+mj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0.01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86" name="Line 240"/>
          <p:cNvSpPr>
            <a:spLocks noChangeShapeType="1"/>
          </p:cNvSpPr>
          <p:nvPr/>
        </p:nvSpPr>
        <p:spPr bwMode="auto">
          <a:xfrm>
            <a:off x="4276725" y="1855788"/>
            <a:ext cx="0" cy="25241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7" name="Text Box 359"/>
          <p:cNvSpPr txBox="1">
            <a:spLocks noChangeArrowheads="1"/>
          </p:cNvSpPr>
          <p:nvPr/>
        </p:nvSpPr>
        <p:spPr bwMode="auto">
          <a:xfrm>
            <a:off x="6175375" y="1998663"/>
            <a:ext cx="21336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0.01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88" name="Text Box 365"/>
          <p:cNvSpPr txBox="1">
            <a:spLocks noChangeArrowheads="1"/>
          </p:cNvSpPr>
          <p:nvPr/>
        </p:nvSpPr>
        <p:spPr bwMode="auto">
          <a:xfrm>
            <a:off x="6148388" y="1260475"/>
            <a:ext cx="9334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0.8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46914E-6 L 0.00087 -0.67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bldLvl="0" animBg="1"/>
      <p:bldP spid="35" grpId="0" bldLvl="0" animBg="1"/>
      <p:bldP spid="37" grpId="0" bldLvl="0" animBg="1"/>
      <p:bldP spid="38" grpId="0" bldLvl="0" animBg="1"/>
      <p:bldP spid="43" grpId="0" bldLvl="0" animBg="1"/>
      <p:bldP spid="44" grpId="0" bldLvl="0" animBg="1"/>
      <p:bldP spid="382" grpId="0"/>
      <p:bldP spid="383" grpId="0"/>
      <p:bldP spid="384" grpId="0" animBg="1"/>
      <p:bldP spid="385" grpId="0"/>
      <p:bldP spid="386" grpId="0" animBg="1"/>
      <p:bldP spid="387" grpId="0"/>
      <p:bldP spid="3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5884863" y="1452563"/>
            <a:ext cx="1447800" cy="64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0.8</a:t>
            </a:r>
            <a:endParaRPr lang="en-US" altLang="zh-CN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5" name="Text Box 127"/>
          <p:cNvSpPr txBox="1">
            <a:spLocks noChangeArrowheads="1"/>
          </p:cNvSpPr>
          <p:nvPr/>
        </p:nvSpPr>
        <p:spPr bwMode="auto">
          <a:xfrm>
            <a:off x="663575" y="2616200"/>
            <a:ext cx="79200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0.01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加上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0.01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等于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0.01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，等于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7" name="Text Box 529"/>
          <p:cNvSpPr txBox="1">
            <a:spLocks noChangeArrowheads="1"/>
          </p:cNvSpPr>
          <p:nvPr/>
        </p:nvSpPr>
        <p:spPr bwMode="auto">
          <a:xfrm>
            <a:off x="1519238" y="1452563"/>
            <a:ext cx="1447800" cy="64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b="1" dirty="0">
                <a:latin typeface="+mn-lt"/>
                <a:ea typeface="黑体" panose="02010609060101010101" pitchFamily="49" charset="-122"/>
              </a:rPr>
              <a:t>0.77</a:t>
            </a:r>
            <a:endParaRPr lang="en-US" altLang="zh-CN" sz="3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8" name="Text Box 530"/>
          <p:cNvSpPr txBox="1">
            <a:spLocks noChangeArrowheads="1"/>
          </p:cNvSpPr>
          <p:nvPr/>
        </p:nvSpPr>
        <p:spPr bwMode="auto">
          <a:xfrm>
            <a:off x="3608388" y="1452563"/>
            <a:ext cx="1447800" cy="64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b="1" dirty="0">
                <a:latin typeface="+mn-lt"/>
                <a:ea typeface="黑体" panose="02010609060101010101" pitchFamily="49" charset="-122"/>
              </a:rPr>
              <a:t>0.03</a:t>
            </a:r>
            <a:endParaRPr lang="en-US" altLang="zh-CN" sz="3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3" name="Text Box 531"/>
          <p:cNvSpPr txBox="1">
            <a:spLocks noChangeArrowheads="1"/>
          </p:cNvSpPr>
          <p:nvPr/>
        </p:nvSpPr>
        <p:spPr bwMode="auto">
          <a:xfrm>
            <a:off x="2928938" y="1460500"/>
            <a:ext cx="685800" cy="64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b="1">
                <a:latin typeface="+mn-lt"/>
                <a:ea typeface="黑体" panose="02010609060101010101" pitchFamily="49" charset="-122"/>
              </a:rPr>
              <a:t>+</a:t>
            </a:r>
            <a:endParaRPr lang="en-US" altLang="zh-CN" sz="36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4" name="Text Box 532"/>
          <p:cNvSpPr txBox="1">
            <a:spLocks noChangeArrowheads="1"/>
          </p:cNvSpPr>
          <p:nvPr/>
        </p:nvSpPr>
        <p:spPr bwMode="auto">
          <a:xfrm>
            <a:off x="5199063" y="1452563"/>
            <a:ext cx="685800" cy="64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600" b="1">
                <a:latin typeface="+mn-lt"/>
                <a:ea typeface="黑体" panose="02010609060101010101" pitchFamily="49" charset="-122"/>
              </a:rPr>
              <a:t>=</a:t>
            </a:r>
            <a:endParaRPr lang="en-US" altLang="zh-CN" sz="36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5" name="Text Box 127"/>
          <p:cNvSpPr txBox="1">
            <a:spLocks noChangeArrowheads="1"/>
          </p:cNvSpPr>
          <p:nvPr/>
        </p:nvSpPr>
        <p:spPr bwMode="auto">
          <a:xfrm>
            <a:off x="663575" y="3362325"/>
            <a:ext cx="79200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 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加上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等于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，等于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0.8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1447800" y="936625"/>
            <a:ext cx="57737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0.77   +   0.03  =  ____  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）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84363" y="2584450"/>
            <a:ext cx="13128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ea typeface="黑体" panose="02010609060101010101" pitchFamily="49" charset="-122"/>
              </a:rPr>
              <a:t>0 . 7 7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1547813" y="3116263"/>
            <a:ext cx="16637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ea typeface="黑体" panose="02010609060101010101" pitchFamily="49" charset="-122"/>
              </a:rPr>
              <a:t>+ 0 . 0 3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462088" y="3792538"/>
            <a:ext cx="1743075" cy="6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98750" y="3760788"/>
            <a:ext cx="40957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ea typeface="黑体" panose="02010609060101010101" pitchFamily="49" charset="-122"/>
              </a:rPr>
              <a:t>0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4125" y="3348038"/>
            <a:ext cx="330200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baseline="-25000">
                <a:solidFill>
                  <a:srgbClr val="FF0000"/>
                </a:solidFill>
                <a:ea typeface="黑体" panose="02010609060101010101" pitchFamily="49" charset="-122"/>
              </a:rPr>
              <a:t>1</a:t>
            </a:r>
            <a:endParaRPr lang="zh-CN" altLang="en-US" sz="3200" b="1" baseline="-25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2392363" y="3762375"/>
            <a:ext cx="40957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ea typeface="黑体" panose="02010609060101010101" pitchFamily="49" charset="-122"/>
              </a:rPr>
              <a:t>8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95525" y="2998788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66CC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89175" y="352901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66CC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281238" y="417512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66CC"/>
              </a:solidFill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1890713" y="3762375"/>
            <a:ext cx="40957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ea typeface="黑体" panose="02010609060101010101" pitchFamily="49" charset="-122"/>
              </a:rPr>
              <a:t>0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grpSp>
        <p:nvGrpSpPr>
          <p:cNvPr id="47" name="Group 81"/>
          <p:cNvGrpSpPr/>
          <p:nvPr/>
        </p:nvGrpSpPr>
        <p:grpSpPr bwMode="auto">
          <a:xfrm>
            <a:off x="1273175" y="4349750"/>
            <a:ext cx="2122488" cy="798513"/>
            <a:chOff x="-134" y="82"/>
            <a:chExt cx="1130" cy="503"/>
          </a:xfrm>
        </p:grpSpPr>
        <p:sp>
          <p:nvSpPr>
            <p:cNvPr id="10253" name="Rectangle 77"/>
            <p:cNvSpPr>
              <a:spLocks noChangeArrowheads="1"/>
            </p:cNvSpPr>
            <p:nvPr/>
          </p:nvSpPr>
          <p:spPr bwMode="auto">
            <a:xfrm>
              <a:off x="-134" y="236"/>
              <a:ext cx="1130" cy="3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小数点对齐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254" name="Line 80"/>
            <p:cNvSpPr>
              <a:spLocks noChangeShapeType="1"/>
            </p:cNvSpPr>
            <p:nvPr/>
          </p:nvSpPr>
          <p:spPr bwMode="auto">
            <a:xfrm flipH="1" flipV="1">
              <a:off x="429" y="82"/>
              <a:ext cx="0" cy="154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671763" y="1622425"/>
            <a:ext cx="6096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百分位</a:t>
            </a:r>
            <a:endParaRPr lang="zh-CN" altLang="en-US" sz="280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2247900" y="1620838"/>
            <a:ext cx="6096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十分位</a:t>
            </a:r>
            <a:endParaRPr lang="zh-CN" altLang="en-US" sz="280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774825" y="1628775"/>
            <a:ext cx="6096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en-US" altLang="zh-CN" sz="280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</a:t>
            </a:r>
            <a:endParaRPr lang="zh-CN" altLang="en-US" sz="280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 bwMode="auto">
          <a:xfrm>
            <a:off x="2978150" y="2263775"/>
            <a:ext cx="4713288" cy="1789113"/>
            <a:chOff x="3106494" y="1661368"/>
            <a:chExt cx="4713226" cy="1790398"/>
          </a:xfrm>
        </p:grpSpPr>
        <p:sp>
          <p:nvSpPr>
            <p:cNvPr id="51" name="Text Box 50"/>
            <p:cNvSpPr txBox="1">
              <a:spLocks noChangeArrowheads="1"/>
            </p:cNvSpPr>
            <p:nvPr/>
          </p:nvSpPr>
          <p:spPr bwMode="auto">
            <a:xfrm>
              <a:off x="4566975" y="1661368"/>
              <a:ext cx="3252745" cy="71647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ctr" eaLnBrk="1" hangingPunct="1">
                <a:defRPr sz="28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pPr>
                <a:defRPr/>
              </a:pPr>
              <a:r>
                <a:rPr lang="zh-CN" altLang="en-US" b="0" dirty="0"/>
                <a:t>这个</a:t>
              </a:r>
              <a:r>
                <a:rPr lang="en-US" altLang="zh-CN" dirty="0">
                  <a:latin typeface="+mn-lt"/>
                </a:rPr>
                <a:t>0</a:t>
              </a:r>
              <a:r>
                <a:rPr lang="zh-CN" altLang="en-US" b="0" dirty="0"/>
                <a:t>可以去掉吗？</a:t>
              </a:r>
              <a:endParaRPr lang="zh-CN" altLang="en-US" b="0" dirty="0"/>
            </a:p>
          </p:txBody>
        </p:sp>
        <p:cxnSp>
          <p:nvCxnSpPr>
            <p:cNvPr id="24" name="连接符: 肘形 23"/>
            <p:cNvCxnSpPr>
              <a:stCxn id="51" idx="1"/>
            </p:cNvCxnSpPr>
            <p:nvPr/>
          </p:nvCxnSpPr>
          <p:spPr>
            <a:xfrm rot="10800000" flipV="1">
              <a:off x="3106494" y="2018813"/>
              <a:ext cx="1460481" cy="1432953"/>
            </a:xfrm>
            <a:prstGeom prst="bentConnector3">
              <a:avLst>
                <a:gd name="adj1" fmla="val 67446"/>
              </a:avLst>
            </a:prstGeom>
            <a:ln w="28575">
              <a:solidFill>
                <a:srgbClr val="00B0F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 bwMode="auto">
          <a:xfrm>
            <a:off x="3116263" y="3143250"/>
            <a:ext cx="4840287" cy="1587500"/>
            <a:chOff x="3169320" y="3063016"/>
            <a:chExt cx="4839300" cy="1587827"/>
          </a:xfrm>
        </p:grpSpPr>
        <p:sp>
          <p:nvSpPr>
            <p:cNvPr id="10262" name="Text Box 57"/>
            <p:cNvSpPr txBox="1">
              <a:spLocks noChangeArrowheads="1"/>
            </p:cNvSpPr>
            <p:nvPr/>
          </p:nvSpPr>
          <p:spPr bwMode="auto">
            <a:xfrm>
              <a:off x="4269688" y="3063016"/>
              <a:ext cx="3738932" cy="158782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263" name="Line 74"/>
            <p:cNvSpPr>
              <a:spLocks noChangeShapeType="1"/>
            </p:cNvSpPr>
            <p:nvPr/>
          </p:nvSpPr>
          <p:spPr bwMode="auto">
            <a:xfrm flipV="1">
              <a:off x="3169320" y="4127816"/>
              <a:ext cx="1097197" cy="8572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4296215" y="3193218"/>
              <a:ext cx="3598128" cy="13845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2800" dirty="0">
                  <a:latin typeface="+mn-ea"/>
                  <a:ea typeface="+mn-ea"/>
                </a:rPr>
                <a:t>小数的末尾添上“</a:t>
              </a:r>
              <a:r>
                <a:rPr lang="en-US" altLang="zh-CN" sz="2800" b="1" dirty="0">
                  <a:latin typeface="+mn-lt"/>
                  <a:ea typeface="+mn-ea"/>
                </a:rPr>
                <a:t>0</a:t>
              </a:r>
              <a:r>
                <a:rPr lang="en-US" altLang="zh-CN" sz="2800" dirty="0">
                  <a:latin typeface="+mn-ea"/>
                  <a:ea typeface="+mn-ea"/>
                </a:rPr>
                <a:t>”</a:t>
              </a:r>
              <a:r>
                <a:rPr lang="zh-CN" altLang="en-US" sz="2800" dirty="0">
                  <a:latin typeface="+mn-ea"/>
                  <a:ea typeface="+mn-ea"/>
                </a:rPr>
                <a:t>或去掉“</a:t>
              </a:r>
              <a:r>
                <a:rPr lang="en-US" altLang="zh-CN" sz="2800" b="1" dirty="0">
                  <a:latin typeface="+mn-lt"/>
                  <a:ea typeface="+mn-ea"/>
                </a:rPr>
                <a:t>0</a:t>
              </a:r>
              <a:r>
                <a:rPr lang="en-US" altLang="zh-CN" sz="2800" dirty="0">
                  <a:latin typeface="+mn-ea"/>
                  <a:ea typeface="+mn-ea"/>
                </a:rPr>
                <a:t>”</a:t>
              </a:r>
              <a:r>
                <a:rPr lang="zh-CN" altLang="en-US" sz="2800" dirty="0">
                  <a:latin typeface="+mn-ea"/>
                  <a:ea typeface="+mn-ea"/>
                </a:rPr>
                <a:t>，小数的大小不变。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</p:grpSp>
      <p:cxnSp>
        <p:nvCxnSpPr>
          <p:cNvPr id="68" name="直接连接符 67"/>
          <p:cNvCxnSpPr>
            <a:stCxn id="51" idx="1"/>
          </p:cNvCxnSpPr>
          <p:nvPr/>
        </p:nvCxnSpPr>
        <p:spPr>
          <a:xfrm>
            <a:off x="2768600" y="4005263"/>
            <a:ext cx="250825" cy="2492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4498975" y="881063"/>
            <a:ext cx="7477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</a:rPr>
              <a:t>0.8</a:t>
            </a:r>
            <a:endParaRPr lang="zh-CN" altLang="en-US" sz="32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9" name="Text Box 18"/>
          <p:cNvSpPr txBox="1">
            <a:spLocks noChangeArrowheads="1"/>
          </p:cNvSpPr>
          <p:nvPr/>
        </p:nvSpPr>
        <p:spPr bwMode="auto">
          <a:xfrm>
            <a:off x="1082675" y="5180013"/>
            <a:ext cx="65039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答：“壮壮”出生时的胸围是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6" grpId="0"/>
      <p:bldP spid="7" grpId="0"/>
      <p:bldP spid="43" grpId="0"/>
      <p:bldP spid="8" grpId="0" bldLvl="0" animBg="1"/>
      <p:bldP spid="44" grpId="0" bldLvl="0" animBg="1"/>
      <p:bldP spid="45" grpId="0" bldLvl="0" animBg="1"/>
      <p:bldP spid="46" grpId="0"/>
      <p:bldP spid="9" grpId="0"/>
      <p:bldP spid="55" grpId="0"/>
      <p:bldP spid="56" grpId="0"/>
      <p:bldP spid="69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7"/>
          <p:cNvGrpSpPr/>
          <p:nvPr/>
        </p:nvGrpSpPr>
        <p:grpSpPr bwMode="auto">
          <a:xfrm>
            <a:off x="1120775" y="1047750"/>
            <a:ext cx="2147888" cy="735013"/>
            <a:chOff x="1173814" y="441643"/>
            <a:chExt cx="2147871" cy="735012"/>
          </a:xfrm>
        </p:grpSpPr>
        <p:sp>
          <p:nvSpPr>
            <p:cNvPr id="11266" name="矩形 26"/>
            <p:cNvSpPr>
              <a:spLocks noChangeArrowheads="1"/>
            </p:cNvSpPr>
            <p:nvPr/>
          </p:nvSpPr>
          <p:spPr bwMode="auto">
            <a:xfrm rot="-178237">
              <a:off x="1173814" y="454347"/>
              <a:ext cx="605790" cy="605465"/>
            </a:xfrm>
            <a:prstGeom prst="rect">
              <a:avLst/>
            </a:prstGeom>
            <a:solidFill>
              <a:srgbClr val="53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</a:t>
              </a:r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67" name="组合 5"/>
            <p:cNvGrpSpPr/>
            <p:nvPr/>
          </p:nvGrpSpPr>
          <p:grpSpPr bwMode="auto">
            <a:xfrm>
              <a:off x="1772285" y="441643"/>
              <a:ext cx="1549400" cy="735012"/>
              <a:chOff x="1732" y="585"/>
              <a:chExt cx="2440" cy="1157"/>
            </a:xfrm>
          </p:grpSpPr>
          <p:grpSp>
            <p:nvGrpSpPr>
              <p:cNvPr id="11268" name="组合 33"/>
              <p:cNvGrpSpPr/>
              <p:nvPr/>
            </p:nvGrpSpPr>
            <p:grpSpPr bwMode="auto">
              <a:xfrm>
                <a:off x="1732" y="605"/>
                <a:ext cx="1918" cy="1033"/>
                <a:chOff x="166" y="5742"/>
                <a:chExt cx="1918" cy="1034"/>
              </a:xfrm>
            </p:grpSpPr>
            <p:sp>
              <p:nvSpPr>
                <p:cNvPr id="11269" name="矩形 26"/>
                <p:cNvSpPr>
                  <a:spLocks noChangeArrowheads="1"/>
                </p:cNvSpPr>
                <p:nvPr/>
              </p:nvSpPr>
              <p:spPr bwMode="auto">
                <a:xfrm rot="300000">
                  <a:off x="166" y="5742"/>
                  <a:ext cx="954" cy="954"/>
                </a:xfrm>
                <a:prstGeom prst="rect">
                  <a:avLst/>
                </a:prstGeom>
                <a:solidFill>
                  <a:srgbClr val="FB6E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  <a:endParaRPr lang="zh-CN" altLang="en-US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270" name="矩形 27"/>
                <p:cNvSpPr>
                  <a:spLocks noChangeArrowheads="1"/>
                </p:cNvSpPr>
                <p:nvPr/>
              </p:nvSpPr>
              <p:spPr bwMode="auto">
                <a:xfrm rot="-180000">
                  <a:off x="1130" y="5822"/>
                  <a:ext cx="954" cy="954"/>
                </a:xfrm>
                <a:prstGeom prst="rect">
                  <a:avLst/>
                </a:prstGeom>
                <a:solidFill>
                  <a:srgbClr val="FECC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试</a:t>
                  </a:r>
                  <a:endParaRPr lang="zh-CN" altLang="zh-CN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铅笔"/>
              <p:cNvSpPr/>
              <p:nvPr/>
            </p:nvSpPr>
            <p:spPr>
              <a:xfrm rot="2280000">
                <a:off x="3720" y="585"/>
                <a:ext cx="452" cy="1157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272" name="Text Box 16"/>
          <p:cNvSpPr txBox="1">
            <a:spLocks noChangeArrowheads="1"/>
          </p:cNvSpPr>
          <p:nvPr/>
        </p:nvSpPr>
        <p:spPr bwMode="auto">
          <a:xfrm>
            <a:off x="3933825" y="1090613"/>
            <a:ext cx="12033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计算。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 Box 23"/>
          <p:cNvSpPr txBox="1">
            <a:spLocks noChangeArrowheads="1"/>
          </p:cNvSpPr>
          <p:nvPr/>
        </p:nvSpPr>
        <p:spPr bwMode="auto">
          <a:xfrm>
            <a:off x="5006975" y="2584450"/>
            <a:ext cx="15509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+ 0. 3 4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48" name="Text Box 25"/>
          <p:cNvSpPr txBox="1">
            <a:spLocks noChangeArrowheads="1"/>
          </p:cNvSpPr>
          <p:nvPr/>
        </p:nvSpPr>
        <p:spPr bwMode="auto">
          <a:xfrm>
            <a:off x="1852613" y="3194050"/>
            <a:ext cx="10810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  0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>
                <a:latin typeface="+mn-lt"/>
                <a:ea typeface="楷体_GB2312" pitchFamily="49" charset="-122"/>
              </a:rPr>
              <a:t> 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49" name="Text Box 31"/>
          <p:cNvSpPr txBox="1">
            <a:spLocks noChangeArrowheads="1"/>
          </p:cNvSpPr>
          <p:nvPr/>
        </p:nvSpPr>
        <p:spPr bwMode="auto">
          <a:xfrm>
            <a:off x="5160963" y="3228975"/>
            <a:ext cx="7477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  1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  <a:r>
              <a:rPr lang="en-US" altLang="zh-CN" sz="3200" b="1">
                <a:latin typeface="+mn-lt"/>
                <a:ea typeface="楷体_GB2312" pitchFamily="49" charset="-122"/>
              </a:rPr>
              <a:t> 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50" name="Text Box 19"/>
          <p:cNvSpPr txBox="1">
            <a:spLocks noChangeArrowheads="1"/>
          </p:cNvSpPr>
          <p:nvPr/>
        </p:nvSpPr>
        <p:spPr bwMode="auto">
          <a:xfrm>
            <a:off x="1724025" y="2535238"/>
            <a:ext cx="15509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+ 0. 5 5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51" name="Text Box 12"/>
          <p:cNvSpPr txBox="1">
            <a:spLocks noChangeArrowheads="1"/>
          </p:cNvSpPr>
          <p:nvPr/>
        </p:nvSpPr>
        <p:spPr bwMode="auto">
          <a:xfrm>
            <a:off x="2778125" y="3206750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7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52" name="Line 13"/>
          <p:cNvSpPr>
            <a:spLocks noChangeShapeType="1"/>
          </p:cNvSpPr>
          <p:nvPr/>
        </p:nvSpPr>
        <p:spPr bwMode="auto">
          <a:xfrm>
            <a:off x="1693863" y="3160713"/>
            <a:ext cx="15128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53" name="Line 16"/>
          <p:cNvSpPr>
            <a:spLocks noChangeShapeType="1"/>
          </p:cNvSpPr>
          <p:nvPr/>
        </p:nvSpPr>
        <p:spPr bwMode="auto">
          <a:xfrm>
            <a:off x="5603875" y="3084513"/>
            <a:ext cx="0" cy="714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54" name="Line 17"/>
          <p:cNvSpPr>
            <a:spLocks noChangeShapeType="1"/>
          </p:cNvSpPr>
          <p:nvPr/>
        </p:nvSpPr>
        <p:spPr bwMode="auto">
          <a:xfrm>
            <a:off x="6049963" y="3089275"/>
            <a:ext cx="0" cy="714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1741488" y="1976438"/>
            <a:ext cx="1539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   0. 3 2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56" name="Line 21"/>
          <p:cNvSpPr>
            <a:spLocks noChangeShapeType="1"/>
          </p:cNvSpPr>
          <p:nvPr/>
        </p:nvSpPr>
        <p:spPr bwMode="auto">
          <a:xfrm>
            <a:off x="5013325" y="3208338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3200" b="1">
              <a:latin typeface="+mn-lt"/>
            </a:endParaRPr>
          </a:p>
        </p:txBody>
      </p:sp>
      <p:sp>
        <p:nvSpPr>
          <p:cNvPr id="57" name="Text Box 22"/>
          <p:cNvSpPr txBox="1">
            <a:spLocks noChangeArrowheads="1"/>
          </p:cNvSpPr>
          <p:nvPr/>
        </p:nvSpPr>
        <p:spPr bwMode="auto">
          <a:xfrm>
            <a:off x="5057775" y="2027238"/>
            <a:ext cx="1539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   0. 6 6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2462213" y="3200400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8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5762625" y="3233738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0</a:t>
            </a:r>
            <a:endParaRPr lang="en-US" altLang="zh-CN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60" name="Text Box 32"/>
          <p:cNvSpPr txBox="1">
            <a:spLocks noChangeArrowheads="1"/>
          </p:cNvSpPr>
          <p:nvPr/>
        </p:nvSpPr>
        <p:spPr bwMode="auto">
          <a:xfrm>
            <a:off x="6099175" y="3235325"/>
            <a:ext cx="4095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10000"/>
              </a:spcAft>
              <a:defRPr/>
            </a:pPr>
            <a:r>
              <a:rPr lang="en-US" altLang="zh-CN" sz="3200" b="1">
                <a:latin typeface="+mn-lt"/>
                <a:ea typeface="楷体_GB2312" pitchFamily="49" charset="-122"/>
              </a:rPr>
              <a:t>0</a:t>
            </a:r>
            <a:endParaRPr lang="en-US" altLang="zh-CN" sz="3200" b="1">
              <a:latin typeface="+mn-lt"/>
              <a:ea typeface="楷体_GB2312" pitchFamily="49" charset="-122"/>
            </a:endParaRPr>
          </a:p>
        </p:txBody>
      </p:sp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2595563" y="4192588"/>
            <a:ext cx="7812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进行小数加法计算时，应注意什么？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 bwMode="auto">
          <a:xfrm>
            <a:off x="655638" y="4037013"/>
            <a:ext cx="1806575" cy="1017587"/>
            <a:chOff x="926150" y="223171"/>
            <a:chExt cx="1806318" cy="1018458"/>
          </a:xfrm>
        </p:grpSpPr>
        <p:grpSp>
          <p:nvGrpSpPr>
            <p:cNvPr id="11289" name="组合 1"/>
            <p:cNvGrpSpPr/>
            <p:nvPr/>
          </p:nvGrpSpPr>
          <p:grpSpPr bwMode="auto">
            <a:xfrm>
              <a:off x="926150" y="223171"/>
              <a:ext cx="851284" cy="1006376"/>
              <a:chOff x="1017588" y="1933575"/>
              <a:chExt cx="1568450" cy="1854200"/>
            </a:xfrm>
          </p:grpSpPr>
          <p:sp>
            <p:nvSpPr>
              <p:cNvPr id="11290" name="MH_Other_1"/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577975" y="3340100"/>
                <a:ext cx="447675" cy="447675"/>
              </a:xfrm>
              <a:prstGeom prst="diamond">
                <a:avLst/>
              </a:prstGeom>
              <a:noFill/>
              <a:ln w="25400">
                <a:solidFill>
                  <a:srgbClr val="FDA399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1" name="MH_Other_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00138" y="2238375"/>
                <a:ext cx="1403350" cy="1403350"/>
              </a:xfrm>
              <a:prstGeom prst="diamond">
                <a:avLst/>
              </a:prstGeom>
              <a:noFill/>
              <a:ln w="25400">
                <a:solidFill>
                  <a:srgbClr val="FC6A5B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2" name="MH_SubTitle_1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17588" y="1933575"/>
                <a:ext cx="1568450" cy="1568450"/>
              </a:xfrm>
              <a:prstGeom prst="diamond">
                <a:avLst/>
              </a:prstGeom>
              <a:solidFill>
                <a:srgbClr val="FED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en-US" b="1">
                  <a:solidFill>
                    <a:srgbClr val="C31305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293" name="组合 13"/>
            <p:cNvGrpSpPr/>
            <p:nvPr/>
          </p:nvGrpSpPr>
          <p:grpSpPr bwMode="auto">
            <a:xfrm>
              <a:off x="1881184" y="234391"/>
              <a:ext cx="851284" cy="1007238"/>
              <a:chOff x="2125663" y="3963988"/>
              <a:chExt cx="1568450" cy="1855787"/>
            </a:xfrm>
          </p:grpSpPr>
          <p:sp>
            <p:nvSpPr>
              <p:cNvPr id="11294" name="MH_Other_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2686050" y="5372100"/>
                <a:ext cx="447675" cy="447675"/>
              </a:xfrm>
              <a:prstGeom prst="diamond">
                <a:avLst/>
              </a:prstGeom>
              <a:noFill/>
              <a:ln w="25400">
                <a:solidFill>
                  <a:srgbClr val="FCDF9E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5" name="MH_Other_8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2208213" y="4268788"/>
                <a:ext cx="1403350" cy="1403350"/>
              </a:xfrm>
              <a:prstGeom prst="diamond">
                <a:avLst/>
              </a:prstGeom>
              <a:noFill/>
              <a:ln w="25400">
                <a:solidFill>
                  <a:srgbClr val="F8B624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6" name="MH_SubTitle_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2125663" y="3963988"/>
                <a:ext cx="1568450" cy="1568450"/>
              </a:xfrm>
              <a:prstGeom prst="diamond">
                <a:avLst/>
              </a:prstGeom>
              <a:solidFill>
                <a:srgbClr val="FCE5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en-US" b="1">
                  <a:solidFill>
                    <a:srgbClr val="BD8507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297" name="TextBox 38"/>
            <p:cNvSpPr txBox="1">
              <a:spLocks noChangeArrowheads="1"/>
            </p:cNvSpPr>
            <p:nvPr/>
          </p:nvSpPr>
          <p:spPr bwMode="auto">
            <a:xfrm>
              <a:off x="1046783" y="356635"/>
              <a:ext cx="730146" cy="58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49" charset="-122"/>
                </a:rPr>
                <a:t>思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  <p:sp>
          <p:nvSpPr>
            <p:cNvPr id="11298" name="TextBox 39"/>
            <p:cNvSpPr txBox="1">
              <a:spLocks noChangeArrowheads="1"/>
            </p:cNvSpPr>
            <p:nvPr/>
          </p:nvSpPr>
          <p:spPr bwMode="auto">
            <a:xfrm>
              <a:off x="2015020" y="378879"/>
              <a:ext cx="673004" cy="58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49" charset="-122"/>
                </a:rPr>
                <a:t>考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1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9"/>
          <p:cNvGrpSpPr/>
          <p:nvPr/>
        </p:nvGrpSpPr>
        <p:grpSpPr bwMode="auto">
          <a:xfrm>
            <a:off x="1546225" y="1055688"/>
            <a:ext cx="6340475" cy="923925"/>
            <a:chOff x="1538763" y="348964"/>
            <a:chExt cx="6340318" cy="923575"/>
          </a:xfrm>
        </p:grpSpPr>
        <p:grpSp>
          <p:nvGrpSpPr>
            <p:cNvPr id="12290" name="组合 3"/>
            <p:cNvGrpSpPr/>
            <p:nvPr/>
          </p:nvGrpSpPr>
          <p:grpSpPr bwMode="auto">
            <a:xfrm>
              <a:off x="1538763" y="348964"/>
              <a:ext cx="6340318" cy="923575"/>
              <a:chOff x="301640" y="996420"/>
              <a:chExt cx="6339649" cy="922400"/>
            </a:xfrm>
          </p:grpSpPr>
          <p:pic>
            <p:nvPicPr>
              <p:cNvPr id="12291" name="图片 3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01640" y="1200150"/>
                <a:ext cx="554038" cy="47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292" name="组合 38"/>
              <p:cNvGrpSpPr/>
              <p:nvPr/>
            </p:nvGrpSpPr>
            <p:grpSpPr bwMode="auto">
              <a:xfrm>
                <a:off x="1450307" y="996420"/>
                <a:ext cx="5190982" cy="922400"/>
                <a:chOff x="1770683" y="1180755"/>
                <a:chExt cx="5191192" cy="921913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2101386" y="1180755"/>
                  <a:ext cx="4860489" cy="921913"/>
                </a:xfrm>
                <a:prstGeom prst="rect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zh-CN" altLang="en-US" sz="2800" dirty="0">
                      <a:solidFill>
                        <a:srgbClr val="FF66CC"/>
                      </a:solidFill>
                      <a:latin typeface="黑体" panose="02010609060101010101" pitchFamily="49" charset="-122"/>
                    </a:rPr>
                    <a:t>“壮壮”出生时的体长比健健长多少？</a:t>
                  </a:r>
                  <a:endParaRPr lang="zh-CN" altLang="en-US" sz="2800" dirty="0">
                    <a:solidFill>
                      <a:srgbClr val="FF66CC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8" name="直角三角形 7"/>
                <p:cNvSpPr/>
                <p:nvPr/>
              </p:nvSpPr>
              <p:spPr>
                <a:xfrm flipH="1">
                  <a:off x="1771216" y="1587854"/>
                  <a:ext cx="428587" cy="166325"/>
                </a:xfrm>
                <a:prstGeom prst="rtTriangle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2800">
                    <a:solidFill>
                      <a:srgbClr val="FF66CC"/>
                    </a:solidFill>
                  </a:endParaRPr>
                </a:p>
              </p:txBody>
            </p:sp>
          </p:grpSp>
        </p:grpSp>
        <p:pic>
          <p:nvPicPr>
            <p:cNvPr id="12295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79916" y="488900"/>
              <a:ext cx="607635" cy="70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 Box 59"/>
          <p:cNvSpPr txBox="1">
            <a:spLocks noChangeArrowheads="1"/>
          </p:cNvSpPr>
          <p:nvPr/>
        </p:nvSpPr>
        <p:spPr bwMode="auto">
          <a:xfrm>
            <a:off x="1554163" y="1993900"/>
            <a:ext cx="4965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n-lt"/>
                <a:ea typeface="楷体_GB2312" pitchFamily="49" charset="-122"/>
              </a:rPr>
              <a:t>0.76 – 0.72 = ____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  <a:r>
              <a:rPr lang="zh-CN" altLang="en-US" sz="3200" b="1" dirty="0">
                <a:latin typeface="+mn-lt"/>
                <a:ea typeface="楷体_GB2312" pitchFamily="49" charset="-122"/>
              </a:rPr>
              <a:t>）</a:t>
            </a:r>
            <a:endParaRPr lang="zh-CN" altLang="en-US" sz="3200" b="1" dirty="0">
              <a:latin typeface="+mn-lt"/>
              <a:ea typeface="楷体_GB2312" pitchFamily="49" charset="-122"/>
            </a:endParaRPr>
          </a:p>
        </p:txBody>
      </p:sp>
      <p:sp>
        <p:nvSpPr>
          <p:cNvPr id="12" name="Text Box 66"/>
          <p:cNvSpPr txBox="1">
            <a:spLocks noChangeArrowheads="1"/>
          </p:cNvSpPr>
          <p:nvPr/>
        </p:nvSpPr>
        <p:spPr bwMode="auto">
          <a:xfrm>
            <a:off x="2043113" y="2744788"/>
            <a:ext cx="1152525" cy="306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0.76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3" name="Text Box 67"/>
          <p:cNvSpPr txBox="1">
            <a:spLocks noChangeArrowheads="1"/>
          </p:cNvSpPr>
          <p:nvPr/>
        </p:nvSpPr>
        <p:spPr bwMode="auto">
          <a:xfrm>
            <a:off x="2055813" y="3225800"/>
            <a:ext cx="1152525" cy="306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0.72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4" name="Text Box 68"/>
          <p:cNvSpPr txBox="1">
            <a:spLocks noChangeArrowheads="1"/>
          </p:cNvSpPr>
          <p:nvPr/>
        </p:nvSpPr>
        <p:spPr bwMode="auto">
          <a:xfrm>
            <a:off x="1624013" y="3006725"/>
            <a:ext cx="360362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-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5" name="Text Box 69"/>
          <p:cNvSpPr txBox="1">
            <a:spLocks noChangeArrowheads="1"/>
          </p:cNvSpPr>
          <p:nvPr/>
        </p:nvSpPr>
        <p:spPr bwMode="auto">
          <a:xfrm>
            <a:off x="2008188" y="3775075"/>
            <a:ext cx="433387" cy="349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0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2824163" y="3616325"/>
            <a:ext cx="4318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4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7" name="Oval 71"/>
          <p:cNvSpPr>
            <a:spLocks noChangeAspect="1" noChangeArrowheads="1"/>
          </p:cNvSpPr>
          <p:nvPr/>
        </p:nvSpPr>
        <p:spPr bwMode="auto">
          <a:xfrm>
            <a:off x="2433638" y="288925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>
              <a:latin typeface="+mn-lt"/>
            </a:endParaRPr>
          </a:p>
        </p:txBody>
      </p:sp>
      <p:sp>
        <p:nvSpPr>
          <p:cNvPr id="18" name="Oval 72"/>
          <p:cNvSpPr>
            <a:spLocks noChangeAspect="1" noChangeArrowheads="1"/>
          </p:cNvSpPr>
          <p:nvPr/>
        </p:nvSpPr>
        <p:spPr bwMode="auto">
          <a:xfrm>
            <a:off x="2446338" y="33750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>
              <a:latin typeface="+mn-lt"/>
            </a:endParaRPr>
          </a:p>
        </p:txBody>
      </p:sp>
      <p:sp>
        <p:nvSpPr>
          <p:cNvPr id="19" name="Oval 73"/>
          <p:cNvSpPr>
            <a:spLocks noChangeAspect="1" noChangeArrowheads="1"/>
          </p:cNvSpPr>
          <p:nvPr/>
        </p:nvSpPr>
        <p:spPr bwMode="auto">
          <a:xfrm flipV="1">
            <a:off x="2419350" y="3932238"/>
            <a:ext cx="7143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>
              <a:latin typeface="+mn-lt"/>
            </a:endParaRPr>
          </a:p>
        </p:txBody>
      </p:sp>
      <p:sp>
        <p:nvSpPr>
          <p:cNvPr id="20" name="Line 74"/>
          <p:cNvSpPr>
            <a:spLocks noChangeShapeType="1"/>
          </p:cNvSpPr>
          <p:nvPr/>
        </p:nvSpPr>
        <p:spPr bwMode="auto">
          <a:xfrm flipV="1">
            <a:off x="1695450" y="3632200"/>
            <a:ext cx="1512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b="1">
              <a:latin typeface="+mn-lt"/>
            </a:endParaRPr>
          </a:p>
        </p:txBody>
      </p:sp>
      <p:grpSp>
        <p:nvGrpSpPr>
          <p:cNvPr id="21" name="Group 75"/>
          <p:cNvGrpSpPr/>
          <p:nvPr/>
        </p:nvGrpSpPr>
        <p:grpSpPr bwMode="auto">
          <a:xfrm>
            <a:off x="2776538" y="3992563"/>
            <a:ext cx="2870200" cy="952500"/>
            <a:chOff x="0" y="0"/>
            <a:chExt cx="1714" cy="600"/>
          </a:xfrm>
        </p:grpSpPr>
        <p:sp>
          <p:nvSpPr>
            <p:cNvPr id="22" name="Text Box 76"/>
            <p:cNvSpPr txBox="1">
              <a:spLocks noChangeArrowheads="1"/>
            </p:cNvSpPr>
            <p:nvPr/>
          </p:nvSpPr>
          <p:spPr bwMode="auto">
            <a:xfrm>
              <a:off x="603" y="0"/>
              <a:ext cx="1111" cy="6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这个</a:t>
              </a: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可以去掉吗？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2308" name="Group 77"/>
            <p:cNvGrpSpPr/>
            <p:nvPr/>
          </p:nvGrpSpPr>
          <p:grpSpPr bwMode="auto">
            <a:xfrm>
              <a:off x="0" y="73"/>
              <a:ext cx="613" cy="121"/>
              <a:chOff x="0" y="0"/>
              <a:chExt cx="1165" cy="227"/>
            </a:xfrm>
          </p:grpSpPr>
          <p:sp>
            <p:nvSpPr>
              <p:cNvPr id="12309" name="Line 78"/>
              <p:cNvSpPr>
                <a:spLocks noChangeShapeType="1"/>
              </p:cNvSpPr>
              <p:nvPr/>
            </p:nvSpPr>
            <p:spPr bwMode="auto">
              <a:xfrm rot="10800000">
                <a:off x="0" y="0"/>
                <a:ext cx="0" cy="227"/>
              </a:xfrm>
              <a:prstGeom prst="line">
                <a:avLst/>
              </a:prstGeom>
              <a:noFill/>
              <a:ln w="28575">
                <a:solidFill>
                  <a:srgbClr val="00B0F0"/>
                </a:solidFill>
                <a:prstDash val="dash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0" name="Line 79"/>
              <p:cNvSpPr>
                <a:spLocks noChangeShapeType="1"/>
              </p:cNvSpPr>
              <p:nvPr/>
            </p:nvSpPr>
            <p:spPr bwMode="auto">
              <a:xfrm flipV="1">
                <a:off x="0" y="221"/>
                <a:ext cx="1165" cy="5"/>
              </a:xfrm>
              <a:prstGeom prst="line">
                <a:avLst/>
              </a:prstGeom>
              <a:noFill/>
              <a:ln w="28575">
                <a:solidFill>
                  <a:srgbClr val="00B0F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80"/>
          <p:cNvSpPr txBox="1">
            <a:spLocks noChangeArrowheads="1"/>
          </p:cNvSpPr>
          <p:nvPr/>
        </p:nvSpPr>
        <p:spPr bwMode="auto">
          <a:xfrm>
            <a:off x="2527300" y="3632200"/>
            <a:ext cx="4318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0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7" name="Text Box 81"/>
          <p:cNvSpPr txBox="1">
            <a:spLocks noChangeArrowheads="1"/>
          </p:cNvSpPr>
          <p:nvPr/>
        </p:nvSpPr>
        <p:spPr bwMode="auto">
          <a:xfrm>
            <a:off x="2562225" y="3783013"/>
            <a:ext cx="360363" cy="349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0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2332038" y="2695575"/>
            <a:ext cx="287337" cy="1439863"/>
          </a:xfrm>
          <a:prstGeom prst="rect">
            <a:avLst/>
          </a:prstGeom>
          <a:solidFill>
            <a:srgbClr val="CCFFCC">
              <a:alpha val="45097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>
              <a:latin typeface="+mn-lt"/>
            </a:endParaRPr>
          </a:p>
        </p:txBody>
      </p:sp>
      <p:grpSp>
        <p:nvGrpSpPr>
          <p:cNvPr id="29" name="Group 89"/>
          <p:cNvGrpSpPr/>
          <p:nvPr/>
        </p:nvGrpSpPr>
        <p:grpSpPr bwMode="auto">
          <a:xfrm>
            <a:off x="1431925" y="4125913"/>
            <a:ext cx="2039938" cy="1008062"/>
            <a:chOff x="-180" y="-26"/>
            <a:chExt cx="1086" cy="635"/>
          </a:xfrm>
        </p:grpSpPr>
        <p:sp>
          <p:nvSpPr>
            <p:cNvPr id="30" name="Rectangle 90"/>
            <p:cNvSpPr>
              <a:spLocks noChangeArrowheads="1"/>
            </p:cNvSpPr>
            <p:nvPr/>
          </p:nvSpPr>
          <p:spPr bwMode="auto">
            <a:xfrm>
              <a:off x="-180" y="201"/>
              <a:ext cx="1086" cy="4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800" dirty="0">
                  <a:latin typeface="+mn-ea"/>
                  <a:ea typeface="+mn-ea"/>
                </a:rPr>
                <a:t>小数点对齐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sp>
          <p:nvSpPr>
            <p:cNvPr id="31" name="Line 91"/>
            <p:cNvSpPr>
              <a:spLocks noChangeShapeType="1"/>
            </p:cNvSpPr>
            <p:nvPr/>
          </p:nvSpPr>
          <p:spPr bwMode="auto">
            <a:xfrm flipV="1">
              <a:off x="368" y="-26"/>
              <a:ext cx="0" cy="227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sp>
        <p:nvSpPr>
          <p:cNvPr id="32" name="Text Box 38"/>
          <p:cNvSpPr txBox="1">
            <a:spLocks noChangeArrowheads="1"/>
          </p:cNvSpPr>
          <p:nvPr/>
        </p:nvSpPr>
        <p:spPr bwMode="auto">
          <a:xfrm>
            <a:off x="6451600" y="2538413"/>
            <a:ext cx="10731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0. 0 4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6078538" y="2998788"/>
            <a:ext cx="1477962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+  0. 7 2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6008688" y="3619500"/>
            <a:ext cx="1690687" cy="4763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5" name="Text Box 41"/>
          <p:cNvSpPr txBox="1">
            <a:spLocks noChangeArrowheads="1"/>
          </p:cNvSpPr>
          <p:nvPr/>
        </p:nvSpPr>
        <p:spPr bwMode="auto">
          <a:xfrm>
            <a:off x="6281738" y="3646488"/>
            <a:ext cx="12700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0. 7 6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6" name="Text Box 65"/>
          <p:cNvSpPr txBox="1">
            <a:spLocks noChangeArrowheads="1"/>
          </p:cNvSpPr>
          <p:nvPr/>
        </p:nvSpPr>
        <p:spPr bwMode="auto">
          <a:xfrm>
            <a:off x="4756150" y="2557463"/>
            <a:ext cx="1223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验算：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3848100" y="1963738"/>
            <a:ext cx="9747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</a:rPr>
              <a:t>0.04</a:t>
            </a:r>
            <a:endParaRPr lang="en-US" altLang="zh-CN" sz="32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5997575" y="4165600"/>
            <a:ext cx="1714500" cy="927100"/>
            <a:chOff x="5852160" y="3896026"/>
            <a:chExt cx="1714500" cy="927448"/>
          </a:xfrm>
        </p:grpSpPr>
        <p:sp>
          <p:nvSpPr>
            <p:cNvPr id="38" name="云形 37"/>
            <p:cNvSpPr/>
            <p:nvPr/>
          </p:nvSpPr>
          <p:spPr>
            <a:xfrm>
              <a:off x="5852160" y="3896026"/>
              <a:ext cx="1714500" cy="927448"/>
            </a:xfrm>
            <a:prstGeom prst="cloud">
              <a:avLst/>
            </a:prstGeom>
            <a:solidFill>
              <a:srgbClr val="FFFF99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sp>
          <p:nvSpPr>
            <p:cNvPr id="12325" name="文本框 38"/>
            <p:cNvSpPr txBox="1">
              <a:spLocks noChangeArrowheads="1"/>
            </p:cNvSpPr>
            <p:nvPr/>
          </p:nvSpPr>
          <p:spPr bwMode="auto">
            <a:xfrm>
              <a:off x="6197698" y="4073698"/>
              <a:ext cx="897890" cy="607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不能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Text Box 65"/>
          <p:cNvSpPr txBox="1">
            <a:spLocks noChangeArrowheads="1"/>
          </p:cNvSpPr>
          <p:nvPr/>
        </p:nvSpPr>
        <p:spPr bwMode="auto">
          <a:xfrm>
            <a:off x="312738" y="5192713"/>
            <a:ext cx="79724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答：“壮壮”出生时的体长比“</a:t>
            </a:r>
            <a:r>
              <a:rPr lang="zh-CN" altLang="en-US" sz="2800" dirty="0">
                <a:ea typeface="黑体" panose="02010609060101010101" pitchFamily="49" charset="-122"/>
              </a:rPr>
              <a:t>健健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” 长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0.04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 bldLvl="0" animBg="1"/>
      <p:bldP spid="18" grpId="0" bldLvl="0" animBg="1"/>
      <p:bldP spid="19" grpId="0" bldLvl="0" animBg="1"/>
      <p:bldP spid="26" grpId="0"/>
      <p:bldP spid="27" grpId="0"/>
      <p:bldP spid="27" grpId="1"/>
      <p:bldP spid="28" grpId="0" bldLvl="0" animBg="1"/>
      <p:bldP spid="32" grpId="0"/>
      <p:bldP spid="33" grpId="0"/>
      <p:bldP spid="35" grpId="0"/>
      <p:bldP spid="36" grpId="0"/>
      <p:bldP spid="37" grpId="0"/>
      <p:bldP spid="41" grpId="0"/>
    </p:bldLst>
  </p:timing>
</p:sld>
</file>

<file path=ppt/tags/tag1.xml><?xml version="1.0" encoding="utf-8"?>
<p:tagLst xmlns:p="http://schemas.openxmlformats.org/presentationml/2006/main">
  <p:tag name="MH" val="20161108101549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61108101549"/>
  <p:tag name="MH_LIBRARY" val="GRAPHIC"/>
  <p:tag name="MH_TYPE" val="Other"/>
  <p:tag name="MH_ORDER" val="7"/>
</p:tagLst>
</file>

<file path=ppt/tags/tag11.xml><?xml version="1.0" encoding="utf-8"?>
<p:tagLst xmlns:p="http://schemas.openxmlformats.org/presentationml/2006/main">
  <p:tag name="MH" val="20161108101549"/>
  <p:tag name="MH_LIBRARY" val="GRAPHIC"/>
  <p:tag name="MH_TYPE" val="Other"/>
  <p:tag name="MH_ORDER" val="8"/>
</p:tagLst>
</file>

<file path=ppt/tags/tag12.xml><?xml version="1.0" encoding="utf-8"?>
<p:tagLst xmlns:p="http://schemas.openxmlformats.org/presentationml/2006/main">
  <p:tag name="MH" val="20161108101549"/>
  <p:tag name="MH_LIBRARY" val="GRAPHIC"/>
  <p:tag name="MH_TYPE" val="SubTitle"/>
  <p:tag name="MH_ORDER" val="4"/>
</p:tagLst>
</file>

<file path=ppt/tags/tag13.xml><?xml version="1.0" encoding="utf-8"?>
<p:tagLst xmlns:p="http://schemas.openxmlformats.org/presentationml/2006/main">
  <p:tag name="KSO_WPP_MARK_KEY" val="492febdc-ce4b-408f-a1fc-af9da76f8ae0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MH" val="20161108101549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61108101549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61108101549"/>
  <p:tag name="MH_LIBRARY" val="GRAPHIC"/>
  <p:tag name="MH_TYPE" val="Other"/>
  <p:tag name="MH_ORDER" val="7"/>
</p:tagLst>
</file>

<file path=ppt/tags/tag5.xml><?xml version="1.0" encoding="utf-8"?>
<p:tagLst xmlns:p="http://schemas.openxmlformats.org/presentationml/2006/main">
  <p:tag name="MH" val="20161108101549"/>
  <p:tag name="MH_LIBRARY" val="GRAPHIC"/>
  <p:tag name="MH_TYPE" val="Other"/>
  <p:tag name="MH_ORDER" val="8"/>
</p:tagLst>
</file>

<file path=ppt/tags/tag6.xml><?xml version="1.0" encoding="utf-8"?>
<p:tagLst xmlns:p="http://schemas.openxmlformats.org/presentationml/2006/main">
  <p:tag name="MH" val="20161108101549"/>
  <p:tag name="MH_LIBRARY" val="GRAPHIC"/>
  <p:tag name="MH_TYPE" val="SubTitle"/>
  <p:tag name="MH_ORDER" val="4"/>
</p:tagLst>
</file>

<file path=ppt/tags/tag7.xml><?xml version="1.0" encoding="utf-8"?>
<p:tagLst xmlns:p="http://schemas.openxmlformats.org/presentationml/2006/main">
  <p:tag name="MH" val="20161108101549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61108101549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611081015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1858</Words>
  <Application>WPS 演示</Application>
  <PresentationFormat>全屏显示(4:3)</PresentationFormat>
  <Paragraphs>505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楷体</vt:lpstr>
      <vt:lpstr>Calibri</vt:lpstr>
      <vt:lpstr>微软雅黑</vt:lpstr>
      <vt:lpstr>华文楷体</vt:lpstr>
      <vt:lpstr>黑体</vt:lpstr>
      <vt:lpstr>楷体_GB2312</vt:lpstr>
      <vt:lpstr>新宋体</vt:lpstr>
      <vt:lpstr>Arial Unicode MS</vt:lpstr>
      <vt:lpstr>Times New Roman</vt:lpstr>
      <vt:lpstr>Gulim</vt:lpstr>
      <vt:lpstr>Malgun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2019-12-21T13:27:00Z</dcterms:created>
  <dcterms:modified xsi:type="dcterms:W3CDTF">2023-02-06T12:00:58Z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06E608F9CA1B4E18B536DB184C95563A</vt:lpwstr>
  </property>
</Properties>
</file>