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79" r:id="rId3"/>
    <p:sldId id="280" r:id="rId4"/>
    <p:sldId id="281" r:id="rId5"/>
    <p:sldId id="282" r:id="rId6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</p:sldIdLst>
  <p:sldSz cx="9144000" cy="6858000" type="screen4x3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109" d="100"/>
          <a:sy n="10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4097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099" name="日期占位符 4098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2052" name="幻灯片图像占位符 4099"/>
          <p:cNvSpPr>
            <a:spLocks noRot="1" noChangeArrowheads="1" noTextEdit="1"/>
          </p:cNvSpPr>
          <p:nvPr>
            <p:ph type="sldImg" idx="4294967295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文本占位符 4100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102" name="页脚占位符 4101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defRPr sz="1200" noProof="1" dirty="0"/>
            </a:lvl1pPr>
          </a:lstStyle>
          <a:p>
            <a:endParaRPr lang="zh-CN" altLang="en-US"/>
          </a:p>
        </p:txBody>
      </p:sp>
      <p:sp>
        <p:nvSpPr>
          <p:cNvPr id="4103" name="灯片编号占位符 4102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BDBD6816-2352-48A5-84DE-FE2F0FA6FDF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013734F2-DC09-48E5-AFCD-3699B251BF6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/>
      </p:sp>
      <p:sp>
        <p:nvSpPr>
          <p:cNvPr id="26626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26627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695D4041-E6D0-47F7-B69F-2E7A8DC0F698}" type="slidenum">
              <a:rPr lang="zh-CN" altLang="en-US">
                <a:latin typeface="Times New Roman" panose="02020603050405020304" pitchFamily="18" charset="0"/>
              </a:rPr>
            </a:fld>
            <a:endParaRPr lang="en-US" altLang="zh-CN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AB1566-7A5E-4C00-A953-A810A67875F2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AAD99C-9330-42C5-871B-A4B1C2755C1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C391F2C-DB6B-45A4-8AB1-8859FEDC1A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A8D832-9A27-49B7-8935-F76B5A339C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FEE164-4FBF-4F62-A612-8CEFD4BA937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4119D0-2EF7-421B-9D79-C7DF396AB87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B92BE0-8C6D-45B4-B91F-40E407C77BB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EB1413-A03C-4479-BC7E-93282B10565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0A7A23-CDB2-4BF5-AF61-F0112B02959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2D2C41-E05A-4450-83F4-02FEAD0FFEB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2C2D21-99C2-43DF-A63C-0B4454D7856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 dirty="0"/>
            </a:lvl1pPr>
          </a:lstStyle>
          <a:p>
            <a:endParaRPr lang="zh-CN" altLang="en-US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DC0D4642-A850-4610-B658-423C45CAAFF7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795711" y="4085382"/>
            <a:ext cx="34512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青岛版四年级下册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971799" y="3888160"/>
            <a:ext cx="482917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标题 1"/>
          <p:cNvSpPr txBox="1"/>
          <p:nvPr/>
        </p:nvSpPr>
        <p:spPr bwMode="auto">
          <a:xfrm>
            <a:off x="0" y="2852936"/>
            <a:ext cx="9144000" cy="9239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课</a:t>
            </a:r>
            <a:r>
              <a:rPr lang="zh-CN" altLang="en-US" sz="4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时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标题 1"/>
          <p:cNvSpPr txBox="1"/>
          <p:nvPr/>
        </p:nvSpPr>
        <p:spPr bwMode="auto">
          <a:xfrm>
            <a:off x="698500" y="1519238"/>
            <a:ext cx="7747000" cy="92392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奇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异的克隆牛</a:t>
            </a:r>
            <a:r>
              <a:rPr lang="en-US" altLang="zh-CN" sz="4000" b="1" dirty="0"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4000" b="1" dirty="0">
                <a:latin typeface="华文楷体" pitchFamily="2" charset="-122"/>
                <a:ea typeface="华文楷体" pitchFamily="2" charset="-122"/>
              </a:rPr>
              <a:t>小数加减法</a:t>
            </a:r>
            <a:endParaRPr lang="zh-CN" altLang="en-US" sz="4000" b="1" dirty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3" name="组合 3"/>
          <p:cNvGrpSpPr/>
          <p:nvPr/>
        </p:nvGrpSpPr>
        <p:grpSpPr bwMode="auto">
          <a:xfrm>
            <a:off x="1546225" y="1055688"/>
            <a:ext cx="6340475" cy="923925"/>
            <a:chOff x="301640" y="996420"/>
            <a:chExt cx="6339649" cy="922400"/>
          </a:xfrm>
        </p:grpSpPr>
        <p:pic>
          <p:nvPicPr>
            <p:cNvPr id="13314" name="图片 34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01640" y="1200150"/>
              <a:ext cx="554038" cy="474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3315" name="组合 38"/>
            <p:cNvGrpSpPr/>
            <p:nvPr/>
          </p:nvGrpSpPr>
          <p:grpSpPr bwMode="auto">
            <a:xfrm>
              <a:off x="1450307" y="996420"/>
              <a:ext cx="5190982" cy="922400"/>
              <a:chOff x="1770683" y="1180755"/>
              <a:chExt cx="5191192" cy="921913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2101386" y="1180755"/>
                <a:ext cx="4860489" cy="921913"/>
              </a:xfrm>
              <a:prstGeom prst="rect">
                <a:avLst/>
              </a:prstGeom>
              <a:solidFill>
                <a:srgbClr val="BEE7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zh-CN" altLang="en-US" sz="2800" dirty="0">
                    <a:solidFill>
                      <a:srgbClr val="FF66CC"/>
                    </a:solidFill>
                    <a:latin typeface="黑体" panose="02010609060101010101" pitchFamily="49" charset="-122"/>
                  </a:rPr>
                  <a:t>“蓓蓓”百天时的身高比出生时增加了多少米？</a:t>
                </a:r>
                <a:endParaRPr lang="zh-CN" altLang="en-US" sz="2800" dirty="0">
                  <a:solidFill>
                    <a:srgbClr val="FF66CC"/>
                  </a:solidFill>
                  <a:latin typeface="黑体" panose="02010609060101010101" pitchFamily="49" charset="-122"/>
                </a:endParaRPr>
              </a:p>
            </p:txBody>
          </p:sp>
          <p:sp>
            <p:nvSpPr>
              <p:cNvPr id="8" name="直角三角形 7"/>
              <p:cNvSpPr/>
              <p:nvPr/>
            </p:nvSpPr>
            <p:spPr>
              <a:xfrm flipH="1">
                <a:off x="1771216" y="1587854"/>
                <a:ext cx="428587" cy="166325"/>
              </a:xfrm>
              <a:prstGeom prst="rtTriangle">
                <a:avLst/>
              </a:prstGeom>
              <a:solidFill>
                <a:srgbClr val="BEE7F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0" hangingPunct="0">
                  <a:defRPr/>
                </a:pPr>
                <a:endParaRPr lang="zh-CN" altLang="en-US" sz="2800">
                  <a:solidFill>
                    <a:srgbClr val="FF66CC"/>
                  </a:solidFill>
                </a:endParaRPr>
              </a:p>
            </p:txBody>
          </p:sp>
        </p:grpSp>
      </p:grpSp>
      <p:pic>
        <p:nvPicPr>
          <p:cNvPr id="13318" name="图片 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43113" y="1247775"/>
            <a:ext cx="67945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Text Box 3"/>
          <p:cNvSpPr txBox="1">
            <a:spLocks noChangeArrowheads="1"/>
          </p:cNvSpPr>
          <p:nvPr/>
        </p:nvSpPr>
        <p:spPr bwMode="auto">
          <a:xfrm>
            <a:off x="1606550" y="2038350"/>
            <a:ext cx="33829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先算百天时的身高。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1600200" y="2622550"/>
            <a:ext cx="227806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0.81 + 0.16 =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1606550" y="3227388"/>
            <a:ext cx="69389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再算百天时的身高比出生时增加了多少米。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" name="Text Box 6"/>
          <p:cNvSpPr txBox="1">
            <a:spLocks noChangeArrowheads="1"/>
          </p:cNvSpPr>
          <p:nvPr/>
        </p:nvSpPr>
        <p:spPr bwMode="auto">
          <a:xfrm>
            <a:off x="1606550" y="3879850"/>
            <a:ext cx="2230438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0.97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－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0.78 =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6" name="Text Box 7"/>
          <p:cNvSpPr txBox="1">
            <a:spLocks noChangeArrowheads="1"/>
          </p:cNvSpPr>
          <p:nvPr/>
        </p:nvSpPr>
        <p:spPr bwMode="auto">
          <a:xfrm>
            <a:off x="3721100" y="2608263"/>
            <a:ext cx="874713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0.97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7" name="Text Box 8"/>
          <p:cNvSpPr txBox="1">
            <a:spLocks noChangeArrowheads="1"/>
          </p:cNvSpPr>
          <p:nvPr/>
        </p:nvSpPr>
        <p:spPr bwMode="auto">
          <a:xfrm>
            <a:off x="4403725" y="2628900"/>
            <a:ext cx="125412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米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8" name="Text Box 9"/>
          <p:cNvSpPr txBox="1">
            <a:spLocks noChangeArrowheads="1"/>
          </p:cNvSpPr>
          <p:nvPr/>
        </p:nvSpPr>
        <p:spPr bwMode="auto">
          <a:xfrm>
            <a:off x="4325938" y="3879850"/>
            <a:ext cx="125412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米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3703638" y="3879850"/>
            <a:ext cx="874712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0.19</a:t>
            </a: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50" name="Rectangle 11"/>
          <p:cNvSpPr>
            <a:spLocks noChangeArrowheads="1"/>
          </p:cNvSpPr>
          <p:nvPr/>
        </p:nvSpPr>
        <p:spPr bwMode="auto">
          <a:xfrm>
            <a:off x="892175" y="4533900"/>
            <a:ext cx="7262813" cy="952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答：“蓓蓓”百天时的身高比出生时增加了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0.19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米。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0" name="组合 59"/>
          <p:cNvGrpSpPr/>
          <p:nvPr/>
        </p:nvGrpSpPr>
        <p:grpSpPr bwMode="auto">
          <a:xfrm>
            <a:off x="371475" y="1770063"/>
            <a:ext cx="804863" cy="669925"/>
            <a:chOff x="2643181" y="299271"/>
            <a:chExt cx="805006" cy="671099"/>
          </a:xfrm>
        </p:grpSpPr>
        <p:grpSp>
          <p:nvGrpSpPr>
            <p:cNvPr id="12312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63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CC9B00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gradFill flip="none" rotWithShape="1">
                <a:gsLst>
                  <a:gs pos="0">
                    <a:srgbClr val="FEBF00"/>
                  </a:gs>
                  <a:gs pos="71000">
                    <a:srgbClr val="FEBF00"/>
                  </a:gs>
                  <a:gs pos="97000">
                    <a:srgbClr val="FEBF00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330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方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 bwMode="auto">
          <a:xfrm>
            <a:off x="339725" y="2921000"/>
            <a:ext cx="804863" cy="669925"/>
            <a:chOff x="2643181" y="299271"/>
            <a:chExt cx="805006" cy="671099"/>
          </a:xfrm>
        </p:grpSpPr>
        <p:grpSp>
          <p:nvGrpSpPr>
            <p:cNvPr id="12308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68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CC9B00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9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gradFill flip="none" rotWithShape="1">
                <a:gsLst>
                  <a:gs pos="0">
                    <a:srgbClr val="FEBF00"/>
                  </a:gs>
                  <a:gs pos="71000">
                    <a:srgbClr val="FEBF00"/>
                  </a:gs>
                  <a:gs pos="97000">
                    <a:srgbClr val="FEBF00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333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法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 bwMode="auto">
          <a:xfrm>
            <a:off x="339725" y="4087813"/>
            <a:ext cx="804863" cy="669925"/>
            <a:chOff x="2643181" y="299271"/>
            <a:chExt cx="805006" cy="671099"/>
          </a:xfrm>
        </p:grpSpPr>
        <p:grpSp>
          <p:nvGrpSpPr>
            <p:cNvPr id="12304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73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CC9B00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74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gradFill flip="none" rotWithShape="1">
                <a:gsLst>
                  <a:gs pos="0">
                    <a:srgbClr val="FEBF00"/>
                  </a:gs>
                  <a:gs pos="71000">
                    <a:srgbClr val="FEBF00"/>
                  </a:gs>
                  <a:gs pos="97000">
                    <a:srgbClr val="FEBF00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3336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一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 bwMode="auto">
          <a:xfrm>
            <a:off x="371475" y="1770063"/>
            <a:ext cx="804863" cy="669925"/>
            <a:chOff x="2643181" y="299271"/>
            <a:chExt cx="805006" cy="671099"/>
          </a:xfrm>
        </p:grpSpPr>
        <p:grpSp>
          <p:nvGrpSpPr>
            <p:cNvPr id="13337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5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5C7FE2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solidFill>
                <a:srgbClr val="6699FF"/>
              </a:soli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339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方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339725" y="2921000"/>
            <a:ext cx="804863" cy="669925"/>
            <a:chOff x="2643181" y="299271"/>
            <a:chExt cx="805006" cy="671099"/>
          </a:xfrm>
        </p:grpSpPr>
        <p:grpSp>
          <p:nvGrpSpPr>
            <p:cNvPr id="13333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10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5C7FE2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1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solidFill>
                <a:srgbClr val="6699FF"/>
              </a:soli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342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法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 bwMode="auto">
          <a:xfrm>
            <a:off x="339725" y="4087813"/>
            <a:ext cx="804863" cy="669925"/>
            <a:chOff x="2643181" y="299271"/>
            <a:chExt cx="805006" cy="671099"/>
          </a:xfrm>
        </p:grpSpPr>
        <p:grpSp>
          <p:nvGrpSpPr>
            <p:cNvPr id="13329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15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5C7FE2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solidFill>
                <a:srgbClr val="6699FF"/>
              </a:soli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4345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3794125" y="2178050"/>
            <a:ext cx="37274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0.81+0.16 – 0.78= 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22" name="Text Box 23"/>
          <p:cNvSpPr txBox="1">
            <a:spLocks noChangeArrowheads="1"/>
          </p:cNvSpPr>
          <p:nvPr/>
        </p:nvSpPr>
        <p:spPr bwMode="auto">
          <a:xfrm>
            <a:off x="1465263" y="1092200"/>
            <a:ext cx="7200900" cy="1123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zh-CN" altLang="en-US" sz="2800" dirty="0">
                <a:latin typeface="+mn-ea"/>
                <a:ea typeface="+mn-ea"/>
              </a:rPr>
              <a:t>    先算百天时的身高，再算百天时的身高比出生时增加了多少米。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25" name="Text Box 27"/>
          <p:cNvSpPr txBox="1">
            <a:spLocks noChangeArrowheads="1"/>
          </p:cNvSpPr>
          <p:nvPr/>
        </p:nvSpPr>
        <p:spPr bwMode="auto">
          <a:xfrm>
            <a:off x="1676400" y="2555875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+ 0.16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26" name="Text Box 28"/>
          <p:cNvSpPr txBox="1">
            <a:spLocks noChangeArrowheads="1"/>
          </p:cNvSpPr>
          <p:nvPr/>
        </p:nvSpPr>
        <p:spPr bwMode="auto">
          <a:xfrm>
            <a:off x="2065338" y="2139950"/>
            <a:ext cx="1439862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  0.81</a:t>
            </a:r>
            <a:endParaRPr lang="en-US" altLang="zh-CN" sz="28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27" name="Line 29"/>
          <p:cNvSpPr>
            <a:spLocks noChangeShapeType="1"/>
          </p:cNvSpPr>
          <p:nvPr/>
        </p:nvSpPr>
        <p:spPr bwMode="auto">
          <a:xfrm flipV="1">
            <a:off x="1906588" y="3203575"/>
            <a:ext cx="12636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28" name="Text Box 30"/>
          <p:cNvSpPr txBox="1">
            <a:spLocks noChangeArrowheads="1"/>
          </p:cNvSpPr>
          <p:nvPr/>
        </p:nvSpPr>
        <p:spPr bwMode="auto">
          <a:xfrm>
            <a:off x="2246313" y="3157538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0.97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29" name="Text Box 31"/>
          <p:cNvSpPr txBox="1">
            <a:spLocks noChangeArrowheads="1"/>
          </p:cNvSpPr>
          <p:nvPr/>
        </p:nvSpPr>
        <p:spPr bwMode="auto">
          <a:xfrm>
            <a:off x="1733550" y="3592513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– 0.78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30" name="Line 32"/>
          <p:cNvSpPr>
            <a:spLocks noChangeShapeType="1"/>
          </p:cNvSpPr>
          <p:nvPr/>
        </p:nvSpPr>
        <p:spPr bwMode="auto">
          <a:xfrm>
            <a:off x="1906588" y="4268788"/>
            <a:ext cx="13430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31" name="Text Box 33"/>
          <p:cNvSpPr txBox="1">
            <a:spLocks noChangeArrowheads="1"/>
          </p:cNvSpPr>
          <p:nvPr/>
        </p:nvSpPr>
        <p:spPr bwMode="auto">
          <a:xfrm>
            <a:off x="2292350" y="4240213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0.19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32" name="Text Box 34"/>
          <p:cNvSpPr txBox="1">
            <a:spLocks noChangeArrowheads="1"/>
          </p:cNvSpPr>
          <p:nvPr/>
        </p:nvSpPr>
        <p:spPr bwMode="auto">
          <a:xfrm>
            <a:off x="6594475" y="2139950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0.19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3" name="Text Box 35"/>
          <p:cNvSpPr txBox="1">
            <a:spLocks noChangeArrowheads="1"/>
          </p:cNvSpPr>
          <p:nvPr/>
        </p:nvSpPr>
        <p:spPr bwMode="auto">
          <a:xfrm>
            <a:off x="7181850" y="2159000"/>
            <a:ext cx="1152525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（米） </a:t>
            </a:r>
            <a:r>
              <a:rPr lang="zh-CN" altLang="en-US" sz="24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en-US"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4" name="Rectangle 11"/>
          <p:cNvSpPr>
            <a:spLocks noChangeArrowheads="1"/>
          </p:cNvSpPr>
          <p:nvPr/>
        </p:nvSpPr>
        <p:spPr bwMode="auto">
          <a:xfrm>
            <a:off x="1585913" y="4757738"/>
            <a:ext cx="6172200" cy="952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答：“蓓蓓”百天时的身高比出生时增加了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0.19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米。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/>
      <p:bldP spid="25" grpId="0"/>
      <p:bldP spid="26" grpId="0"/>
      <p:bldP spid="28" grpId="0"/>
      <p:bldP spid="29" grpId="0"/>
      <p:bldP spid="31" grpId="0"/>
      <p:bldP spid="32" grpId="0"/>
      <p:bldP spid="33" grpId="0"/>
      <p:bldP spid="3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1" name="组合 7"/>
          <p:cNvGrpSpPr/>
          <p:nvPr/>
        </p:nvGrpSpPr>
        <p:grpSpPr bwMode="auto">
          <a:xfrm>
            <a:off x="1120775" y="1047750"/>
            <a:ext cx="2147888" cy="735013"/>
            <a:chOff x="1173814" y="441643"/>
            <a:chExt cx="2147871" cy="735012"/>
          </a:xfrm>
        </p:grpSpPr>
        <p:sp>
          <p:nvSpPr>
            <p:cNvPr id="15362" name="矩形 26"/>
            <p:cNvSpPr>
              <a:spLocks noChangeArrowheads="1"/>
            </p:cNvSpPr>
            <p:nvPr/>
          </p:nvSpPr>
          <p:spPr bwMode="auto">
            <a:xfrm rot="-178237">
              <a:off x="1173814" y="454347"/>
              <a:ext cx="605790" cy="605465"/>
            </a:xfrm>
            <a:prstGeom prst="rect">
              <a:avLst/>
            </a:prstGeom>
            <a:solidFill>
              <a:srgbClr val="53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试</a:t>
              </a:r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5363" name="组合 5"/>
            <p:cNvGrpSpPr/>
            <p:nvPr/>
          </p:nvGrpSpPr>
          <p:grpSpPr bwMode="auto">
            <a:xfrm>
              <a:off x="1772285" y="441643"/>
              <a:ext cx="1549400" cy="735012"/>
              <a:chOff x="1732" y="585"/>
              <a:chExt cx="2440" cy="1157"/>
            </a:xfrm>
          </p:grpSpPr>
          <p:grpSp>
            <p:nvGrpSpPr>
              <p:cNvPr id="15364" name="组合 33"/>
              <p:cNvGrpSpPr/>
              <p:nvPr/>
            </p:nvGrpSpPr>
            <p:grpSpPr bwMode="auto">
              <a:xfrm>
                <a:off x="1732" y="605"/>
                <a:ext cx="1918" cy="1033"/>
                <a:chOff x="166" y="5742"/>
                <a:chExt cx="1918" cy="1034"/>
              </a:xfrm>
            </p:grpSpPr>
            <p:sp>
              <p:nvSpPr>
                <p:cNvPr id="15365" name="矩形 26"/>
                <p:cNvSpPr>
                  <a:spLocks noChangeArrowheads="1"/>
                </p:cNvSpPr>
                <p:nvPr/>
              </p:nvSpPr>
              <p:spPr bwMode="auto">
                <a:xfrm rot="300000">
                  <a:off x="166" y="5742"/>
                  <a:ext cx="954" cy="954"/>
                </a:xfrm>
                <a:prstGeom prst="rect">
                  <a:avLst/>
                </a:prstGeom>
                <a:solidFill>
                  <a:srgbClr val="FB6E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32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</a:t>
                  </a:r>
                  <a:endParaRPr lang="zh-CN" altLang="en-US" sz="3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5366" name="矩形 27"/>
                <p:cNvSpPr>
                  <a:spLocks noChangeArrowheads="1"/>
                </p:cNvSpPr>
                <p:nvPr/>
              </p:nvSpPr>
              <p:spPr bwMode="auto">
                <a:xfrm rot="-180000">
                  <a:off x="1130" y="5822"/>
                  <a:ext cx="954" cy="954"/>
                </a:xfrm>
                <a:prstGeom prst="rect">
                  <a:avLst/>
                </a:prstGeom>
                <a:solidFill>
                  <a:srgbClr val="FECC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32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试</a:t>
                  </a:r>
                  <a:endParaRPr lang="zh-CN" altLang="zh-CN" sz="3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" name="铅笔"/>
              <p:cNvSpPr/>
              <p:nvPr/>
            </p:nvSpPr>
            <p:spPr>
              <a:xfrm rot="2280000">
                <a:off x="3720" y="585"/>
                <a:ext cx="452" cy="1157"/>
              </a:xfrm>
              <a:custGeom>
                <a:avLst/>
                <a:gdLst>
                  <a:gd name="connsiteX0" fmla="*/ 68824 w 586846"/>
                  <a:gd name="connsiteY0" fmla="*/ 1723528 h 2207149"/>
                  <a:gd name="connsiteX1" fmla="*/ 229234 w 586846"/>
                  <a:gd name="connsiteY1" fmla="*/ 1999898 h 2207149"/>
                  <a:gd name="connsiteX2" fmla="*/ 395081 w 586846"/>
                  <a:gd name="connsiteY2" fmla="*/ 1968031 h 2207149"/>
                  <a:gd name="connsiteX3" fmla="*/ 530795 w 586846"/>
                  <a:gd name="connsiteY3" fmla="*/ 1725944 h 2207149"/>
                  <a:gd name="connsiteX4" fmla="*/ 306023 w 586846"/>
                  <a:gd name="connsiteY4" fmla="*/ 76465 h 2207149"/>
                  <a:gd name="connsiteX5" fmla="*/ 306023 w 586846"/>
                  <a:gd name="connsiteY5" fmla="*/ 1514740 h 2207149"/>
                  <a:gd name="connsiteX6" fmla="*/ 529167 w 586846"/>
                  <a:gd name="connsiteY6" fmla="*/ 1514740 h 2207149"/>
                  <a:gd name="connsiteX7" fmla="*/ 529167 w 586846"/>
                  <a:gd name="connsiteY7" fmla="*/ 155048 h 2207149"/>
                  <a:gd name="connsiteX8" fmla="*/ 450584 w 586846"/>
                  <a:gd name="connsiteY8" fmla="*/ 76465 h 2207149"/>
                  <a:gd name="connsiteX9" fmla="*/ 136262 w 586846"/>
                  <a:gd name="connsiteY9" fmla="*/ 76465 h 2207149"/>
                  <a:gd name="connsiteX10" fmla="*/ 57679 w 586846"/>
                  <a:gd name="connsiteY10" fmla="*/ 155048 h 2207149"/>
                  <a:gd name="connsiteX11" fmla="*/ 57679 w 586846"/>
                  <a:gd name="connsiteY11" fmla="*/ 1514740 h 2207149"/>
                  <a:gd name="connsiteX12" fmla="*/ 280823 w 586846"/>
                  <a:gd name="connsiteY12" fmla="*/ 1514740 h 2207149"/>
                  <a:gd name="connsiteX13" fmla="*/ 280823 w 586846"/>
                  <a:gd name="connsiteY13" fmla="*/ 76465 h 2207149"/>
                  <a:gd name="connsiteX14" fmla="*/ 97810 w 586846"/>
                  <a:gd name="connsiteY14" fmla="*/ 0 h 2207149"/>
                  <a:gd name="connsiteX15" fmla="*/ 489036 w 586846"/>
                  <a:gd name="connsiteY15" fmla="*/ 0 h 2207149"/>
                  <a:gd name="connsiteX16" fmla="*/ 586846 w 586846"/>
                  <a:gd name="connsiteY16" fmla="*/ 97810 h 2207149"/>
                  <a:gd name="connsiteX17" fmla="*/ 586846 w 586846"/>
                  <a:gd name="connsiteY17" fmla="*/ 1690953 h 2207149"/>
                  <a:gd name="connsiteX18" fmla="*/ 586517 w 586846"/>
                  <a:gd name="connsiteY18" fmla="*/ 1690953 h 2207149"/>
                  <a:gd name="connsiteX19" fmla="*/ 586514 w 586846"/>
                  <a:gd name="connsiteY19" fmla="*/ 1691828 h 2207149"/>
                  <a:gd name="connsiteX20" fmla="*/ 586823 w 586846"/>
                  <a:gd name="connsiteY20" fmla="*/ 1691829 h 2207149"/>
                  <a:gd name="connsiteX21" fmla="*/ 586812 w 586846"/>
                  <a:gd name="connsiteY21" fmla="*/ 1694880 h 2207149"/>
                  <a:gd name="connsiteX22" fmla="*/ 299633 w 586846"/>
                  <a:gd name="connsiteY22" fmla="*/ 2207149 h 2207149"/>
                  <a:gd name="connsiteX23" fmla="*/ 23 w 586846"/>
                  <a:gd name="connsiteY23" fmla="*/ 1690953 h 2207149"/>
                  <a:gd name="connsiteX24" fmla="*/ 0 w 586846"/>
                  <a:gd name="connsiteY24" fmla="*/ 1690953 h 2207149"/>
                  <a:gd name="connsiteX25" fmla="*/ 0 w 586846"/>
                  <a:gd name="connsiteY25" fmla="*/ 97810 h 2207149"/>
                  <a:gd name="connsiteX26" fmla="*/ 97810 w 586846"/>
                  <a:gd name="connsiteY26" fmla="*/ 0 h 220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86846" h="2207149">
                    <a:moveTo>
                      <a:pt x="68824" y="1723528"/>
                    </a:moveTo>
                    <a:lnTo>
                      <a:pt x="229234" y="1999898"/>
                    </a:lnTo>
                    <a:lnTo>
                      <a:pt x="395081" y="1968031"/>
                    </a:lnTo>
                    <a:lnTo>
                      <a:pt x="530795" y="1725944"/>
                    </a:lnTo>
                    <a:close/>
                    <a:moveTo>
                      <a:pt x="306023" y="76465"/>
                    </a:moveTo>
                    <a:lnTo>
                      <a:pt x="306023" y="1514740"/>
                    </a:lnTo>
                    <a:lnTo>
                      <a:pt x="529167" y="1514740"/>
                    </a:lnTo>
                    <a:lnTo>
                      <a:pt x="529167" y="155048"/>
                    </a:lnTo>
                    <a:cubicBezTo>
                      <a:pt x="529167" y="111648"/>
                      <a:pt x="493984" y="76465"/>
                      <a:pt x="450584" y="76465"/>
                    </a:cubicBezTo>
                    <a:close/>
                    <a:moveTo>
                      <a:pt x="136262" y="76465"/>
                    </a:moveTo>
                    <a:cubicBezTo>
                      <a:pt x="92862" y="76465"/>
                      <a:pt x="57679" y="111648"/>
                      <a:pt x="57679" y="155048"/>
                    </a:cubicBezTo>
                    <a:lnTo>
                      <a:pt x="57679" y="1514740"/>
                    </a:lnTo>
                    <a:lnTo>
                      <a:pt x="280823" y="1514740"/>
                    </a:lnTo>
                    <a:lnTo>
                      <a:pt x="280823" y="76465"/>
                    </a:lnTo>
                    <a:close/>
                    <a:moveTo>
                      <a:pt x="97810" y="0"/>
                    </a:moveTo>
                    <a:lnTo>
                      <a:pt x="489036" y="0"/>
                    </a:lnTo>
                    <a:cubicBezTo>
                      <a:pt x="543055" y="0"/>
                      <a:pt x="586846" y="43791"/>
                      <a:pt x="586846" y="97810"/>
                    </a:cubicBezTo>
                    <a:lnTo>
                      <a:pt x="586846" y="1690953"/>
                    </a:lnTo>
                    <a:lnTo>
                      <a:pt x="586517" y="1690953"/>
                    </a:lnTo>
                    <a:lnTo>
                      <a:pt x="586514" y="1691828"/>
                    </a:lnTo>
                    <a:lnTo>
                      <a:pt x="586823" y="1691829"/>
                    </a:lnTo>
                    <a:lnTo>
                      <a:pt x="586812" y="1694880"/>
                    </a:lnTo>
                    <a:lnTo>
                      <a:pt x="299633" y="2207149"/>
                    </a:lnTo>
                    <a:lnTo>
                      <a:pt x="23" y="1690953"/>
                    </a:lnTo>
                    <a:lnTo>
                      <a:pt x="0" y="1690953"/>
                    </a:lnTo>
                    <a:lnTo>
                      <a:pt x="0" y="97810"/>
                    </a:lnTo>
                    <a:cubicBezTo>
                      <a:pt x="0" y="43791"/>
                      <a:pt x="43791" y="0"/>
                      <a:pt x="9781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noProof="1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5368" name="Text Box 16"/>
          <p:cNvSpPr txBox="1">
            <a:spLocks noChangeArrowheads="1"/>
          </p:cNvSpPr>
          <p:nvPr/>
        </p:nvSpPr>
        <p:spPr bwMode="auto">
          <a:xfrm>
            <a:off x="3933825" y="1090613"/>
            <a:ext cx="22193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用竖式计算。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7" name="Text Box 2"/>
          <p:cNvSpPr txBox="1">
            <a:spLocks noChangeArrowheads="1"/>
          </p:cNvSpPr>
          <p:nvPr/>
        </p:nvSpPr>
        <p:spPr bwMode="auto">
          <a:xfrm>
            <a:off x="5475288" y="4732338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16.75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38" name="Text Box 3"/>
          <p:cNvSpPr txBox="1">
            <a:spLocks noChangeArrowheads="1"/>
          </p:cNvSpPr>
          <p:nvPr/>
        </p:nvSpPr>
        <p:spPr bwMode="auto">
          <a:xfrm>
            <a:off x="5621338" y="3714750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8.22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4975225" y="3135313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</a:t>
            </a:r>
            <a:r>
              <a:rPr lang="zh-CN" altLang="en-US" sz="2800" b="1" dirty="0">
                <a:latin typeface="+mn-lt"/>
                <a:ea typeface="楷体_GB2312" pitchFamily="49" charset="-122"/>
              </a:rPr>
              <a:t>－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 1.53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40" name="Text Box 8"/>
          <p:cNvSpPr txBox="1">
            <a:spLocks noChangeArrowheads="1"/>
          </p:cNvSpPr>
          <p:nvPr/>
        </p:nvSpPr>
        <p:spPr bwMode="auto">
          <a:xfrm>
            <a:off x="571500" y="1981200"/>
            <a:ext cx="3081338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5.83</a:t>
            </a:r>
            <a:r>
              <a:rPr lang="zh-CN" altLang="en-US" sz="2800" b="1">
                <a:latin typeface="+mn-lt"/>
              </a:rPr>
              <a:t>＋</a:t>
            </a:r>
            <a:r>
              <a:rPr lang="en-US" altLang="zh-CN" sz="2800" b="1">
                <a:latin typeface="+mn-lt"/>
                <a:ea typeface="楷体_GB2312" pitchFamily="49" charset="-122"/>
              </a:rPr>
              <a:t>3.6</a:t>
            </a:r>
            <a:r>
              <a:rPr lang="zh-CN" altLang="en-US" sz="2800" b="1">
                <a:latin typeface="+mn-lt"/>
                <a:ea typeface="楷体_GB2312" pitchFamily="49" charset="-122"/>
              </a:rPr>
              <a:t>－</a:t>
            </a:r>
            <a:r>
              <a:rPr lang="en-US" altLang="zh-CN" sz="2800" b="1">
                <a:latin typeface="+mn-lt"/>
                <a:ea typeface="楷体_GB2312" pitchFamily="49" charset="-122"/>
              </a:rPr>
              <a:t>4.79 =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41" name="Rectangle 9"/>
          <p:cNvSpPr>
            <a:spLocks noChangeArrowheads="1"/>
          </p:cNvSpPr>
          <p:nvPr/>
        </p:nvSpPr>
        <p:spPr bwMode="auto">
          <a:xfrm>
            <a:off x="3395663" y="1974850"/>
            <a:ext cx="874712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4.64</a:t>
            </a:r>
            <a:endParaRPr lang="zh-CN" altLang="en-US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42" name="Text Box 10"/>
          <p:cNvSpPr txBox="1">
            <a:spLocks noChangeArrowheads="1"/>
          </p:cNvSpPr>
          <p:nvPr/>
        </p:nvSpPr>
        <p:spPr bwMode="auto">
          <a:xfrm>
            <a:off x="5405438" y="2625725"/>
            <a:ext cx="1439862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  9.75</a:t>
            </a:r>
            <a:endParaRPr lang="en-US" altLang="zh-CN" sz="28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43" name="Line 11"/>
          <p:cNvSpPr>
            <a:spLocks noChangeShapeType="1"/>
          </p:cNvSpPr>
          <p:nvPr/>
        </p:nvSpPr>
        <p:spPr bwMode="auto">
          <a:xfrm>
            <a:off x="5278438" y="3787775"/>
            <a:ext cx="1303337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>
              <a:latin typeface="+mn-lt"/>
            </a:endParaRPr>
          </a:p>
        </p:txBody>
      </p:sp>
      <p:sp>
        <p:nvSpPr>
          <p:cNvPr id="44" name="Text Box 12"/>
          <p:cNvSpPr txBox="1">
            <a:spLocks noChangeArrowheads="1"/>
          </p:cNvSpPr>
          <p:nvPr/>
        </p:nvSpPr>
        <p:spPr bwMode="auto">
          <a:xfrm>
            <a:off x="5073650" y="4152900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+ 8.53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45" name="Text Box 13"/>
          <p:cNvSpPr txBox="1">
            <a:spLocks noChangeArrowheads="1"/>
          </p:cNvSpPr>
          <p:nvPr/>
        </p:nvSpPr>
        <p:spPr bwMode="auto">
          <a:xfrm>
            <a:off x="4437063" y="1981200"/>
            <a:ext cx="3119437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9.75–1.53</a:t>
            </a:r>
            <a:r>
              <a:rPr lang="zh-CN" altLang="en-US" sz="2800" b="1" dirty="0">
                <a:latin typeface="+mn-lt"/>
              </a:rPr>
              <a:t>＋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8.53 =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46" name="Rectangle 14"/>
          <p:cNvSpPr>
            <a:spLocks noChangeArrowheads="1"/>
          </p:cNvSpPr>
          <p:nvPr/>
        </p:nvSpPr>
        <p:spPr bwMode="auto">
          <a:xfrm>
            <a:off x="7245350" y="1978025"/>
            <a:ext cx="107156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16.75</a:t>
            </a:r>
            <a:endParaRPr lang="zh-CN" altLang="en-US" sz="2800" b="1">
              <a:latin typeface="+mn-lt"/>
              <a:ea typeface="楷体_GB2312" pitchFamily="49" charset="-122"/>
            </a:endParaRPr>
          </a:p>
        </p:txBody>
      </p:sp>
      <p:sp>
        <p:nvSpPr>
          <p:cNvPr id="47" name="Line 15"/>
          <p:cNvSpPr>
            <a:spLocks noChangeShapeType="1"/>
          </p:cNvSpPr>
          <p:nvPr/>
        </p:nvSpPr>
        <p:spPr bwMode="auto">
          <a:xfrm flipV="1">
            <a:off x="5278438" y="4805363"/>
            <a:ext cx="1350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>
              <a:latin typeface="+mn-lt"/>
            </a:endParaRPr>
          </a:p>
        </p:txBody>
      </p:sp>
      <p:sp>
        <p:nvSpPr>
          <p:cNvPr id="48" name="Text Box 16"/>
          <p:cNvSpPr txBox="1">
            <a:spLocks noChangeArrowheads="1"/>
          </p:cNvSpPr>
          <p:nvPr/>
        </p:nvSpPr>
        <p:spPr bwMode="auto">
          <a:xfrm>
            <a:off x="1489075" y="4783138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4.64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49" name="Text Box 17"/>
          <p:cNvSpPr txBox="1">
            <a:spLocks noChangeArrowheads="1"/>
          </p:cNvSpPr>
          <p:nvPr/>
        </p:nvSpPr>
        <p:spPr bwMode="auto">
          <a:xfrm>
            <a:off x="1489075" y="3646488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9.43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50" name="Text Box 18"/>
          <p:cNvSpPr txBox="1">
            <a:spLocks noChangeArrowheads="1"/>
          </p:cNvSpPr>
          <p:nvPr/>
        </p:nvSpPr>
        <p:spPr bwMode="auto">
          <a:xfrm>
            <a:off x="946150" y="3082925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+ 3.6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51" name="Text Box 19"/>
          <p:cNvSpPr txBox="1">
            <a:spLocks noChangeArrowheads="1"/>
          </p:cNvSpPr>
          <p:nvPr/>
        </p:nvSpPr>
        <p:spPr bwMode="auto">
          <a:xfrm>
            <a:off x="1320800" y="2651125"/>
            <a:ext cx="143986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5.83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52" name="Line 20"/>
          <p:cNvSpPr>
            <a:spLocks noChangeShapeType="1"/>
          </p:cNvSpPr>
          <p:nvPr/>
        </p:nvSpPr>
        <p:spPr bwMode="auto">
          <a:xfrm>
            <a:off x="1190625" y="3735388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>
              <a:latin typeface="+mn-lt"/>
            </a:endParaRPr>
          </a:p>
        </p:txBody>
      </p:sp>
      <p:sp>
        <p:nvSpPr>
          <p:cNvPr id="53" name="Text Box 21"/>
          <p:cNvSpPr txBox="1">
            <a:spLocks noChangeArrowheads="1"/>
          </p:cNvSpPr>
          <p:nvPr/>
        </p:nvSpPr>
        <p:spPr bwMode="auto">
          <a:xfrm>
            <a:off x="965200" y="4183063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– 4.79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54" name="Line 22"/>
          <p:cNvSpPr>
            <a:spLocks noChangeShapeType="1"/>
          </p:cNvSpPr>
          <p:nvPr/>
        </p:nvSpPr>
        <p:spPr bwMode="auto">
          <a:xfrm>
            <a:off x="1104900" y="4821238"/>
            <a:ext cx="12715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500"/>
                            </p:stCondLst>
                            <p:childTnLst>
                              <p:par>
                                <p:cTn id="5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3500"/>
                            </p:stCondLst>
                            <p:childTnLst>
                              <p:par>
                                <p:cTn id="6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1" grpId="0"/>
      <p:bldP spid="42" grpId="0"/>
      <p:bldP spid="44" grpId="0"/>
      <p:bldP spid="46" grpId="0"/>
      <p:bldP spid="48" grpId="0"/>
      <p:bldP spid="49" grpId="0"/>
      <p:bldP spid="50" grpId="0"/>
      <p:bldP spid="51" grpId="0"/>
      <p:bldP spid="5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4"/>
          <p:cNvSpPr>
            <a:spLocks noChangeArrowheads="1"/>
          </p:cNvSpPr>
          <p:nvPr/>
        </p:nvSpPr>
        <p:spPr bwMode="auto">
          <a:xfrm>
            <a:off x="1081088" y="3022600"/>
            <a:ext cx="6821487" cy="2032000"/>
          </a:xfrm>
          <a:prstGeom prst="rect">
            <a:avLst/>
          </a:prstGeom>
          <a:solidFill>
            <a:srgbClr val="FFBDA6"/>
          </a:solidFill>
          <a:ln w="9525">
            <a:noFill/>
            <a:miter lim="800000"/>
          </a:ln>
        </p:spPr>
        <p:txBody>
          <a:bodyPr anchor="ctr"/>
          <a:lstStyle/>
          <a:p>
            <a:pPr eaLnBrk="0" hangingPunct="0">
              <a:lnSpc>
                <a:spcPct val="125000"/>
              </a:lnSpc>
              <a:defRPr/>
            </a:pP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982663" y="877888"/>
            <a:ext cx="7451725" cy="1143000"/>
            <a:chOff x="-10" y="5092"/>
            <a:chExt cx="11735" cy="1804"/>
          </a:xfrm>
        </p:grpSpPr>
        <p:sp>
          <p:nvSpPr>
            <p:cNvPr id="33" name="椭圆 32"/>
            <p:cNvSpPr/>
            <p:nvPr/>
          </p:nvSpPr>
          <p:spPr>
            <a:xfrm>
              <a:off x="1852" y="5247"/>
              <a:ext cx="220" cy="639"/>
            </a:xfrm>
            <a:prstGeom prst="ellipse">
              <a:avLst/>
            </a:pr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b="1" noProof="1"/>
            </a:p>
          </p:txBody>
        </p:sp>
        <p:sp>
          <p:nvSpPr>
            <p:cNvPr id="34" name="椭圆 33"/>
            <p:cNvSpPr/>
            <p:nvPr/>
          </p:nvSpPr>
          <p:spPr>
            <a:xfrm>
              <a:off x="2782" y="5363"/>
              <a:ext cx="355" cy="584"/>
            </a:xfrm>
            <a:prstGeom prst="ellipse">
              <a:avLst/>
            </a:pr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b="1" noProof="1"/>
            </a:p>
          </p:txBody>
        </p:sp>
        <p:sp>
          <p:nvSpPr>
            <p:cNvPr id="35" name="任意多边形 22"/>
            <p:cNvSpPr/>
            <p:nvPr/>
          </p:nvSpPr>
          <p:spPr>
            <a:xfrm>
              <a:off x="-10" y="5092"/>
              <a:ext cx="11735" cy="524"/>
            </a:xfrm>
            <a:custGeom>
              <a:avLst/>
              <a:gdLst>
                <a:gd name="connsiteX0" fmla="*/ 0 w 9130748"/>
                <a:gd name="connsiteY0" fmla="*/ 0 h 736290"/>
                <a:gd name="connsiteX1" fmla="*/ 2835965 w 9130748"/>
                <a:gd name="connsiteY1" fmla="*/ 675861 h 736290"/>
                <a:gd name="connsiteX2" fmla="*/ 6228522 w 9130748"/>
                <a:gd name="connsiteY2" fmla="*/ 636105 h 736290"/>
                <a:gd name="connsiteX3" fmla="*/ 9130748 w 9130748"/>
                <a:gd name="connsiteY3" fmla="*/ 79513 h 7362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30748" h="736290">
                  <a:moveTo>
                    <a:pt x="0" y="0"/>
                  </a:moveTo>
                  <a:cubicBezTo>
                    <a:pt x="898939" y="284922"/>
                    <a:pt x="1797878" y="569844"/>
                    <a:pt x="2835965" y="675861"/>
                  </a:cubicBezTo>
                  <a:cubicBezTo>
                    <a:pt x="3874052" y="781878"/>
                    <a:pt x="5179391" y="735496"/>
                    <a:pt x="6228522" y="636105"/>
                  </a:cubicBezTo>
                  <a:cubicBezTo>
                    <a:pt x="7277653" y="536714"/>
                    <a:pt x="8204200" y="308113"/>
                    <a:pt x="9130748" y="79513"/>
                  </a:cubicBezTo>
                </a:path>
              </a:pathLst>
            </a:custGeom>
            <a:noFill/>
            <a:ln>
              <a:solidFill>
                <a:srgbClr val="BDDFC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b="1" noProof="1"/>
            </a:p>
          </p:txBody>
        </p:sp>
        <p:sp>
          <p:nvSpPr>
            <p:cNvPr id="16390" name="矩形 26"/>
            <p:cNvSpPr>
              <a:spLocks noChangeArrowheads="1"/>
            </p:cNvSpPr>
            <p:nvPr/>
          </p:nvSpPr>
          <p:spPr bwMode="auto">
            <a:xfrm rot="300000">
              <a:off x="1452" y="5862"/>
              <a:ext cx="954" cy="954"/>
            </a:xfrm>
            <a:prstGeom prst="rect">
              <a:avLst/>
            </a:prstGeom>
            <a:solidFill>
              <a:srgbClr val="FB6E5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en-US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小</a:t>
              </a:r>
              <a:endParaRPr lang="zh-CN" altLang="en-US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391" name="矩形 27"/>
            <p:cNvSpPr>
              <a:spLocks noChangeArrowheads="1"/>
            </p:cNvSpPr>
            <p:nvPr/>
          </p:nvSpPr>
          <p:spPr bwMode="auto">
            <a:xfrm rot="-180000">
              <a:off x="2416" y="5942"/>
              <a:ext cx="954" cy="954"/>
            </a:xfrm>
            <a:prstGeom prst="rect">
              <a:avLst/>
            </a:prstGeom>
            <a:solidFill>
              <a:srgbClr val="FECC5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r>
                <a:rPr lang="zh-CN" altLang="zh-CN" sz="32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</a:t>
              </a:r>
              <a:endParaRPr lang="zh-CN" altLang="zh-CN" sz="32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341" name="Text Box 56"/>
          <p:cNvSpPr txBox="1">
            <a:spLocks noChangeArrowheads="1"/>
          </p:cNvSpPr>
          <p:nvPr/>
        </p:nvSpPr>
        <p:spPr bwMode="auto">
          <a:xfrm>
            <a:off x="1081088" y="2197100"/>
            <a:ext cx="6242050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想一想，怎样计算小数加减混合运算？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1374775" y="3233738"/>
            <a:ext cx="6234113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小数加减混合运算的运算顺序与整数一样，从左往右依次计算，有括号的先算括号里面的。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14341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Freeform 10"/>
          <p:cNvSpPr/>
          <p:nvPr/>
        </p:nvSpPr>
        <p:spPr bwMode="auto">
          <a:xfrm>
            <a:off x="3578802" y="985778"/>
            <a:ext cx="205307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82D777"/>
          </a:solidFill>
          <a:ln>
            <a:solidFill>
              <a:srgbClr val="74CE78"/>
            </a:solidFill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自主练习</a:t>
            </a:r>
            <a:endParaRPr lang="zh-CN" altLang="en-US" sz="3200" b="1" dirty="0">
              <a:latin typeface="+mj-ea"/>
              <a:ea typeface="+mj-ea"/>
            </a:endParaRPr>
          </a:p>
        </p:txBody>
      </p:sp>
      <p:sp>
        <p:nvSpPr>
          <p:cNvPr id="47" name="Text Box 3"/>
          <p:cNvSpPr txBox="1">
            <a:spLocks noChangeArrowheads="1"/>
          </p:cNvSpPr>
          <p:nvPr/>
        </p:nvSpPr>
        <p:spPr bwMode="auto">
          <a:xfrm>
            <a:off x="868363" y="1809750"/>
            <a:ext cx="261302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1.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用竖式计算。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48" name="Text Box 119"/>
          <p:cNvSpPr txBox="1">
            <a:spLocks noChangeArrowheads="1"/>
          </p:cNvSpPr>
          <p:nvPr/>
        </p:nvSpPr>
        <p:spPr bwMode="auto">
          <a:xfrm>
            <a:off x="427038" y="2330450"/>
            <a:ext cx="354647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159</a:t>
            </a:r>
            <a:r>
              <a:rPr lang="zh-CN" altLang="en-US" sz="2800" b="1" dirty="0">
                <a:latin typeface="+mn-lt"/>
                <a:ea typeface="楷体_GB2312" pitchFamily="49" charset="-122"/>
              </a:rPr>
              <a:t>－（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62.39+58</a:t>
            </a:r>
            <a:r>
              <a:rPr lang="zh-CN" altLang="en-US" sz="2800" b="1" dirty="0">
                <a:latin typeface="+mn-lt"/>
                <a:ea typeface="楷体_GB2312" pitchFamily="49" charset="-122"/>
              </a:rPr>
              <a:t>）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=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49" name="Rectangle 120"/>
          <p:cNvSpPr>
            <a:spLocks noChangeArrowheads="1"/>
          </p:cNvSpPr>
          <p:nvPr/>
        </p:nvSpPr>
        <p:spPr bwMode="auto">
          <a:xfrm>
            <a:off x="3635375" y="2341563"/>
            <a:ext cx="1071563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38.61</a:t>
            </a:r>
            <a:endParaRPr lang="zh-CN" altLang="en-US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50" name="Text Box 124"/>
          <p:cNvSpPr txBox="1">
            <a:spLocks noChangeArrowheads="1"/>
          </p:cNvSpPr>
          <p:nvPr/>
        </p:nvSpPr>
        <p:spPr bwMode="auto">
          <a:xfrm>
            <a:off x="4735513" y="2341563"/>
            <a:ext cx="3027362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72.8+(72.8-8.25)=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51" name="Rectangle 125"/>
          <p:cNvSpPr>
            <a:spLocks noChangeArrowheads="1"/>
          </p:cNvSpPr>
          <p:nvPr/>
        </p:nvSpPr>
        <p:spPr bwMode="auto">
          <a:xfrm>
            <a:off x="7392988" y="2330450"/>
            <a:ext cx="1547812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137.35</a:t>
            </a:r>
            <a:endParaRPr lang="zh-CN" altLang="en-US" sz="2800" b="1">
              <a:latin typeface="+mn-lt"/>
              <a:ea typeface="楷体_GB2312" pitchFamily="49" charset="-122"/>
            </a:endParaRPr>
          </a:p>
        </p:txBody>
      </p:sp>
      <p:sp>
        <p:nvSpPr>
          <p:cNvPr id="52" name="Text Box 116"/>
          <p:cNvSpPr txBox="1">
            <a:spLocks noChangeArrowheads="1"/>
          </p:cNvSpPr>
          <p:nvPr/>
        </p:nvSpPr>
        <p:spPr bwMode="auto">
          <a:xfrm>
            <a:off x="5918200" y="4889500"/>
            <a:ext cx="1584325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137.35</a:t>
            </a:r>
            <a:endParaRPr lang="en-US" altLang="zh-CN" sz="28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53" name="Text Box 117"/>
          <p:cNvSpPr txBox="1">
            <a:spLocks noChangeArrowheads="1"/>
          </p:cNvSpPr>
          <p:nvPr/>
        </p:nvSpPr>
        <p:spPr bwMode="auto">
          <a:xfrm>
            <a:off x="6048375" y="3871913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64.55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54" name="Text Box 118"/>
          <p:cNvSpPr txBox="1">
            <a:spLocks noChangeArrowheads="1"/>
          </p:cNvSpPr>
          <p:nvPr/>
        </p:nvSpPr>
        <p:spPr bwMode="auto">
          <a:xfrm>
            <a:off x="5413375" y="3411538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–    8.25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55" name="Text Box 121"/>
          <p:cNvSpPr txBox="1">
            <a:spLocks noChangeArrowheads="1"/>
          </p:cNvSpPr>
          <p:nvPr/>
        </p:nvSpPr>
        <p:spPr bwMode="auto">
          <a:xfrm>
            <a:off x="5824538" y="2924175"/>
            <a:ext cx="1439862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  72.8</a:t>
            </a:r>
            <a:endParaRPr lang="en-US" altLang="zh-CN" sz="28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56" name="Line 122"/>
          <p:cNvSpPr>
            <a:spLocks noChangeShapeType="1"/>
          </p:cNvSpPr>
          <p:nvPr/>
        </p:nvSpPr>
        <p:spPr bwMode="auto">
          <a:xfrm>
            <a:off x="5861050" y="4003675"/>
            <a:ext cx="12668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>
              <a:latin typeface="+mn-lt"/>
            </a:endParaRPr>
          </a:p>
        </p:txBody>
      </p:sp>
      <p:sp>
        <p:nvSpPr>
          <p:cNvPr id="57" name="Text Box 123"/>
          <p:cNvSpPr txBox="1">
            <a:spLocks noChangeArrowheads="1"/>
          </p:cNvSpPr>
          <p:nvPr/>
        </p:nvSpPr>
        <p:spPr bwMode="auto">
          <a:xfrm>
            <a:off x="5505450" y="4316413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+ 72.8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58" name="Line 126"/>
          <p:cNvSpPr>
            <a:spLocks noChangeShapeType="1"/>
          </p:cNvSpPr>
          <p:nvPr/>
        </p:nvSpPr>
        <p:spPr bwMode="auto">
          <a:xfrm>
            <a:off x="5868988" y="4968875"/>
            <a:ext cx="134461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>
              <a:latin typeface="+mn-lt"/>
            </a:endParaRPr>
          </a:p>
        </p:txBody>
      </p:sp>
      <p:sp>
        <p:nvSpPr>
          <p:cNvPr id="59" name="Text Box 128"/>
          <p:cNvSpPr txBox="1">
            <a:spLocks noChangeArrowheads="1"/>
          </p:cNvSpPr>
          <p:nvPr/>
        </p:nvSpPr>
        <p:spPr bwMode="auto">
          <a:xfrm>
            <a:off x="744538" y="3919538"/>
            <a:ext cx="1604962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solidFill>
                  <a:schemeClr val="hlink"/>
                </a:solidFill>
                <a:latin typeface="+mn-lt"/>
                <a:ea typeface="楷体_GB2312" pitchFamily="49" charset="-122"/>
              </a:rPr>
              <a:t>120.39</a:t>
            </a:r>
            <a:endParaRPr lang="en-US" altLang="zh-CN" sz="2800" b="1">
              <a:solidFill>
                <a:schemeClr val="hlink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60" name="Text Box 129"/>
          <p:cNvSpPr txBox="1">
            <a:spLocks noChangeArrowheads="1"/>
          </p:cNvSpPr>
          <p:nvPr/>
        </p:nvSpPr>
        <p:spPr bwMode="auto">
          <a:xfrm>
            <a:off x="322263" y="3386138"/>
            <a:ext cx="1979612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   + 58 </a:t>
            </a:r>
            <a:r>
              <a:rPr lang="en-US" altLang="zh-CN" sz="28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61" name="Text Box 130"/>
          <p:cNvSpPr txBox="1">
            <a:spLocks noChangeArrowheads="1"/>
          </p:cNvSpPr>
          <p:nvPr/>
        </p:nvSpPr>
        <p:spPr bwMode="auto">
          <a:xfrm>
            <a:off x="727075" y="2898775"/>
            <a:ext cx="143986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  62.39</a:t>
            </a:r>
            <a:endParaRPr lang="en-US" altLang="zh-CN" sz="28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62" name="Line 131"/>
          <p:cNvSpPr>
            <a:spLocks noChangeShapeType="1"/>
          </p:cNvSpPr>
          <p:nvPr/>
        </p:nvSpPr>
        <p:spPr bwMode="auto">
          <a:xfrm>
            <a:off x="803275" y="3978275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>
              <a:latin typeface="+mn-lt"/>
            </a:endParaRPr>
          </a:p>
        </p:txBody>
      </p:sp>
      <p:sp>
        <p:nvSpPr>
          <p:cNvPr id="63" name="Text Box 134"/>
          <p:cNvSpPr txBox="1">
            <a:spLocks noChangeArrowheads="1"/>
          </p:cNvSpPr>
          <p:nvPr/>
        </p:nvSpPr>
        <p:spPr bwMode="auto">
          <a:xfrm>
            <a:off x="2855913" y="3890963"/>
            <a:ext cx="1604962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38.61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64" name="Text Box 135"/>
          <p:cNvSpPr txBox="1">
            <a:spLocks noChangeArrowheads="1"/>
          </p:cNvSpPr>
          <p:nvPr/>
        </p:nvSpPr>
        <p:spPr bwMode="auto">
          <a:xfrm>
            <a:off x="2482850" y="2954338"/>
            <a:ext cx="143986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  159</a:t>
            </a:r>
            <a:endParaRPr lang="en-US" altLang="zh-CN" sz="28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65" name="Line 136"/>
          <p:cNvSpPr>
            <a:spLocks noChangeShapeType="1"/>
          </p:cNvSpPr>
          <p:nvPr/>
        </p:nvSpPr>
        <p:spPr bwMode="auto">
          <a:xfrm>
            <a:off x="2676525" y="3975100"/>
            <a:ext cx="11525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>
              <a:latin typeface="+mn-lt"/>
            </a:endParaRPr>
          </a:p>
        </p:txBody>
      </p:sp>
      <p:sp>
        <p:nvSpPr>
          <p:cNvPr id="66" name="Text Box 137"/>
          <p:cNvSpPr txBox="1">
            <a:spLocks noChangeArrowheads="1"/>
          </p:cNvSpPr>
          <p:nvPr/>
        </p:nvSpPr>
        <p:spPr bwMode="auto">
          <a:xfrm>
            <a:off x="2185988" y="3386138"/>
            <a:ext cx="1979612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– </a:t>
            </a:r>
            <a:r>
              <a:rPr lang="en-US" altLang="zh-CN" sz="2800" b="1" dirty="0">
                <a:solidFill>
                  <a:srgbClr val="FF00FF"/>
                </a:solidFill>
                <a:latin typeface="+mn-lt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chemeClr val="hlink"/>
                </a:solidFill>
                <a:latin typeface="+mn-lt"/>
                <a:ea typeface="楷体_GB2312" pitchFamily="49" charset="-122"/>
              </a:rPr>
              <a:t>120.39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grpSp>
        <p:nvGrpSpPr>
          <p:cNvPr id="67" name="Group 141"/>
          <p:cNvGrpSpPr/>
          <p:nvPr/>
        </p:nvGrpSpPr>
        <p:grpSpPr bwMode="auto">
          <a:xfrm>
            <a:off x="519113" y="4394200"/>
            <a:ext cx="3646487" cy="1119188"/>
            <a:chOff x="-287" y="0"/>
            <a:chExt cx="2297" cy="705"/>
          </a:xfrm>
        </p:grpSpPr>
        <p:sp>
          <p:nvSpPr>
            <p:cNvPr id="17431" name="Rectangle 138"/>
            <p:cNvSpPr>
              <a:spLocks noChangeArrowheads="1"/>
            </p:cNvSpPr>
            <p:nvPr/>
          </p:nvSpPr>
          <p:spPr bwMode="auto">
            <a:xfrm>
              <a:off x="-287" y="342"/>
              <a:ext cx="2297" cy="363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9050">
              <a:solidFill>
                <a:srgbClr val="00B0F0"/>
              </a:solidFill>
              <a:prstDash val="dash"/>
              <a:miter lim="800000"/>
            </a:ln>
          </p:spPr>
          <p:txBody>
            <a:bodyPr wrap="none" anchor="ctr"/>
            <a:lstStyle/>
            <a:p>
              <a:pPr algn="ctr"/>
              <a:r>
                <a:rPr lang="zh-CN" altLang="en-US" sz="2800">
                  <a:latin typeface="黑体" panose="02010609060101010101" pitchFamily="49" charset="-122"/>
                  <a:ea typeface="黑体" panose="02010609060101010101" pitchFamily="49" charset="-122"/>
                </a:rPr>
                <a:t>能合写成一个竖式吗？</a:t>
              </a:r>
              <a:endParaRPr lang="zh-CN" altLang="en-US" sz="280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69" name="Line 139"/>
            <p:cNvSpPr>
              <a:spLocks noChangeShapeType="1"/>
            </p:cNvSpPr>
            <p:nvPr/>
          </p:nvSpPr>
          <p:spPr bwMode="auto">
            <a:xfrm flipH="1" flipV="1">
              <a:off x="363" y="0"/>
              <a:ext cx="544" cy="318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prstDash val="dash"/>
              <a:round/>
              <a:tailEnd type="triangle" w="med" len="med"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2800">
                <a:latin typeface="+mn-lt"/>
              </a:endParaRPr>
            </a:p>
          </p:txBody>
        </p:sp>
        <p:sp>
          <p:nvSpPr>
            <p:cNvPr id="70" name="Line 140"/>
            <p:cNvSpPr>
              <a:spLocks noChangeShapeType="1"/>
            </p:cNvSpPr>
            <p:nvPr/>
          </p:nvSpPr>
          <p:spPr bwMode="auto">
            <a:xfrm flipV="1">
              <a:off x="899" y="0"/>
              <a:ext cx="598" cy="326"/>
            </a:xfrm>
            <a:prstGeom prst="line">
              <a:avLst/>
            </a:prstGeom>
            <a:noFill/>
            <a:ln w="19050">
              <a:solidFill>
                <a:srgbClr val="00B0F0"/>
              </a:solidFill>
              <a:prstDash val="dash"/>
              <a:round/>
              <a:tailEnd type="triangle" w="med" len="med"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2800">
                <a:latin typeface="+mn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500"/>
                            </p:stCondLst>
                            <p:childTnLst>
                              <p:par>
                                <p:cTn id="6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500"/>
                            </p:stCondLst>
                            <p:childTnLst>
                              <p:par>
                                <p:cTn id="6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3000"/>
                            </p:stCondLst>
                            <p:childTnLst>
                              <p:par>
                                <p:cTn id="7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1" grpId="0"/>
      <p:bldP spid="52" grpId="0"/>
      <p:bldP spid="53" grpId="0"/>
      <p:bldP spid="54" grpId="0"/>
      <p:bldP spid="55" grpId="0"/>
      <p:bldP spid="57" grpId="0"/>
      <p:bldP spid="59" grpId="0"/>
      <p:bldP spid="60" grpId="0"/>
      <p:bldP spid="61" grpId="0"/>
      <p:bldP spid="63" grpId="0"/>
      <p:bldP spid="64" grpId="0"/>
      <p:bldP spid="6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Box 10"/>
          <p:cNvSpPr txBox="1">
            <a:spLocks noChangeArrowheads="1"/>
          </p:cNvSpPr>
          <p:nvPr/>
        </p:nvSpPr>
        <p:spPr bwMode="auto">
          <a:xfrm>
            <a:off x="979488" y="955675"/>
            <a:ext cx="7280275" cy="11239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    2.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水果区原有橘子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5.83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千克，售出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4.79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千克后，又运来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3.6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千克。现在有多少千克橘子？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4" name="Text Box 17"/>
          <p:cNvSpPr txBox="1">
            <a:spLocks noChangeArrowheads="1"/>
          </p:cNvSpPr>
          <p:nvPr/>
        </p:nvSpPr>
        <p:spPr bwMode="auto">
          <a:xfrm>
            <a:off x="2549525" y="4556125"/>
            <a:ext cx="12255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>
                <a:latin typeface="+mn-lt"/>
                <a:ea typeface="+mn-ea"/>
              </a:rPr>
              <a:t>4.64</a:t>
            </a:r>
            <a:endParaRPr lang="en-US" altLang="zh-CN" sz="2800" b="1">
              <a:latin typeface="+mn-lt"/>
              <a:ea typeface="+mn-ea"/>
            </a:endParaRPr>
          </a:p>
        </p:txBody>
      </p:sp>
      <p:sp>
        <p:nvSpPr>
          <p:cNvPr id="35" name="Text Box 11"/>
          <p:cNvSpPr txBox="1">
            <a:spLocks noChangeArrowheads="1"/>
          </p:cNvSpPr>
          <p:nvPr/>
        </p:nvSpPr>
        <p:spPr bwMode="auto">
          <a:xfrm>
            <a:off x="1608138" y="2157413"/>
            <a:ext cx="266382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5.83 – 4.79+3.6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36" name="Text Box 12"/>
          <p:cNvSpPr txBox="1">
            <a:spLocks noChangeArrowheads="1"/>
          </p:cNvSpPr>
          <p:nvPr/>
        </p:nvSpPr>
        <p:spPr bwMode="auto">
          <a:xfrm>
            <a:off x="2482850" y="2632075"/>
            <a:ext cx="2162175" cy="1038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defRPr/>
            </a:pPr>
            <a:r>
              <a:rPr lang="en-US" altLang="zh-CN" sz="2800" b="1" dirty="0">
                <a:latin typeface="+mn-lt"/>
                <a:ea typeface="+mn-ea"/>
              </a:rPr>
              <a:t>   5.83</a:t>
            </a:r>
            <a:endParaRPr lang="en-US" altLang="zh-CN" sz="2800" b="1" dirty="0">
              <a:latin typeface="+mn-lt"/>
              <a:ea typeface="+mn-ea"/>
            </a:endParaRPr>
          </a:p>
          <a:p>
            <a:pPr eaLnBrk="1" hangingPunct="1">
              <a:lnSpc>
                <a:spcPct val="110000"/>
              </a:lnSpc>
              <a:defRPr/>
            </a:pPr>
            <a:r>
              <a:rPr lang="en-US" altLang="zh-CN" sz="2800" b="1" dirty="0">
                <a:latin typeface="+mn-lt"/>
                <a:ea typeface="+mn-ea"/>
              </a:rPr>
              <a:t>– 4.79</a:t>
            </a:r>
            <a:endParaRPr lang="en-US" altLang="zh-CN" sz="2800" b="1" dirty="0">
              <a:latin typeface="+mn-lt"/>
              <a:ea typeface="+mn-ea"/>
            </a:endParaRPr>
          </a:p>
        </p:txBody>
      </p:sp>
      <p:sp>
        <p:nvSpPr>
          <p:cNvPr id="37" name="Line 13"/>
          <p:cNvSpPr>
            <a:spLocks noChangeShapeType="1"/>
          </p:cNvSpPr>
          <p:nvPr/>
        </p:nvSpPr>
        <p:spPr bwMode="auto">
          <a:xfrm>
            <a:off x="2511425" y="3636963"/>
            <a:ext cx="12239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  <a:ea typeface="+mn-ea"/>
            </a:endParaRPr>
          </a:p>
        </p:txBody>
      </p:sp>
      <p:sp>
        <p:nvSpPr>
          <p:cNvPr id="38" name="Text Box 14"/>
          <p:cNvSpPr txBox="1">
            <a:spLocks noChangeArrowheads="1"/>
          </p:cNvSpPr>
          <p:nvPr/>
        </p:nvSpPr>
        <p:spPr bwMode="auto">
          <a:xfrm>
            <a:off x="2525713" y="3636963"/>
            <a:ext cx="10382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2800" b="1">
                <a:latin typeface="+mn-lt"/>
                <a:ea typeface="+mn-ea"/>
              </a:rPr>
              <a:t>1.04</a:t>
            </a:r>
            <a:endParaRPr lang="en-US" altLang="zh-CN" sz="2800" b="1">
              <a:latin typeface="+mn-lt"/>
              <a:ea typeface="+mn-ea"/>
            </a:endParaRPr>
          </a:p>
        </p:txBody>
      </p:sp>
      <p:sp>
        <p:nvSpPr>
          <p:cNvPr id="39" name="Text Box 15"/>
          <p:cNvSpPr txBox="1">
            <a:spLocks noChangeArrowheads="1"/>
          </p:cNvSpPr>
          <p:nvPr/>
        </p:nvSpPr>
        <p:spPr bwMode="auto">
          <a:xfrm>
            <a:off x="2227263" y="4103688"/>
            <a:ext cx="1225550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2800" b="1">
                <a:latin typeface="+mn-lt"/>
                <a:ea typeface="+mn-ea"/>
              </a:rPr>
              <a:t>+  3.6</a:t>
            </a:r>
            <a:endParaRPr lang="en-US" altLang="zh-CN" sz="2800" b="1">
              <a:latin typeface="+mn-lt"/>
              <a:ea typeface="+mn-ea"/>
            </a:endParaRPr>
          </a:p>
        </p:txBody>
      </p:sp>
      <p:sp>
        <p:nvSpPr>
          <p:cNvPr id="40" name="Line 16"/>
          <p:cNvSpPr>
            <a:spLocks noChangeShapeType="1"/>
          </p:cNvSpPr>
          <p:nvPr/>
        </p:nvSpPr>
        <p:spPr bwMode="auto">
          <a:xfrm>
            <a:off x="2439988" y="4565650"/>
            <a:ext cx="12239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  <a:ea typeface="+mn-ea"/>
            </a:endParaRPr>
          </a:p>
        </p:txBody>
      </p:sp>
      <p:sp>
        <p:nvSpPr>
          <p:cNvPr id="41" name="Oval 18"/>
          <p:cNvSpPr>
            <a:spLocks noChangeAspect="1" noChangeArrowheads="1"/>
          </p:cNvSpPr>
          <p:nvPr/>
        </p:nvSpPr>
        <p:spPr bwMode="auto">
          <a:xfrm>
            <a:off x="3184525" y="2640013"/>
            <a:ext cx="36513" cy="365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800" b="1">
              <a:latin typeface="+mn-lt"/>
              <a:ea typeface="+mn-ea"/>
            </a:endParaRPr>
          </a:p>
        </p:txBody>
      </p:sp>
      <p:sp>
        <p:nvSpPr>
          <p:cNvPr id="42" name="Text Box 19"/>
          <p:cNvSpPr txBox="1">
            <a:spLocks noChangeArrowheads="1"/>
          </p:cNvSpPr>
          <p:nvPr/>
        </p:nvSpPr>
        <p:spPr bwMode="auto">
          <a:xfrm>
            <a:off x="3884613" y="2157413"/>
            <a:ext cx="390525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=</a:t>
            </a:r>
            <a:endParaRPr lang="zh-CN" altLang="en-US" sz="2800" b="1">
              <a:latin typeface="+mn-lt"/>
              <a:ea typeface="楷体_GB2312" pitchFamily="49" charset="-122"/>
            </a:endParaRPr>
          </a:p>
        </p:txBody>
      </p:sp>
      <p:sp>
        <p:nvSpPr>
          <p:cNvPr id="43" name="Text Box 20"/>
          <p:cNvSpPr txBox="1">
            <a:spLocks noChangeArrowheads="1"/>
          </p:cNvSpPr>
          <p:nvPr/>
        </p:nvSpPr>
        <p:spPr bwMode="auto">
          <a:xfrm>
            <a:off x="1731963" y="5108575"/>
            <a:ext cx="4430712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ea"/>
                <a:ea typeface="+mn-ea"/>
              </a:rPr>
              <a:t>答：现在有</a:t>
            </a:r>
            <a:r>
              <a:rPr lang="en-US" altLang="zh-CN" sz="2800" b="1" dirty="0">
                <a:solidFill>
                  <a:srgbClr val="FF0000"/>
                </a:solidFill>
                <a:latin typeface="+mj-lt"/>
                <a:ea typeface="+mn-ea"/>
              </a:rPr>
              <a:t>4.64</a:t>
            </a:r>
            <a:r>
              <a:rPr lang="zh-CN" altLang="en-US" sz="2800" dirty="0">
                <a:latin typeface="+mn-ea"/>
                <a:ea typeface="+mn-ea"/>
              </a:rPr>
              <a:t>千克橘子。</a:t>
            </a:r>
            <a:endParaRPr lang="zh-CN" altLang="en-US" sz="2800" dirty="0">
              <a:latin typeface="+mn-ea"/>
              <a:ea typeface="+mn-ea"/>
            </a:endParaRPr>
          </a:p>
        </p:txBody>
      </p:sp>
      <p:sp>
        <p:nvSpPr>
          <p:cNvPr id="44" name="Text Box 22"/>
          <p:cNvSpPr txBox="1">
            <a:spLocks noChangeArrowheads="1"/>
          </p:cNvSpPr>
          <p:nvPr/>
        </p:nvSpPr>
        <p:spPr bwMode="auto">
          <a:xfrm>
            <a:off x="4235450" y="2143125"/>
            <a:ext cx="230505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  <a:ea typeface="楷体_GB2312" pitchFamily="49" charset="-122"/>
              </a:rPr>
              <a:t>4.64</a:t>
            </a:r>
            <a:r>
              <a:rPr lang="zh-CN" altLang="en-US" sz="2800" b="1">
                <a:latin typeface="+mn-lt"/>
                <a:ea typeface="楷体_GB2312" pitchFamily="49" charset="-122"/>
              </a:rPr>
              <a:t>（千克）</a:t>
            </a:r>
            <a:endParaRPr lang="zh-CN" altLang="en-US" sz="2800" b="1">
              <a:latin typeface="+mn-lt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8" grpId="0"/>
      <p:bldP spid="41" grpId="0" bldLvl="0" animBg="1"/>
      <p:bldP spid="42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54075" y="1560513"/>
            <a:ext cx="7288213" cy="254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958850" y="1035050"/>
            <a:ext cx="461486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3.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马的身高是多少米？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0" name="Text Box 27"/>
          <p:cNvSpPr txBox="1">
            <a:spLocks noChangeArrowheads="1"/>
          </p:cNvSpPr>
          <p:nvPr/>
        </p:nvSpPr>
        <p:spPr bwMode="auto">
          <a:xfrm>
            <a:off x="1262063" y="4254500"/>
            <a:ext cx="34099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3.62 + 2.05 – 3.52= 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Text Box 33"/>
          <p:cNvSpPr txBox="1">
            <a:spLocks noChangeArrowheads="1"/>
          </p:cNvSpPr>
          <p:nvPr/>
        </p:nvSpPr>
        <p:spPr bwMode="auto">
          <a:xfrm>
            <a:off x="4189413" y="4189413"/>
            <a:ext cx="192405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2.15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米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196975" y="4921250"/>
            <a:ext cx="450373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答：马的身高是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2.15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米。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27088" y="1865313"/>
            <a:ext cx="7669212" cy="145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2" name="文本框 13"/>
          <p:cNvSpPr txBox="1">
            <a:spLocks noChangeArrowheads="1"/>
          </p:cNvSpPr>
          <p:nvPr/>
        </p:nvSpPr>
        <p:spPr bwMode="auto">
          <a:xfrm>
            <a:off x="320675" y="2027238"/>
            <a:ext cx="4794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ea typeface="黑体" panose="02010609060101010101" pitchFamily="49" charset="-122"/>
              </a:rPr>
              <a:t>4.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6" name="Text Box 9"/>
          <p:cNvSpPr txBox="1">
            <a:spLocks noChangeArrowheads="1"/>
          </p:cNvSpPr>
          <p:nvPr/>
        </p:nvSpPr>
        <p:spPr bwMode="auto">
          <a:xfrm>
            <a:off x="827088" y="3417888"/>
            <a:ext cx="7527925" cy="121126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文具盒比钢笔贵多少元？</a:t>
            </a:r>
            <a:endParaRPr lang="en-US" altLang="zh-CN" sz="2800" dirty="0">
              <a:latin typeface="+mn-lt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）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买一个计算器和一个文具盒，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50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元够吗？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Box 11"/>
          <p:cNvSpPr txBox="1">
            <a:spLocks noChangeArrowheads="1"/>
          </p:cNvSpPr>
          <p:nvPr/>
        </p:nvSpPr>
        <p:spPr bwMode="auto">
          <a:xfrm>
            <a:off x="2636838" y="2474913"/>
            <a:ext cx="1289050" cy="1384300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11.90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  <a:p>
            <a:pPr algn="r"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-   6.80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  <a:p>
            <a:pPr algn="r"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5.10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16" name="Text Box 10"/>
          <p:cNvSpPr txBox="1">
            <a:spLocks noChangeArrowheads="1"/>
          </p:cNvSpPr>
          <p:nvPr/>
        </p:nvSpPr>
        <p:spPr bwMode="auto">
          <a:xfrm>
            <a:off x="1487488" y="1806575"/>
            <a:ext cx="39243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+mn-lt"/>
                <a:ea typeface="楷体_GB2312" pitchFamily="49" charset="-122"/>
              </a:rPr>
              <a:t>）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11.90 – 6.80=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18" name="Line 12"/>
          <p:cNvSpPr>
            <a:spLocks noChangeShapeType="1"/>
          </p:cNvSpPr>
          <p:nvPr/>
        </p:nvSpPr>
        <p:spPr bwMode="auto">
          <a:xfrm>
            <a:off x="2755900" y="3390900"/>
            <a:ext cx="1270000" cy="11113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19" name="Oval 13"/>
          <p:cNvSpPr>
            <a:spLocks noChangeAspect="1" noChangeArrowheads="1"/>
          </p:cNvSpPr>
          <p:nvPr/>
        </p:nvSpPr>
        <p:spPr bwMode="auto">
          <a:xfrm>
            <a:off x="3386138" y="2541588"/>
            <a:ext cx="36512" cy="3651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z="2800" b="1">
              <a:solidFill>
                <a:srgbClr val="FF0000"/>
              </a:solidFill>
              <a:latin typeface="+mn-lt"/>
            </a:endParaRP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367213" y="1785938"/>
            <a:ext cx="1944687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5.10</a:t>
            </a:r>
            <a:r>
              <a:rPr lang="zh-CN" altLang="en-US" sz="2800" b="1" dirty="0">
                <a:latin typeface="+mn-lt"/>
                <a:ea typeface="楷体_GB2312" pitchFamily="49" charset="-122"/>
              </a:rPr>
              <a:t>（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r>
              <a:rPr lang="zh-CN" altLang="en-US" sz="2800" b="1" dirty="0">
                <a:latin typeface="+mn-lt"/>
                <a:ea typeface="楷体_GB2312" pitchFamily="49" charset="-122"/>
              </a:rPr>
              <a:t>）</a:t>
            </a:r>
            <a:endParaRPr lang="zh-CN" altLang="en-US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21" name="Text Box 15"/>
          <p:cNvSpPr txBox="1">
            <a:spLocks noChangeArrowheads="1"/>
          </p:cNvSpPr>
          <p:nvPr/>
        </p:nvSpPr>
        <p:spPr bwMode="auto">
          <a:xfrm>
            <a:off x="2179638" y="4227513"/>
            <a:ext cx="4786312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答：文具盒比钢笔贵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4.60</a:t>
            </a:r>
            <a:r>
              <a:rPr lang="zh-CN" altLang="en-US" sz="2800" dirty="0">
                <a:latin typeface="+mn-lt"/>
                <a:ea typeface="黑体" panose="02010609060101010101" pitchFamily="49" charset="-122"/>
              </a:rPr>
              <a:t>元。</a:t>
            </a:r>
            <a:endParaRPr lang="zh-CN" altLang="en-US" sz="28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25" name="AutoShape 18"/>
          <p:cNvSpPr>
            <a:spLocks noChangeArrowheads="1"/>
          </p:cNvSpPr>
          <p:nvPr/>
        </p:nvSpPr>
        <p:spPr bwMode="auto">
          <a:xfrm>
            <a:off x="4733925" y="3167063"/>
            <a:ext cx="2689225" cy="1963737"/>
          </a:xfrm>
          <a:prstGeom prst="cloudCallout">
            <a:avLst>
              <a:gd name="adj1" fmla="val -80006"/>
              <a:gd name="adj2" fmla="val -21320"/>
            </a:avLst>
          </a:prstGeom>
          <a:solidFill>
            <a:srgbClr val="FFFF99"/>
          </a:solidFill>
          <a:ln w="9525">
            <a:solidFill>
              <a:srgbClr val="00B0F0"/>
            </a:solidFill>
            <a:rou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这个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为什么没有省略？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9" grpId="0" bldLvl="0" animBg="1"/>
      <p:bldP spid="20" grpId="0"/>
      <p:bldP spid="21" grpId="0"/>
      <p:bldP spid="25" grpId="0" bldLvl="0" animBg="1"/>
      <p:bldP spid="25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0"/>
          <p:cNvSpPr txBox="1">
            <a:spLocks noChangeArrowheads="1"/>
          </p:cNvSpPr>
          <p:nvPr/>
        </p:nvSpPr>
        <p:spPr bwMode="auto">
          <a:xfrm>
            <a:off x="2130425" y="2203450"/>
            <a:ext cx="50006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b="1" dirty="0">
                <a:latin typeface="+mn-lt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+mn-lt"/>
                <a:ea typeface="楷体_GB2312" pitchFamily="49" charset="-122"/>
              </a:rPr>
              <a:t>）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 11.90+36.90=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48.80</a:t>
            </a:r>
            <a:r>
              <a:rPr lang="zh-CN" altLang="en-US" sz="2800" b="1" dirty="0">
                <a:latin typeface="+mn-lt"/>
                <a:ea typeface="楷体_GB2312" pitchFamily="49" charset="-122"/>
              </a:rPr>
              <a:t>（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元</a:t>
            </a:r>
            <a:r>
              <a:rPr lang="zh-CN" altLang="en-US" sz="2800" b="1" dirty="0">
                <a:latin typeface="+mn-lt"/>
                <a:ea typeface="楷体_GB2312" pitchFamily="49" charset="-122"/>
              </a:rPr>
              <a:t>）</a:t>
            </a:r>
            <a:endParaRPr lang="zh-CN" altLang="en-US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3" name="Text Box 21"/>
          <p:cNvSpPr txBox="1">
            <a:spLocks noChangeArrowheads="1"/>
          </p:cNvSpPr>
          <p:nvPr/>
        </p:nvSpPr>
        <p:spPr bwMode="auto">
          <a:xfrm>
            <a:off x="3702050" y="2965450"/>
            <a:ext cx="223520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48.80 &lt; 50</a:t>
            </a:r>
            <a:endParaRPr lang="zh-CN" altLang="en-US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4" name="Text Box 22"/>
          <p:cNvSpPr txBox="1">
            <a:spLocks noChangeArrowheads="1"/>
          </p:cNvSpPr>
          <p:nvPr/>
        </p:nvSpPr>
        <p:spPr bwMode="auto">
          <a:xfrm>
            <a:off x="3022600" y="3889375"/>
            <a:ext cx="3003550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+mn-ea"/>
              </a:rPr>
              <a:t>答：</a:t>
            </a:r>
            <a:r>
              <a:rPr lang="en-US" altLang="zh-CN" sz="2800" b="1" dirty="0">
                <a:latin typeface="+mn-lt"/>
                <a:ea typeface="+mn-ea"/>
              </a:rPr>
              <a:t>50</a:t>
            </a:r>
            <a:r>
              <a:rPr lang="zh-CN" altLang="en-US" sz="2800" dirty="0">
                <a:latin typeface="+mn-lt"/>
                <a:ea typeface="+mn-ea"/>
              </a:rPr>
              <a:t>元够了。</a:t>
            </a:r>
            <a:endParaRPr lang="zh-CN" altLang="en-US" sz="2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图片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73188" y="1501775"/>
            <a:ext cx="5699125" cy="382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reeform 10"/>
          <p:cNvSpPr/>
          <p:nvPr/>
        </p:nvSpPr>
        <p:spPr bwMode="auto">
          <a:xfrm>
            <a:off x="3428805" y="972257"/>
            <a:ext cx="2002178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99CC"/>
          </a:solidFill>
          <a:ln>
            <a:solidFill>
              <a:srgbClr val="FF66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新课导入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4099" name="组合 22"/>
          <p:cNvGrpSpPr/>
          <p:nvPr/>
        </p:nvGrpSpPr>
        <p:grpSpPr bwMode="auto">
          <a:xfrm>
            <a:off x="974725" y="4506913"/>
            <a:ext cx="3224213" cy="919162"/>
            <a:chOff x="2999945" y="4614863"/>
            <a:chExt cx="1872981" cy="784542"/>
          </a:xfrm>
        </p:grpSpPr>
        <p:sp>
          <p:nvSpPr>
            <p:cNvPr id="4100" name="等腰三角形 4"/>
            <p:cNvSpPr>
              <a:spLocks noChangeArrowheads="1"/>
            </p:cNvSpPr>
            <p:nvPr/>
          </p:nvSpPr>
          <p:spPr bwMode="auto">
            <a:xfrm rot="3390004">
              <a:off x="3199909" y="4597144"/>
              <a:ext cx="287190" cy="322628"/>
            </a:xfrm>
            <a:custGeom>
              <a:avLst/>
              <a:gdLst>
                <a:gd name="T0" fmla="*/ 136064 w 287083"/>
                <a:gd name="T1" fmla="*/ 322748 h 322748"/>
                <a:gd name="T2" fmla="*/ 0 w 287083"/>
                <a:gd name="T3" fmla="*/ 0 h 322748"/>
                <a:gd name="T4" fmla="*/ 287083 w 287083"/>
                <a:gd name="T5" fmla="*/ 277082 h 322748"/>
                <a:gd name="T6" fmla="*/ 136064 w 287083"/>
                <a:gd name="T7" fmla="*/ 322748 h 322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083" h="322748">
                  <a:moveTo>
                    <a:pt x="136064" y="322748"/>
                  </a:moveTo>
                  <a:lnTo>
                    <a:pt x="0" y="0"/>
                  </a:lnTo>
                  <a:lnTo>
                    <a:pt x="287083" y="277082"/>
                  </a:lnTo>
                  <a:lnTo>
                    <a:pt x="136064" y="322748"/>
                  </a:lnTo>
                  <a:close/>
                </a:path>
              </a:pathLst>
            </a:custGeom>
            <a:solidFill>
              <a:srgbClr val="F6C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1" name="AutoShape 23"/>
            <p:cNvSpPr>
              <a:spLocks noChangeArrowheads="1"/>
            </p:cNvSpPr>
            <p:nvPr/>
          </p:nvSpPr>
          <p:spPr bwMode="auto">
            <a:xfrm>
              <a:off x="2999945" y="4626791"/>
              <a:ext cx="1872981" cy="772614"/>
            </a:xfrm>
            <a:custGeom>
              <a:avLst/>
              <a:gdLst>
                <a:gd name="T0" fmla="*/ 472401 w 3015217"/>
                <a:gd name="T1" fmla="*/ 1354010 h 1568483"/>
                <a:gd name="T2" fmla="*/ 137755 w 3015217"/>
                <a:gd name="T3" fmla="*/ 1110659 h 1568483"/>
                <a:gd name="T4" fmla="*/ 1267071 w 3015217"/>
                <a:gd name="T5" fmla="*/ 10079 h 1568483"/>
                <a:gd name="T6" fmla="*/ 2717527 w 3015217"/>
                <a:gd name="T7" fmla="*/ 316993 h 1568483"/>
                <a:gd name="T8" fmla="*/ 1862533 w 3015217"/>
                <a:gd name="T9" fmla="*/ 1546394 h 1568483"/>
                <a:gd name="T10" fmla="*/ 472401 w 3015217"/>
                <a:gd name="T11" fmla="*/ 1354010 h 1568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15217" h="1568483">
                  <a:moveTo>
                    <a:pt x="472401" y="1354010"/>
                  </a:moveTo>
                  <a:cubicBezTo>
                    <a:pt x="380199" y="1314726"/>
                    <a:pt x="224385" y="1191773"/>
                    <a:pt x="137755" y="1110659"/>
                  </a:cubicBezTo>
                  <a:cubicBezTo>
                    <a:pt x="-276413" y="639684"/>
                    <a:pt x="284776" y="92775"/>
                    <a:pt x="1267071" y="10079"/>
                  </a:cubicBezTo>
                  <a:cubicBezTo>
                    <a:pt x="1822737" y="-36700"/>
                    <a:pt x="2382152" y="81671"/>
                    <a:pt x="2717527" y="316993"/>
                  </a:cubicBezTo>
                  <a:cubicBezTo>
                    <a:pt x="3360223" y="767953"/>
                    <a:pt x="2910854" y="1414103"/>
                    <a:pt x="1862533" y="1546394"/>
                  </a:cubicBezTo>
                  <a:cubicBezTo>
                    <a:pt x="1366468" y="1608994"/>
                    <a:pt x="843248" y="1536584"/>
                    <a:pt x="472401" y="1354010"/>
                  </a:cubicBezTo>
                  <a:close/>
                </a:path>
              </a:pathLst>
            </a:custGeom>
            <a:solidFill>
              <a:srgbClr val="F6C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文本框 24"/>
            <p:cNvSpPr txBox="1">
              <a:spLocks noChangeArrowheads="1"/>
            </p:cNvSpPr>
            <p:nvPr/>
          </p:nvSpPr>
          <p:spPr bwMode="auto">
            <a:xfrm>
              <a:off x="3146575" y="4707003"/>
              <a:ext cx="1659031" cy="60297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今天我满月，我的体长比出生时增加了</a:t>
              </a: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0.1</a:t>
              </a:r>
              <a:r>
                <a:rPr lang="zh-CN" altLang="en-US" sz="2000" dirty="0">
                  <a:latin typeface="黑体" panose="02010609060101010101" pitchFamily="49" charset="-122"/>
                  <a:ea typeface="黑体" panose="02010609060101010101" pitchFamily="49" charset="-122"/>
                </a:rPr>
                <a:t>米。</a:t>
              </a:r>
              <a:endPara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4103" name="组合 22"/>
          <p:cNvGrpSpPr/>
          <p:nvPr/>
        </p:nvGrpSpPr>
        <p:grpSpPr bwMode="auto">
          <a:xfrm>
            <a:off x="4213225" y="4337050"/>
            <a:ext cx="3224213" cy="1208088"/>
            <a:chOff x="2999945" y="4567296"/>
            <a:chExt cx="1872981" cy="1031093"/>
          </a:xfrm>
        </p:grpSpPr>
        <p:sp>
          <p:nvSpPr>
            <p:cNvPr id="4104" name="等腰三角形 4"/>
            <p:cNvSpPr>
              <a:spLocks noChangeArrowheads="1"/>
            </p:cNvSpPr>
            <p:nvPr/>
          </p:nvSpPr>
          <p:spPr bwMode="auto">
            <a:xfrm rot="-530080">
              <a:off x="4509864" y="4567296"/>
              <a:ext cx="195392" cy="474203"/>
            </a:xfrm>
            <a:custGeom>
              <a:avLst/>
              <a:gdLst>
                <a:gd name="T0" fmla="*/ 136064 w 287083"/>
                <a:gd name="T1" fmla="*/ 322748 h 322748"/>
                <a:gd name="T2" fmla="*/ 0 w 287083"/>
                <a:gd name="T3" fmla="*/ 0 h 322748"/>
                <a:gd name="T4" fmla="*/ 287083 w 287083"/>
                <a:gd name="T5" fmla="*/ 277082 h 322748"/>
                <a:gd name="T6" fmla="*/ 136064 w 287083"/>
                <a:gd name="T7" fmla="*/ 322748 h 3227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7083" h="322748">
                  <a:moveTo>
                    <a:pt x="136064" y="322748"/>
                  </a:moveTo>
                  <a:lnTo>
                    <a:pt x="0" y="0"/>
                  </a:lnTo>
                  <a:lnTo>
                    <a:pt x="287083" y="277082"/>
                  </a:lnTo>
                  <a:lnTo>
                    <a:pt x="136064" y="322748"/>
                  </a:lnTo>
                  <a:close/>
                </a:path>
              </a:pathLst>
            </a:custGeom>
            <a:solidFill>
              <a:srgbClr val="F6C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05" name="AutoShape 23"/>
            <p:cNvSpPr>
              <a:spLocks noChangeArrowheads="1"/>
            </p:cNvSpPr>
            <p:nvPr/>
          </p:nvSpPr>
          <p:spPr bwMode="auto">
            <a:xfrm>
              <a:off x="2999945" y="4626791"/>
              <a:ext cx="1872981" cy="971598"/>
            </a:xfrm>
            <a:custGeom>
              <a:avLst/>
              <a:gdLst>
                <a:gd name="T0" fmla="*/ 472401 w 3015217"/>
                <a:gd name="T1" fmla="*/ 1354010 h 1568483"/>
                <a:gd name="T2" fmla="*/ 137755 w 3015217"/>
                <a:gd name="T3" fmla="*/ 1110659 h 1568483"/>
                <a:gd name="T4" fmla="*/ 1267071 w 3015217"/>
                <a:gd name="T5" fmla="*/ 10079 h 1568483"/>
                <a:gd name="T6" fmla="*/ 2717527 w 3015217"/>
                <a:gd name="T7" fmla="*/ 316993 h 1568483"/>
                <a:gd name="T8" fmla="*/ 1862533 w 3015217"/>
                <a:gd name="T9" fmla="*/ 1546394 h 1568483"/>
                <a:gd name="T10" fmla="*/ 472401 w 3015217"/>
                <a:gd name="T11" fmla="*/ 1354010 h 1568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15217" h="1568483">
                  <a:moveTo>
                    <a:pt x="472401" y="1354010"/>
                  </a:moveTo>
                  <a:cubicBezTo>
                    <a:pt x="380199" y="1314726"/>
                    <a:pt x="224385" y="1191773"/>
                    <a:pt x="137755" y="1110659"/>
                  </a:cubicBezTo>
                  <a:cubicBezTo>
                    <a:pt x="-276413" y="639684"/>
                    <a:pt x="284776" y="92775"/>
                    <a:pt x="1267071" y="10079"/>
                  </a:cubicBezTo>
                  <a:cubicBezTo>
                    <a:pt x="1822737" y="-36700"/>
                    <a:pt x="2382152" y="81671"/>
                    <a:pt x="2717527" y="316993"/>
                  </a:cubicBezTo>
                  <a:cubicBezTo>
                    <a:pt x="3360223" y="767953"/>
                    <a:pt x="2910854" y="1414103"/>
                    <a:pt x="1862533" y="1546394"/>
                  </a:cubicBezTo>
                  <a:cubicBezTo>
                    <a:pt x="1366468" y="1608994"/>
                    <a:pt x="843248" y="1536584"/>
                    <a:pt x="472401" y="1354010"/>
                  </a:cubicBezTo>
                  <a:close/>
                </a:path>
              </a:pathLst>
            </a:custGeom>
            <a:solidFill>
              <a:srgbClr val="F6C9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82" name="文本框 24"/>
            <p:cNvSpPr txBox="1">
              <a:spLocks noChangeArrowheads="1"/>
            </p:cNvSpPr>
            <p:nvPr/>
          </p:nvSpPr>
          <p:spPr bwMode="auto">
            <a:xfrm>
              <a:off x="3193606" y="4694658"/>
              <a:ext cx="1552057" cy="86579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defRPr/>
              </a:pPr>
              <a:r>
                <a:rPr lang="zh-CN" altLang="en-US" sz="2000" dirty="0">
                  <a:latin typeface="+mn-lt"/>
                  <a:ea typeface="黑体" panose="02010609060101010101" pitchFamily="49" charset="-122"/>
                </a:rPr>
                <a:t>过百天了，我的体长是</a:t>
              </a: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0.98</a:t>
              </a:r>
              <a:r>
                <a:rPr lang="zh-CN" altLang="en-US" sz="2000" dirty="0">
                  <a:latin typeface="+mn-lt"/>
                  <a:ea typeface="黑体" panose="02010609060101010101" pitchFamily="49" charset="-122"/>
                </a:rPr>
                <a:t>米，比满月时增加了</a:t>
              </a:r>
              <a:r>
                <a:rPr lang="en-US" altLang="zh-CN" sz="2000" b="1" dirty="0">
                  <a:latin typeface="+mn-lt"/>
                  <a:ea typeface="黑体" panose="02010609060101010101" pitchFamily="49" charset="-122"/>
                </a:rPr>
                <a:t>0.22</a:t>
              </a:r>
              <a:r>
                <a:rPr lang="zh-CN" altLang="en-US" sz="2000" dirty="0">
                  <a:latin typeface="+mn-lt"/>
                  <a:ea typeface="黑体" panose="02010609060101010101" pitchFamily="49" charset="-122"/>
                </a:rPr>
                <a:t>米。</a:t>
              </a:r>
              <a:endParaRPr lang="zh-CN" altLang="en-US" sz="2000" dirty="0"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84238" y="1314450"/>
            <a:ext cx="7696200" cy="3879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文本框 6"/>
          <p:cNvSpPr txBox="1">
            <a:spLocks noChangeArrowheads="1"/>
          </p:cNvSpPr>
          <p:nvPr/>
        </p:nvSpPr>
        <p:spPr bwMode="auto">
          <a:xfrm>
            <a:off x="762000" y="1314450"/>
            <a:ext cx="479425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ea typeface="黑体" panose="02010609060101010101" pitchFamily="49" charset="-122"/>
              </a:rPr>
              <a:t>5.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sp>
        <p:nvSpPr>
          <p:cNvPr id="12" name="Text Box 19"/>
          <p:cNvSpPr txBox="1">
            <a:spLocks noChangeArrowheads="1"/>
          </p:cNvSpPr>
          <p:nvPr/>
        </p:nvSpPr>
        <p:spPr bwMode="auto">
          <a:xfrm>
            <a:off x="4235450" y="3919538"/>
            <a:ext cx="1071563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31.13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13" name="Text Box 20"/>
          <p:cNvSpPr txBox="1">
            <a:spLocks noChangeArrowheads="1"/>
          </p:cNvSpPr>
          <p:nvPr/>
        </p:nvSpPr>
        <p:spPr bwMode="auto">
          <a:xfrm>
            <a:off x="6869113" y="2584450"/>
            <a:ext cx="874712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5.13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71550" y="2774950"/>
            <a:ext cx="7112000" cy="11985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3600" b="1" dirty="0">
                <a:solidFill>
                  <a:srgbClr val="000000"/>
                </a:solidFill>
                <a:latin typeface="+mj-lt"/>
                <a:ea typeface="楷体" panose="02010609060101010101" pitchFamily="49" charset="-122"/>
              </a:rPr>
              <a:t>        通过这节课的学习活动，你有什么收获？</a:t>
            </a:r>
            <a:endParaRPr lang="zh-CN" altLang="en-US" sz="3600" b="1" dirty="0">
              <a:solidFill>
                <a:srgbClr val="000000"/>
              </a:solidFill>
              <a:latin typeface="+mj-lt"/>
              <a:ea typeface="楷体" panose="02010609060101010101" pitchFamily="49" charset="-122"/>
            </a:endParaRPr>
          </a:p>
        </p:txBody>
      </p:sp>
      <p:sp>
        <p:nvSpPr>
          <p:cNvPr id="4" name="Freeform 10"/>
          <p:cNvSpPr/>
          <p:nvPr/>
        </p:nvSpPr>
        <p:spPr bwMode="auto">
          <a:xfrm>
            <a:off x="3527569" y="1301717"/>
            <a:ext cx="208886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66CCFF"/>
          </a:solidFill>
          <a:ln>
            <a:solidFill>
              <a:srgbClr val="3399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课堂小结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05000" y="2647950"/>
            <a:ext cx="5468938" cy="13255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 latinLnBrk="1"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latinLnBrk="1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1.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从课后习题中选取；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  <a:p>
            <a:pPr>
              <a:lnSpc>
                <a:spcPct val="130000"/>
              </a:lnSpc>
              <a:spcBef>
                <a:spcPts val="0"/>
              </a:spcBef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+mj-lt"/>
                <a:ea typeface="+mj-ea"/>
              </a:rPr>
              <a:t>2.</a:t>
            </a:r>
            <a:r>
              <a:rPr lang="zh-CN" altLang="en-US" sz="3200" b="1" dirty="0">
                <a:solidFill>
                  <a:srgbClr val="000000"/>
                </a:solidFill>
                <a:latin typeface="+mj-lt"/>
                <a:ea typeface="+mj-ea"/>
              </a:rPr>
              <a:t>完成练习册本课时的习题。</a:t>
            </a:r>
            <a:endParaRPr lang="zh-CN" altLang="en-US" sz="3200" b="1" dirty="0">
              <a:solidFill>
                <a:srgbClr val="000000"/>
              </a:solidFill>
              <a:latin typeface="+mj-lt"/>
              <a:ea typeface="+mj-ea"/>
            </a:endParaRPr>
          </a:p>
        </p:txBody>
      </p:sp>
      <p:sp>
        <p:nvSpPr>
          <p:cNvPr id="7" name="Freeform 10"/>
          <p:cNvSpPr/>
          <p:nvPr/>
        </p:nvSpPr>
        <p:spPr bwMode="auto">
          <a:xfrm>
            <a:off x="3570911" y="1203491"/>
            <a:ext cx="2002178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FF99CC"/>
          </a:solidFill>
          <a:ln>
            <a:solidFill>
              <a:srgbClr val="FF66CC"/>
            </a:solidFill>
          </a:ln>
          <a:effectLst>
            <a:glow rad="63500">
              <a:schemeClr val="accent2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课后作业</a:t>
            </a:r>
            <a:endParaRPr lang="zh-CN" altLang="en-US" sz="3200" b="1" dirty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 Box 20"/>
          <p:cNvSpPr txBox="1">
            <a:spLocks noChangeArrowheads="1"/>
          </p:cNvSpPr>
          <p:nvPr/>
        </p:nvSpPr>
        <p:spPr bwMode="auto">
          <a:xfrm>
            <a:off x="1858963" y="4162425"/>
            <a:ext cx="6091237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根据这些信息，你能提出什么问题？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2" name="图片 10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892175" y="4071938"/>
            <a:ext cx="966788" cy="874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3" name="文本框 2"/>
          <p:cNvSpPr txBox="1">
            <a:spLocks noChangeArrowheads="1"/>
          </p:cNvSpPr>
          <p:nvPr/>
        </p:nvSpPr>
        <p:spPr bwMode="auto">
          <a:xfrm>
            <a:off x="1782763" y="1423988"/>
            <a:ext cx="4805362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克隆牛“蓓蓓”身高情况记录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124" name="图片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27063" y="2325688"/>
            <a:ext cx="7956550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"/>
          <p:cNvSpPr/>
          <p:nvPr/>
        </p:nvSpPr>
        <p:spPr bwMode="auto">
          <a:xfrm>
            <a:off x="3376757" y="944878"/>
            <a:ext cx="2088862" cy="620398"/>
          </a:xfrm>
          <a:custGeom>
            <a:avLst/>
            <a:gdLst>
              <a:gd name="T0" fmla="*/ 2147483646 w 552"/>
              <a:gd name="T1" fmla="*/ 2147483646 h 553"/>
              <a:gd name="T2" fmla="*/ 0 w 552"/>
              <a:gd name="T3" fmla="*/ 2147483646 h 553"/>
              <a:gd name="T4" fmla="*/ 0 w 552"/>
              <a:gd name="T5" fmla="*/ 0 h 553"/>
              <a:gd name="T6" fmla="*/ 2147483646 w 552"/>
              <a:gd name="T7" fmla="*/ 0 h 553"/>
              <a:gd name="T8" fmla="*/ 2147483646 w 552"/>
              <a:gd name="T9" fmla="*/ 2147483646 h 553"/>
              <a:gd name="T10" fmla="*/ 2147483646 w 552"/>
              <a:gd name="T11" fmla="*/ 2147483646 h 553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552"/>
              <a:gd name="T19" fmla="*/ 0 h 553"/>
              <a:gd name="T20" fmla="*/ 552 w 552"/>
              <a:gd name="T21" fmla="*/ 553 h 553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552" h="553">
                <a:moveTo>
                  <a:pt x="552" y="553"/>
                </a:moveTo>
                <a:lnTo>
                  <a:pt x="0" y="553"/>
                </a:lnTo>
                <a:lnTo>
                  <a:pt x="0" y="0"/>
                </a:lnTo>
                <a:lnTo>
                  <a:pt x="552" y="0"/>
                </a:lnTo>
                <a:lnTo>
                  <a:pt x="552" y="553"/>
                </a:lnTo>
                <a:close/>
              </a:path>
            </a:pathLst>
          </a:custGeom>
          <a:solidFill>
            <a:srgbClr val="66CCFF"/>
          </a:solidFill>
          <a:ln>
            <a:solidFill>
              <a:srgbClr val="3399FF"/>
            </a:solidFill>
          </a:ln>
          <a:effectLst>
            <a:glow rad="635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algn="ctr">
              <a:defRPr/>
            </a:pPr>
            <a:r>
              <a:rPr lang="zh-CN" altLang="en-US" sz="3200" b="1" dirty="0">
                <a:latin typeface="+mj-ea"/>
                <a:ea typeface="+mj-ea"/>
              </a:rPr>
              <a:t>合作探究</a:t>
            </a:r>
            <a:endParaRPr lang="zh-CN" altLang="en-US" sz="3200" b="1" dirty="0">
              <a:latin typeface="+mj-ea"/>
              <a:ea typeface="+mj-ea"/>
            </a:endParaRPr>
          </a:p>
        </p:txBody>
      </p:sp>
      <p:grpSp>
        <p:nvGrpSpPr>
          <p:cNvPr id="6146" name="组合 3"/>
          <p:cNvGrpSpPr/>
          <p:nvPr/>
        </p:nvGrpSpPr>
        <p:grpSpPr bwMode="auto">
          <a:xfrm>
            <a:off x="844550" y="1841500"/>
            <a:ext cx="6875463" cy="754063"/>
            <a:chOff x="866775" y="1060451"/>
            <a:chExt cx="6875463" cy="755110"/>
          </a:xfrm>
        </p:grpSpPr>
        <p:pic>
          <p:nvPicPr>
            <p:cNvPr id="6147" name="图片 2"/>
            <p:cNvPicPr>
              <a:picLocks noChangeAspect="1" noChangeArrowheads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1340585" y="1100992"/>
              <a:ext cx="671448" cy="7145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6148" name="组合 3"/>
            <p:cNvGrpSpPr/>
            <p:nvPr/>
          </p:nvGrpSpPr>
          <p:grpSpPr bwMode="auto">
            <a:xfrm>
              <a:off x="866775" y="1060451"/>
              <a:ext cx="6875463" cy="658810"/>
              <a:chOff x="301640" y="1089886"/>
              <a:chExt cx="6874738" cy="657972"/>
            </a:xfrm>
          </p:grpSpPr>
          <p:pic>
            <p:nvPicPr>
              <p:cNvPr id="6149" name="图片 34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301640" y="1200150"/>
                <a:ext cx="554038" cy="47466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6150" name="组合 38"/>
              <p:cNvGrpSpPr/>
              <p:nvPr/>
            </p:nvGrpSpPr>
            <p:grpSpPr bwMode="auto">
              <a:xfrm>
                <a:off x="1450307" y="1089886"/>
                <a:ext cx="5726071" cy="657972"/>
                <a:chOff x="1770683" y="1274172"/>
                <a:chExt cx="5726303" cy="657625"/>
              </a:xfrm>
            </p:grpSpPr>
            <p:sp>
              <p:nvSpPr>
                <p:cNvPr id="37" name="矩形 36"/>
                <p:cNvSpPr/>
                <p:nvPr/>
              </p:nvSpPr>
              <p:spPr>
                <a:xfrm>
                  <a:off x="2101424" y="1274172"/>
                  <a:ext cx="5395562" cy="656953"/>
                </a:xfrm>
                <a:prstGeom prst="rect">
                  <a:avLst/>
                </a:prstGeom>
                <a:solidFill>
                  <a:srgbClr val="BEE7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r>
                    <a:rPr lang="zh-CN" altLang="en-US" sz="2800" dirty="0">
                      <a:solidFill>
                        <a:srgbClr val="FF66CC"/>
                      </a:solidFill>
                      <a:latin typeface="黑体" panose="02010609060101010101" pitchFamily="49" charset="-122"/>
                    </a:rPr>
                    <a:t>“蓓蓓”出生时的体长是多少米？</a:t>
                  </a:r>
                  <a:endParaRPr lang="zh-CN" altLang="en-US" sz="2800" dirty="0">
                    <a:solidFill>
                      <a:srgbClr val="FF66CC"/>
                    </a:solidFill>
                    <a:latin typeface="黑体" panose="02010609060101010101" pitchFamily="49" charset="-122"/>
                  </a:endParaRPr>
                </a:p>
              </p:txBody>
            </p:sp>
            <p:sp>
              <p:nvSpPr>
                <p:cNvPr id="38" name="直角三角形 37"/>
                <p:cNvSpPr/>
                <p:nvPr/>
              </p:nvSpPr>
              <p:spPr>
                <a:xfrm flipH="1">
                  <a:off x="1771245" y="1588367"/>
                  <a:ext cx="428597" cy="165032"/>
                </a:xfrm>
                <a:prstGeom prst="rtTriangle">
                  <a:avLst/>
                </a:prstGeom>
                <a:solidFill>
                  <a:srgbClr val="BEE7F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eaLnBrk="0" hangingPunct="0">
                    <a:defRPr/>
                  </a:pPr>
                  <a:endParaRPr lang="zh-CN" altLang="en-US" sz="2800">
                    <a:solidFill>
                      <a:srgbClr val="FF66CC"/>
                    </a:solidFill>
                  </a:endParaRPr>
                </a:p>
              </p:txBody>
            </p:sp>
          </p:grpSp>
        </p:grpSp>
      </p:grpSp>
      <p:grpSp>
        <p:nvGrpSpPr>
          <p:cNvPr id="5126" name="Group 87"/>
          <p:cNvGrpSpPr/>
          <p:nvPr/>
        </p:nvGrpSpPr>
        <p:grpSpPr bwMode="auto">
          <a:xfrm>
            <a:off x="1689100" y="3081338"/>
            <a:ext cx="5302250" cy="2133600"/>
            <a:chOff x="0" y="0"/>
            <a:chExt cx="2772" cy="1344"/>
          </a:xfrm>
        </p:grpSpPr>
        <p:sp>
          <p:nvSpPr>
            <p:cNvPr id="5128" name="Rectangle 85"/>
            <p:cNvSpPr>
              <a:spLocks noChangeArrowheads="1"/>
            </p:cNvSpPr>
            <p:nvPr/>
          </p:nvSpPr>
          <p:spPr bwMode="auto">
            <a:xfrm>
              <a:off x="0" y="0"/>
              <a:ext cx="2772" cy="134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9050">
              <a:solidFill>
                <a:srgbClr val="00B0F0"/>
              </a:solidFill>
              <a:prstDash val="dash"/>
              <a:miter lim="800000"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defRPr/>
              </a:pPr>
              <a:endParaRPr lang="zh-CN" altLang="en-US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6" name="Text Box 83"/>
            <p:cNvSpPr txBox="1">
              <a:spLocks noChangeArrowheads="1"/>
            </p:cNvSpPr>
            <p:nvPr/>
          </p:nvSpPr>
          <p:spPr bwMode="auto">
            <a:xfrm>
              <a:off x="146" y="33"/>
              <a:ext cx="2602" cy="6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满月时的体长比出生时增加了</a:t>
              </a: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0.1</a:t>
              </a: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米。</a:t>
              </a:r>
              <a:endParaRPr lang="zh-CN" altLang="en-US" sz="2800" dirty="0">
                <a:latin typeface="+mn-lt"/>
                <a:ea typeface="黑体" panose="02010609060101010101" pitchFamily="49" charset="-122"/>
              </a:endParaRPr>
            </a:p>
          </p:txBody>
        </p:sp>
        <p:sp>
          <p:nvSpPr>
            <p:cNvPr id="39" name="Text Box 84"/>
            <p:cNvSpPr txBox="1">
              <a:spLocks noChangeArrowheads="1"/>
            </p:cNvSpPr>
            <p:nvPr/>
          </p:nvSpPr>
          <p:spPr bwMode="auto">
            <a:xfrm>
              <a:off x="114" y="672"/>
              <a:ext cx="2634" cy="60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百天时的体长是</a:t>
              </a: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0.98</a:t>
              </a: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米，比满月时增加了</a:t>
              </a:r>
              <a:r>
                <a:rPr lang="en-US" altLang="zh-CN" sz="2800" b="1" dirty="0">
                  <a:latin typeface="+mn-lt"/>
                  <a:ea typeface="黑体" panose="02010609060101010101" pitchFamily="49" charset="-122"/>
                </a:rPr>
                <a:t>0.22</a:t>
              </a:r>
              <a:r>
                <a:rPr lang="zh-CN" altLang="en-US" sz="2800" dirty="0">
                  <a:latin typeface="+mn-lt"/>
                  <a:ea typeface="黑体" panose="02010609060101010101" pitchFamily="49" charset="-122"/>
                </a:rPr>
                <a:t>米</a:t>
              </a:r>
              <a:endParaRPr lang="zh-CN" altLang="en-US" sz="2800" dirty="0">
                <a:latin typeface="+mn-lt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 Box 2"/>
          <p:cNvSpPr txBox="1">
            <a:spLocks noChangeArrowheads="1"/>
          </p:cNvSpPr>
          <p:nvPr/>
        </p:nvSpPr>
        <p:spPr bwMode="auto">
          <a:xfrm>
            <a:off x="5611813" y="2181225"/>
            <a:ext cx="2470150" cy="327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  <a:defRPr/>
            </a:pPr>
            <a:r>
              <a:rPr lang="zh-CN" altLang="en-US" dirty="0">
                <a:latin typeface="+mn-lt"/>
                <a:ea typeface="+mn-ea"/>
              </a:rPr>
              <a:t>百天时增加</a:t>
            </a:r>
            <a:r>
              <a:rPr lang="en-US" altLang="zh-CN" b="1" dirty="0">
                <a:latin typeface="+mn-lt"/>
                <a:ea typeface="+mn-ea"/>
              </a:rPr>
              <a:t>0.22</a:t>
            </a:r>
            <a:r>
              <a:rPr lang="zh-CN" altLang="en-US" dirty="0">
                <a:latin typeface="+mn-lt"/>
                <a:ea typeface="+mn-ea"/>
              </a:rPr>
              <a:t>米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53" name="Text Box 3"/>
          <p:cNvSpPr txBox="1">
            <a:spLocks noChangeArrowheads="1"/>
          </p:cNvSpPr>
          <p:nvPr/>
        </p:nvSpPr>
        <p:spPr bwMode="auto">
          <a:xfrm>
            <a:off x="4306888" y="1593850"/>
            <a:ext cx="2212975" cy="327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  <a:defRPr/>
            </a:pPr>
            <a:r>
              <a:rPr lang="zh-CN" altLang="en-US" dirty="0">
                <a:latin typeface="+mn-lt"/>
                <a:ea typeface="+mn-ea"/>
              </a:rPr>
              <a:t>满月时增加</a:t>
            </a:r>
            <a:r>
              <a:rPr lang="en-US" altLang="zh-CN" b="1" dirty="0">
                <a:latin typeface="+mn-lt"/>
                <a:ea typeface="+mn-ea"/>
              </a:rPr>
              <a:t>0.1</a:t>
            </a:r>
            <a:r>
              <a:rPr lang="zh-CN" altLang="en-US" dirty="0">
                <a:latin typeface="+mn-lt"/>
                <a:ea typeface="+mn-ea"/>
              </a:rPr>
              <a:t>米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354" name="Line 17"/>
          <p:cNvSpPr>
            <a:spLocks noChangeShapeType="1"/>
          </p:cNvSpPr>
          <p:nvPr/>
        </p:nvSpPr>
        <p:spPr bwMode="auto">
          <a:xfrm>
            <a:off x="1519238" y="2028825"/>
            <a:ext cx="3457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5" name="Line 18"/>
          <p:cNvSpPr>
            <a:spLocks noChangeShapeType="1"/>
          </p:cNvSpPr>
          <p:nvPr/>
        </p:nvSpPr>
        <p:spPr bwMode="auto">
          <a:xfrm>
            <a:off x="4976813" y="2028825"/>
            <a:ext cx="9350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6" name="Line 19"/>
          <p:cNvSpPr>
            <a:spLocks noChangeShapeType="1"/>
          </p:cNvSpPr>
          <p:nvPr/>
        </p:nvSpPr>
        <p:spPr bwMode="auto">
          <a:xfrm>
            <a:off x="5911850" y="2028825"/>
            <a:ext cx="1728788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7" name="AutoShape 20"/>
          <p:cNvSpPr/>
          <p:nvPr/>
        </p:nvSpPr>
        <p:spPr bwMode="auto">
          <a:xfrm rot="5400000" flipH="1">
            <a:off x="3158332" y="391319"/>
            <a:ext cx="152400" cy="3430587"/>
          </a:xfrm>
          <a:prstGeom prst="leftBrace">
            <a:avLst>
              <a:gd name="adj1" fmla="val 187483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8" name="AutoShape 21"/>
          <p:cNvSpPr/>
          <p:nvPr/>
        </p:nvSpPr>
        <p:spPr bwMode="auto">
          <a:xfrm rot="-5400000" flipH="1" flipV="1">
            <a:off x="5406231" y="1451769"/>
            <a:ext cx="73025" cy="935038"/>
          </a:xfrm>
          <a:prstGeom prst="leftBrace">
            <a:avLst>
              <a:gd name="adj1" fmla="val 106644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9" name="AutoShape 22"/>
          <p:cNvSpPr/>
          <p:nvPr/>
        </p:nvSpPr>
        <p:spPr bwMode="auto">
          <a:xfrm rot="16200000" flipV="1">
            <a:off x="6746876" y="1262062"/>
            <a:ext cx="80962" cy="1706563"/>
          </a:xfrm>
          <a:prstGeom prst="leftBrace">
            <a:avLst>
              <a:gd name="adj1" fmla="val 168921"/>
              <a:gd name="adj2" fmla="val 50000"/>
            </a:avLst>
          </a:prstGeom>
          <a:noFill/>
          <a:ln w="190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0" name="Text Box 23"/>
          <p:cNvSpPr txBox="1">
            <a:spLocks noChangeArrowheads="1"/>
          </p:cNvSpPr>
          <p:nvPr/>
        </p:nvSpPr>
        <p:spPr bwMode="auto">
          <a:xfrm>
            <a:off x="1931988" y="2181225"/>
            <a:ext cx="2486025" cy="352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  <a:defRPr/>
            </a:pPr>
            <a:r>
              <a:rPr lang="zh-CN" altLang="en-US" sz="2000" dirty="0">
                <a:latin typeface="+mn-lt"/>
                <a:ea typeface="黑体" panose="02010609060101010101" pitchFamily="49" charset="-122"/>
              </a:rPr>
              <a:t>出生时体长</a:t>
            </a:r>
            <a:r>
              <a:rPr lang="zh-CN" altLang="en-US" sz="2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？</a:t>
            </a:r>
            <a:r>
              <a:rPr lang="zh-CN" altLang="en-US" sz="2000" dirty="0">
                <a:latin typeface="+mn-lt"/>
                <a:ea typeface="黑体" panose="02010609060101010101" pitchFamily="49" charset="-122"/>
              </a:rPr>
              <a:t>米</a:t>
            </a:r>
            <a:endParaRPr lang="zh-CN" altLang="en-US" sz="20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61" name="AutoShape 30"/>
          <p:cNvSpPr/>
          <p:nvPr/>
        </p:nvSpPr>
        <p:spPr bwMode="auto">
          <a:xfrm rot="5400000">
            <a:off x="3676650" y="336550"/>
            <a:ext cx="144463" cy="4392613"/>
          </a:xfrm>
          <a:prstGeom prst="rightBrace">
            <a:avLst>
              <a:gd name="adj1" fmla="val 253247"/>
              <a:gd name="adj2" fmla="val 50000"/>
            </a:avLst>
          </a:prstGeom>
          <a:noFill/>
          <a:ln w="19050">
            <a:solidFill>
              <a:srgbClr val="FF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2" name="Text Box 31"/>
          <p:cNvSpPr txBox="1">
            <a:spLocks noChangeArrowheads="1"/>
          </p:cNvSpPr>
          <p:nvPr/>
        </p:nvSpPr>
        <p:spPr bwMode="auto">
          <a:xfrm>
            <a:off x="2781300" y="2566988"/>
            <a:ext cx="2011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满月时的体长</a:t>
            </a:r>
            <a:endParaRPr lang="zh-CN" altLang="en-US" sz="2400" dirty="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3" name="AutoShape 35"/>
          <p:cNvSpPr/>
          <p:nvPr/>
        </p:nvSpPr>
        <p:spPr bwMode="auto">
          <a:xfrm rot="-5400000">
            <a:off x="4444206" y="-1469230"/>
            <a:ext cx="288925" cy="6049962"/>
          </a:xfrm>
          <a:prstGeom prst="rightBrace">
            <a:avLst>
              <a:gd name="adj1" fmla="val 174399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4" name="Text Box 36"/>
          <p:cNvSpPr txBox="1">
            <a:spLocks noChangeArrowheads="1"/>
          </p:cNvSpPr>
          <p:nvPr/>
        </p:nvSpPr>
        <p:spPr bwMode="auto">
          <a:xfrm>
            <a:off x="2962275" y="995363"/>
            <a:ext cx="3214688" cy="4603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百天时的体长是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0.98</a:t>
            </a:r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米</a:t>
            </a:r>
            <a:endParaRPr lang="zh-CN" altLang="en-US" sz="24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365" name="Text Box 7"/>
          <p:cNvSpPr txBox="1">
            <a:spLocks noChangeArrowheads="1"/>
          </p:cNvSpPr>
          <p:nvPr/>
        </p:nvSpPr>
        <p:spPr bwMode="auto">
          <a:xfrm>
            <a:off x="1374775" y="3087688"/>
            <a:ext cx="4449763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+mn-ea"/>
              </a:rPr>
              <a:t>先算满月时体长是多少米，</a:t>
            </a:r>
            <a:endParaRPr lang="zh-CN" altLang="en-US" sz="2800" dirty="0">
              <a:latin typeface="+mn-lt"/>
              <a:ea typeface="+mn-ea"/>
            </a:endParaRPr>
          </a:p>
        </p:txBody>
      </p:sp>
      <p:sp>
        <p:nvSpPr>
          <p:cNvPr id="366" name="Text Box 8"/>
          <p:cNvSpPr txBox="1">
            <a:spLocks noChangeArrowheads="1"/>
          </p:cNvSpPr>
          <p:nvPr/>
        </p:nvSpPr>
        <p:spPr bwMode="auto">
          <a:xfrm>
            <a:off x="5683250" y="3408363"/>
            <a:ext cx="309563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endParaRPr lang="zh-CN" altLang="en-US" sz="2800">
              <a:latin typeface="+mn-lt"/>
              <a:ea typeface="+mn-ea"/>
            </a:endParaRPr>
          </a:p>
        </p:txBody>
      </p:sp>
      <p:sp>
        <p:nvSpPr>
          <p:cNvPr id="367" name="Text Box 28"/>
          <p:cNvSpPr txBox="1">
            <a:spLocks noChangeArrowheads="1"/>
          </p:cNvSpPr>
          <p:nvPr/>
        </p:nvSpPr>
        <p:spPr bwMode="auto">
          <a:xfrm>
            <a:off x="1374775" y="4159250"/>
            <a:ext cx="409416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+mn-ea"/>
              </a:rPr>
              <a:t>再算出生时体长多少米。</a:t>
            </a:r>
            <a:endParaRPr lang="zh-CN" altLang="en-US" sz="2800" dirty="0">
              <a:latin typeface="+mn-lt"/>
              <a:ea typeface="+mn-ea"/>
            </a:endParaRPr>
          </a:p>
        </p:txBody>
      </p:sp>
      <p:sp>
        <p:nvSpPr>
          <p:cNvPr id="368" name="Text Box 44"/>
          <p:cNvSpPr txBox="1">
            <a:spLocks noChangeArrowheads="1"/>
          </p:cNvSpPr>
          <p:nvPr/>
        </p:nvSpPr>
        <p:spPr bwMode="auto">
          <a:xfrm>
            <a:off x="1416050" y="3606800"/>
            <a:ext cx="2268538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+mn-ea"/>
              </a:rPr>
              <a:t>0.98 – 0.22 =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369" name="Text Box 45"/>
          <p:cNvSpPr txBox="1">
            <a:spLocks noChangeArrowheads="1"/>
          </p:cNvSpPr>
          <p:nvPr/>
        </p:nvSpPr>
        <p:spPr bwMode="auto">
          <a:xfrm>
            <a:off x="3397250" y="3597275"/>
            <a:ext cx="874713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0.76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370" name="Text Box 46"/>
          <p:cNvSpPr txBox="1">
            <a:spLocks noChangeArrowheads="1"/>
          </p:cNvSpPr>
          <p:nvPr/>
        </p:nvSpPr>
        <p:spPr bwMode="auto">
          <a:xfrm>
            <a:off x="4022725" y="3611563"/>
            <a:ext cx="1249363" cy="5222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+mn-ea"/>
              </a:rPr>
              <a:t>（米）</a:t>
            </a:r>
            <a:endParaRPr lang="zh-CN" altLang="en-US" sz="2800" dirty="0">
              <a:latin typeface="+mn-lt"/>
              <a:ea typeface="+mn-ea"/>
            </a:endParaRPr>
          </a:p>
        </p:txBody>
      </p:sp>
      <p:sp>
        <p:nvSpPr>
          <p:cNvPr id="371" name="Text Box 47"/>
          <p:cNvSpPr txBox="1">
            <a:spLocks noChangeArrowheads="1"/>
          </p:cNvSpPr>
          <p:nvPr/>
        </p:nvSpPr>
        <p:spPr bwMode="auto">
          <a:xfrm>
            <a:off x="1412875" y="4676775"/>
            <a:ext cx="207010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0.76 </a:t>
            </a:r>
            <a:r>
              <a:rPr lang="en-US" altLang="zh-CN" sz="2800" b="1" dirty="0">
                <a:latin typeface="+mn-lt"/>
                <a:ea typeface="+mn-ea"/>
              </a:rPr>
              <a:t>– 0.1 =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372" name="Text Box 48"/>
          <p:cNvSpPr txBox="1">
            <a:spLocks noChangeArrowheads="1"/>
          </p:cNvSpPr>
          <p:nvPr/>
        </p:nvSpPr>
        <p:spPr bwMode="auto">
          <a:xfrm>
            <a:off x="3865563" y="4699000"/>
            <a:ext cx="1249362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+mn-ea"/>
              </a:rPr>
              <a:t>（米）</a:t>
            </a:r>
            <a:endParaRPr lang="zh-CN" altLang="en-US" sz="2800" dirty="0">
              <a:latin typeface="+mn-lt"/>
              <a:ea typeface="+mn-ea"/>
            </a:endParaRPr>
          </a:p>
        </p:txBody>
      </p:sp>
      <p:sp>
        <p:nvSpPr>
          <p:cNvPr id="373" name="Text Box 49"/>
          <p:cNvSpPr txBox="1">
            <a:spLocks noChangeArrowheads="1"/>
          </p:cNvSpPr>
          <p:nvPr/>
        </p:nvSpPr>
        <p:spPr bwMode="auto">
          <a:xfrm>
            <a:off x="3287713" y="4676775"/>
            <a:ext cx="874712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0.66</a:t>
            </a:r>
            <a:endParaRPr lang="zh-CN" altLang="en-US" sz="2800" b="1" dirty="0">
              <a:latin typeface="+mn-lt"/>
              <a:ea typeface="+mn-ea"/>
            </a:endParaRPr>
          </a:p>
        </p:txBody>
      </p:sp>
      <p:sp>
        <p:nvSpPr>
          <p:cNvPr id="374" name="Rectangle 11"/>
          <p:cNvSpPr>
            <a:spLocks noChangeArrowheads="1"/>
          </p:cNvSpPr>
          <p:nvPr/>
        </p:nvSpPr>
        <p:spPr bwMode="auto">
          <a:xfrm>
            <a:off x="1374775" y="5149850"/>
            <a:ext cx="6091238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+mn-ea"/>
              </a:rPr>
              <a:t>答：“蓓蓓”出生时的体长是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0.66</a:t>
            </a:r>
            <a:r>
              <a:rPr lang="zh-CN" altLang="en-US" sz="2800" dirty="0">
                <a:latin typeface="+mn-lt"/>
                <a:ea typeface="+mn-ea"/>
              </a:rPr>
              <a:t>米。</a:t>
            </a:r>
            <a:endParaRPr lang="zh-CN" altLang="en-US" sz="2800" dirty="0">
              <a:latin typeface="+mn-lt"/>
              <a:ea typeface="+mn-ea"/>
            </a:endParaRPr>
          </a:p>
        </p:txBody>
      </p:sp>
      <p:grpSp>
        <p:nvGrpSpPr>
          <p:cNvPr id="375" name="组合 374"/>
          <p:cNvGrpSpPr/>
          <p:nvPr/>
        </p:nvGrpSpPr>
        <p:grpSpPr bwMode="auto">
          <a:xfrm>
            <a:off x="371475" y="1770063"/>
            <a:ext cx="804863" cy="669925"/>
            <a:chOff x="2643181" y="299271"/>
            <a:chExt cx="805006" cy="671099"/>
          </a:xfrm>
        </p:grpSpPr>
        <p:grpSp>
          <p:nvGrpSpPr>
            <p:cNvPr id="7204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378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CC9B00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9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gradFill flip="none" rotWithShape="1">
                <a:gsLst>
                  <a:gs pos="0">
                    <a:srgbClr val="FEBF00"/>
                  </a:gs>
                  <a:gs pos="71000">
                    <a:srgbClr val="FEBF00"/>
                  </a:gs>
                  <a:gs pos="97000">
                    <a:srgbClr val="FEBF00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218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方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380" name="组合 379"/>
          <p:cNvGrpSpPr/>
          <p:nvPr/>
        </p:nvGrpSpPr>
        <p:grpSpPr bwMode="auto">
          <a:xfrm>
            <a:off x="339725" y="2921000"/>
            <a:ext cx="804863" cy="669925"/>
            <a:chOff x="2643181" y="299271"/>
            <a:chExt cx="805006" cy="671099"/>
          </a:xfrm>
        </p:grpSpPr>
        <p:grpSp>
          <p:nvGrpSpPr>
            <p:cNvPr id="7200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390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CC9B00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1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gradFill flip="none" rotWithShape="1">
                <a:gsLst>
                  <a:gs pos="0">
                    <a:srgbClr val="FEBF00"/>
                  </a:gs>
                  <a:gs pos="71000">
                    <a:srgbClr val="FEBF00"/>
                  </a:gs>
                  <a:gs pos="97000">
                    <a:srgbClr val="FEBF00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221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法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392" name="组合 391"/>
          <p:cNvGrpSpPr/>
          <p:nvPr/>
        </p:nvGrpSpPr>
        <p:grpSpPr bwMode="auto">
          <a:xfrm>
            <a:off x="339725" y="4087813"/>
            <a:ext cx="804863" cy="669925"/>
            <a:chOff x="2643181" y="299271"/>
            <a:chExt cx="805006" cy="671099"/>
          </a:xfrm>
        </p:grpSpPr>
        <p:grpSp>
          <p:nvGrpSpPr>
            <p:cNvPr id="7196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395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CC9B00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6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gradFill flip="none" rotWithShape="1">
                <a:gsLst>
                  <a:gs pos="0">
                    <a:srgbClr val="FEBF00"/>
                  </a:gs>
                  <a:gs pos="71000">
                    <a:srgbClr val="FEBF00"/>
                  </a:gs>
                  <a:gs pos="97000">
                    <a:srgbClr val="FEBF00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224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一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2" grpId="0"/>
      <p:bldP spid="353" grpId="0"/>
      <p:bldP spid="354" grpId="0" animBg="1"/>
      <p:bldP spid="355" grpId="0" animBg="1"/>
      <p:bldP spid="356" grpId="0" animBg="1"/>
      <p:bldP spid="357" grpId="0" bldLvl="0" animBg="1"/>
      <p:bldP spid="358" grpId="0" bldLvl="0" animBg="1"/>
      <p:bldP spid="359" grpId="0" bldLvl="0" animBg="1"/>
      <p:bldP spid="360" grpId="0"/>
      <p:bldP spid="361" grpId="0" bldLvl="0" animBg="1"/>
      <p:bldP spid="362" grpId="0"/>
      <p:bldP spid="363" grpId="0" bldLvl="0" animBg="1"/>
      <p:bldP spid="364" grpId="0"/>
      <p:bldP spid="365" grpId="0"/>
      <p:bldP spid="367" grpId="0"/>
      <p:bldP spid="371" grpId="0"/>
      <p:bldP spid="372" grpId="0"/>
      <p:bldP spid="373" grpId="0"/>
      <p:bldP spid="37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1285875" y="2990850"/>
            <a:ext cx="6478588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先算从出生到百天一共增加了多少米，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Text Box 52"/>
          <p:cNvSpPr txBox="1">
            <a:spLocks noChangeArrowheads="1"/>
          </p:cNvSpPr>
          <p:nvPr/>
        </p:nvSpPr>
        <p:spPr bwMode="auto">
          <a:xfrm>
            <a:off x="1285875" y="4065588"/>
            <a:ext cx="49704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再算出生时体长多少米。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Text Box 65"/>
          <p:cNvSpPr txBox="1">
            <a:spLocks noChangeArrowheads="1"/>
          </p:cNvSpPr>
          <p:nvPr/>
        </p:nvSpPr>
        <p:spPr bwMode="auto">
          <a:xfrm>
            <a:off x="1349375" y="3521075"/>
            <a:ext cx="3255963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0.22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＋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0.1  =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3" name="Text Box 66"/>
          <p:cNvSpPr txBox="1">
            <a:spLocks noChangeArrowheads="1"/>
          </p:cNvSpPr>
          <p:nvPr/>
        </p:nvSpPr>
        <p:spPr bwMode="auto">
          <a:xfrm>
            <a:off x="3282950" y="3513138"/>
            <a:ext cx="10890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0.32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4" name="Text Box 67"/>
          <p:cNvSpPr txBox="1">
            <a:spLocks noChangeArrowheads="1"/>
          </p:cNvSpPr>
          <p:nvPr/>
        </p:nvSpPr>
        <p:spPr bwMode="auto">
          <a:xfrm>
            <a:off x="3851275" y="3513138"/>
            <a:ext cx="1516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（米）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Text Box 69"/>
          <p:cNvSpPr txBox="1">
            <a:spLocks noChangeArrowheads="1"/>
          </p:cNvSpPr>
          <p:nvPr/>
        </p:nvSpPr>
        <p:spPr bwMode="auto">
          <a:xfrm>
            <a:off x="1339850" y="4633913"/>
            <a:ext cx="282257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0.98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－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0.32 =</a:t>
            </a:r>
            <a:endParaRPr lang="zh-CN" altLang="en-US" sz="2800" b="1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6" name="Text Box 70"/>
          <p:cNvSpPr txBox="1">
            <a:spLocks noChangeArrowheads="1"/>
          </p:cNvSpPr>
          <p:nvPr/>
        </p:nvSpPr>
        <p:spPr bwMode="auto">
          <a:xfrm>
            <a:off x="3405188" y="4633913"/>
            <a:ext cx="10890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0.66</a:t>
            </a:r>
            <a:endParaRPr lang="zh-CN" altLang="en-US" sz="2800" b="1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17" name="Text Box 71"/>
          <p:cNvSpPr txBox="1">
            <a:spLocks noChangeArrowheads="1"/>
          </p:cNvSpPr>
          <p:nvPr/>
        </p:nvSpPr>
        <p:spPr bwMode="auto">
          <a:xfrm>
            <a:off x="4114800" y="4633913"/>
            <a:ext cx="1516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（米）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Text Box 2"/>
          <p:cNvSpPr txBox="1">
            <a:spLocks noChangeArrowheads="1"/>
          </p:cNvSpPr>
          <p:nvPr/>
        </p:nvSpPr>
        <p:spPr bwMode="auto">
          <a:xfrm>
            <a:off x="5614988" y="2201863"/>
            <a:ext cx="2470150" cy="327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  <a:defRPr/>
            </a:pPr>
            <a:r>
              <a:rPr lang="zh-CN" altLang="en-US" dirty="0">
                <a:latin typeface="+mn-lt"/>
                <a:ea typeface="+mn-ea"/>
              </a:rPr>
              <a:t>百天时增加</a:t>
            </a:r>
            <a:r>
              <a:rPr lang="en-US" altLang="zh-CN" b="1" dirty="0">
                <a:latin typeface="+mn-lt"/>
                <a:ea typeface="+mn-ea"/>
              </a:rPr>
              <a:t>0.22</a:t>
            </a:r>
            <a:r>
              <a:rPr lang="zh-CN" altLang="en-US" dirty="0">
                <a:latin typeface="+mn-lt"/>
                <a:ea typeface="+mn-ea"/>
              </a:rPr>
              <a:t>米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4306888" y="1593850"/>
            <a:ext cx="2212975" cy="327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  <a:defRPr/>
            </a:pPr>
            <a:r>
              <a:rPr lang="zh-CN" altLang="en-US" dirty="0">
                <a:latin typeface="+mn-lt"/>
                <a:ea typeface="+mn-ea"/>
              </a:rPr>
              <a:t>满月时增加</a:t>
            </a:r>
            <a:r>
              <a:rPr lang="en-US" altLang="zh-CN" b="1" dirty="0">
                <a:latin typeface="+mn-lt"/>
                <a:ea typeface="+mn-ea"/>
              </a:rPr>
              <a:t>0.1</a:t>
            </a:r>
            <a:r>
              <a:rPr lang="zh-CN" altLang="en-US" dirty="0">
                <a:latin typeface="+mn-lt"/>
                <a:ea typeface="+mn-ea"/>
              </a:rPr>
              <a:t>米</a:t>
            </a:r>
            <a:endParaRPr lang="zh-CN" altLang="en-US" dirty="0">
              <a:latin typeface="+mn-lt"/>
              <a:ea typeface="+mn-ea"/>
            </a:endParaRPr>
          </a:p>
        </p:txBody>
      </p:sp>
      <p:sp>
        <p:nvSpPr>
          <p:cNvPr id="9227" name="Line 17"/>
          <p:cNvSpPr>
            <a:spLocks noChangeShapeType="1"/>
          </p:cNvSpPr>
          <p:nvPr/>
        </p:nvSpPr>
        <p:spPr bwMode="auto">
          <a:xfrm>
            <a:off x="1519238" y="2028825"/>
            <a:ext cx="34575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Line 18"/>
          <p:cNvSpPr>
            <a:spLocks noChangeShapeType="1"/>
          </p:cNvSpPr>
          <p:nvPr/>
        </p:nvSpPr>
        <p:spPr bwMode="auto">
          <a:xfrm>
            <a:off x="4976813" y="2028825"/>
            <a:ext cx="93503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9" name="Line 19"/>
          <p:cNvSpPr>
            <a:spLocks noChangeShapeType="1"/>
          </p:cNvSpPr>
          <p:nvPr/>
        </p:nvSpPr>
        <p:spPr bwMode="auto">
          <a:xfrm>
            <a:off x="5911850" y="2028825"/>
            <a:ext cx="1728788" cy="0"/>
          </a:xfrm>
          <a:prstGeom prst="line">
            <a:avLst/>
          </a:prstGeom>
          <a:noFill/>
          <a:ln w="28575">
            <a:solidFill>
              <a:schemeClr val="hlink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30" name="AutoShape 20"/>
          <p:cNvSpPr/>
          <p:nvPr/>
        </p:nvSpPr>
        <p:spPr bwMode="auto">
          <a:xfrm rot="5400000" flipH="1">
            <a:off x="3158332" y="391319"/>
            <a:ext cx="152400" cy="3430587"/>
          </a:xfrm>
          <a:prstGeom prst="leftBrace">
            <a:avLst>
              <a:gd name="adj1" fmla="val 187483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1" name="AutoShape 21"/>
          <p:cNvSpPr/>
          <p:nvPr/>
        </p:nvSpPr>
        <p:spPr bwMode="auto">
          <a:xfrm rot="-5400000" flipH="1" flipV="1">
            <a:off x="5406231" y="1451769"/>
            <a:ext cx="73025" cy="935038"/>
          </a:xfrm>
          <a:prstGeom prst="leftBrace">
            <a:avLst>
              <a:gd name="adj1" fmla="val 106644"/>
              <a:gd name="adj2" fmla="val 50000"/>
            </a:avLst>
          </a:prstGeom>
          <a:noFill/>
          <a:ln w="1905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2" name="AutoShape 22"/>
          <p:cNvSpPr/>
          <p:nvPr/>
        </p:nvSpPr>
        <p:spPr bwMode="auto">
          <a:xfrm rot="16200000" flipV="1">
            <a:off x="6752432" y="1240631"/>
            <a:ext cx="44450" cy="1731963"/>
          </a:xfrm>
          <a:prstGeom prst="leftBrace">
            <a:avLst>
              <a:gd name="adj1" fmla="val 173716"/>
              <a:gd name="adj2" fmla="val 50000"/>
            </a:avLst>
          </a:prstGeom>
          <a:noFill/>
          <a:ln w="19050">
            <a:solidFill>
              <a:srgbClr val="0000FF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Text Box 23"/>
          <p:cNvSpPr txBox="1">
            <a:spLocks noChangeArrowheads="1"/>
          </p:cNvSpPr>
          <p:nvPr/>
        </p:nvSpPr>
        <p:spPr bwMode="auto">
          <a:xfrm>
            <a:off x="1931988" y="2181225"/>
            <a:ext cx="2486025" cy="3524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85000"/>
              </a:lnSpc>
              <a:defRPr/>
            </a:pPr>
            <a:r>
              <a:rPr lang="zh-CN" altLang="en-US" sz="2000" dirty="0">
                <a:latin typeface="+mn-lt"/>
                <a:ea typeface="黑体" panose="02010609060101010101" pitchFamily="49" charset="-122"/>
              </a:rPr>
              <a:t>出生时体长</a:t>
            </a:r>
            <a:r>
              <a:rPr lang="zh-CN" altLang="en-US" sz="2000" dirty="0">
                <a:solidFill>
                  <a:srgbClr val="FF0000"/>
                </a:solidFill>
                <a:latin typeface="+mn-lt"/>
                <a:ea typeface="黑体" panose="02010609060101010101" pitchFamily="49" charset="-122"/>
              </a:rPr>
              <a:t>？</a:t>
            </a:r>
            <a:r>
              <a:rPr lang="zh-CN" altLang="en-US" sz="2000" dirty="0">
                <a:latin typeface="+mn-lt"/>
                <a:ea typeface="黑体" panose="02010609060101010101" pitchFamily="49" charset="-122"/>
              </a:rPr>
              <a:t>米</a:t>
            </a:r>
            <a:endParaRPr lang="zh-CN" altLang="en-US" sz="2000" dirty="0">
              <a:latin typeface="+mn-lt"/>
              <a:ea typeface="黑体" panose="02010609060101010101" pitchFamily="49" charset="-122"/>
            </a:endParaRPr>
          </a:p>
        </p:txBody>
      </p:sp>
      <p:sp>
        <p:nvSpPr>
          <p:cNvPr id="9234" name="AutoShape 30"/>
          <p:cNvSpPr/>
          <p:nvPr/>
        </p:nvSpPr>
        <p:spPr bwMode="auto">
          <a:xfrm rot="5400000">
            <a:off x="3676650" y="336550"/>
            <a:ext cx="144463" cy="4392613"/>
          </a:xfrm>
          <a:prstGeom prst="rightBrace">
            <a:avLst>
              <a:gd name="adj1" fmla="val 253247"/>
              <a:gd name="adj2" fmla="val 50000"/>
            </a:avLst>
          </a:prstGeom>
          <a:noFill/>
          <a:ln w="19050">
            <a:solidFill>
              <a:srgbClr val="FF00FF"/>
            </a:solidFill>
            <a:prstDash val="dash"/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35" name="Text Box 31"/>
          <p:cNvSpPr txBox="1">
            <a:spLocks noChangeArrowheads="1"/>
          </p:cNvSpPr>
          <p:nvPr/>
        </p:nvSpPr>
        <p:spPr bwMode="auto">
          <a:xfrm>
            <a:off x="2781300" y="2566988"/>
            <a:ext cx="20113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400">
                <a:solidFill>
                  <a:srgbClr val="FF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满月时的体长</a:t>
            </a:r>
            <a:endParaRPr lang="zh-CN" altLang="en-US" sz="2400">
              <a:solidFill>
                <a:srgbClr val="FF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36" name="AutoShape 35"/>
          <p:cNvSpPr/>
          <p:nvPr/>
        </p:nvSpPr>
        <p:spPr bwMode="auto">
          <a:xfrm rot="-5400000">
            <a:off x="4444206" y="-1469230"/>
            <a:ext cx="288925" cy="6049962"/>
          </a:xfrm>
          <a:prstGeom prst="rightBrace">
            <a:avLst>
              <a:gd name="adj1" fmla="val 174399"/>
              <a:gd name="adj2" fmla="val 50000"/>
            </a:avLst>
          </a:prstGeom>
          <a:noFill/>
          <a:ln w="19050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Text Box 36"/>
          <p:cNvSpPr txBox="1">
            <a:spLocks noChangeArrowheads="1"/>
          </p:cNvSpPr>
          <p:nvPr/>
        </p:nvSpPr>
        <p:spPr bwMode="auto">
          <a:xfrm>
            <a:off x="2962275" y="995363"/>
            <a:ext cx="3214688" cy="4603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百天时的体长是</a:t>
            </a:r>
            <a:r>
              <a:rPr lang="en-US" altLang="zh-CN" sz="2400" b="1" dirty="0">
                <a:latin typeface="+mn-lt"/>
                <a:ea typeface="黑体" panose="02010609060101010101" pitchFamily="49" charset="-122"/>
              </a:rPr>
              <a:t>0.98</a:t>
            </a:r>
            <a:r>
              <a:rPr lang="zh-CN" altLang="en-US" sz="2400" dirty="0">
                <a:latin typeface="+mn-lt"/>
                <a:ea typeface="黑体" panose="02010609060101010101" pitchFamily="49" charset="-122"/>
              </a:rPr>
              <a:t>米</a:t>
            </a:r>
            <a:endParaRPr lang="zh-CN" altLang="en-US" sz="2400" dirty="0">
              <a:latin typeface="+mn-lt"/>
              <a:ea typeface="黑体" panose="020106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 bwMode="auto">
          <a:xfrm>
            <a:off x="371475" y="1770063"/>
            <a:ext cx="804863" cy="669925"/>
            <a:chOff x="2643181" y="299271"/>
            <a:chExt cx="805006" cy="671099"/>
          </a:xfrm>
        </p:grpSpPr>
        <p:grpSp>
          <p:nvGrpSpPr>
            <p:cNvPr id="8227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56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5C7FE2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7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solidFill>
                <a:srgbClr val="6699FF"/>
              </a:soli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40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方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 bwMode="auto">
          <a:xfrm>
            <a:off x="339725" y="2921000"/>
            <a:ext cx="804863" cy="669925"/>
            <a:chOff x="2643181" y="299271"/>
            <a:chExt cx="805006" cy="671099"/>
          </a:xfrm>
        </p:grpSpPr>
        <p:grpSp>
          <p:nvGrpSpPr>
            <p:cNvPr id="8223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61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5C7FE2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2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solidFill>
                <a:srgbClr val="6699FF"/>
              </a:soli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43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法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 bwMode="auto">
          <a:xfrm>
            <a:off x="339725" y="4087813"/>
            <a:ext cx="804863" cy="669925"/>
            <a:chOff x="2643181" y="299271"/>
            <a:chExt cx="805006" cy="671099"/>
          </a:xfrm>
        </p:grpSpPr>
        <p:grpSp>
          <p:nvGrpSpPr>
            <p:cNvPr id="8219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66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5C7FE2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7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solidFill>
                <a:srgbClr val="6699FF"/>
              </a:soli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9246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68" name="Rectangle 11"/>
          <p:cNvSpPr>
            <a:spLocks noChangeArrowheads="1"/>
          </p:cNvSpPr>
          <p:nvPr/>
        </p:nvSpPr>
        <p:spPr bwMode="auto">
          <a:xfrm>
            <a:off x="1260475" y="5195888"/>
            <a:ext cx="6092825" cy="5222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+mn-ea"/>
              </a:rPr>
              <a:t>答：“蓓蓓”出生时的体长是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0.66</a:t>
            </a:r>
            <a:r>
              <a:rPr lang="zh-CN" altLang="en-US" sz="2800" dirty="0">
                <a:latin typeface="+mn-lt"/>
                <a:ea typeface="+mn-ea"/>
              </a:rPr>
              <a:t>米。</a:t>
            </a:r>
            <a:endParaRPr lang="zh-CN" altLang="en-US" sz="2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6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" name="图片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9438" y="2309813"/>
            <a:ext cx="8213725" cy="2178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3" name="组合 52"/>
          <p:cNvGrpSpPr/>
          <p:nvPr/>
        </p:nvGrpSpPr>
        <p:grpSpPr bwMode="auto">
          <a:xfrm>
            <a:off x="2200275" y="3638550"/>
            <a:ext cx="804863" cy="669925"/>
            <a:chOff x="2643181" y="299271"/>
            <a:chExt cx="805006" cy="671099"/>
          </a:xfrm>
        </p:grpSpPr>
        <p:grpSp>
          <p:nvGrpSpPr>
            <p:cNvPr id="9240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58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CC9B00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9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gradFill flip="none" rotWithShape="1">
                <a:gsLst>
                  <a:gs pos="0">
                    <a:srgbClr val="FEBF00"/>
                  </a:gs>
                  <a:gs pos="71000">
                    <a:srgbClr val="FEBF00"/>
                  </a:gs>
                  <a:gs pos="97000">
                    <a:srgbClr val="FEBF00"/>
                  </a:gs>
                </a:gsLst>
                <a:path path="rect">
                  <a:fillToRect l="100000" t="100000"/>
                </a:path>
                <a:tileRect r="-100000" b="-100000"/>
              </a:gra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244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一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 bwMode="auto">
          <a:xfrm>
            <a:off x="5849938" y="3679825"/>
            <a:ext cx="804862" cy="669925"/>
            <a:chOff x="2643181" y="299271"/>
            <a:chExt cx="805006" cy="671099"/>
          </a:xfrm>
        </p:grpSpPr>
        <p:grpSp>
          <p:nvGrpSpPr>
            <p:cNvPr id="9236" name="组合 28"/>
            <p:cNvGrpSpPr/>
            <p:nvPr/>
          </p:nvGrpSpPr>
          <p:grpSpPr>
            <a:xfrm>
              <a:off x="2643181" y="299271"/>
              <a:ext cx="736014" cy="671099"/>
              <a:chOff x="4002686" y="4684462"/>
              <a:chExt cx="1012149" cy="922879"/>
            </a:xfrm>
          </p:grpSpPr>
          <p:sp>
            <p:nvSpPr>
              <p:cNvPr id="63" name="MH_Other_3"/>
              <p:cNvSpPr/>
              <p:nvPr/>
            </p:nvSpPr>
            <p:spPr>
              <a:xfrm>
                <a:off x="4012483" y="4743245"/>
                <a:ext cx="1002352" cy="864096"/>
              </a:xfrm>
              <a:prstGeom prst="hexagon">
                <a:avLst/>
              </a:prstGeom>
              <a:solidFill>
                <a:srgbClr val="5C7FE2"/>
              </a:solidFill>
              <a:ln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zh-CN" altLang="en-US" sz="135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4" name="MH_SubTitle_2"/>
              <p:cNvSpPr/>
              <p:nvPr/>
            </p:nvSpPr>
            <p:spPr>
              <a:xfrm>
                <a:off x="4002686" y="4684461"/>
                <a:ext cx="1002352" cy="864096"/>
              </a:xfrm>
              <a:prstGeom prst="hexagon">
                <a:avLst/>
              </a:prstGeom>
              <a:solidFill>
                <a:srgbClr val="6699FF"/>
              </a:solidFill>
              <a:ln w="6350">
                <a:noFill/>
              </a:ln>
              <a:effectLst>
                <a:outerShdw blurRad="57785" dist="33020" dir="3180000" algn="ctr">
                  <a:srgbClr val="606060">
                    <a:alpha val="3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rightRoom" dir="t">
                  <a:rot lat="0" lon="0" rev="600000"/>
                </a:lightRig>
              </a:scene3d>
              <a:sp3d prstMaterial="metal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>
                <a:normAutofit/>
              </a:bodyPr>
              <a:lstStyle/>
              <a:p>
                <a:pPr algn="ctr" eaLnBrk="0" hangingPunct="0">
                  <a:defRPr/>
                </a:pPr>
                <a:endParaRPr lang="en-US" altLang="zh-CN" sz="14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247" name="TextBox 73"/>
            <p:cNvSpPr txBox="1">
              <a:spLocks noChangeArrowheads="1"/>
            </p:cNvSpPr>
            <p:nvPr/>
          </p:nvSpPr>
          <p:spPr bwMode="auto">
            <a:xfrm>
              <a:off x="2716219" y="311993"/>
              <a:ext cx="731968" cy="584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3200" b="1">
                  <a:solidFill>
                    <a:schemeClr val="bg1"/>
                  </a:solidFill>
                  <a:ea typeface="黑体" panose="02010609060101010101" pitchFamily="49" charset="-122"/>
                </a:rPr>
                <a:t>二</a:t>
              </a:r>
              <a:endParaRPr lang="zh-CN" altLang="en-US" sz="3200" b="1">
                <a:solidFill>
                  <a:schemeClr val="bg1"/>
                </a:solidFill>
                <a:ea typeface="黑体" panose="02010609060101010101" pitchFamily="49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4943475" y="1362075"/>
            <a:ext cx="3270250" cy="617538"/>
          </a:xfrm>
          <a:prstGeom prst="rect">
            <a:avLst/>
          </a:prstGeom>
          <a:solidFill>
            <a:srgbClr val="BEE7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dirty="0">
                <a:solidFill>
                  <a:srgbClr val="FF66CC"/>
                </a:solidFill>
              </a:rPr>
              <a:t>先算小括号里面的</a:t>
            </a:r>
            <a:endParaRPr lang="zh-CN" altLang="en-US" sz="2800" dirty="0">
              <a:solidFill>
                <a:srgbClr val="FF66CC"/>
              </a:solidFill>
            </a:endParaRPr>
          </a:p>
        </p:txBody>
      </p:sp>
      <p:grpSp>
        <p:nvGrpSpPr>
          <p:cNvPr id="9222" name="组合 13"/>
          <p:cNvGrpSpPr/>
          <p:nvPr/>
        </p:nvGrpSpPr>
        <p:grpSpPr bwMode="auto">
          <a:xfrm>
            <a:off x="6288088" y="1979613"/>
            <a:ext cx="1773237" cy="942975"/>
            <a:chOff x="6288638" y="1122230"/>
            <a:chExt cx="1773322" cy="942790"/>
          </a:xfrm>
        </p:grpSpPr>
        <p:sp>
          <p:nvSpPr>
            <p:cNvPr id="10" name="矩形 9"/>
            <p:cNvSpPr/>
            <p:nvPr/>
          </p:nvSpPr>
          <p:spPr>
            <a:xfrm>
              <a:off x="6288638" y="1668223"/>
              <a:ext cx="1773322" cy="396797"/>
            </a:xfrm>
            <a:prstGeom prst="rect">
              <a:avLst/>
            </a:prstGeom>
            <a:noFill/>
            <a:ln>
              <a:solidFill>
                <a:srgbClr val="FF00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66CC"/>
                </a:solidFill>
              </a:endParaRPr>
            </a:p>
          </p:txBody>
        </p:sp>
        <p:cxnSp>
          <p:nvCxnSpPr>
            <p:cNvPr id="12" name="直接箭头连接符 11"/>
            <p:cNvCxnSpPr/>
            <p:nvPr/>
          </p:nvCxnSpPr>
          <p:spPr>
            <a:xfrm flipH="1" flipV="1">
              <a:off x="6888742" y="1122230"/>
              <a:ext cx="68265" cy="545993"/>
            </a:xfrm>
            <a:prstGeom prst="straightConnector1">
              <a:avLst/>
            </a:prstGeom>
            <a:ln w="19050">
              <a:solidFill>
                <a:srgbClr val="FF0066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5" name="Text Box 43"/>
          <p:cNvSpPr txBox="1">
            <a:spLocks noChangeArrowheads="1"/>
          </p:cNvSpPr>
          <p:nvPr/>
        </p:nvSpPr>
        <p:spPr bwMode="auto">
          <a:xfrm>
            <a:off x="1495425" y="4854575"/>
            <a:ext cx="5516563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怎样用一个竖式计算连减问题呢？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220788" y="1333500"/>
            <a:ext cx="285115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ea typeface="黑体" panose="02010609060101010101" pitchFamily="49" charset="-122"/>
              </a:rPr>
              <a:t>0.98 – 0.22 – 0.1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grpSp>
        <p:nvGrpSpPr>
          <p:cNvPr id="9225" name="组合 66"/>
          <p:cNvGrpSpPr/>
          <p:nvPr/>
        </p:nvGrpSpPr>
        <p:grpSpPr bwMode="auto">
          <a:xfrm>
            <a:off x="931863" y="1863725"/>
            <a:ext cx="3305175" cy="1533525"/>
            <a:chOff x="6288638" y="1029855"/>
            <a:chExt cx="3304942" cy="1534637"/>
          </a:xfrm>
        </p:grpSpPr>
        <p:sp>
          <p:nvSpPr>
            <p:cNvPr id="72" name="矩形 71"/>
            <p:cNvSpPr/>
            <p:nvPr/>
          </p:nvSpPr>
          <p:spPr>
            <a:xfrm>
              <a:off x="6288638" y="1668493"/>
              <a:ext cx="3304942" cy="895999"/>
            </a:xfrm>
            <a:prstGeom prst="rect">
              <a:avLst/>
            </a:prstGeom>
            <a:noFill/>
            <a:ln>
              <a:solidFill>
                <a:srgbClr val="FF0066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800" dirty="0">
                <a:solidFill>
                  <a:srgbClr val="FF66CC"/>
                </a:solidFill>
              </a:endParaRPr>
            </a:p>
          </p:txBody>
        </p:sp>
        <p:cxnSp>
          <p:nvCxnSpPr>
            <p:cNvPr id="73" name="直接箭头连接符 72"/>
            <p:cNvCxnSpPr/>
            <p:nvPr/>
          </p:nvCxnSpPr>
          <p:spPr>
            <a:xfrm flipV="1">
              <a:off x="6956928" y="1029855"/>
              <a:ext cx="68258" cy="638638"/>
            </a:xfrm>
            <a:prstGeom prst="straightConnector1">
              <a:avLst/>
            </a:prstGeom>
            <a:ln w="19050">
              <a:solidFill>
                <a:srgbClr val="FF0066"/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26" name="组合 9"/>
          <p:cNvGrpSpPr/>
          <p:nvPr/>
        </p:nvGrpSpPr>
        <p:grpSpPr bwMode="auto">
          <a:xfrm>
            <a:off x="715963" y="4719638"/>
            <a:ext cx="714375" cy="792162"/>
            <a:chOff x="1000123" y="3809405"/>
            <a:chExt cx="714377" cy="794146"/>
          </a:xfrm>
        </p:grpSpPr>
        <p:grpSp>
          <p:nvGrpSpPr>
            <p:cNvPr id="10258" name="组合 7"/>
            <p:cNvGrpSpPr/>
            <p:nvPr/>
          </p:nvGrpSpPr>
          <p:grpSpPr bwMode="auto">
            <a:xfrm>
              <a:off x="1000123" y="3809405"/>
              <a:ext cx="714377" cy="794146"/>
              <a:chOff x="1000123" y="3809405"/>
              <a:chExt cx="714377" cy="794146"/>
            </a:xfrm>
          </p:grpSpPr>
          <p:sp>
            <p:nvSpPr>
              <p:cNvPr id="77" name="椭圆 76"/>
              <p:cNvSpPr/>
              <p:nvPr/>
            </p:nvSpPr>
            <p:spPr bwMode="auto">
              <a:xfrm>
                <a:off x="1000123" y="3809405"/>
                <a:ext cx="714377" cy="7941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</a:ln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78" name="椭圆 77"/>
              <p:cNvSpPr/>
              <p:nvPr/>
            </p:nvSpPr>
            <p:spPr bwMode="auto">
              <a:xfrm>
                <a:off x="1000123" y="3809405"/>
                <a:ext cx="714377" cy="794146"/>
              </a:xfrm>
              <a:prstGeom prst="ellipse">
                <a:avLst/>
              </a:prstGeom>
              <a:solidFill>
                <a:schemeClr val="bg1"/>
              </a:solidFill>
              <a:ln w="19050">
                <a:solidFill>
                  <a:schemeClr val="bg1"/>
                </a:solidFill>
                <a:miter lim="800000"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 bwMode="auto">
              <a:xfrm>
                <a:off x="1025523" y="3817362"/>
                <a:ext cx="663577" cy="778232"/>
              </a:xfrm>
              <a:prstGeom prst="ellipse">
                <a:avLst/>
              </a:prstGeom>
              <a:solidFill>
                <a:srgbClr val="FF99FF"/>
              </a:solidFill>
              <a:ln w="19050">
                <a:noFill/>
                <a:miter lim="800000"/>
              </a:ln>
            </p:spPr>
            <p:txBody>
              <a:bodyPr anchor="ctr">
                <a:spAutoFit/>
              </a:bodyPr>
              <a:lstStyle/>
              <a:p>
                <a:pPr algn="ctr" eaLnBrk="0" hangingPunct="0">
                  <a:defRPr/>
                </a:pPr>
                <a:endParaRPr lang="zh-CN" altLang="en-US" sz="3200" b="1" dirty="0">
                  <a:latin typeface="+mn-lt"/>
                  <a:ea typeface="黑体" panose="02010609060101010101" pitchFamily="49" charset="-122"/>
                </a:endParaRPr>
              </a:p>
            </p:txBody>
          </p:sp>
        </p:grpSp>
        <p:sp>
          <p:nvSpPr>
            <p:cNvPr id="10262" name="TextBox 8"/>
            <p:cNvSpPr txBox="1">
              <a:spLocks noChangeArrowheads="1"/>
            </p:cNvSpPr>
            <p:nvPr/>
          </p:nvSpPr>
          <p:spPr bwMode="auto">
            <a:xfrm>
              <a:off x="1049335" y="3854456"/>
              <a:ext cx="591187" cy="6827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200" b="1">
                  <a:ea typeface="黑体" panose="02010609060101010101" pitchFamily="49" charset="-122"/>
                </a:rPr>
                <a:t>想</a:t>
              </a:r>
              <a:endParaRPr lang="zh-CN" altLang="en-US" sz="3200" b="1"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5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1"/>
          <p:cNvSpPr txBox="1">
            <a:spLocks noChangeArrowheads="1"/>
          </p:cNvSpPr>
          <p:nvPr/>
        </p:nvSpPr>
        <p:spPr bwMode="auto">
          <a:xfrm>
            <a:off x="1220788" y="1333500"/>
            <a:ext cx="2851150" cy="60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b="1">
                <a:ea typeface="黑体" panose="02010609060101010101" pitchFamily="49" charset="-122"/>
              </a:rPr>
              <a:t>0.98 – 0.22 – 0.1</a:t>
            </a:r>
            <a:endParaRPr lang="zh-CN" altLang="en-US" sz="2800" b="1">
              <a:ea typeface="黑体" panose="02010609060101010101" pitchFamily="49" charset="-122"/>
            </a:endParaRPr>
          </a:p>
        </p:txBody>
      </p:sp>
      <p:grpSp>
        <p:nvGrpSpPr>
          <p:cNvPr id="3" name="Group 61"/>
          <p:cNvGrpSpPr/>
          <p:nvPr/>
        </p:nvGrpSpPr>
        <p:grpSpPr bwMode="auto">
          <a:xfrm>
            <a:off x="1154113" y="3040063"/>
            <a:ext cx="1439862" cy="1512887"/>
            <a:chOff x="0" y="0"/>
            <a:chExt cx="907" cy="953"/>
          </a:xfrm>
        </p:grpSpPr>
        <p:sp>
          <p:nvSpPr>
            <p:cNvPr id="4" name="Text Box 58"/>
            <p:cNvSpPr txBox="1">
              <a:spLocks noChangeArrowheads="1"/>
            </p:cNvSpPr>
            <p:nvPr/>
          </p:nvSpPr>
          <p:spPr bwMode="auto">
            <a:xfrm>
              <a:off x="0" y="0"/>
              <a:ext cx="907" cy="95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defRPr/>
              </a:pPr>
              <a:r>
                <a:rPr lang="en-US" altLang="zh-CN" sz="2800" b="1" dirty="0">
                  <a:latin typeface="+mn-lt"/>
                  <a:ea typeface="楷体_GB2312" pitchFamily="49" charset="-122"/>
                </a:rPr>
                <a:t>   0.98</a:t>
              </a:r>
              <a:endParaRPr lang="en-US" altLang="zh-CN" sz="2800" b="1" dirty="0">
                <a:latin typeface="+mn-lt"/>
                <a:ea typeface="楷体_GB2312" pitchFamily="49" charset="-122"/>
              </a:endParaRPr>
            </a:p>
            <a:p>
              <a:pPr eaLnBrk="1" hangingPunct="1">
                <a:lnSpc>
                  <a:spcPct val="110000"/>
                </a:lnSpc>
                <a:defRPr/>
              </a:pPr>
              <a:r>
                <a:rPr lang="en-US" altLang="zh-CN" sz="2800" b="1" dirty="0">
                  <a:latin typeface="+mn-lt"/>
                  <a:ea typeface="楷体_GB2312" pitchFamily="49" charset="-122"/>
                </a:rPr>
                <a:t>– 0.22 </a:t>
              </a:r>
              <a:endParaRPr lang="en-US" altLang="zh-CN" sz="2800" b="1" dirty="0">
                <a:latin typeface="+mn-lt"/>
                <a:ea typeface="楷体_GB2312" pitchFamily="49" charset="-122"/>
              </a:endParaRPr>
            </a:p>
            <a:p>
              <a:pPr eaLnBrk="1" hangingPunct="1">
                <a:lnSpc>
                  <a:spcPct val="110000"/>
                </a:lnSpc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+mn-lt"/>
                  <a:ea typeface="楷体_GB2312" pitchFamily="49" charset="-122"/>
                </a:rPr>
                <a:t> </a:t>
              </a:r>
              <a:r>
                <a:rPr lang="en-US" altLang="zh-CN" sz="2800" b="1" dirty="0">
                  <a:solidFill>
                    <a:srgbClr val="FF00FF"/>
                  </a:solidFill>
                  <a:latin typeface="+mn-lt"/>
                  <a:ea typeface="楷体_GB2312" pitchFamily="49" charset="-122"/>
                </a:rPr>
                <a:t>  </a:t>
              </a:r>
              <a:r>
                <a:rPr lang="en-US" altLang="zh-CN" sz="2800" b="1" dirty="0">
                  <a:solidFill>
                    <a:schemeClr val="hlink"/>
                  </a:solidFill>
                  <a:latin typeface="+mn-lt"/>
                  <a:ea typeface="楷体_GB2312" pitchFamily="49" charset="-122"/>
                </a:rPr>
                <a:t>0.76</a:t>
              </a:r>
              <a:endParaRPr lang="en-US" altLang="zh-CN" sz="2800" b="1" dirty="0">
                <a:solidFill>
                  <a:schemeClr val="hlink"/>
                </a:solidFill>
                <a:latin typeface="+mn-lt"/>
                <a:ea typeface="楷体_GB2312" pitchFamily="49" charset="-122"/>
              </a:endParaRPr>
            </a:p>
          </p:txBody>
        </p:sp>
        <p:sp>
          <p:nvSpPr>
            <p:cNvPr id="5" name="Line 59"/>
            <p:cNvSpPr>
              <a:spLocks noChangeShapeType="1"/>
            </p:cNvSpPr>
            <p:nvPr/>
          </p:nvSpPr>
          <p:spPr bwMode="auto">
            <a:xfrm>
              <a:off x="15" y="623"/>
              <a:ext cx="63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2800" b="1">
                <a:latin typeface="+mn-lt"/>
              </a:endParaRPr>
            </a:p>
          </p:txBody>
        </p:sp>
      </p:grpSp>
      <p:grpSp>
        <p:nvGrpSpPr>
          <p:cNvPr id="6" name="Group 62"/>
          <p:cNvGrpSpPr/>
          <p:nvPr/>
        </p:nvGrpSpPr>
        <p:grpSpPr bwMode="auto">
          <a:xfrm>
            <a:off x="2767013" y="3005138"/>
            <a:ext cx="1439862" cy="1512887"/>
            <a:chOff x="103" y="-69"/>
            <a:chExt cx="907" cy="953"/>
          </a:xfrm>
        </p:grpSpPr>
        <p:sp>
          <p:nvSpPr>
            <p:cNvPr id="7" name="Text Box 63"/>
            <p:cNvSpPr txBox="1">
              <a:spLocks noChangeArrowheads="1"/>
            </p:cNvSpPr>
            <p:nvPr/>
          </p:nvSpPr>
          <p:spPr bwMode="auto">
            <a:xfrm>
              <a:off x="103" y="-69"/>
              <a:ext cx="907" cy="95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10000"/>
                </a:lnSpc>
                <a:defRPr/>
              </a:pPr>
              <a:r>
                <a:rPr lang="en-US" altLang="zh-CN" sz="2800" b="1" dirty="0">
                  <a:latin typeface="+mn-lt"/>
                  <a:ea typeface="楷体_GB2312" pitchFamily="49" charset="-122"/>
                </a:rPr>
                <a:t>   </a:t>
              </a:r>
              <a:r>
                <a:rPr lang="en-US" altLang="zh-CN" sz="2800" b="1" dirty="0">
                  <a:solidFill>
                    <a:schemeClr val="hlink"/>
                  </a:solidFill>
                  <a:latin typeface="+mn-lt"/>
                  <a:ea typeface="楷体_GB2312" pitchFamily="49" charset="-122"/>
                </a:rPr>
                <a:t>0.76</a:t>
              </a:r>
              <a:endParaRPr lang="en-US" altLang="zh-CN" sz="2800" b="1" dirty="0">
                <a:solidFill>
                  <a:schemeClr val="hlink"/>
                </a:solidFill>
                <a:latin typeface="+mn-lt"/>
                <a:ea typeface="楷体_GB2312" pitchFamily="49" charset="-122"/>
              </a:endParaRPr>
            </a:p>
            <a:p>
              <a:pPr eaLnBrk="1" hangingPunct="1">
                <a:lnSpc>
                  <a:spcPct val="110000"/>
                </a:lnSpc>
                <a:defRPr/>
              </a:pPr>
              <a:r>
                <a:rPr lang="en-US" altLang="zh-CN" sz="2800" b="1" dirty="0">
                  <a:latin typeface="+mn-lt"/>
                  <a:ea typeface="楷体_GB2312" pitchFamily="49" charset="-122"/>
                </a:rPr>
                <a:t>– 0.1 </a:t>
              </a:r>
              <a:endParaRPr lang="en-US" altLang="zh-CN" sz="2800" b="1" dirty="0">
                <a:latin typeface="+mn-lt"/>
                <a:ea typeface="楷体_GB2312" pitchFamily="49" charset="-122"/>
              </a:endParaRPr>
            </a:p>
            <a:p>
              <a:pPr eaLnBrk="1" hangingPunct="1">
                <a:lnSpc>
                  <a:spcPct val="110000"/>
                </a:lnSpc>
                <a:defRPr/>
              </a:pPr>
              <a:r>
                <a:rPr lang="en-US" altLang="zh-CN" sz="2800" b="1" dirty="0">
                  <a:solidFill>
                    <a:srgbClr val="FF0000"/>
                  </a:solidFill>
                  <a:latin typeface="+mn-lt"/>
                  <a:ea typeface="楷体_GB2312" pitchFamily="49" charset="-122"/>
                </a:rPr>
                <a:t>   0.66</a:t>
              </a:r>
              <a:endPara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endParaRPr>
            </a:p>
          </p:txBody>
        </p:sp>
        <p:sp>
          <p:nvSpPr>
            <p:cNvPr id="8" name="Line 64"/>
            <p:cNvSpPr>
              <a:spLocks noChangeShapeType="1"/>
            </p:cNvSpPr>
            <p:nvPr/>
          </p:nvSpPr>
          <p:spPr bwMode="auto">
            <a:xfrm>
              <a:off x="148" y="571"/>
              <a:ext cx="63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sz="2800" b="1">
                <a:latin typeface="+mn-lt"/>
              </a:endParaRPr>
            </a:p>
          </p:txBody>
        </p:sp>
      </p:grpSp>
      <p:sp>
        <p:nvSpPr>
          <p:cNvPr id="9" name="Text Box 69"/>
          <p:cNvSpPr txBox="1">
            <a:spLocks noChangeArrowheads="1"/>
          </p:cNvSpPr>
          <p:nvPr/>
        </p:nvSpPr>
        <p:spPr bwMode="auto">
          <a:xfrm>
            <a:off x="4983163" y="2535238"/>
            <a:ext cx="1979612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–  0.22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10" name="Text Box 66"/>
          <p:cNvSpPr txBox="1">
            <a:spLocks noChangeArrowheads="1"/>
          </p:cNvSpPr>
          <p:nvPr/>
        </p:nvSpPr>
        <p:spPr bwMode="auto">
          <a:xfrm>
            <a:off x="5421313" y="2047875"/>
            <a:ext cx="1439862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0.98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11" name="Line 67"/>
          <p:cNvSpPr>
            <a:spLocks noChangeShapeType="1"/>
          </p:cNvSpPr>
          <p:nvPr/>
        </p:nvSpPr>
        <p:spPr bwMode="auto">
          <a:xfrm>
            <a:off x="5405438" y="3127375"/>
            <a:ext cx="10080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12" name="Text Box 68"/>
          <p:cNvSpPr txBox="1">
            <a:spLocks noChangeArrowheads="1"/>
          </p:cNvSpPr>
          <p:nvPr/>
        </p:nvSpPr>
        <p:spPr bwMode="auto">
          <a:xfrm>
            <a:off x="5594350" y="3055938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0.76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13" name="Text Box 70"/>
          <p:cNvSpPr txBox="1">
            <a:spLocks noChangeArrowheads="1"/>
          </p:cNvSpPr>
          <p:nvPr/>
        </p:nvSpPr>
        <p:spPr bwMode="auto">
          <a:xfrm>
            <a:off x="4883150" y="3429000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  – 0.1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14" name="Line 71"/>
          <p:cNvSpPr>
            <a:spLocks noChangeShapeType="1"/>
          </p:cNvSpPr>
          <p:nvPr/>
        </p:nvSpPr>
        <p:spPr bwMode="auto">
          <a:xfrm flipV="1">
            <a:off x="5180013" y="4008438"/>
            <a:ext cx="1458912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15" name="Text Box 72"/>
          <p:cNvSpPr txBox="1">
            <a:spLocks noChangeArrowheads="1"/>
          </p:cNvSpPr>
          <p:nvPr/>
        </p:nvSpPr>
        <p:spPr bwMode="auto">
          <a:xfrm>
            <a:off x="5602288" y="3887788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0.66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16" name="Rectangle 73"/>
          <p:cNvSpPr>
            <a:spLocks noChangeArrowheads="1"/>
          </p:cNvSpPr>
          <p:nvPr/>
        </p:nvSpPr>
        <p:spPr bwMode="auto">
          <a:xfrm>
            <a:off x="4697413" y="1943100"/>
            <a:ext cx="2446337" cy="2708275"/>
          </a:xfrm>
          <a:prstGeom prst="rect">
            <a:avLst/>
          </a:prstGeom>
          <a:noFill/>
          <a:ln w="19050">
            <a:solidFill>
              <a:srgbClr val="00B0F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Rectangle 11"/>
          <p:cNvSpPr>
            <a:spLocks noChangeArrowheads="1"/>
          </p:cNvSpPr>
          <p:nvPr/>
        </p:nvSpPr>
        <p:spPr bwMode="auto">
          <a:xfrm>
            <a:off x="1154113" y="4892675"/>
            <a:ext cx="6092825" cy="5222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sz="2800" dirty="0">
                <a:latin typeface="+mn-lt"/>
                <a:ea typeface="+mn-ea"/>
              </a:rPr>
              <a:t>答：“蓓蓓”出生时的体长是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0.66</a:t>
            </a:r>
            <a:r>
              <a:rPr lang="zh-CN" altLang="en-US" sz="2800" dirty="0">
                <a:latin typeface="+mn-lt"/>
                <a:ea typeface="+mn-ea"/>
              </a:rPr>
              <a:t>米。</a:t>
            </a:r>
            <a:endParaRPr lang="zh-CN" altLang="en-US" sz="2800" dirty="0">
              <a:latin typeface="+mn-lt"/>
              <a:ea typeface="+mn-ea"/>
            </a:endParaRPr>
          </a:p>
        </p:txBody>
      </p:sp>
      <p:sp>
        <p:nvSpPr>
          <p:cNvPr id="18" name="Rectangle 51"/>
          <p:cNvSpPr>
            <a:spLocks noChangeArrowheads="1"/>
          </p:cNvSpPr>
          <p:nvPr/>
        </p:nvSpPr>
        <p:spPr bwMode="auto">
          <a:xfrm>
            <a:off x="3846513" y="1374775"/>
            <a:ext cx="2152650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+mn-ea"/>
              </a:rPr>
              <a:t>=0.66</a:t>
            </a:r>
            <a:r>
              <a:rPr lang="zh-CN" altLang="en-US" sz="2800" b="1" dirty="0">
                <a:latin typeface="+mn-lt"/>
                <a:ea typeface="+mn-ea"/>
              </a:rPr>
              <a:t>（</a:t>
            </a:r>
            <a:r>
              <a:rPr lang="zh-CN" altLang="en-US" sz="2800" dirty="0">
                <a:latin typeface="+mn-lt"/>
                <a:ea typeface="+mn-ea"/>
              </a:rPr>
              <a:t>米</a:t>
            </a:r>
            <a:r>
              <a:rPr lang="zh-CN" altLang="en-US" sz="2800" b="1" dirty="0">
                <a:latin typeface="+mn-lt"/>
                <a:ea typeface="+mn-ea"/>
              </a:rPr>
              <a:t>）</a:t>
            </a:r>
            <a:endParaRPr lang="zh-CN" altLang="en-US" sz="2800" b="1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93827E-6 L 0.17639 -0.1891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00" y="-9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5" grpId="0"/>
      <p:bldP spid="16" grpId="0" bldLvl="0" animBg="1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89" name="组合 7"/>
          <p:cNvGrpSpPr/>
          <p:nvPr/>
        </p:nvGrpSpPr>
        <p:grpSpPr bwMode="auto">
          <a:xfrm>
            <a:off x="1120775" y="1047750"/>
            <a:ext cx="2147888" cy="735013"/>
            <a:chOff x="1173814" y="441643"/>
            <a:chExt cx="2147871" cy="735012"/>
          </a:xfrm>
        </p:grpSpPr>
        <p:sp>
          <p:nvSpPr>
            <p:cNvPr id="12290" name="矩形 26"/>
            <p:cNvSpPr>
              <a:spLocks noChangeArrowheads="1"/>
            </p:cNvSpPr>
            <p:nvPr/>
          </p:nvSpPr>
          <p:spPr bwMode="auto">
            <a:xfrm rot="-178237">
              <a:off x="1173814" y="454347"/>
              <a:ext cx="605790" cy="605465"/>
            </a:xfrm>
            <a:prstGeom prst="rect">
              <a:avLst/>
            </a:prstGeom>
            <a:solidFill>
              <a:srgbClr val="538C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buFont typeface="Arial" panose="020B0604020202020204" pitchFamily="34" charset="0"/>
                <a:buNone/>
              </a:pPr>
              <a:r>
                <a:rPr lang="zh-CN" altLang="en-US" sz="32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试</a:t>
              </a:r>
              <a:endParaRPr lang="zh-CN" altLang="en-US" sz="3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291" name="组合 5"/>
            <p:cNvGrpSpPr/>
            <p:nvPr/>
          </p:nvGrpSpPr>
          <p:grpSpPr bwMode="auto">
            <a:xfrm>
              <a:off x="1772285" y="441643"/>
              <a:ext cx="1549400" cy="735012"/>
              <a:chOff x="1732" y="585"/>
              <a:chExt cx="2440" cy="1157"/>
            </a:xfrm>
          </p:grpSpPr>
          <p:grpSp>
            <p:nvGrpSpPr>
              <p:cNvPr id="12292" name="组合 33"/>
              <p:cNvGrpSpPr/>
              <p:nvPr/>
            </p:nvGrpSpPr>
            <p:grpSpPr bwMode="auto">
              <a:xfrm>
                <a:off x="1732" y="605"/>
                <a:ext cx="1918" cy="1033"/>
                <a:chOff x="166" y="5742"/>
                <a:chExt cx="1918" cy="1034"/>
              </a:xfrm>
            </p:grpSpPr>
            <p:sp>
              <p:nvSpPr>
                <p:cNvPr id="12293" name="矩形 26"/>
                <p:cNvSpPr>
                  <a:spLocks noChangeArrowheads="1"/>
                </p:cNvSpPr>
                <p:nvPr/>
              </p:nvSpPr>
              <p:spPr bwMode="auto">
                <a:xfrm rot="300000">
                  <a:off x="166" y="5742"/>
                  <a:ext cx="954" cy="954"/>
                </a:xfrm>
                <a:prstGeom prst="rect">
                  <a:avLst/>
                </a:prstGeom>
                <a:solidFill>
                  <a:srgbClr val="FB6E5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32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一</a:t>
                  </a:r>
                  <a:endParaRPr lang="zh-CN" altLang="en-US" sz="3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2294" name="矩形 27"/>
                <p:cNvSpPr>
                  <a:spLocks noChangeArrowheads="1"/>
                </p:cNvSpPr>
                <p:nvPr/>
              </p:nvSpPr>
              <p:spPr bwMode="auto">
                <a:xfrm rot="-180000">
                  <a:off x="1130" y="5822"/>
                  <a:ext cx="954" cy="954"/>
                </a:xfrm>
                <a:prstGeom prst="rect">
                  <a:avLst/>
                </a:prstGeom>
                <a:solidFill>
                  <a:srgbClr val="FECC5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buFont typeface="Arial" panose="020B0604020202020204" pitchFamily="34" charset="0"/>
                    <a:buNone/>
                  </a:pPr>
                  <a:r>
                    <a:rPr lang="zh-CN" altLang="en-US" sz="3200">
                      <a:solidFill>
                        <a:schemeClr val="bg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</a:rPr>
                    <a:t>试</a:t>
                  </a:r>
                  <a:endParaRPr lang="zh-CN" altLang="zh-CN" sz="320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3" name="铅笔"/>
              <p:cNvSpPr/>
              <p:nvPr/>
            </p:nvSpPr>
            <p:spPr>
              <a:xfrm rot="2280000">
                <a:off x="3720" y="585"/>
                <a:ext cx="452" cy="1157"/>
              </a:xfrm>
              <a:custGeom>
                <a:avLst/>
                <a:gdLst>
                  <a:gd name="connsiteX0" fmla="*/ 68824 w 586846"/>
                  <a:gd name="connsiteY0" fmla="*/ 1723528 h 2207149"/>
                  <a:gd name="connsiteX1" fmla="*/ 229234 w 586846"/>
                  <a:gd name="connsiteY1" fmla="*/ 1999898 h 2207149"/>
                  <a:gd name="connsiteX2" fmla="*/ 395081 w 586846"/>
                  <a:gd name="connsiteY2" fmla="*/ 1968031 h 2207149"/>
                  <a:gd name="connsiteX3" fmla="*/ 530795 w 586846"/>
                  <a:gd name="connsiteY3" fmla="*/ 1725944 h 2207149"/>
                  <a:gd name="connsiteX4" fmla="*/ 306023 w 586846"/>
                  <a:gd name="connsiteY4" fmla="*/ 76465 h 2207149"/>
                  <a:gd name="connsiteX5" fmla="*/ 306023 w 586846"/>
                  <a:gd name="connsiteY5" fmla="*/ 1514740 h 2207149"/>
                  <a:gd name="connsiteX6" fmla="*/ 529167 w 586846"/>
                  <a:gd name="connsiteY6" fmla="*/ 1514740 h 2207149"/>
                  <a:gd name="connsiteX7" fmla="*/ 529167 w 586846"/>
                  <a:gd name="connsiteY7" fmla="*/ 155048 h 2207149"/>
                  <a:gd name="connsiteX8" fmla="*/ 450584 w 586846"/>
                  <a:gd name="connsiteY8" fmla="*/ 76465 h 2207149"/>
                  <a:gd name="connsiteX9" fmla="*/ 136262 w 586846"/>
                  <a:gd name="connsiteY9" fmla="*/ 76465 h 2207149"/>
                  <a:gd name="connsiteX10" fmla="*/ 57679 w 586846"/>
                  <a:gd name="connsiteY10" fmla="*/ 155048 h 2207149"/>
                  <a:gd name="connsiteX11" fmla="*/ 57679 w 586846"/>
                  <a:gd name="connsiteY11" fmla="*/ 1514740 h 2207149"/>
                  <a:gd name="connsiteX12" fmla="*/ 280823 w 586846"/>
                  <a:gd name="connsiteY12" fmla="*/ 1514740 h 2207149"/>
                  <a:gd name="connsiteX13" fmla="*/ 280823 w 586846"/>
                  <a:gd name="connsiteY13" fmla="*/ 76465 h 2207149"/>
                  <a:gd name="connsiteX14" fmla="*/ 97810 w 586846"/>
                  <a:gd name="connsiteY14" fmla="*/ 0 h 2207149"/>
                  <a:gd name="connsiteX15" fmla="*/ 489036 w 586846"/>
                  <a:gd name="connsiteY15" fmla="*/ 0 h 2207149"/>
                  <a:gd name="connsiteX16" fmla="*/ 586846 w 586846"/>
                  <a:gd name="connsiteY16" fmla="*/ 97810 h 2207149"/>
                  <a:gd name="connsiteX17" fmla="*/ 586846 w 586846"/>
                  <a:gd name="connsiteY17" fmla="*/ 1690953 h 2207149"/>
                  <a:gd name="connsiteX18" fmla="*/ 586517 w 586846"/>
                  <a:gd name="connsiteY18" fmla="*/ 1690953 h 2207149"/>
                  <a:gd name="connsiteX19" fmla="*/ 586514 w 586846"/>
                  <a:gd name="connsiteY19" fmla="*/ 1691828 h 2207149"/>
                  <a:gd name="connsiteX20" fmla="*/ 586823 w 586846"/>
                  <a:gd name="connsiteY20" fmla="*/ 1691829 h 2207149"/>
                  <a:gd name="connsiteX21" fmla="*/ 586812 w 586846"/>
                  <a:gd name="connsiteY21" fmla="*/ 1694880 h 2207149"/>
                  <a:gd name="connsiteX22" fmla="*/ 299633 w 586846"/>
                  <a:gd name="connsiteY22" fmla="*/ 2207149 h 2207149"/>
                  <a:gd name="connsiteX23" fmla="*/ 23 w 586846"/>
                  <a:gd name="connsiteY23" fmla="*/ 1690953 h 2207149"/>
                  <a:gd name="connsiteX24" fmla="*/ 0 w 586846"/>
                  <a:gd name="connsiteY24" fmla="*/ 1690953 h 2207149"/>
                  <a:gd name="connsiteX25" fmla="*/ 0 w 586846"/>
                  <a:gd name="connsiteY25" fmla="*/ 97810 h 2207149"/>
                  <a:gd name="connsiteX26" fmla="*/ 97810 w 586846"/>
                  <a:gd name="connsiteY26" fmla="*/ 0 h 2207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</a:cxnLst>
                <a:rect l="l" t="t" r="r" b="b"/>
                <a:pathLst>
                  <a:path w="586846" h="2207149">
                    <a:moveTo>
                      <a:pt x="68824" y="1723528"/>
                    </a:moveTo>
                    <a:lnTo>
                      <a:pt x="229234" y="1999898"/>
                    </a:lnTo>
                    <a:lnTo>
                      <a:pt x="395081" y="1968031"/>
                    </a:lnTo>
                    <a:lnTo>
                      <a:pt x="530795" y="1725944"/>
                    </a:lnTo>
                    <a:close/>
                    <a:moveTo>
                      <a:pt x="306023" y="76465"/>
                    </a:moveTo>
                    <a:lnTo>
                      <a:pt x="306023" y="1514740"/>
                    </a:lnTo>
                    <a:lnTo>
                      <a:pt x="529167" y="1514740"/>
                    </a:lnTo>
                    <a:lnTo>
                      <a:pt x="529167" y="155048"/>
                    </a:lnTo>
                    <a:cubicBezTo>
                      <a:pt x="529167" y="111648"/>
                      <a:pt x="493984" y="76465"/>
                      <a:pt x="450584" y="76465"/>
                    </a:cubicBezTo>
                    <a:close/>
                    <a:moveTo>
                      <a:pt x="136262" y="76465"/>
                    </a:moveTo>
                    <a:cubicBezTo>
                      <a:pt x="92862" y="76465"/>
                      <a:pt x="57679" y="111648"/>
                      <a:pt x="57679" y="155048"/>
                    </a:cubicBezTo>
                    <a:lnTo>
                      <a:pt x="57679" y="1514740"/>
                    </a:lnTo>
                    <a:lnTo>
                      <a:pt x="280823" y="1514740"/>
                    </a:lnTo>
                    <a:lnTo>
                      <a:pt x="280823" y="76465"/>
                    </a:lnTo>
                    <a:close/>
                    <a:moveTo>
                      <a:pt x="97810" y="0"/>
                    </a:moveTo>
                    <a:lnTo>
                      <a:pt x="489036" y="0"/>
                    </a:lnTo>
                    <a:cubicBezTo>
                      <a:pt x="543055" y="0"/>
                      <a:pt x="586846" y="43791"/>
                      <a:pt x="586846" y="97810"/>
                    </a:cubicBezTo>
                    <a:lnTo>
                      <a:pt x="586846" y="1690953"/>
                    </a:lnTo>
                    <a:lnTo>
                      <a:pt x="586517" y="1690953"/>
                    </a:lnTo>
                    <a:lnTo>
                      <a:pt x="586514" y="1691828"/>
                    </a:lnTo>
                    <a:lnTo>
                      <a:pt x="586823" y="1691829"/>
                    </a:lnTo>
                    <a:lnTo>
                      <a:pt x="586812" y="1694880"/>
                    </a:lnTo>
                    <a:lnTo>
                      <a:pt x="299633" y="2207149"/>
                    </a:lnTo>
                    <a:lnTo>
                      <a:pt x="23" y="1690953"/>
                    </a:lnTo>
                    <a:lnTo>
                      <a:pt x="0" y="1690953"/>
                    </a:lnTo>
                    <a:lnTo>
                      <a:pt x="0" y="97810"/>
                    </a:lnTo>
                    <a:cubicBezTo>
                      <a:pt x="0" y="43791"/>
                      <a:pt x="43791" y="0"/>
                      <a:pt x="97810" y="0"/>
                    </a:cubicBezTo>
                    <a:close/>
                  </a:path>
                </a:pathLst>
              </a:custGeom>
              <a:solidFill>
                <a:srgbClr val="FFC00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buFont typeface="Arial" panose="020B0604020202020204" pitchFamily="34" charset="0"/>
                  <a:buNone/>
                  <a:defRPr/>
                </a:pPr>
                <a:endParaRPr lang="zh-CN" altLang="en-US" noProof="1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12296" name="Text Box 16"/>
          <p:cNvSpPr txBox="1">
            <a:spLocks noChangeArrowheads="1"/>
          </p:cNvSpPr>
          <p:nvPr/>
        </p:nvSpPr>
        <p:spPr bwMode="auto">
          <a:xfrm>
            <a:off x="3933825" y="1090613"/>
            <a:ext cx="22193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>
                <a:latin typeface="黑体" panose="02010609060101010101" pitchFamily="49" charset="-122"/>
                <a:ea typeface="黑体" panose="02010609060101010101" pitchFamily="49" charset="-122"/>
              </a:rPr>
              <a:t>用竖式计算。</a:t>
            </a:r>
            <a:endParaRPr lang="zh-CN" altLang="en-US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6" name="Text Box 6"/>
          <p:cNvSpPr txBox="1">
            <a:spLocks noChangeArrowheads="1"/>
          </p:cNvSpPr>
          <p:nvPr/>
        </p:nvSpPr>
        <p:spPr bwMode="auto">
          <a:xfrm>
            <a:off x="673100" y="1914525"/>
            <a:ext cx="3673475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64.45</a:t>
            </a:r>
            <a:r>
              <a:rPr lang="zh-CN" altLang="en-US" sz="2800" b="1" dirty="0">
                <a:latin typeface="+mn-lt"/>
                <a:ea typeface="楷体_GB2312" pitchFamily="49" charset="-122"/>
              </a:rPr>
              <a:t>－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14.3</a:t>
            </a:r>
            <a:r>
              <a:rPr lang="zh-CN" altLang="en-US" sz="2800" b="1" dirty="0">
                <a:latin typeface="+mn-lt"/>
                <a:ea typeface="楷体_GB2312" pitchFamily="49" charset="-122"/>
              </a:rPr>
              <a:t>－</a:t>
            </a:r>
            <a:r>
              <a:rPr lang="en-US" altLang="zh-CN" sz="2800" b="1" dirty="0">
                <a:latin typeface="+mn-lt"/>
                <a:ea typeface="楷体_GB2312" pitchFamily="49" charset="-122"/>
              </a:rPr>
              <a:t>32.19 =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37" name="Text Box 22"/>
          <p:cNvSpPr txBox="1">
            <a:spLocks noChangeArrowheads="1"/>
          </p:cNvSpPr>
          <p:nvPr/>
        </p:nvSpPr>
        <p:spPr bwMode="auto">
          <a:xfrm>
            <a:off x="5024438" y="1911350"/>
            <a:ext cx="2979737" cy="522288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3.28+2.76+3.04 =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38" name="Text Box 19"/>
          <p:cNvSpPr txBox="1">
            <a:spLocks noChangeArrowheads="1"/>
          </p:cNvSpPr>
          <p:nvPr/>
        </p:nvSpPr>
        <p:spPr bwMode="auto">
          <a:xfrm>
            <a:off x="5859463" y="4678363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9.08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auto">
          <a:xfrm>
            <a:off x="5843588" y="3714750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6.04</a:t>
            </a:r>
            <a:endParaRPr lang="en-US" altLang="zh-CN" sz="2800" b="1">
              <a:latin typeface="+mn-lt"/>
              <a:ea typeface="楷体_GB2312" pitchFamily="49" charset="-122"/>
            </a:endParaRPr>
          </a:p>
        </p:txBody>
      </p:sp>
      <p:sp>
        <p:nvSpPr>
          <p:cNvPr id="40" name="Text Box 2"/>
          <p:cNvSpPr txBox="1">
            <a:spLocks noChangeArrowheads="1"/>
          </p:cNvSpPr>
          <p:nvPr/>
        </p:nvSpPr>
        <p:spPr bwMode="auto">
          <a:xfrm>
            <a:off x="5268913" y="3227388"/>
            <a:ext cx="1979612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+ 2.76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auto">
          <a:xfrm>
            <a:off x="5656263" y="2740025"/>
            <a:ext cx="1439862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  3.28</a:t>
            </a:r>
            <a:endParaRPr lang="en-US" altLang="zh-CN" sz="28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42" name="Line 15"/>
          <p:cNvSpPr>
            <a:spLocks noChangeShapeType="1"/>
          </p:cNvSpPr>
          <p:nvPr/>
        </p:nvSpPr>
        <p:spPr bwMode="auto">
          <a:xfrm>
            <a:off x="5486400" y="3819525"/>
            <a:ext cx="14160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44" name="Text Box 17"/>
          <p:cNvSpPr txBox="1">
            <a:spLocks noChangeArrowheads="1"/>
          </p:cNvSpPr>
          <p:nvPr/>
        </p:nvSpPr>
        <p:spPr bwMode="auto">
          <a:xfrm>
            <a:off x="5299075" y="4124325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+ 3.04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45" name="Line 25"/>
          <p:cNvSpPr>
            <a:spLocks noChangeShapeType="1"/>
          </p:cNvSpPr>
          <p:nvPr/>
        </p:nvSpPr>
        <p:spPr bwMode="auto">
          <a:xfrm flipV="1">
            <a:off x="5419725" y="4745038"/>
            <a:ext cx="1462088" cy="4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46" name="Text Box 26"/>
          <p:cNvSpPr txBox="1">
            <a:spLocks noChangeArrowheads="1"/>
          </p:cNvSpPr>
          <p:nvPr/>
        </p:nvSpPr>
        <p:spPr bwMode="auto">
          <a:xfrm>
            <a:off x="1809750" y="4606925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17.96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63" name="Text Box 27"/>
          <p:cNvSpPr txBox="1">
            <a:spLocks noChangeArrowheads="1"/>
          </p:cNvSpPr>
          <p:nvPr/>
        </p:nvSpPr>
        <p:spPr bwMode="auto">
          <a:xfrm>
            <a:off x="1785938" y="3652838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50.15</a:t>
            </a:r>
            <a:endParaRPr lang="en-US" altLang="zh-CN" sz="2800" b="1" dirty="0">
              <a:latin typeface="+mn-lt"/>
              <a:ea typeface="楷体_GB2312" pitchFamily="49" charset="-122"/>
            </a:endParaRPr>
          </a:p>
        </p:txBody>
      </p:sp>
      <p:sp>
        <p:nvSpPr>
          <p:cNvPr id="64" name="Text Box 28"/>
          <p:cNvSpPr txBox="1">
            <a:spLocks noChangeArrowheads="1"/>
          </p:cNvSpPr>
          <p:nvPr/>
        </p:nvSpPr>
        <p:spPr bwMode="auto">
          <a:xfrm>
            <a:off x="1254125" y="3141663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– 14.3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67" name="Text Box 29"/>
          <p:cNvSpPr txBox="1">
            <a:spLocks noChangeArrowheads="1"/>
          </p:cNvSpPr>
          <p:nvPr/>
        </p:nvSpPr>
        <p:spPr bwMode="auto">
          <a:xfrm>
            <a:off x="1622425" y="2667000"/>
            <a:ext cx="143986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>
                <a:latin typeface="+mn-lt"/>
                <a:ea typeface="楷体_GB2312" pitchFamily="49" charset="-122"/>
              </a:rPr>
              <a:t>  64.45</a:t>
            </a:r>
            <a:endParaRPr lang="en-US" altLang="zh-CN" sz="2800" b="1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68" name="Line 30"/>
          <p:cNvSpPr>
            <a:spLocks noChangeShapeType="1"/>
          </p:cNvSpPr>
          <p:nvPr/>
        </p:nvSpPr>
        <p:spPr bwMode="auto">
          <a:xfrm flipV="1">
            <a:off x="1465263" y="3748088"/>
            <a:ext cx="1543050" cy="15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69" name="Text Box 31"/>
          <p:cNvSpPr txBox="1">
            <a:spLocks noChangeArrowheads="1"/>
          </p:cNvSpPr>
          <p:nvPr/>
        </p:nvSpPr>
        <p:spPr bwMode="auto">
          <a:xfrm>
            <a:off x="1143000" y="4051300"/>
            <a:ext cx="1979613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latin typeface="+mn-lt"/>
                <a:ea typeface="楷体_GB2312" pitchFamily="49" charset="-122"/>
              </a:rPr>
              <a:t>   –  32.19 </a:t>
            </a: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  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70" name="Line 32"/>
          <p:cNvSpPr>
            <a:spLocks noChangeShapeType="1"/>
          </p:cNvSpPr>
          <p:nvPr/>
        </p:nvSpPr>
        <p:spPr bwMode="auto">
          <a:xfrm>
            <a:off x="1465263" y="4668838"/>
            <a:ext cx="1562100" cy="31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</p:spPr>
        <p:txBody>
          <a:bodyPr/>
          <a:lstStyle/>
          <a:p>
            <a:pPr eaLnBrk="0" hangingPunct="0">
              <a:defRPr/>
            </a:pPr>
            <a:endParaRPr lang="zh-CN" altLang="en-US" sz="2800" b="1">
              <a:latin typeface="+mn-lt"/>
            </a:endParaRPr>
          </a:p>
        </p:txBody>
      </p:sp>
      <p:sp>
        <p:nvSpPr>
          <p:cNvPr id="71" name="Text Box 26"/>
          <p:cNvSpPr txBox="1">
            <a:spLocks noChangeArrowheads="1"/>
          </p:cNvSpPr>
          <p:nvPr/>
        </p:nvSpPr>
        <p:spPr bwMode="auto">
          <a:xfrm>
            <a:off x="3963988" y="1846263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17.96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  <p:sp>
        <p:nvSpPr>
          <p:cNvPr id="72" name="Text Box 19"/>
          <p:cNvSpPr txBox="1">
            <a:spLocks noChangeArrowheads="1"/>
          </p:cNvSpPr>
          <p:nvPr/>
        </p:nvSpPr>
        <p:spPr bwMode="auto">
          <a:xfrm>
            <a:off x="7775575" y="1828800"/>
            <a:ext cx="1079500" cy="650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defRPr/>
            </a:pPr>
            <a:r>
              <a:rPr lang="en-US" altLang="zh-CN" sz="2800" b="1" dirty="0">
                <a:solidFill>
                  <a:srgbClr val="FF0000"/>
                </a:solidFill>
                <a:latin typeface="+mn-lt"/>
                <a:ea typeface="楷体_GB2312" pitchFamily="49" charset="-122"/>
              </a:rPr>
              <a:t>9.08</a:t>
            </a:r>
            <a:endParaRPr lang="en-US" altLang="zh-CN" sz="2800" b="1" dirty="0">
              <a:solidFill>
                <a:srgbClr val="FF0000"/>
              </a:solidFill>
              <a:latin typeface="+mn-lt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000"/>
                            </p:stCondLst>
                            <p:childTnLst>
                              <p:par>
                                <p:cTn id="4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500"/>
                            </p:stCondLst>
                            <p:childTnLst>
                              <p:par>
                                <p:cTn id="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000"/>
                            </p:stCondLst>
                            <p:childTnLst>
                              <p:par>
                                <p:cTn id="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500"/>
                            </p:stCondLst>
                            <p:childTnLst>
                              <p:par>
                                <p:cTn id="5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4" grpId="0"/>
      <p:bldP spid="46" grpId="0"/>
      <p:bldP spid="63" grpId="0"/>
      <p:bldP spid="64" grpId="0"/>
      <p:bldP spid="67" grpId="0"/>
      <p:bldP spid="69" grpId="0"/>
      <p:bldP spid="71" grpId="0"/>
      <p:bldP spid="72" grpId="0"/>
    </p:bldLst>
  </p:timing>
</p:sld>
</file>

<file path=ppt/tags/tag1.xml><?xml version="1.0" encoding="utf-8"?>
<p:tagLst xmlns:p="http://schemas.openxmlformats.org/presentationml/2006/main">
  <p:tag name="KSO_WPP_MARK_KEY" val="3a3f8913-f3e0-4b42-8209-c99723012a1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6CBE6"/>
      </a:accent5>
      <a:accent6>
        <a:srgbClr val="D4702B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1706</Words>
  <Application>WPS 演示</Application>
  <PresentationFormat>全屏显示(4:3)</PresentationFormat>
  <Paragraphs>361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楷体</vt:lpstr>
      <vt:lpstr>Calibri</vt:lpstr>
      <vt:lpstr>微软雅黑</vt:lpstr>
      <vt:lpstr>华文楷体</vt:lpstr>
      <vt:lpstr>黑体</vt:lpstr>
      <vt:lpstr>楷体_GB2312</vt:lpstr>
      <vt:lpstr>新宋体</vt:lpstr>
      <vt:lpstr>Arial Unicode MS</vt:lpstr>
      <vt:lpstr>Gulim</vt:lpstr>
      <vt:lpstr>Malgun Gothic</vt:lpstr>
      <vt:lpstr>Times New Roman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7</cp:revision>
  <dcterms:created xsi:type="dcterms:W3CDTF">2019-12-21T13:27:00Z</dcterms:created>
  <dcterms:modified xsi:type="dcterms:W3CDTF">2023-02-06T12:01:53Z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C8D655FA420D440E8FCFC57DC66D7D7D</vt:lpwstr>
  </property>
</Properties>
</file>