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9" r:id="rId3"/>
    <p:sldId id="280" r:id="rId4"/>
    <p:sldId id="281" r:id="rId5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2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23B05BF-8066-442C-AA2E-F2A8142BC463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AB27C2C-F194-4FE6-95DD-FF2FBB878CF9}" type="slidenum">
              <a:rPr lang="zh-CN" altLang="en-US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B8F5880-5FF8-4051-8E6A-F82AAC51CB10}" type="slidenum">
              <a:rPr lang="zh-CN" altLang="en-US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588DE2-04C2-4D77-9FC7-0C1CA591A6E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7850B0-66B3-45CD-989D-806FE234B7D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5A923-E3BF-4C71-A438-046B012FDC0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0E979-2A27-49AB-A7C3-AC5597B5AFE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987F4F-4369-4E74-BEEF-DE31E4B670F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C2DF72-0D54-4951-89A4-BA9FE41165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9F10B-442C-467E-814B-CF07A5FAB57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DB4E3E-D671-40DA-A618-A93EFC1C4CC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A9C071-EDC3-4777-B5A7-C851647BBE7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49CBE2-27F7-4BDE-9CDE-568BBB8F1A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E5E51-B1CB-4C42-B9D5-52DD032DF19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5E004A5C-F400-4E03-8FD4-5415C4A4D0B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95711" y="4085382"/>
            <a:ext cx="3451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青岛版四年级下册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971799" y="3888160"/>
            <a:ext cx="4829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 bwMode="auto">
          <a:xfrm>
            <a:off x="0" y="2852936"/>
            <a:ext cx="9144000" cy="9239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698500" y="1519238"/>
            <a:ext cx="7747000" cy="9239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异的克隆牛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小数加减法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268413" y="1254125"/>
            <a:ext cx="367982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怎样简便就怎样算。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196975" y="1995488"/>
            <a:ext cx="35750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13.65 – 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0.65+8.5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994275" y="2032000"/>
            <a:ext cx="197167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89.84+9.99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645025" y="2627313"/>
            <a:ext cx="35560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89.84+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10－0.01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1046163" y="2643188"/>
            <a:ext cx="335597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13.65 – 0.65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– 8.5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995363" y="3363913"/>
            <a:ext cx="17748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13 – 8.5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1023938" y="3940175"/>
            <a:ext cx="9842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4.5 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4645025" y="3275013"/>
            <a:ext cx="355600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89.84+ 10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－0.01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4645025" y="3924300"/>
            <a:ext cx="35560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99.84－0.01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4645025" y="4498975"/>
            <a:ext cx="35560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99.83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8" grpId="0"/>
      <p:bldP spid="19" grpId="0"/>
      <p:bldP spid="20" grpId="0"/>
      <p:bldP spid="21" grpId="0" build="allAtOnce"/>
      <p:bldP spid="22" grpId="0" build="allAtOnce"/>
      <p:bldP spid="2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8"/>
          <p:cNvGrpSpPr/>
          <p:nvPr/>
        </p:nvGrpSpPr>
        <p:grpSpPr bwMode="auto">
          <a:xfrm>
            <a:off x="3024188" y="1155700"/>
            <a:ext cx="4656137" cy="2025650"/>
            <a:chOff x="3267768" y="884193"/>
            <a:chExt cx="6196272" cy="2552395"/>
          </a:xfrm>
        </p:grpSpPr>
        <p:pic>
          <p:nvPicPr>
            <p:cNvPr id="14338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413760" y="884193"/>
              <a:ext cx="6050280" cy="2440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39" name="图片 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67768" y="2922302"/>
              <a:ext cx="933333" cy="514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1644650" y="3014663"/>
            <a:ext cx="45148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100－18.00－21.44－50.56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1411288" y="5156200"/>
            <a:ext cx="30670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ea"/>
                <a:ea typeface="+mn-ea"/>
              </a:rPr>
              <a:t>答：还剩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r>
              <a:rPr lang="zh-CN" altLang="en-US" sz="2800" dirty="0">
                <a:latin typeface="+mn-ea"/>
                <a:ea typeface="+mn-ea"/>
              </a:rPr>
              <a:t>元钱。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1427163" y="4618038"/>
            <a:ext cx="195580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en-US" sz="2800" dirty="0">
                <a:latin typeface="+mn-ea"/>
                <a:ea typeface="+mn-ea"/>
              </a:rPr>
              <a:t>元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1411288" y="4079875"/>
            <a:ext cx="1636712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82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72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1427163" y="3538538"/>
            <a:ext cx="61531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100－18.00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）－（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21.44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50.56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4345" name="文本框 9"/>
          <p:cNvSpPr txBox="1">
            <a:spLocks noChangeArrowheads="1"/>
          </p:cNvSpPr>
          <p:nvPr/>
        </p:nvSpPr>
        <p:spPr bwMode="auto">
          <a:xfrm>
            <a:off x="1411288" y="1398588"/>
            <a:ext cx="4794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ea typeface="黑体" panose="02010609060101010101" pitchFamily="49" charset="-122"/>
              </a:rPr>
              <a:t>3.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4346" name="文本框 7"/>
          <p:cNvSpPr txBox="1">
            <a:spLocks noChangeArrowheads="1"/>
          </p:cNvSpPr>
          <p:nvPr/>
        </p:nvSpPr>
        <p:spPr bwMode="auto">
          <a:xfrm>
            <a:off x="1479550" y="2378075"/>
            <a:ext cx="33083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ea typeface="楷体" panose="02010609060101010101" pitchFamily="49" charset="-122"/>
              </a:rPr>
              <a:t>1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）还剩多少钱？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uild="allAtOnce"/>
      <p:bldP spid="6" grpId="0" build="allAtOnce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49363" y="1050925"/>
            <a:ext cx="67056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38188" y="2389188"/>
            <a:ext cx="7608887" cy="11239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4.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买文具盒、钢笔、三角尺和橡皮，一共需要多少元？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030413" y="3278188"/>
            <a:ext cx="4392612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11.90+6.80+1.20+0.60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670050" y="3806825"/>
            <a:ext cx="516096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11.90+0.60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6.80+1.20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Text Box 105"/>
          <p:cNvSpPr txBox="1">
            <a:spLocks noChangeArrowheads="1"/>
          </p:cNvSpPr>
          <p:nvPr/>
        </p:nvSpPr>
        <p:spPr bwMode="auto">
          <a:xfrm>
            <a:off x="1670050" y="4329113"/>
            <a:ext cx="511333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=20.5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Text Box 107"/>
          <p:cNvSpPr txBox="1">
            <a:spLocks noChangeArrowheads="1"/>
          </p:cNvSpPr>
          <p:nvPr/>
        </p:nvSpPr>
        <p:spPr bwMode="auto">
          <a:xfrm>
            <a:off x="871538" y="4772025"/>
            <a:ext cx="7610475" cy="952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答：买文具盒、钢笔、三角尺和橡皮，一共需要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20.5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元。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769938" y="1084263"/>
            <a:ext cx="7272337" cy="1123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5.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下面是李奶奶的一张购物发票，你能帮她核对一下吗？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6386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49800" y="1800225"/>
            <a:ext cx="3600450" cy="269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42"/>
          <p:cNvSpPr txBox="1">
            <a:spLocks noChangeArrowheads="1"/>
          </p:cNvSpPr>
          <p:nvPr/>
        </p:nvSpPr>
        <p:spPr bwMode="auto">
          <a:xfrm>
            <a:off x="1535112" y="2368550"/>
            <a:ext cx="310889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100－38.6 – 1.40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Text Box 43"/>
          <p:cNvSpPr txBox="1">
            <a:spLocks noChangeArrowheads="1"/>
          </p:cNvSpPr>
          <p:nvPr/>
        </p:nvSpPr>
        <p:spPr bwMode="auto">
          <a:xfrm>
            <a:off x="1247775" y="3016250"/>
            <a:ext cx="36004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100－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38.6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1.40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Text Box 44"/>
          <p:cNvSpPr txBox="1">
            <a:spLocks noChangeArrowheads="1"/>
          </p:cNvSpPr>
          <p:nvPr/>
        </p:nvSpPr>
        <p:spPr bwMode="auto">
          <a:xfrm>
            <a:off x="1247775" y="3665538"/>
            <a:ext cx="360045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100－40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Text Box 45"/>
          <p:cNvSpPr txBox="1">
            <a:spLocks noChangeArrowheads="1"/>
          </p:cNvSpPr>
          <p:nvPr/>
        </p:nvSpPr>
        <p:spPr bwMode="auto">
          <a:xfrm>
            <a:off x="1247775" y="4313238"/>
            <a:ext cx="360045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Text Box 37"/>
          <p:cNvSpPr txBox="1">
            <a:spLocks noChangeArrowheads="1"/>
          </p:cNvSpPr>
          <p:nvPr/>
        </p:nvSpPr>
        <p:spPr bwMode="auto">
          <a:xfrm>
            <a:off x="1427163" y="4960938"/>
            <a:ext cx="56896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答：这张购物发票上的钱数是对的。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550" y="2774950"/>
            <a:ext cx="7112000" cy="1198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3527569" y="1301717"/>
            <a:ext cx="208886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66CCFF"/>
          </a:solidFill>
          <a:ln>
            <a:solidFill>
              <a:srgbClr val="3399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课堂小结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05000" y="2647950"/>
            <a:ext cx="5468938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3570911" y="1203491"/>
            <a:ext cx="2002178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99CC"/>
          </a:solidFill>
          <a:ln>
            <a:solidFill>
              <a:srgbClr val="FF66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课后作业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/>
          <p:cNvSpPr/>
          <p:nvPr/>
        </p:nvSpPr>
        <p:spPr bwMode="auto">
          <a:xfrm>
            <a:off x="3428805" y="972257"/>
            <a:ext cx="2002178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99CC"/>
          </a:solidFill>
          <a:ln>
            <a:solidFill>
              <a:srgbClr val="FF66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新课导入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16313" y="1776413"/>
            <a:ext cx="4968875" cy="319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4452937" y="3032125"/>
            <a:ext cx="3215407" cy="6093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765+372+635+628</a:t>
            </a:r>
            <a:endParaRPr lang="en-US" altLang="zh-CN" sz="2800" b="1" dirty="0">
              <a:solidFill>
                <a:schemeClr val="bg1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079" name="组合 4"/>
          <p:cNvGrpSpPr/>
          <p:nvPr/>
        </p:nvGrpSpPr>
        <p:grpSpPr bwMode="auto">
          <a:xfrm>
            <a:off x="679450" y="2197100"/>
            <a:ext cx="3000375" cy="1397000"/>
            <a:chOff x="679487" y="2120431"/>
            <a:chExt cx="2999691" cy="1397546"/>
          </a:xfrm>
        </p:grpSpPr>
        <p:sp>
          <p:nvSpPr>
            <p:cNvPr id="4101" name="AutoShape 10"/>
            <p:cNvSpPr>
              <a:spLocks noChangeArrowheads="1"/>
            </p:cNvSpPr>
            <p:nvPr/>
          </p:nvSpPr>
          <p:spPr bwMode="auto">
            <a:xfrm>
              <a:off x="679487" y="2120431"/>
              <a:ext cx="2999691" cy="1397546"/>
            </a:xfrm>
            <a:prstGeom prst="wedgeEllipseCallout">
              <a:avLst>
                <a:gd name="adj1" fmla="val 61153"/>
                <a:gd name="adj2" fmla="val 36644"/>
              </a:avLst>
            </a:prstGeom>
            <a:solidFill>
              <a:srgbClr val="FF99CC">
                <a:alpha val="4705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02" name="矩形 3"/>
            <p:cNvSpPr>
              <a:spLocks noChangeArrowheads="1"/>
            </p:cNvSpPr>
            <p:nvPr/>
          </p:nvSpPr>
          <p:spPr bwMode="auto">
            <a:xfrm>
              <a:off x="1174990" y="2342150"/>
              <a:ext cx="2108840" cy="953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你会计算这道题目吗？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1851025" y="4881563"/>
            <a:ext cx="6091238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从图中，你知道了哪些数学信息？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9"/>
          <p:cNvGrpSpPr/>
          <p:nvPr/>
        </p:nvGrpSpPr>
        <p:grpSpPr bwMode="auto">
          <a:xfrm>
            <a:off x="1020763" y="4756150"/>
            <a:ext cx="714375" cy="792163"/>
            <a:chOff x="1000123" y="3809405"/>
            <a:chExt cx="714377" cy="794145"/>
          </a:xfrm>
        </p:grpSpPr>
        <p:grpSp>
          <p:nvGrpSpPr>
            <p:cNvPr id="4105" name="组合 7"/>
            <p:cNvGrpSpPr/>
            <p:nvPr/>
          </p:nvGrpSpPr>
          <p:grpSpPr bwMode="auto">
            <a:xfrm>
              <a:off x="1000123" y="3809405"/>
              <a:ext cx="714377" cy="794145"/>
              <a:chOff x="1000123" y="3809405"/>
              <a:chExt cx="714377" cy="794145"/>
            </a:xfrm>
          </p:grpSpPr>
          <p:sp>
            <p:nvSpPr>
              <p:cNvPr id="22" name="椭圆 21"/>
              <p:cNvSpPr/>
              <p:nvPr/>
            </p:nvSpPr>
            <p:spPr bwMode="auto">
              <a:xfrm>
                <a:off x="1000123" y="3809405"/>
                <a:ext cx="714377" cy="79414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 bwMode="auto">
              <a:xfrm>
                <a:off x="1000123" y="3809405"/>
                <a:ext cx="714377" cy="79414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 bwMode="auto">
              <a:xfrm>
                <a:off x="1025523" y="3817363"/>
                <a:ext cx="663577" cy="778229"/>
              </a:xfrm>
              <a:prstGeom prst="ellipse">
                <a:avLst/>
              </a:prstGeom>
              <a:solidFill>
                <a:srgbClr val="FF99FF"/>
              </a:solidFill>
              <a:ln w="19050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109" name="TextBox 8"/>
            <p:cNvSpPr txBox="1">
              <a:spLocks noChangeArrowheads="1"/>
            </p:cNvSpPr>
            <p:nvPr/>
          </p:nvSpPr>
          <p:spPr bwMode="auto">
            <a:xfrm>
              <a:off x="1049335" y="3854456"/>
              <a:ext cx="591187" cy="682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ea typeface="黑体" panose="02010609060101010101" pitchFamily="49" charset="-122"/>
                </a:rPr>
                <a:t>想</a:t>
              </a:r>
              <a:endParaRPr lang="zh-CN" altLang="en-US" sz="3200" b="1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/>
          <p:cNvSpPr/>
          <p:nvPr/>
        </p:nvSpPr>
        <p:spPr bwMode="auto">
          <a:xfrm>
            <a:off x="3376757" y="944878"/>
            <a:ext cx="208886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66CCFF"/>
          </a:solidFill>
          <a:ln>
            <a:solidFill>
              <a:srgbClr val="3399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合作探究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5122" name="组合 3"/>
          <p:cNvGrpSpPr/>
          <p:nvPr/>
        </p:nvGrpSpPr>
        <p:grpSpPr bwMode="auto">
          <a:xfrm>
            <a:off x="1404938" y="1808163"/>
            <a:ext cx="5764212" cy="687387"/>
            <a:chOff x="737761" y="984250"/>
            <a:chExt cx="5763156" cy="687551"/>
          </a:xfrm>
        </p:grpSpPr>
        <p:grpSp>
          <p:nvGrpSpPr>
            <p:cNvPr id="5123" name="组合 3"/>
            <p:cNvGrpSpPr/>
            <p:nvPr/>
          </p:nvGrpSpPr>
          <p:grpSpPr bwMode="auto">
            <a:xfrm>
              <a:off x="737761" y="984250"/>
              <a:ext cx="5763156" cy="657224"/>
              <a:chOff x="194862" y="1089887"/>
              <a:chExt cx="5762549" cy="657300"/>
            </a:xfrm>
          </p:grpSpPr>
          <p:pic>
            <p:nvPicPr>
              <p:cNvPr id="5124" name="图片 3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94862" y="1200150"/>
                <a:ext cx="554038" cy="474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125" name="组合 38"/>
              <p:cNvGrpSpPr/>
              <p:nvPr/>
            </p:nvGrpSpPr>
            <p:grpSpPr bwMode="auto">
              <a:xfrm>
                <a:off x="1450869" y="1089887"/>
                <a:ext cx="4506542" cy="657300"/>
                <a:chOff x="1771245" y="1274172"/>
                <a:chExt cx="4506725" cy="656953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2100706" y="1274172"/>
                  <a:ext cx="4177264" cy="657111"/>
                </a:xfrm>
                <a:prstGeom prst="rect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800" dirty="0">
                      <a:solidFill>
                        <a:srgbClr val="FF66CC"/>
                      </a:solidFill>
                      <a:latin typeface="黑体" panose="02010609060101010101" pitchFamily="49" charset="-122"/>
                    </a:rPr>
                    <a:t>你会计算下面的题目吗？</a:t>
                  </a:r>
                  <a:endParaRPr lang="zh-CN" altLang="en-US" sz="2800" dirty="0">
                    <a:solidFill>
                      <a:srgbClr val="FF66CC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38" name="直角三角形 37"/>
                <p:cNvSpPr/>
                <p:nvPr/>
              </p:nvSpPr>
              <p:spPr>
                <a:xfrm flipH="1">
                  <a:off x="1770588" y="1588442"/>
                  <a:ext cx="428519" cy="165071"/>
                </a:xfrm>
                <a:prstGeom prst="rtTriangle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 sz="2800">
                    <a:solidFill>
                      <a:srgbClr val="FF66CC"/>
                    </a:solidFill>
                  </a:endParaRPr>
                </a:p>
              </p:txBody>
            </p:sp>
          </p:grpSp>
        </p:grpSp>
        <p:pic>
          <p:nvPicPr>
            <p:cNvPr id="5128" name="图片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77382" y="991806"/>
              <a:ext cx="730994" cy="679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Text Box 20"/>
          <p:cNvSpPr txBox="1">
            <a:spLocks noChangeArrowheads="1"/>
          </p:cNvSpPr>
          <p:nvPr/>
        </p:nvSpPr>
        <p:spPr bwMode="auto">
          <a:xfrm>
            <a:off x="1268413" y="3228975"/>
            <a:ext cx="3951659" cy="6093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765 + 372 + 635 + 628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9" name="Group 34"/>
          <p:cNvGrpSpPr/>
          <p:nvPr/>
        </p:nvGrpSpPr>
        <p:grpSpPr bwMode="auto">
          <a:xfrm>
            <a:off x="1477963" y="2506663"/>
            <a:ext cx="2216150" cy="889000"/>
            <a:chOff x="0" y="-107"/>
            <a:chExt cx="1396" cy="560"/>
          </a:xfrm>
        </p:grpSpPr>
        <p:sp>
          <p:nvSpPr>
            <p:cNvPr id="30" name="Text Box 24"/>
            <p:cNvSpPr txBox="1">
              <a:spLocks noChangeArrowheads="1"/>
            </p:cNvSpPr>
            <p:nvPr/>
          </p:nvSpPr>
          <p:spPr bwMode="auto">
            <a:xfrm>
              <a:off x="225" y="-107"/>
              <a:ext cx="647" cy="330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prstDash val="dash"/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楷体" panose="02010609060101010101" pitchFamily="49" charset="-122"/>
                </a:rPr>
                <a:t>1400</a:t>
              </a:r>
              <a:endParaRPr lang="en-US" altLang="zh-CN" sz="28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31" name="Line 25"/>
            <p:cNvSpPr>
              <a:spLocks noChangeShapeType="1"/>
            </p:cNvSpPr>
            <p:nvPr/>
          </p:nvSpPr>
          <p:spPr bwMode="auto">
            <a:xfrm flipH="1">
              <a:off x="0" y="227"/>
              <a:ext cx="645" cy="226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  <p:sp>
          <p:nvSpPr>
            <p:cNvPr id="32" name="Line 26"/>
            <p:cNvSpPr>
              <a:spLocks noChangeShapeType="1"/>
            </p:cNvSpPr>
            <p:nvPr/>
          </p:nvSpPr>
          <p:spPr bwMode="auto">
            <a:xfrm>
              <a:off x="635" y="226"/>
              <a:ext cx="761" cy="226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</p:grpSp>
      <p:grpSp>
        <p:nvGrpSpPr>
          <p:cNvPr id="33" name="Group 35"/>
          <p:cNvGrpSpPr/>
          <p:nvPr/>
        </p:nvGrpSpPr>
        <p:grpSpPr bwMode="auto">
          <a:xfrm>
            <a:off x="2486025" y="2506663"/>
            <a:ext cx="2216150" cy="904875"/>
            <a:chOff x="0" y="-117"/>
            <a:chExt cx="1396" cy="570"/>
          </a:xfrm>
        </p:grpSpPr>
        <p:sp>
          <p:nvSpPr>
            <p:cNvPr id="34" name="Text Box 36"/>
            <p:cNvSpPr txBox="1">
              <a:spLocks noChangeArrowheads="1"/>
            </p:cNvSpPr>
            <p:nvPr/>
          </p:nvSpPr>
          <p:spPr bwMode="auto">
            <a:xfrm>
              <a:off x="331" y="-117"/>
              <a:ext cx="629" cy="329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prstDash val="dash"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楷体" panose="02010609060101010101" pitchFamily="49" charset="-122"/>
                </a:rPr>
                <a:t>1000</a:t>
              </a:r>
              <a:endParaRPr lang="en-US" altLang="zh-CN" sz="28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35" name="Line 37"/>
            <p:cNvSpPr>
              <a:spLocks noChangeShapeType="1"/>
            </p:cNvSpPr>
            <p:nvPr/>
          </p:nvSpPr>
          <p:spPr bwMode="auto">
            <a:xfrm flipH="1">
              <a:off x="0" y="227"/>
              <a:ext cx="645" cy="226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>
              <a:off x="635" y="226"/>
              <a:ext cx="761" cy="226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</p:grp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773113" y="3802063"/>
            <a:ext cx="48133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ea typeface="黑体" panose="02010609060101010101" pitchFamily="49" charset="-122"/>
              </a:rPr>
              <a:t>765+635</a:t>
            </a:r>
            <a:r>
              <a:rPr lang="zh-CN" altLang="en-US" sz="2800" b="1" dirty="0"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ea typeface="黑体" panose="02010609060101010101" pitchFamily="49" charset="-122"/>
              </a:rPr>
              <a:t>372+628</a:t>
            </a:r>
            <a:r>
              <a:rPr lang="zh-CN" altLang="en-US" sz="2800" b="1" dirty="0">
                <a:ea typeface="黑体" panose="02010609060101010101" pitchFamily="49" charset="-122"/>
              </a:rPr>
              <a:t>）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773113" y="4430713"/>
            <a:ext cx="29210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a typeface="黑体" panose="02010609060101010101" pitchFamily="49" charset="-122"/>
              </a:rPr>
              <a:t>=1400+1000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73113" y="5064125"/>
            <a:ext cx="1643062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a typeface="黑体" panose="02010609060101010101" pitchFamily="49" charset="-122"/>
              </a:rPr>
              <a:t>=2400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44" name="Text Box 32"/>
          <p:cNvSpPr txBox="1">
            <a:spLocks noChangeArrowheads="1"/>
          </p:cNvSpPr>
          <p:nvPr/>
        </p:nvSpPr>
        <p:spPr bwMode="auto">
          <a:xfrm>
            <a:off x="5645150" y="2954338"/>
            <a:ext cx="325120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这道题为什么可以简算？简算的依据是什么？</a:t>
            </a:r>
            <a:endParaRPr lang="zh-CN" altLang="en-US" sz="2800" dirty="0">
              <a:solidFill>
                <a:srgbClr val="00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5" name="组合 9"/>
          <p:cNvGrpSpPr/>
          <p:nvPr/>
        </p:nvGrpSpPr>
        <p:grpSpPr bwMode="auto">
          <a:xfrm>
            <a:off x="5529263" y="2762250"/>
            <a:ext cx="714375" cy="792163"/>
            <a:chOff x="1000123" y="3809405"/>
            <a:chExt cx="714377" cy="794145"/>
          </a:xfrm>
        </p:grpSpPr>
        <p:grpSp>
          <p:nvGrpSpPr>
            <p:cNvPr id="5143" name="组合 7"/>
            <p:cNvGrpSpPr/>
            <p:nvPr/>
          </p:nvGrpSpPr>
          <p:grpSpPr bwMode="auto">
            <a:xfrm>
              <a:off x="1000123" y="3809405"/>
              <a:ext cx="714377" cy="794145"/>
              <a:chOff x="1000123" y="3809405"/>
              <a:chExt cx="714377" cy="794145"/>
            </a:xfrm>
          </p:grpSpPr>
          <p:sp>
            <p:nvSpPr>
              <p:cNvPr id="48" name="椭圆 47"/>
              <p:cNvSpPr/>
              <p:nvPr/>
            </p:nvSpPr>
            <p:spPr bwMode="auto">
              <a:xfrm>
                <a:off x="1000123" y="3809405"/>
                <a:ext cx="714377" cy="79414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 bwMode="auto">
              <a:xfrm>
                <a:off x="1000123" y="3809405"/>
                <a:ext cx="714377" cy="794145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 bwMode="auto">
              <a:xfrm>
                <a:off x="1025523" y="3817363"/>
                <a:ext cx="663577" cy="778229"/>
              </a:xfrm>
              <a:prstGeom prst="ellipse">
                <a:avLst/>
              </a:prstGeom>
              <a:solidFill>
                <a:srgbClr val="FF99FF"/>
              </a:solidFill>
              <a:ln w="19050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147" name="TextBox 8"/>
            <p:cNvSpPr txBox="1">
              <a:spLocks noChangeArrowheads="1"/>
            </p:cNvSpPr>
            <p:nvPr/>
          </p:nvSpPr>
          <p:spPr bwMode="auto">
            <a:xfrm>
              <a:off x="1049335" y="3854456"/>
              <a:ext cx="591187" cy="682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ea typeface="黑体" panose="02010609060101010101" pitchFamily="49" charset="-122"/>
                </a:rPr>
                <a:t>想</a:t>
              </a:r>
              <a:endParaRPr lang="zh-CN" altLang="en-US" sz="3200" b="1">
                <a:ea typeface="黑体" panose="02010609060101010101" pitchFamily="49" charset="-122"/>
              </a:endParaRPr>
            </a:p>
          </p:txBody>
        </p:sp>
      </p:grpSp>
      <p:sp>
        <p:nvSpPr>
          <p:cNvPr id="51" name="Text Box 33"/>
          <p:cNvSpPr txBox="1">
            <a:spLocks noChangeArrowheads="1"/>
          </p:cNvSpPr>
          <p:nvPr/>
        </p:nvSpPr>
        <p:spPr bwMode="auto">
          <a:xfrm>
            <a:off x="3109913" y="4606925"/>
            <a:ext cx="4665662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加法交换律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: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ɑ</a:t>
            </a:r>
            <a:r>
              <a:rPr lang="en-US" altLang="zh-CN" sz="2800" b="1" dirty="0" err="1">
                <a:latin typeface="+mn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dirty="0" err="1">
                <a:latin typeface="+mn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ɑ</a:t>
            </a:r>
            <a:endParaRPr lang="zh-CN" altLang="en-US" sz="2800" b="1" i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2" name="Text Box 34"/>
          <p:cNvSpPr txBox="1">
            <a:spLocks noChangeArrowheads="1"/>
          </p:cNvSpPr>
          <p:nvPr/>
        </p:nvSpPr>
        <p:spPr bwMode="auto">
          <a:xfrm>
            <a:off x="3089275" y="5130800"/>
            <a:ext cx="57848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加法结合律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:(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ɑ</a:t>
            </a:r>
            <a:r>
              <a:rPr lang="en-US" altLang="zh-CN" sz="2800" b="1" dirty="0" err="1">
                <a:latin typeface="+mn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)+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800" b="1" i="1" dirty="0">
                <a:latin typeface="+mn-lt"/>
                <a:ea typeface="黑体" panose="02010609060101010101" pitchFamily="49" charset="-122"/>
              </a:rPr>
              <a:t>ɑ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+(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800" b="1" dirty="0" err="1">
                <a:latin typeface="+mn-lt"/>
                <a:ea typeface="黑体" panose="02010609060101010101" pitchFamily="49" charset="-122"/>
              </a:rPr>
              <a:t>+</a:t>
            </a:r>
            <a:r>
              <a:rPr lang="en-US" altLang="zh-CN" sz="2800" b="1" i="1" dirty="0" err="1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)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39"/>
          <p:cNvGrpSpPr/>
          <p:nvPr/>
        </p:nvGrpSpPr>
        <p:grpSpPr bwMode="auto">
          <a:xfrm>
            <a:off x="1265238" y="1208088"/>
            <a:ext cx="5762625" cy="687387"/>
            <a:chOff x="737761" y="984250"/>
            <a:chExt cx="5763156" cy="687551"/>
          </a:xfrm>
        </p:grpSpPr>
        <p:grpSp>
          <p:nvGrpSpPr>
            <p:cNvPr id="7170" name="组合 3"/>
            <p:cNvGrpSpPr/>
            <p:nvPr/>
          </p:nvGrpSpPr>
          <p:grpSpPr bwMode="auto">
            <a:xfrm>
              <a:off x="737761" y="984250"/>
              <a:ext cx="5763156" cy="657224"/>
              <a:chOff x="194862" y="1089887"/>
              <a:chExt cx="5762549" cy="657300"/>
            </a:xfrm>
          </p:grpSpPr>
          <p:pic>
            <p:nvPicPr>
              <p:cNvPr id="7171" name="图片 34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94862" y="1200150"/>
                <a:ext cx="554038" cy="474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7172" name="组合 38"/>
              <p:cNvGrpSpPr/>
              <p:nvPr/>
            </p:nvGrpSpPr>
            <p:grpSpPr bwMode="auto">
              <a:xfrm>
                <a:off x="1450869" y="1089887"/>
                <a:ext cx="4506542" cy="657300"/>
                <a:chOff x="1771245" y="1274172"/>
                <a:chExt cx="4506725" cy="656953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2101142" y="1274172"/>
                  <a:ext cx="4176828" cy="657111"/>
                </a:xfrm>
                <a:prstGeom prst="rect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2800" dirty="0">
                      <a:solidFill>
                        <a:srgbClr val="FF66CC"/>
                      </a:solidFill>
                      <a:latin typeface="黑体" panose="02010609060101010101" pitchFamily="49" charset="-122"/>
                    </a:rPr>
                    <a:t>你会计算下面的题目吗？</a:t>
                  </a:r>
                  <a:endParaRPr lang="zh-CN" altLang="en-US" sz="2800" dirty="0">
                    <a:solidFill>
                      <a:srgbClr val="FF66CC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46" name="直角三角形 45"/>
                <p:cNvSpPr/>
                <p:nvPr/>
              </p:nvSpPr>
              <p:spPr>
                <a:xfrm flipH="1">
                  <a:off x="1770933" y="1588442"/>
                  <a:ext cx="428637" cy="165071"/>
                </a:xfrm>
                <a:prstGeom prst="rtTriangle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 sz="2800">
                    <a:solidFill>
                      <a:srgbClr val="FF66CC"/>
                    </a:solidFill>
                  </a:endParaRPr>
                </a:p>
              </p:txBody>
            </p:sp>
          </p:grpSp>
        </p:grpSp>
        <p:pic>
          <p:nvPicPr>
            <p:cNvPr id="7175" name="图片 4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77382" y="991806"/>
              <a:ext cx="730994" cy="679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8" name="Text Box 20"/>
          <p:cNvSpPr txBox="1">
            <a:spLocks noChangeArrowheads="1"/>
          </p:cNvSpPr>
          <p:nvPr/>
        </p:nvSpPr>
        <p:spPr bwMode="auto">
          <a:xfrm>
            <a:off x="1879600" y="2960688"/>
            <a:ext cx="5111750" cy="608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7.65 + 3.72 + 6.35 + 6.28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49" name="Group 34"/>
          <p:cNvGrpSpPr/>
          <p:nvPr/>
        </p:nvGrpSpPr>
        <p:grpSpPr bwMode="auto">
          <a:xfrm>
            <a:off x="2159000" y="2211388"/>
            <a:ext cx="2216150" cy="889000"/>
            <a:chOff x="0" y="-107"/>
            <a:chExt cx="1396" cy="560"/>
          </a:xfrm>
        </p:grpSpPr>
        <p:sp>
          <p:nvSpPr>
            <p:cNvPr id="50" name="Text Box 24"/>
            <p:cNvSpPr txBox="1">
              <a:spLocks noChangeArrowheads="1"/>
            </p:cNvSpPr>
            <p:nvPr/>
          </p:nvSpPr>
          <p:spPr bwMode="auto">
            <a:xfrm>
              <a:off x="417" y="-107"/>
              <a:ext cx="455" cy="329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prstDash val="dash"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楷体" panose="02010609060101010101" pitchFamily="49" charset="-122"/>
                </a:rPr>
                <a:t>14</a:t>
              </a:r>
              <a:endParaRPr lang="en-US" altLang="zh-CN" sz="28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51" name="Line 25"/>
            <p:cNvSpPr>
              <a:spLocks noChangeShapeType="1"/>
            </p:cNvSpPr>
            <p:nvPr/>
          </p:nvSpPr>
          <p:spPr bwMode="auto">
            <a:xfrm flipH="1">
              <a:off x="0" y="227"/>
              <a:ext cx="645" cy="226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  <p:sp>
          <p:nvSpPr>
            <p:cNvPr id="52" name="Line 26"/>
            <p:cNvSpPr>
              <a:spLocks noChangeShapeType="1"/>
            </p:cNvSpPr>
            <p:nvPr/>
          </p:nvSpPr>
          <p:spPr bwMode="auto">
            <a:xfrm>
              <a:off x="635" y="226"/>
              <a:ext cx="761" cy="226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</p:grpSp>
      <p:grpSp>
        <p:nvGrpSpPr>
          <p:cNvPr id="53" name="Group 35"/>
          <p:cNvGrpSpPr/>
          <p:nvPr/>
        </p:nvGrpSpPr>
        <p:grpSpPr bwMode="auto">
          <a:xfrm>
            <a:off x="3327400" y="2209800"/>
            <a:ext cx="2216150" cy="903288"/>
            <a:chOff x="0" y="-116"/>
            <a:chExt cx="1396" cy="569"/>
          </a:xfrm>
        </p:grpSpPr>
        <p:sp>
          <p:nvSpPr>
            <p:cNvPr id="54" name="Text Box 36"/>
            <p:cNvSpPr txBox="1">
              <a:spLocks noChangeArrowheads="1"/>
            </p:cNvSpPr>
            <p:nvPr/>
          </p:nvSpPr>
          <p:spPr bwMode="auto">
            <a:xfrm>
              <a:off x="445" y="-116"/>
              <a:ext cx="401" cy="329"/>
            </a:xfrm>
            <a:prstGeom prst="rect">
              <a:avLst/>
            </a:prstGeom>
            <a:noFill/>
            <a:ln w="19050">
              <a:solidFill>
                <a:srgbClr val="00B0F0"/>
              </a:solidFill>
              <a:prstDash val="dash"/>
              <a:miter lim="800000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en-US" altLang="zh-CN" sz="2800" b="1" dirty="0">
                  <a:latin typeface="+mn-lt"/>
                  <a:ea typeface="楷体" panose="02010609060101010101" pitchFamily="49" charset="-122"/>
                </a:rPr>
                <a:t>10</a:t>
              </a:r>
              <a:endParaRPr lang="en-US" altLang="zh-CN" sz="28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55" name="Line 37"/>
            <p:cNvSpPr>
              <a:spLocks noChangeShapeType="1"/>
            </p:cNvSpPr>
            <p:nvPr/>
          </p:nvSpPr>
          <p:spPr bwMode="auto">
            <a:xfrm flipH="1">
              <a:off x="0" y="227"/>
              <a:ext cx="645" cy="226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  <p:sp>
          <p:nvSpPr>
            <p:cNvPr id="56" name="Line 38"/>
            <p:cNvSpPr>
              <a:spLocks noChangeShapeType="1"/>
            </p:cNvSpPr>
            <p:nvPr/>
          </p:nvSpPr>
          <p:spPr bwMode="auto">
            <a:xfrm>
              <a:off x="635" y="226"/>
              <a:ext cx="761" cy="226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</a:ln>
          </p:spPr>
          <p:txBody>
            <a:bodyPr wrap="none" anchor="ctr"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</p:grp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1514475" y="3475038"/>
            <a:ext cx="52101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a typeface="黑体" panose="02010609060101010101" pitchFamily="49" charset="-122"/>
              </a:rPr>
              <a:t>=</a:t>
            </a:r>
            <a:r>
              <a:rPr lang="zh-CN" altLang="en-US" sz="2800" b="1" dirty="0"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ea typeface="黑体" panose="02010609060101010101" pitchFamily="49" charset="-122"/>
              </a:rPr>
              <a:t>7.65+6.35</a:t>
            </a:r>
            <a:r>
              <a:rPr lang="zh-CN" altLang="en-US" sz="2800" b="1" dirty="0">
                <a:ea typeface="黑体" panose="02010609060101010101" pitchFamily="49" charset="-122"/>
              </a:rPr>
              <a:t>）</a:t>
            </a:r>
            <a:r>
              <a:rPr lang="en-US" altLang="zh-CN" sz="2800" b="1" dirty="0">
                <a:ea typeface="黑体" panose="02010609060101010101" pitchFamily="49" charset="-122"/>
              </a:rPr>
              <a:t>+</a:t>
            </a:r>
            <a:r>
              <a:rPr lang="zh-CN" altLang="en-US" sz="2800" b="1" dirty="0"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ea typeface="黑体" panose="02010609060101010101" pitchFamily="49" charset="-122"/>
              </a:rPr>
              <a:t>3.72+6.28</a:t>
            </a:r>
            <a:r>
              <a:rPr lang="zh-CN" altLang="en-US" sz="2800" b="1" dirty="0">
                <a:ea typeface="黑体" panose="02010609060101010101" pitchFamily="49" charset="-122"/>
              </a:rPr>
              <a:t>）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1514475" y="4102100"/>
            <a:ext cx="165258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a typeface="黑体" panose="02010609060101010101" pitchFamily="49" charset="-122"/>
              </a:rPr>
              <a:t>=14+10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1514475" y="4737100"/>
            <a:ext cx="10064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ea typeface="黑体" panose="02010609060101010101" pitchFamily="49" charset="-122"/>
              </a:rPr>
              <a:t>=24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20"/>
          <p:cNvSpPr txBox="1">
            <a:spLocks noChangeArrowheads="1"/>
          </p:cNvSpPr>
          <p:nvPr/>
        </p:nvSpPr>
        <p:spPr bwMode="auto">
          <a:xfrm>
            <a:off x="2992438" y="1687513"/>
            <a:ext cx="4464050" cy="608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3.9+2.1        2.1+3.9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194" name="Text Box 36"/>
          <p:cNvSpPr txBox="1">
            <a:spLocks noChangeArrowheads="1"/>
          </p:cNvSpPr>
          <p:nvPr/>
        </p:nvSpPr>
        <p:spPr bwMode="auto">
          <a:xfrm>
            <a:off x="1096963" y="1089025"/>
            <a:ext cx="52863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整数加法运算律适合小数吗？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 Box 37"/>
          <p:cNvSpPr txBox="1">
            <a:spLocks noChangeArrowheads="1"/>
          </p:cNvSpPr>
          <p:nvPr/>
        </p:nvSpPr>
        <p:spPr bwMode="auto">
          <a:xfrm>
            <a:off x="1081088" y="1719263"/>
            <a:ext cx="1779587" cy="522287"/>
          </a:xfrm>
          <a:prstGeom prst="rect">
            <a:avLst/>
          </a:prstGeom>
          <a:solidFill>
            <a:srgbClr val="C6EAFA"/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dirty="0">
                <a:solidFill>
                  <a:srgbClr val="FF66CC"/>
                </a:solidFill>
                <a:latin typeface="+mn-ea"/>
                <a:ea typeface="+mn-ea"/>
              </a:rPr>
              <a:t>举例验证：</a:t>
            </a:r>
            <a:endParaRPr lang="en-US" altLang="zh-CN" sz="2800" dirty="0">
              <a:solidFill>
                <a:srgbClr val="FF66CC"/>
              </a:solidFill>
              <a:latin typeface="+mn-ea"/>
              <a:ea typeface="+mn-ea"/>
            </a:endParaRPr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2632075" y="2609850"/>
            <a:ext cx="5183188" cy="6080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3.28+6.72        6.72+3.28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2020888" y="3589338"/>
            <a:ext cx="6046787" cy="6080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1.26+19.1+0.9       1.26+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19.1+0.9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4324350" y="1739900"/>
            <a:ext cx="3841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" name="Text Box 29"/>
          <p:cNvSpPr txBox="1">
            <a:spLocks noChangeArrowheads="1"/>
          </p:cNvSpPr>
          <p:nvPr/>
        </p:nvSpPr>
        <p:spPr bwMode="auto">
          <a:xfrm>
            <a:off x="4324350" y="2725738"/>
            <a:ext cx="355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4268788" y="3671888"/>
            <a:ext cx="43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 =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1081088" y="4730750"/>
            <a:ext cx="5688012" cy="522288"/>
          </a:xfrm>
          <a:prstGeom prst="rect">
            <a:avLst/>
          </a:prstGeom>
          <a:solidFill>
            <a:srgbClr val="FF9975">
              <a:alpha val="7803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整数加法的运算律对小数同样适用。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" name="Text Box 39"/>
          <p:cNvSpPr txBox="1">
            <a:spLocks noChangeArrowheads="1"/>
          </p:cNvSpPr>
          <p:nvPr/>
        </p:nvSpPr>
        <p:spPr bwMode="auto">
          <a:xfrm>
            <a:off x="5145088" y="2206625"/>
            <a:ext cx="498475" cy="522288"/>
          </a:xfrm>
          <a:prstGeom prst="rect">
            <a:avLst/>
          </a:prstGeom>
          <a:solidFill>
            <a:srgbClr val="FFCC00">
              <a:alpha val="41176"/>
            </a:srgbClr>
          </a:solidFill>
          <a:ln w="9525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6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9" name="Text Box 41"/>
          <p:cNvSpPr txBox="1">
            <a:spLocks noChangeArrowheads="1"/>
          </p:cNvSpPr>
          <p:nvPr/>
        </p:nvSpPr>
        <p:spPr bwMode="auto">
          <a:xfrm>
            <a:off x="5059363" y="3179763"/>
            <a:ext cx="668337" cy="522287"/>
          </a:xfrm>
          <a:prstGeom prst="rect">
            <a:avLst/>
          </a:prstGeom>
          <a:solidFill>
            <a:srgbClr val="FFCC00">
              <a:alpha val="41176"/>
            </a:srgbClr>
          </a:solidFill>
          <a:ln w="9525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10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0" name="Text Box 42"/>
          <p:cNvSpPr txBox="1">
            <a:spLocks noChangeArrowheads="1"/>
          </p:cNvSpPr>
          <p:nvPr/>
        </p:nvSpPr>
        <p:spPr bwMode="auto">
          <a:xfrm>
            <a:off x="3048000" y="4148138"/>
            <a:ext cx="1152525" cy="522287"/>
          </a:xfrm>
          <a:prstGeom prst="rect">
            <a:avLst/>
          </a:prstGeom>
          <a:solidFill>
            <a:srgbClr val="FFCC00">
              <a:alpha val="41176"/>
            </a:srgbClr>
          </a:solidFill>
          <a:ln w="9525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21.26</a:t>
            </a:r>
            <a:endParaRPr lang="en-US" altLang="zh-CN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1" name="Text Box 44"/>
          <p:cNvSpPr txBox="1">
            <a:spLocks noChangeArrowheads="1"/>
          </p:cNvSpPr>
          <p:nvPr/>
        </p:nvSpPr>
        <p:spPr bwMode="auto">
          <a:xfrm>
            <a:off x="4911725" y="4132263"/>
            <a:ext cx="1376363" cy="522287"/>
          </a:xfrm>
          <a:prstGeom prst="rect">
            <a:avLst/>
          </a:prstGeom>
          <a:solidFill>
            <a:srgbClr val="FFCC00">
              <a:alpha val="41176"/>
            </a:srgbClr>
          </a:solidFill>
          <a:ln w="9525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latin typeface="+mn-lt"/>
                <a:ea typeface="黑体" panose="02010609060101010101" pitchFamily="49" charset="-122"/>
              </a:rPr>
              <a:t>21.26</a:t>
            </a:r>
            <a:endParaRPr lang="en-US" altLang="zh-CN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2" name="Text Box 45"/>
          <p:cNvSpPr txBox="1">
            <a:spLocks noChangeArrowheads="1"/>
          </p:cNvSpPr>
          <p:nvPr/>
        </p:nvSpPr>
        <p:spPr bwMode="auto">
          <a:xfrm>
            <a:off x="3279775" y="3144838"/>
            <a:ext cx="668338" cy="522287"/>
          </a:xfrm>
          <a:prstGeom prst="rect">
            <a:avLst/>
          </a:prstGeom>
          <a:solidFill>
            <a:srgbClr val="FFCC00">
              <a:alpha val="41176"/>
            </a:srgbClr>
          </a:solidFill>
          <a:ln w="9525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10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4" name="Text Box 46"/>
          <p:cNvSpPr txBox="1">
            <a:spLocks noChangeArrowheads="1"/>
          </p:cNvSpPr>
          <p:nvPr/>
        </p:nvSpPr>
        <p:spPr bwMode="auto">
          <a:xfrm>
            <a:off x="3384550" y="2220913"/>
            <a:ext cx="498475" cy="522287"/>
          </a:xfrm>
          <a:prstGeom prst="rect">
            <a:avLst/>
          </a:prstGeom>
          <a:solidFill>
            <a:srgbClr val="FFCC00">
              <a:alpha val="41176"/>
            </a:srgbClr>
          </a:solidFill>
          <a:ln w="9525">
            <a:solidFill>
              <a:schemeClr val="folHlink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6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306888" y="1790700"/>
            <a:ext cx="417512" cy="4222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66CC"/>
              </a:solidFill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4303713" y="2716213"/>
            <a:ext cx="419100" cy="4222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66CC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303713" y="3683000"/>
            <a:ext cx="419100" cy="4222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dirty="0">
              <a:solidFill>
                <a:srgbClr val="FF66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6" grpId="0"/>
      <p:bldP spid="47" grpId="0" bldLvl="0" animBg="1"/>
      <p:bldP spid="48" grpId="0" bldLvl="0" animBg="1"/>
      <p:bldP spid="48" grpId="1" bldLvl="0" animBg="1"/>
      <p:bldP spid="49" grpId="0" bldLvl="0" animBg="1"/>
      <p:bldP spid="49" grpId="1" bldLvl="0" animBg="1"/>
      <p:bldP spid="50" grpId="0" bldLvl="0" animBg="1"/>
      <p:bldP spid="50" grpId="1" bldLvl="0" animBg="1"/>
      <p:bldP spid="51" grpId="0" bldLvl="0" animBg="1"/>
      <p:bldP spid="51" grpId="1" bldLvl="0" animBg="1"/>
      <p:bldP spid="52" grpId="0" bldLvl="0" animBg="1"/>
      <p:bldP spid="52" grpId="1" bldLvl="0" animBg="1"/>
      <p:bldP spid="54" grpId="0" bldLvl="0" animBg="1"/>
      <p:bldP spid="54" grpId="1" bldLvl="0" animBg="1"/>
      <p:bldP spid="2" grpId="0" bldLvl="0" animBg="1"/>
      <p:bldP spid="59" grpId="0" bldLvl="0" animBg="1"/>
      <p:bldP spid="6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7"/>
          <p:cNvGrpSpPr/>
          <p:nvPr/>
        </p:nvGrpSpPr>
        <p:grpSpPr bwMode="auto">
          <a:xfrm>
            <a:off x="1120775" y="1047750"/>
            <a:ext cx="2147888" cy="735013"/>
            <a:chOff x="1173814" y="441643"/>
            <a:chExt cx="2147871" cy="735012"/>
          </a:xfrm>
        </p:grpSpPr>
        <p:sp>
          <p:nvSpPr>
            <p:cNvPr id="9218" name="矩形 26"/>
            <p:cNvSpPr>
              <a:spLocks noChangeArrowheads="1"/>
            </p:cNvSpPr>
            <p:nvPr/>
          </p:nvSpPr>
          <p:spPr bwMode="auto">
            <a:xfrm rot="-178237">
              <a:off x="1173814" y="454347"/>
              <a:ext cx="605790" cy="605465"/>
            </a:xfrm>
            <a:prstGeom prst="rect">
              <a:avLst/>
            </a:prstGeom>
            <a:solidFill>
              <a:srgbClr val="53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</a:t>
              </a:r>
              <a:endPara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9219" name="组合 5"/>
            <p:cNvGrpSpPr/>
            <p:nvPr/>
          </p:nvGrpSpPr>
          <p:grpSpPr bwMode="auto">
            <a:xfrm>
              <a:off x="1772285" y="441643"/>
              <a:ext cx="1549400" cy="735012"/>
              <a:chOff x="1732" y="585"/>
              <a:chExt cx="2440" cy="1157"/>
            </a:xfrm>
          </p:grpSpPr>
          <p:grpSp>
            <p:nvGrpSpPr>
              <p:cNvPr id="9220" name="组合 33"/>
              <p:cNvGrpSpPr/>
              <p:nvPr/>
            </p:nvGrpSpPr>
            <p:grpSpPr bwMode="auto">
              <a:xfrm>
                <a:off x="1732" y="605"/>
                <a:ext cx="1918" cy="1033"/>
                <a:chOff x="166" y="5742"/>
                <a:chExt cx="1918" cy="1034"/>
              </a:xfrm>
            </p:grpSpPr>
            <p:sp>
              <p:nvSpPr>
                <p:cNvPr id="9221" name="矩形 26"/>
                <p:cNvSpPr>
                  <a:spLocks noChangeArrowheads="1"/>
                </p:cNvSpPr>
                <p:nvPr/>
              </p:nvSpPr>
              <p:spPr bwMode="auto">
                <a:xfrm rot="300000">
                  <a:off x="166" y="5742"/>
                  <a:ext cx="954" cy="954"/>
                </a:xfrm>
                <a:prstGeom prst="rect">
                  <a:avLst/>
                </a:prstGeom>
                <a:solidFill>
                  <a:srgbClr val="FB6E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一</a:t>
                  </a:r>
                  <a:endParaRPr lang="zh-CN" altLang="en-US" sz="320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9222" name="矩形 27"/>
                <p:cNvSpPr>
                  <a:spLocks noChangeArrowheads="1"/>
                </p:cNvSpPr>
                <p:nvPr/>
              </p:nvSpPr>
              <p:spPr bwMode="auto">
                <a:xfrm rot="-180000">
                  <a:off x="1130" y="5822"/>
                  <a:ext cx="954" cy="954"/>
                </a:xfrm>
                <a:prstGeom prst="rect">
                  <a:avLst/>
                </a:prstGeom>
                <a:solidFill>
                  <a:srgbClr val="FECC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试</a:t>
                  </a:r>
                  <a:endParaRPr lang="zh-CN" altLang="zh-CN" sz="320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3" name="铅笔"/>
              <p:cNvSpPr/>
              <p:nvPr/>
            </p:nvSpPr>
            <p:spPr>
              <a:xfrm rot="2280000">
                <a:off x="3720" y="585"/>
                <a:ext cx="452" cy="1157"/>
              </a:xfrm>
              <a:custGeom>
                <a:avLst/>
                <a:gdLst>
                  <a:gd name="connsiteX0" fmla="*/ 68824 w 586846"/>
                  <a:gd name="connsiteY0" fmla="*/ 1723528 h 2207149"/>
                  <a:gd name="connsiteX1" fmla="*/ 229234 w 586846"/>
                  <a:gd name="connsiteY1" fmla="*/ 1999898 h 2207149"/>
                  <a:gd name="connsiteX2" fmla="*/ 395081 w 586846"/>
                  <a:gd name="connsiteY2" fmla="*/ 1968031 h 2207149"/>
                  <a:gd name="connsiteX3" fmla="*/ 530795 w 586846"/>
                  <a:gd name="connsiteY3" fmla="*/ 1725944 h 2207149"/>
                  <a:gd name="connsiteX4" fmla="*/ 306023 w 586846"/>
                  <a:gd name="connsiteY4" fmla="*/ 76465 h 2207149"/>
                  <a:gd name="connsiteX5" fmla="*/ 306023 w 586846"/>
                  <a:gd name="connsiteY5" fmla="*/ 1514740 h 2207149"/>
                  <a:gd name="connsiteX6" fmla="*/ 529167 w 586846"/>
                  <a:gd name="connsiteY6" fmla="*/ 1514740 h 2207149"/>
                  <a:gd name="connsiteX7" fmla="*/ 529167 w 586846"/>
                  <a:gd name="connsiteY7" fmla="*/ 155048 h 2207149"/>
                  <a:gd name="connsiteX8" fmla="*/ 450584 w 586846"/>
                  <a:gd name="connsiteY8" fmla="*/ 76465 h 2207149"/>
                  <a:gd name="connsiteX9" fmla="*/ 136262 w 586846"/>
                  <a:gd name="connsiteY9" fmla="*/ 76465 h 2207149"/>
                  <a:gd name="connsiteX10" fmla="*/ 57679 w 586846"/>
                  <a:gd name="connsiteY10" fmla="*/ 155048 h 2207149"/>
                  <a:gd name="connsiteX11" fmla="*/ 57679 w 586846"/>
                  <a:gd name="connsiteY11" fmla="*/ 1514740 h 2207149"/>
                  <a:gd name="connsiteX12" fmla="*/ 280823 w 586846"/>
                  <a:gd name="connsiteY12" fmla="*/ 1514740 h 2207149"/>
                  <a:gd name="connsiteX13" fmla="*/ 280823 w 586846"/>
                  <a:gd name="connsiteY13" fmla="*/ 76465 h 2207149"/>
                  <a:gd name="connsiteX14" fmla="*/ 97810 w 586846"/>
                  <a:gd name="connsiteY14" fmla="*/ 0 h 2207149"/>
                  <a:gd name="connsiteX15" fmla="*/ 489036 w 586846"/>
                  <a:gd name="connsiteY15" fmla="*/ 0 h 2207149"/>
                  <a:gd name="connsiteX16" fmla="*/ 586846 w 586846"/>
                  <a:gd name="connsiteY16" fmla="*/ 97810 h 2207149"/>
                  <a:gd name="connsiteX17" fmla="*/ 586846 w 586846"/>
                  <a:gd name="connsiteY17" fmla="*/ 1690953 h 2207149"/>
                  <a:gd name="connsiteX18" fmla="*/ 586517 w 586846"/>
                  <a:gd name="connsiteY18" fmla="*/ 1690953 h 2207149"/>
                  <a:gd name="connsiteX19" fmla="*/ 586514 w 586846"/>
                  <a:gd name="connsiteY19" fmla="*/ 1691828 h 2207149"/>
                  <a:gd name="connsiteX20" fmla="*/ 586823 w 586846"/>
                  <a:gd name="connsiteY20" fmla="*/ 1691829 h 2207149"/>
                  <a:gd name="connsiteX21" fmla="*/ 586812 w 586846"/>
                  <a:gd name="connsiteY21" fmla="*/ 1694880 h 2207149"/>
                  <a:gd name="connsiteX22" fmla="*/ 299633 w 586846"/>
                  <a:gd name="connsiteY22" fmla="*/ 2207149 h 2207149"/>
                  <a:gd name="connsiteX23" fmla="*/ 23 w 586846"/>
                  <a:gd name="connsiteY23" fmla="*/ 1690953 h 2207149"/>
                  <a:gd name="connsiteX24" fmla="*/ 0 w 586846"/>
                  <a:gd name="connsiteY24" fmla="*/ 1690953 h 2207149"/>
                  <a:gd name="connsiteX25" fmla="*/ 0 w 586846"/>
                  <a:gd name="connsiteY25" fmla="*/ 97810 h 2207149"/>
                  <a:gd name="connsiteX26" fmla="*/ 97810 w 586846"/>
                  <a:gd name="connsiteY26" fmla="*/ 0 h 220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6846" h="2207149">
                    <a:moveTo>
                      <a:pt x="68824" y="1723528"/>
                    </a:moveTo>
                    <a:lnTo>
                      <a:pt x="229234" y="1999898"/>
                    </a:lnTo>
                    <a:lnTo>
                      <a:pt x="395081" y="1968031"/>
                    </a:lnTo>
                    <a:lnTo>
                      <a:pt x="530795" y="1725944"/>
                    </a:lnTo>
                    <a:close/>
                    <a:moveTo>
                      <a:pt x="306023" y="76465"/>
                    </a:moveTo>
                    <a:lnTo>
                      <a:pt x="306023" y="1514740"/>
                    </a:lnTo>
                    <a:lnTo>
                      <a:pt x="529167" y="1514740"/>
                    </a:lnTo>
                    <a:lnTo>
                      <a:pt x="529167" y="155048"/>
                    </a:lnTo>
                    <a:cubicBezTo>
                      <a:pt x="529167" y="111648"/>
                      <a:pt x="493984" y="76465"/>
                      <a:pt x="450584" y="76465"/>
                    </a:cubicBezTo>
                    <a:close/>
                    <a:moveTo>
                      <a:pt x="136262" y="76465"/>
                    </a:moveTo>
                    <a:cubicBezTo>
                      <a:pt x="92862" y="76465"/>
                      <a:pt x="57679" y="111648"/>
                      <a:pt x="57679" y="155048"/>
                    </a:cubicBezTo>
                    <a:lnTo>
                      <a:pt x="57679" y="1514740"/>
                    </a:lnTo>
                    <a:lnTo>
                      <a:pt x="280823" y="1514740"/>
                    </a:lnTo>
                    <a:lnTo>
                      <a:pt x="280823" y="76465"/>
                    </a:lnTo>
                    <a:close/>
                    <a:moveTo>
                      <a:pt x="97810" y="0"/>
                    </a:moveTo>
                    <a:lnTo>
                      <a:pt x="489036" y="0"/>
                    </a:lnTo>
                    <a:cubicBezTo>
                      <a:pt x="543055" y="0"/>
                      <a:pt x="586846" y="43791"/>
                      <a:pt x="586846" y="97810"/>
                    </a:cubicBezTo>
                    <a:lnTo>
                      <a:pt x="586846" y="1690953"/>
                    </a:lnTo>
                    <a:lnTo>
                      <a:pt x="586517" y="1690953"/>
                    </a:lnTo>
                    <a:lnTo>
                      <a:pt x="586514" y="1691828"/>
                    </a:lnTo>
                    <a:lnTo>
                      <a:pt x="586823" y="1691829"/>
                    </a:lnTo>
                    <a:lnTo>
                      <a:pt x="586812" y="1694880"/>
                    </a:lnTo>
                    <a:lnTo>
                      <a:pt x="299633" y="2207149"/>
                    </a:lnTo>
                    <a:lnTo>
                      <a:pt x="23" y="1690953"/>
                    </a:lnTo>
                    <a:lnTo>
                      <a:pt x="0" y="1690953"/>
                    </a:lnTo>
                    <a:lnTo>
                      <a:pt x="0" y="97810"/>
                    </a:lnTo>
                    <a:cubicBezTo>
                      <a:pt x="0" y="43791"/>
                      <a:pt x="43791" y="0"/>
                      <a:pt x="9781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noProof="1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9224" name="Text Box 16"/>
          <p:cNvSpPr txBox="1">
            <a:spLocks noChangeArrowheads="1"/>
          </p:cNvSpPr>
          <p:nvPr/>
        </p:nvSpPr>
        <p:spPr bwMode="auto">
          <a:xfrm>
            <a:off x="3933825" y="1090613"/>
            <a:ext cx="351155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怎样简便就怎样算。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316038" y="2058988"/>
            <a:ext cx="30956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15.7＋6.3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3.7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auto">
          <a:xfrm>
            <a:off x="4894263" y="2044700"/>
            <a:ext cx="30956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12.25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＋7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.75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955675" y="2562225"/>
            <a:ext cx="340030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15.7＋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（6.3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3.7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955675" y="3125788"/>
            <a:ext cx="30956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15.7＋10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955675" y="3689350"/>
            <a:ext cx="30956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25.7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4535488" y="2582863"/>
            <a:ext cx="41751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12.25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＋7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.75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36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4535488" y="3146425"/>
            <a:ext cx="259238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=20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36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5" name="Text Box 19"/>
          <p:cNvSpPr txBox="1">
            <a:spLocks noChangeArrowheads="1"/>
          </p:cNvSpPr>
          <p:nvPr/>
        </p:nvSpPr>
        <p:spPr bwMode="auto">
          <a:xfrm>
            <a:off x="4535488" y="3690938"/>
            <a:ext cx="2592387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56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2487612" y="1784350"/>
            <a:ext cx="446065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19.1＋1.26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2.74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0.9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" name="Text Box 20"/>
          <p:cNvSpPr txBox="1">
            <a:spLocks noChangeArrowheads="1"/>
          </p:cNvSpPr>
          <p:nvPr/>
        </p:nvSpPr>
        <p:spPr bwMode="auto">
          <a:xfrm>
            <a:off x="2055813" y="2360613"/>
            <a:ext cx="532765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19.1＋0.9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1.26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2.74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2055813" y="2955925"/>
            <a:ext cx="27368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=20+4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5" name="Text Box 22"/>
          <p:cNvSpPr txBox="1">
            <a:spLocks noChangeArrowheads="1"/>
          </p:cNvSpPr>
          <p:nvPr/>
        </p:nvSpPr>
        <p:spPr bwMode="auto">
          <a:xfrm>
            <a:off x="2055813" y="3551238"/>
            <a:ext cx="273685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24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10"/>
          <p:cNvSpPr/>
          <p:nvPr/>
        </p:nvSpPr>
        <p:spPr bwMode="auto">
          <a:xfrm>
            <a:off x="3578802" y="985778"/>
            <a:ext cx="205307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82D777"/>
          </a:solidFill>
          <a:ln>
            <a:solidFill>
              <a:srgbClr val="74CE78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自主练习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895350" y="1820863"/>
            <a:ext cx="33242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火眼金睛辨对错。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auto">
          <a:xfrm>
            <a:off x="4859338" y="2741613"/>
            <a:ext cx="2676525" cy="520700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7.9</a:t>
            </a:r>
            <a:r>
              <a:rPr lang="zh-CN" altLang="en-US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1.45</a:t>
            </a:r>
            <a:r>
              <a:rPr lang="zh-CN" altLang="en-US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2.1  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1258888" y="2741613"/>
            <a:ext cx="3189287" cy="5207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17.6</a:t>
            </a:r>
            <a:r>
              <a:rPr lang="zh-CN" altLang="en-US" sz="2800" b="1" dirty="0">
                <a:latin typeface="+mn-lt"/>
              </a:rPr>
              <a:t>－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8.4</a:t>
            </a:r>
            <a:r>
              <a:rPr lang="zh-CN" altLang="en-US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</a:rPr>
              <a:t>1.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6    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900113" y="3225800"/>
            <a:ext cx="3744912" cy="5207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17.6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(8.4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1.6 )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900113" y="3606800"/>
            <a:ext cx="3744912" cy="5207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17.6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10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900113" y="4043363"/>
            <a:ext cx="3744912" cy="5207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7.6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4572000" y="3205163"/>
            <a:ext cx="3168650" cy="5207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7.9</a:t>
            </a:r>
            <a:r>
              <a:rPr lang="zh-CN" altLang="en-US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2.1</a:t>
            </a:r>
            <a:r>
              <a:rPr lang="zh-CN" altLang="en-US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1.45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4572000" y="3644900"/>
            <a:ext cx="2592388" cy="5207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10</a:t>
            </a:r>
            <a:r>
              <a:rPr lang="zh-CN" altLang="en-US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1.45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5" name="Rectangle 19"/>
          <p:cNvSpPr>
            <a:spLocks noChangeArrowheads="1"/>
          </p:cNvSpPr>
          <p:nvPr/>
        </p:nvSpPr>
        <p:spPr bwMode="auto">
          <a:xfrm>
            <a:off x="4572000" y="4090988"/>
            <a:ext cx="1358900" cy="520700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11.45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>
            <a:off x="6156325" y="3998913"/>
            <a:ext cx="108108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latin typeface="+mn-lt"/>
              </a:rPr>
              <a:t>√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Text Box 21"/>
          <p:cNvSpPr txBox="1">
            <a:spLocks noChangeArrowheads="1"/>
          </p:cNvSpPr>
          <p:nvPr/>
        </p:nvSpPr>
        <p:spPr bwMode="auto">
          <a:xfrm>
            <a:off x="2051050" y="3998913"/>
            <a:ext cx="108108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" name="Rectangle 22"/>
          <p:cNvSpPr>
            <a:spLocks noChangeArrowheads="1"/>
          </p:cNvSpPr>
          <p:nvPr/>
        </p:nvSpPr>
        <p:spPr bwMode="auto">
          <a:xfrm>
            <a:off x="920750" y="3208338"/>
            <a:ext cx="3506788" cy="5207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 9.2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1.6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9" name="Rectangle 23"/>
          <p:cNvSpPr>
            <a:spLocks noChangeArrowheads="1"/>
          </p:cNvSpPr>
          <p:nvPr/>
        </p:nvSpPr>
        <p:spPr bwMode="auto">
          <a:xfrm>
            <a:off x="920750" y="3729038"/>
            <a:ext cx="1181100" cy="520700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 10.8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0" name="Text Box 34"/>
          <p:cNvSpPr txBox="1">
            <a:spLocks noChangeArrowheads="1"/>
          </p:cNvSpPr>
          <p:nvPr/>
        </p:nvSpPr>
        <p:spPr bwMode="auto">
          <a:xfrm>
            <a:off x="2028825" y="4651375"/>
            <a:ext cx="108108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hlink"/>
                </a:solidFill>
                <a:latin typeface="+mn-lt"/>
              </a:rPr>
              <a:t>√</a:t>
            </a:r>
            <a:endParaRPr lang="zh-CN" altLang="en-US" sz="2800" b="1">
              <a:solidFill>
                <a:schemeClr val="hlink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6" grpId="0"/>
      <p:bldP spid="37" grpId="0"/>
      <p:bldP spid="37" grpId="1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054100" y="2246313"/>
            <a:ext cx="3367088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13.05</a:t>
            </a:r>
            <a:r>
              <a:rPr lang="en-US" altLang="zh-CN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12.38</a:t>
            </a:r>
            <a:r>
              <a:rPr lang="en-US" altLang="zh-CN" sz="2800" b="1" dirty="0">
                <a:latin typeface="+mn-lt"/>
              </a:rPr>
              <a:t>－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4.05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27075" y="2751138"/>
            <a:ext cx="367347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13.05</a:t>
            </a:r>
            <a:r>
              <a:rPr lang="en-US" altLang="zh-CN" sz="2800" b="1" dirty="0">
                <a:latin typeface="+mn-lt"/>
              </a:rPr>
              <a:t>－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4.05</a:t>
            </a:r>
            <a:r>
              <a:rPr lang="en-US" altLang="zh-CN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12.38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19138" y="3182938"/>
            <a:ext cx="193357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9</a:t>
            </a:r>
            <a:r>
              <a:rPr lang="en-US" altLang="zh-CN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12.38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14375" y="3695700"/>
            <a:ext cx="13779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21.38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870450" y="2319338"/>
            <a:ext cx="27749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5.6－0.71－0.29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535488" y="2822575"/>
            <a:ext cx="9842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5.6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510088" y="3267075"/>
            <a:ext cx="9842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5.6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510088" y="3754438"/>
            <a:ext cx="3905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 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2062163" y="3683000"/>
            <a:ext cx="1081087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latin typeface="+mn-lt"/>
              </a:rPr>
              <a:t>√</a:t>
            </a: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6061075" y="3754438"/>
            <a:ext cx="1081088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5289550" y="2865438"/>
            <a:ext cx="5397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－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" name="Rectangle 27"/>
          <p:cNvSpPr>
            <a:spLocks noChangeArrowheads="1"/>
          </p:cNvSpPr>
          <p:nvPr/>
        </p:nvSpPr>
        <p:spPr bwMode="auto">
          <a:xfrm>
            <a:off x="5256213" y="3251200"/>
            <a:ext cx="5397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－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5480050" y="2855913"/>
            <a:ext cx="27368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0.71</a:t>
            </a:r>
            <a:r>
              <a:rPr lang="en-US" altLang="zh-CN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0.29 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5319713" y="2903538"/>
            <a:ext cx="5397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</a:rPr>
              <a:t>＋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Text Box 30"/>
          <p:cNvSpPr txBox="1">
            <a:spLocks noChangeArrowheads="1"/>
          </p:cNvSpPr>
          <p:nvPr/>
        </p:nvSpPr>
        <p:spPr bwMode="auto">
          <a:xfrm>
            <a:off x="5302250" y="3284538"/>
            <a:ext cx="53975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</a:rPr>
              <a:t>＋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" name="Text Box 31"/>
          <p:cNvSpPr txBox="1">
            <a:spLocks noChangeArrowheads="1"/>
          </p:cNvSpPr>
          <p:nvPr/>
        </p:nvSpPr>
        <p:spPr bwMode="auto">
          <a:xfrm>
            <a:off x="5624513" y="3246438"/>
            <a:ext cx="381000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1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Text Box 32"/>
          <p:cNvSpPr txBox="1">
            <a:spLocks noChangeArrowheads="1"/>
          </p:cNvSpPr>
          <p:nvPr/>
        </p:nvSpPr>
        <p:spPr bwMode="auto">
          <a:xfrm>
            <a:off x="4870450" y="3721100"/>
            <a:ext cx="67627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6.6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Text Box 33"/>
          <p:cNvSpPr txBox="1">
            <a:spLocks noChangeArrowheads="1"/>
          </p:cNvSpPr>
          <p:nvPr/>
        </p:nvSpPr>
        <p:spPr bwMode="auto">
          <a:xfrm>
            <a:off x="4845050" y="3729038"/>
            <a:ext cx="67627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4.6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Text Box 35"/>
          <p:cNvSpPr txBox="1">
            <a:spLocks noChangeArrowheads="1"/>
          </p:cNvSpPr>
          <p:nvPr/>
        </p:nvSpPr>
        <p:spPr bwMode="auto">
          <a:xfrm>
            <a:off x="6284913" y="3754438"/>
            <a:ext cx="655637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hlink"/>
                </a:solidFill>
                <a:latin typeface="+mn-lt"/>
              </a:rPr>
              <a:t>√</a:t>
            </a:r>
            <a:endParaRPr lang="zh-CN" altLang="en-US" sz="2800" b="1">
              <a:solidFill>
                <a:schemeClr val="hlink"/>
              </a:solidFill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1" grpId="1"/>
      <p:bldP spid="12" grpId="0"/>
      <p:bldP spid="13" grpId="0"/>
      <p:bldP spid="15" grpId="0"/>
      <p:bldP spid="16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KSO_WPP_MARK_KEY" val="815f9569-768e-4e77-b2bd-ee6f94acd98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1275</Words>
  <Application>WPS 演示</Application>
  <PresentationFormat>全屏显示(4:3)</PresentationFormat>
  <Paragraphs>249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楷体</vt:lpstr>
      <vt:lpstr>Calibri</vt:lpstr>
      <vt:lpstr>微软雅黑</vt:lpstr>
      <vt:lpstr>华文楷体</vt:lpstr>
      <vt:lpstr>黑体</vt:lpstr>
      <vt:lpstr>Times New Roman</vt:lpstr>
      <vt:lpstr>Gulim</vt:lpstr>
      <vt:lpstr>Malgun Gothic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《奇异的克隆牛》PPT免费课件(第3课时)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2019-12-21T13:27:00Z</dcterms:created>
  <dcterms:modified xsi:type="dcterms:W3CDTF">2023-02-06T12:02:52Z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7D5DEAE3A35347FEBFA5163B1FA0154D</vt:lpwstr>
  </property>
</Properties>
</file>