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7"/>
  </p:notesMasterIdLst>
  <p:sldIdLst>
    <p:sldId id="256" r:id="rId4"/>
    <p:sldId id="432" r:id="rId5"/>
    <p:sldId id="433" r:id="rId6"/>
    <p:sldId id="434" r:id="rId8"/>
    <p:sldId id="435" r:id="rId9"/>
    <p:sldId id="436" r:id="rId10"/>
    <p:sldId id="437" r:id="rId11"/>
    <p:sldId id="438" r:id="rId12"/>
    <p:sldId id="439" r:id="rId13"/>
    <p:sldId id="440" r:id="rId14"/>
    <p:sldId id="441" r:id="rId15"/>
    <p:sldId id="442" r:id="rId16"/>
    <p:sldId id="443" r:id="rId17"/>
    <p:sldId id="444" r:id="rId18"/>
    <p:sldId id="292" r:id="rId19"/>
    <p:sldId id="272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3" userDrawn="1">
          <p15:clr>
            <a:srgbClr val="A4A3A4"/>
          </p15:clr>
        </p15:guide>
        <p15:guide id="2" pos="2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570" y="-96"/>
      </p:cViewPr>
      <p:guideLst>
        <p:guide orient="horz" pos="1573"/>
        <p:guide pos="2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.png"/><Relationship Id="rId7" Type="http://schemas.openxmlformats.org/officeDocument/2006/relationships/slide" Target="slide11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1.emf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634230" cy="424180"/>
            <a:chOff x="0" y="0"/>
            <a:chExt cx="4634230" cy="424180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4634230" cy="4241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3132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版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数学 四年级 下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册</a:t>
                </a:r>
                <a:endParaRPr lang="zh-CN" altLang="en-US" sz="1200" b="1" dirty="0">
                  <a:ln w="3175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08745" y="2355728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46218" y="1087378"/>
            <a:ext cx="7187699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我锻炼 我健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平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均数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34572" y="1097941"/>
            <a:ext cx="654821" cy="648000"/>
            <a:chOff x="1306635" y="1440417"/>
            <a:chExt cx="654821" cy="6480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457294"/>
              <a:ext cx="43473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195"/>
          <p:cNvSpPr txBox="1">
            <a:spLocks noChangeArrowheads="1"/>
          </p:cNvSpPr>
          <p:nvPr/>
        </p:nvSpPr>
        <p:spPr bwMode="auto">
          <a:xfrm>
            <a:off x="468312" y="707198"/>
            <a:ext cx="86756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生活中，我们常用分段统计表来描述和分析数据。如：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3045" y="1192068"/>
            <a:ext cx="3240286" cy="198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Group 5"/>
          <p:cNvGrpSpPr/>
          <p:nvPr/>
        </p:nvGrpSpPr>
        <p:grpSpPr bwMode="auto">
          <a:xfrm>
            <a:off x="4071177" y="3178812"/>
            <a:ext cx="3597275" cy="1211262"/>
            <a:chOff x="0" y="0"/>
            <a:chExt cx="2266" cy="763"/>
          </a:xfrm>
        </p:grpSpPr>
        <p:sp>
          <p:nvSpPr>
            <p:cNvPr id="29" name="Text Box 39"/>
            <p:cNvSpPr txBox="1">
              <a:spLocks noChangeArrowheads="1"/>
            </p:cNvSpPr>
            <p:nvPr/>
          </p:nvSpPr>
          <p:spPr bwMode="auto">
            <a:xfrm>
              <a:off x="247" y="0"/>
              <a:ext cx="158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1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五年级学生生日统计表</a:t>
              </a:r>
              <a:endParaRPr lang="zh-CN" altLang="en-US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40"/>
            <p:cNvSpPr>
              <a:spLocks noChangeArrowheads="1"/>
            </p:cNvSpPr>
            <p:nvPr/>
          </p:nvSpPr>
          <p:spPr bwMode="auto">
            <a:xfrm>
              <a:off x="1724" y="545"/>
              <a:ext cx="542" cy="218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endParaRPr lang="en-US" altLang="zh-CN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Rectangle 41"/>
            <p:cNvSpPr>
              <a:spLocks noChangeArrowheads="1"/>
            </p:cNvSpPr>
            <p:nvPr/>
          </p:nvSpPr>
          <p:spPr bwMode="auto">
            <a:xfrm>
              <a:off x="1225" y="545"/>
              <a:ext cx="499" cy="218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endParaRPr lang="en-US" altLang="zh-CN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Rectangle 42"/>
            <p:cNvSpPr>
              <a:spLocks noChangeArrowheads="1"/>
            </p:cNvSpPr>
            <p:nvPr/>
          </p:nvSpPr>
          <p:spPr bwMode="auto">
            <a:xfrm>
              <a:off x="817" y="545"/>
              <a:ext cx="408" cy="218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en-US" altLang="zh-CN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Rectangle 43"/>
            <p:cNvSpPr>
              <a:spLocks noChangeArrowheads="1"/>
            </p:cNvSpPr>
            <p:nvPr/>
          </p:nvSpPr>
          <p:spPr bwMode="auto">
            <a:xfrm>
              <a:off x="408" y="545"/>
              <a:ext cx="409" cy="218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Rectangle 44"/>
            <p:cNvSpPr>
              <a:spLocks noChangeArrowheads="1"/>
            </p:cNvSpPr>
            <p:nvPr/>
          </p:nvSpPr>
          <p:spPr bwMode="auto">
            <a:xfrm>
              <a:off x="0" y="545"/>
              <a:ext cx="408" cy="218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人数</a:t>
              </a: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Rectangle 46"/>
            <p:cNvSpPr>
              <a:spLocks noChangeArrowheads="1"/>
            </p:cNvSpPr>
            <p:nvPr/>
          </p:nvSpPr>
          <p:spPr bwMode="auto">
            <a:xfrm>
              <a:off x="1225" y="272"/>
              <a:ext cx="566" cy="273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lnSpc>
                  <a:spcPct val="160000"/>
                </a:lnSpc>
              </a:pPr>
              <a:r>
                <a:rPr lang="en-US" altLang="zh-CN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Rectangle 47"/>
            <p:cNvSpPr>
              <a:spLocks noChangeArrowheads="1"/>
            </p:cNvSpPr>
            <p:nvPr/>
          </p:nvSpPr>
          <p:spPr bwMode="auto">
            <a:xfrm>
              <a:off x="817" y="272"/>
              <a:ext cx="463" cy="273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lnSpc>
                  <a:spcPct val="160000"/>
                </a:lnSpc>
              </a:pPr>
              <a:r>
                <a:rPr lang="en-US" altLang="zh-CN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Rectangle 48"/>
            <p:cNvSpPr>
              <a:spLocks noChangeArrowheads="1"/>
            </p:cNvSpPr>
            <p:nvPr/>
          </p:nvSpPr>
          <p:spPr bwMode="auto">
            <a:xfrm>
              <a:off x="408" y="272"/>
              <a:ext cx="464" cy="273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lnSpc>
                  <a:spcPct val="160000"/>
                </a:lnSpc>
              </a:pPr>
              <a:r>
                <a:rPr lang="en-US" altLang="zh-CN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Rectangle 49"/>
            <p:cNvSpPr>
              <a:spLocks noChangeArrowheads="1"/>
            </p:cNvSpPr>
            <p:nvPr/>
          </p:nvSpPr>
          <p:spPr bwMode="auto">
            <a:xfrm>
              <a:off x="0" y="272"/>
              <a:ext cx="463" cy="273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月份</a:t>
              </a: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Line 50"/>
            <p:cNvSpPr>
              <a:spLocks noChangeShapeType="1"/>
            </p:cNvSpPr>
            <p:nvPr/>
          </p:nvSpPr>
          <p:spPr bwMode="auto">
            <a:xfrm>
              <a:off x="0" y="272"/>
              <a:ext cx="2223" cy="0"/>
            </a:xfrm>
            <a:prstGeom prst="line">
              <a:avLst/>
            </a:prstGeom>
            <a:noFill/>
            <a:ln w="12700" cap="sq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51"/>
            <p:cNvSpPr>
              <a:spLocks noChangeShapeType="1"/>
            </p:cNvSpPr>
            <p:nvPr/>
          </p:nvSpPr>
          <p:spPr bwMode="auto">
            <a:xfrm>
              <a:off x="0" y="545"/>
              <a:ext cx="2223" cy="0"/>
            </a:xfrm>
            <a:prstGeom prst="line">
              <a:avLst/>
            </a:prstGeom>
            <a:noFill/>
            <a:ln w="1270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52"/>
            <p:cNvSpPr>
              <a:spLocks noChangeShapeType="1"/>
            </p:cNvSpPr>
            <p:nvPr/>
          </p:nvSpPr>
          <p:spPr bwMode="auto">
            <a:xfrm>
              <a:off x="0" y="763"/>
              <a:ext cx="2223" cy="0"/>
            </a:xfrm>
            <a:prstGeom prst="line">
              <a:avLst/>
            </a:prstGeom>
            <a:noFill/>
            <a:ln w="12700" cap="sq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53"/>
            <p:cNvSpPr>
              <a:spLocks noChangeShapeType="1"/>
            </p:cNvSpPr>
            <p:nvPr/>
          </p:nvSpPr>
          <p:spPr bwMode="auto">
            <a:xfrm>
              <a:off x="0" y="272"/>
              <a:ext cx="0" cy="491"/>
            </a:xfrm>
            <a:prstGeom prst="line">
              <a:avLst/>
            </a:prstGeom>
            <a:noFill/>
            <a:ln w="12700" cap="sq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Line 54"/>
            <p:cNvSpPr>
              <a:spLocks noChangeShapeType="1"/>
            </p:cNvSpPr>
            <p:nvPr/>
          </p:nvSpPr>
          <p:spPr bwMode="auto">
            <a:xfrm>
              <a:off x="408" y="272"/>
              <a:ext cx="0" cy="491"/>
            </a:xfrm>
            <a:prstGeom prst="line">
              <a:avLst/>
            </a:prstGeom>
            <a:noFill/>
            <a:ln w="1270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Line 55"/>
            <p:cNvSpPr>
              <a:spLocks noChangeShapeType="1"/>
            </p:cNvSpPr>
            <p:nvPr/>
          </p:nvSpPr>
          <p:spPr bwMode="auto">
            <a:xfrm>
              <a:off x="817" y="272"/>
              <a:ext cx="0" cy="491"/>
            </a:xfrm>
            <a:prstGeom prst="line">
              <a:avLst/>
            </a:prstGeom>
            <a:noFill/>
            <a:ln w="1270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Line 56"/>
            <p:cNvSpPr>
              <a:spLocks noChangeShapeType="1"/>
            </p:cNvSpPr>
            <p:nvPr/>
          </p:nvSpPr>
          <p:spPr bwMode="auto">
            <a:xfrm>
              <a:off x="1225" y="272"/>
              <a:ext cx="0" cy="491"/>
            </a:xfrm>
            <a:prstGeom prst="line">
              <a:avLst/>
            </a:prstGeom>
            <a:noFill/>
            <a:ln w="1270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Rectangle 45"/>
            <p:cNvSpPr>
              <a:spLocks noChangeArrowheads="1"/>
            </p:cNvSpPr>
            <p:nvPr/>
          </p:nvSpPr>
          <p:spPr bwMode="auto">
            <a:xfrm>
              <a:off x="1678" y="272"/>
              <a:ext cx="588" cy="273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36000" rIns="0" bIns="36000"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lnSpc>
                  <a:spcPct val="160000"/>
                </a:lnSpc>
              </a:pPr>
              <a:r>
                <a:rPr lang="en-US" altLang="zh-CN" sz="14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1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1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Line 58"/>
            <p:cNvSpPr>
              <a:spLocks noChangeShapeType="1"/>
            </p:cNvSpPr>
            <p:nvPr/>
          </p:nvSpPr>
          <p:spPr bwMode="auto">
            <a:xfrm>
              <a:off x="2266" y="272"/>
              <a:ext cx="0" cy="491"/>
            </a:xfrm>
            <a:prstGeom prst="line">
              <a:avLst/>
            </a:prstGeom>
            <a:noFill/>
            <a:ln w="12700" cap="sq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Line 57"/>
            <p:cNvSpPr>
              <a:spLocks noChangeShapeType="1"/>
            </p:cNvSpPr>
            <p:nvPr/>
          </p:nvSpPr>
          <p:spPr bwMode="auto">
            <a:xfrm>
              <a:off x="1724" y="272"/>
              <a:ext cx="0" cy="491"/>
            </a:xfrm>
            <a:prstGeom prst="line">
              <a:avLst/>
            </a:prstGeom>
            <a:noFill/>
            <a:ln w="1270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15616" y="1059582"/>
            <a:ext cx="720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下面是四年级一班同学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分钟拍球比赛成绩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1760822"/>
            <a:ext cx="4011930" cy="2451255"/>
          </a:xfrm>
          <a:prstGeom prst="rect">
            <a:avLst/>
          </a:prstGeom>
        </p:spPr>
      </p:pic>
      <p:sp>
        <p:nvSpPr>
          <p:cNvPr id="22" name="Text Box 214"/>
          <p:cNvSpPr txBox="1">
            <a:spLocks noChangeArrowheads="1"/>
          </p:cNvSpPr>
          <p:nvPr/>
        </p:nvSpPr>
        <p:spPr bwMode="auto">
          <a:xfrm>
            <a:off x="4499992" y="1614461"/>
            <a:ext cx="352901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面的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统计表。</a:t>
            </a:r>
            <a:endParaRPr lang="zh-CN" altLang="en-US" sz="2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55977" y="2497856"/>
            <a:ext cx="4575977" cy="617993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028243" y="281468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76256" y="2814686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49835" y="2814686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35778" y="281468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10339" y="2814686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15616" y="1059582"/>
            <a:ext cx="720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下面是四年级一班同学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分钟拍球比赛成绩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520" y="1760822"/>
            <a:ext cx="4011930" cy="24512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55977" y="2497856"/>
            <a:ext cx="4575977" cy="617993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028243" y="281468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76256" y="2814686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49835" y="2814686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35778" y="281468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10339" y="2814686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14"/>
          <p:cNvSpPr txBox="1">
            <a:spLocks noChangeArrowheads="1"/>
          </p:cNvSpPr>
          <p:nvPr/>
        </p:nvSpPr>
        <p:spPr bwMode="auto">
          <a:xfrm>
            <a:off x="4499992" y="1635648"/>
            <a:ext cx="46325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比赛成绩在哪个范围的</a:t>
            </a:r>
            <a:r>
              <a:rPr lang="zh-CN" altLang="en-US" sz="2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人数最多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17"/>
          <p:cNvSpPr txBox="1">
            <a:spLocks noChangeArrowheads="1"/>
          </p:cNvSpPr>
          <p:nvPr/>
        </p:nvSpPr>
        <p:spPr bwMode="auto">
          <a:xfrm>
            <a:off x="4499996" y="3365001"/>
            <a:ext cx="450396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成绩</a:t>
            </a:r>
            <a:r>
              <a:rPr lang="en-US" altLang="zh-CN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～9</a:t>
            </a:r>
            <a:r>
              <a:rPr lang="en-US" altLang="zh-CN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这个范围的人数最多。</a:t>
            </a:r>
            <a:endParaRPr lang="zh-CN" altLang="en-US" sz="2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15616" y="1059582"/>
            <a:ext cx="720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下面是四年级一班同学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分钟拍球比赛成绩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520" y="1760822"/>
            <a:ext cx="4011930" cy="24512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55977" y="2497856"/>
            <a:ext cx="4575977" cy="617993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028243" y="281468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76256" y="2814686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49835" y="2814686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35778" y="281468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10339" y="2814686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14"/>
          <p:cNvSpPr txBox="1">
            <a:spLocks noChangeArrowheads="1"/>
          </p:cNvSpPr>
          <p:nvPr/>
        </p:nvSpPr>
        <p:spPr bwMode="auto">
          <a:xfrm>
            <a:off x="4499992" y="1635648"/>
            <a:ext cx="46325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你还能提出什么问题</a:t>
            </a:r>
            <a:r>
              <a:rPr lang="zh-CN" altLang="en-US" sz="2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219"/>
          <p:cNvSpPr txBox="1">
            <a:spLocks noChangeArrowheads="1"/>
          </p:cNvSpPr>
          <p:nvPr/>
        </p:nvSpPr>
        <p:spPr bwMode="auto">
          <a:xfrm>
            <a:off x="4471759" y="3193916"/>
            <a:ext cx="402425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比赛成绩在哪个范围的占多数？</a:t>
            </a:r>
            <a:endParaRPr lang="zh-CN" altLang="en-US" sz="2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21"/>
          <p:cNvSpPr txBox="1">
            <a:spLocks noChangeArrowheads="1"/>
          </p:cNvSpPr>
          <p:nvPr/>
        </p:nvSpPr>
        <p:spPr bwMode="auto">
          <a:xfrm>
            <a:off x="4456496" y="3726422"/>
            <a:ext cx="39877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比赛成绩</a:t>
            </a:r>
            <a:r>
              <a:rPr lang="en-US" altLang="zh-CN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～9</a:t>
            </a:r>
            <a:r>
              <a:rPr lang="en-US" altLang="zh-CN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之间的占多数。</a:t>
            </a:r>
            <a:endParaRPr lang="zh-CN" altLang="en-US" sz="2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67928" y="1703236"/>
            <a:ext cx="3619833" cy="1562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1038672" y="1131592"/>
            <a:ext cx="77097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四年级三班同学在双休日开展的“我是妈妈的小助手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中，做家务的时间记录如下。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736528" y="2412824"/>
            <a:ext cx="387317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根据上面的信息完成统计表。</a:t>
            </a:r>
            <a:endParaRPr lang="zh-CN" altLang="en-US" sz="2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690" y="3579864"/>
            <a:ext cx="52911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2891830" y="4011912"/>
            <a:ext cx="32733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3707904" y="4011912"/>
            <a:ext cx="32733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4427984" y="4011912"/>
            <a:ext cx="32733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5124946" y="4011912"/>
            <a:ext cx="3111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5725075" y="4011912"/>
            <a:ext cx="7191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2106017" y="4011912"/>
            <a:ext cx="32733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76"/>
          <p:cNvSpPr txBox="1">
            <a:spLocks noChangeArrowheads="1"/>
          </p:cNvSpPr>
          <p:nvPr/>
        </p:nvSpPr>
        <p:spPr bwMode="auto">
          <a:xfrm>
            <a:off x="1143614" y="3225164"/>
            <a:ext cx="5072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四年级三班同学双休日做家务时间统计表</a:t>
            </a:r>
            <a:endParaRPr lang="zh-CN" altLang="en-US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558221" y="2412824"/>
            <a:ext cx="486864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根据统计表，你能得到哪些信息？</a:t>
            </a:r>
            <a:endParaRPr lang="zh-CN" altLang="en-US" sz="2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auto">
          <a:xfrm>
            <a:off x="577291" y="2428898"/>
            <a:ext cx="515237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关于做家务的问题，你想说点什么？</a:t>
            </a:r>
            <a:endParaRPr lang="zh-CN" altLang="en-US" sz="2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/>
      <p:bldP spid="29" grpId="0"/>
      <p:bldP spid="29" grpId="1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505" y="1561467"/>
            <a:ext cx="7500620" cy="278638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48059" y="1796417"/>
            <a:ext cx="6864985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面对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杂乱、无序、众多的数据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不容易比较时，我们可以采用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分段统计表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，在分段时要注意段的划分应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科学合理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，并且数据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不能遗漏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，这样可以为以后分析数据带来方便。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675" y="1563371"/>
            <a:ext cx="360807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页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83188" y="999835"/>
            <a:ext cx="4424524" cy="2680607"/>
          </a:xfrm>
          <a:prstGeom prst="rect">
            <a:avLst/>
          </a:prstGeom>
        </p:spPr>
      </p:pic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1934542" y="4155928"/>
            <a:ext cx="61658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从图中，你知道了哪些数学信息？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1804370" y="3827638"/>
            <a:ext cx="5134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根据这些信息，你能提出什么问题？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611560" y="439396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utoUpdateAnimBg="0"/>
      <p:bldP spid="33" grpId="1" autoUpdateAnimBg="0"/>
      <p:bldP spid="3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156"/>
          <p:cNvSpPr>
            <a:spLocks noChangeArrowheads="1"/>
          </p:cNvSpPr>
          <p:nvPr/>
        </p:nvSpPr>
        <p:spPr bwMode="auto">
          <a:xfrm>
            <a:off x="1385891" y="949325"/>
            <a:ext cx="6840653" cy="503238"/>
          </a:xfrm>
          <a:prstGeom prst="rect">
            <a:avLst/>
          </a:prstGeom>
          <a:solidFill>
            <a:srgbClr val="C8E3F4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你能将第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小队立定跳远的成绩整理一下吗？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94794" y="1362455"/>
            <a:ext cx="2348706" cy="1154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1223656" y="2843645"/>
            <a:ext cx="2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043608" y="2443535"/>
            <a:ext cx="977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1691308" y="2443535"/>
            <a:ext cx="977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Line 7"/>
          <p:cNvSpPr>
            <a:spLocks noChangeShapeType="1"/>
          </p:cNvSpPr>
          <p:nvPr/>
        </p:nvSpPr>
        <p:spPr bwMode="auto">
          <a:xfrm>
            <a:off x="1842120" y="2843645"/>
            <a:ext cx="2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2339008" y="2437185"/>
            <a:ext cx="977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155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Line 9"/>
          <p:cNvSpPr>
            <a:spLocks noChangeShapeType="1"/>
          </p:cNvSpPr>
          <p:nvPr/>
        </p:nvSpPr>
        <p:spPr bwMode="auto">
          <a:xfrm>
            <a:off x="2555800" y="2837295"/>
            <a:ext cx="2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2986708" y="2443535"/>
            <a:ext cx="977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Line 13"/>
          <p:cNvSpPr>
            <a:spLocks noChangeShapeType="1"/>
          </p:cNvSpPr>
          <p:nvPr/>
        </p:nvSpPr>
        <p:spPr bwMode="auto">
          <a:xfrm>
            <a:off x="2686794" y="2931790"/>
            <a:ext cx="108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4"/>
          <p:cNvSpPr txBox="1">
            <a:spLocks noChangeArrowheads="1"/>
          </p:cNvSpPr>
          <p:nvPr/>
        </p:nvSpPr>
        <p:spPr bwMode="auto">
          <a:xfrm>
            <a:off x="3635995" y="2443535"/>
            <a:ext cx="977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16"/>
          <p:cNvSpPr txBox="1">
            <a:spLocks noChangeArrowheads="1"/>
          </p:cNvSpPr>
          <p:nvPr/>
        </p:nvSpPr>
        <p:spPr bwMode="auto">
          <a:xfrm>
            <a:off x="4283695" y="2443535"/>
            <a:ext cx="977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18"/>
          <p:cNvSpPr txBox="1">
            <a:spLocks noChangeArrowheads="1"/>
          </p:cNvSpPr>
          <p:nvPr/>
        </p:nvSpPr>
        <p:spPr bwMode="auto">
          <a:xfrm>
            <a:off x="4859958" y="2443535"/>
            <a:ext cx="977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Line 22"/>
          <p:cNvSpPr>
            <a:spLocks noChangeShapeType="1"/>
          </p:cNvSpPr>
          <p:nvPr/>
        </p:nvSpPr>
        <p:spPr bwMode="auto">
          <a:xfrm>
            <a:off x="2663850" y="2843647"/>
            <a:ext cx="0" cy="215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23"/>
          <p:cNvSpPr txBox="1">
            <a:spLocks noChangeArrowheads="1"/>
          </p:cNvSpPr>
          <p:nvPr/>
        </p:nvSpPr>
        <p:spPr bwMode="auto">
          <a:xfrm>
            <a:off x="5507658" y="2443535"/>
            <a:ext cx="977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26"/>
          <p:cNvSpPr txBox="1">
            <a:spLocks noChangeArrowheads="1"/>
          </p:cNvSpPr>
          <p:nvPr/>
        </p:nvSpPr>
        <p:spPr bwMode="auto">
          <a:xfrm>
            <a:off x="6155358" y="2443535"/>
            <a:ext cx="977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28"/>
          <p:cNvSpPr txBox="1">
            <a:spLocks noChangeArrowheads="1"/>
          </p:cNvSpPr>
          <p:nvPr/>
        </p:nvSpPr>
        <p:spPr bwMode="auto">
          <a:xfrm>
            <a:off x="6790358" y="2443535"/>
            <a:ext cx="977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165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33"/>
          <p:cNvSpPr txBox="1">
            <a:spLocks noChangeArrowheads="1"/>
          </p:cNvSpPr>
          <p:nvPr/>
        </p:nvSpPr>
        <p:spPr bwMode="auto">
          <a:xfrm>
            <a:off x="7450758" y="2443535"/>
            <a:ext cx="977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 Box 153"/>
          <p:cNvSpPr txBox="1">
            <a:spLocks noChangeArrowheads="1"/>
          </p:cNvSpPr>
          <p:nvPr/>
        </p:nvSpPr>
        <p:spPr bwMode="auto">
          <a:xfrm>
            <a:off x="2021508" y="4180585"/>
            <a:ext cx="45159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说一说，你是怎样计算合计的？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 Box 154"/>
          <p:cNvSpPr txBox="1">
            <a:spLocks noChangeArrowheads="1"/>
          </p:cNvSpPr>
          <p:nvPr/>
        </p:nvSpPr>
        <p:spPr bwMode="auto">
          <a:xfrm>
            <a:off x="1473912" y="4231997"/>
            <a:ext cx="6372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你对用这样的统计表来整理数据有什么看法？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2519800" y="3075806"/>
            <a:ext cx="288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2610000" y="2951545"/>
            <a:ext cx="0" cy="108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3208908" y="2843645"/>
            <a:ext cx="2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Line 7"/>
          <p:cNvSpPr>
            <a:spLocks noChangeShapeType="1"/>
          </p:cNvSpPr>
          <p:nvPr/>
        </p:nvSpPr>
        <p:spPr bwMode="auto">
          <a:xfrm>
            <a:off x="3815928" y="2836140"/>
            <a:ext cx="2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Line 7"/>
          <p:cNvSpPr>
            <a:spLocks noChangeShapeType="1"/>
          </p:cNvSpPr>
          <p:nvPr/>
        </p:nvSpPr>
        <p:spPr bwMode="auto">
          <a:xfrm>
            <a:off x="4428008" y="2836140"/>
            <a:ext cx="2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Line 7"/>
          <p:cNvSpPr>
            <a:spLocks noChangeShapeType="1"/>
          </p:cNvSpPr>
          <p:nvPr/>
        </p:nvSpPr>
        <p:spPr bwMode="auto">
          <a:xfrm>
            <a:off x="5035500" y="2836140"/>
            <a:ext cx="2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Line 22"/>
          <p:cNvSpPr>
            <a:spLocks noChangeShapeType="1"/>
          </p:cNvSpPr>
          <p:nvPr/>
        </p:nvSpPr>
        <p:spPr bwMode="auto">
          <a:xfrm>
            <a:off x="3923928" y="2843647"/>
            <a:ext cx="0" cy="215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Line 22"/>
          <p:cNvSpPr>
            <a:spLocks noChangeShapeType="1"/>
          </p:cNvSpPr>
          <p:nvPr/>
        </p:nvSpPr>
        <p:spPr bwMode="auto">
          <a:xfrm>
            <a:off x="3316908" y="2843647"/>
            <a:ext cx="0" cy="215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Line 7"/>
          <p:cNvSpPr>
            <a:spLocks noChangeShapeType="1"/>
          </p:cNvSpPr>
          <p:nvPr/>
        </p:nvSpPr>
        <p:spPr bwMode="auto">
          <a:xfrm>
            <a:off x="5689253" y="2836140"/>
            <a:ext cx="2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Line 7"/>
          <p:cNvSpPr>
            <a:spLocks noChangeShapeType="1"/>
          </p:cNvSpPr>
          <p:nvPr/>
        </p:nvSpPr>
        <p:spPr bwMode="auto">
          <a:xfrm>
            <a:off x="6355657" y="2824305"/>
            <a:ext cx="2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Line 7"/>
          <p:cNvSpPr>
            <a:spLocks noChangeShapeType="1"/>
          </p:cNvSpPr>
          <p:nvPr/>
        </p:nvSpPr>
        <p:spPr bwMode="auto">
          <a:xfrm>
            <a:off x="6948288" y="2824305"/>
            <a:ext cx="2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Line 13"/>
          <p:cNvSpPr>
            <a:spLocks noChangeShapeType="1"/>
          </p:cNvSpPr>
          <p:nvPr/>
        </p:nvSpPr>
        <p:spPr bwMode="auto">
          <a:xfrm>
            <a:off x="3311872" y="2931790"/>
            <a:ext cx="108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Line 22"/>
          <p:cNvSpPr>
            <a:spLocks noChangeShapeType="1"/>
          </p:cNvSpPr>
          <p:nvPr/>
        </p:nvSpPr>
        <p:spPr bwMode="auto">
          <a:xfrm>
            <a:off x="4536000" y="2843647"/>
            <a:ext cx="0" cy="215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Line 7"/>
          <p:cNvSpPr>
            <a:spLocks noChangeShapeType="1"/>
          </p:cNvSpPr>
          <p:nvPr/>
        </p:nvSpPr>
        <p:spPr bwMode="auto">
          <a:xfrm>
            <a:off x="2555800" y="3147814"/>
            <a:ext cx="2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Line 7"/>
          <p:cNvSpPr>
            <a:spLocks noChangeShapeType="1"/>
          </p:cNvSpPr>
          <p:nvPr/>
        </p:nvSpPr>
        <p:spPr bwMode="auto">
          <a:xfrm>
            <a:off x="7646641" y="2824305"/>
            <a:ext cx="2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59629" y="3255879"/>
          <a:ext cx="632437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9"/>
                <a:gridCol w="504056"/>
                <a:gridCol w="451355"/>
                <a:gridCol w="486490"/>
                <a:gridCol w="486490"/>
                <a:gridCol w="486490"/>
                <a:gridCol w="486490"/>
                <a:gridCol w="486490"/>
                <a:gridCol w="486490"/>
                <a:gridCol w="486490"/>
                <a:gridCol w="486490"/>
                <a:gridCol w="486490"/>
                <a:gridCol w="486490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成绩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(cm)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118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120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130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135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140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150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155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160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165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180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195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>
                    <a:solidFill>
                      <a:srgbClr val="70E8F8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lang="zh-CN" altLang="en-US" sz="12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891499" y="3756534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408394" y="3756534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864363" y="3756534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357049" y="3756534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836186" y="3756534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315323" y="3756534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803990" y="3756534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92659" y="3756534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781327" y="3756534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269995" y="3756534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758663" y="3756534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063591" y="3302865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合计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140535" y="3757576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771804" y="1635648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3203852" y="1635648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3707907" y="1635648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4211964" y="1635648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4716020" y="1635648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2771804" y="1851672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203852" y="1851672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707907" y="1851672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211964" y="1851672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4716020" y="1851672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2771804" y="2067696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3203852" y="2067696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3707907" y="2067696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4211964" y="2067696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4716020" y="2067696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2771804" y="2355726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3203852" y="2355726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3707907" y="2355726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4211964" y="2355726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4716020" y="2355726"/>
            <a:ext cx="414287" cy="14401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95641" y="180986"/>
            <a:ext cx="2348706" cy="1154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00"/>
                            </p:stCondLst>
                            <p:childTnLst>
                              <p:par>
                                <p:cTn id="2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"/>
                            </p:stCondLst>
                            <p:childTnLst>
                              <p:par>
                                <p:cTn id="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00"/>
                            </p:stCondLst>
                            <p:childTnLst>
                              <p:par>
                                <p:cTn id="2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"/>
                            </p:stCondLst>
                            <p:childTnLst>
                              <p:par>
                                <p:cTn id="2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500"/>
                            </p:stCondLst>
                            <p:childTnLst>
                              <p:par>
                                <p:cTn id="2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000"/>
                            </p:stCondLst>
                            <p:childTnLst>
                              <p:par>
                                <p:cTn id="2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500"/>
                            </p:stCondLst>
                            <p:childTnLst>
                              <p:par>
                                <p:cTn id="2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000"/>
                            </p:stCondLst>
                            <p:childTnLst>
                              <p:par>
                                <p:cTn id="2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500"/>
                            </p:stCondLst>
                            <p:childTnLst>
                              <p:par>
                                <p:cTn id="2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3000"/>
                            </p:stCondLst>
                            <p:childTnLst>
                              <p:par>
                                <p:cTn id="2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4000"/>
                            </p:stCondLst>
                            <p:childTnLst>
                              <p:par>
                                <p:cTn id="2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4500"/>
                            </p:stCondLst>
                            <p:childTnLst>
                              <p:par>
                                <p:cTn id="2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5000"/>
                            </p:stCondLst>
                            <p:childTnLst>
                              <p:par>
                                <p:cTn id="2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00"/>
                            </p:stCondLst>
                            <p:childTnLst>
                              <p:par>
                                <p:cTn id="2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9" grpId="0" bldLvl="0" animBg="1"/>
      <p:bldP spid="30" grpId="0"/>
      <p:bldP spid="31" grpId="0"/>
      <p:bldP spid="32" grpId="0" bldLvl="0" animBg="1"/>
      <p:bldP spid="33" grpId="0"/>
      <p:bldP spid="34" grpId="0" bldLvl="0" animBg="1"/>
      <p:bldP spid="35" grpId="0"/>
      <p:bldP spid="38" grpId="0" bldLvl="0" animBg="1"/>
      <p:bldP spid="39" grpId="0"/>
      <p:bldP spid="41" grpId="0"/>
      <p:bldP spid="43" grpId="0"/>
      <p:bldP spid="55" grpId="0" bldLvl="0" animBg="1"/>
      <p:bldP spid="56" grpId="0"/>
      <p:bldP spid="65" grpId="0"/>
      <p:bldP spid="67" grpId="0"/>
      <p:bldP spid="72" grpId="0"/>
      <p:bldP spid="80" grpId="0"/>
      <p:bldP spid="80" grpId="1"/>
      <p:bldP spid="81" grpId="0"/>
      <p:bldP spid="51" grpId="0" bldLvl="0" animBg="1"/>
      <p:bldP spid="52" grpId="0" bldLvl="0" animBg="1"/>
      <p:bldP spid="53" grpId="0" bldLvl="0" animBg="1"/>
      <p:bldP spid="54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3" grpId="0"/>
      <p:bldP spid="45" grpId="0"/>
      <p:bldP spid="46" grpId="0"/>
      <p:bldP spid="47" grpId="0"/>
      <p:bldP spid="48" grpId="0"/>
      <p:bldP spid="49" grpId="0"/>
      <p:bldP spid="50" grpId="0"/>
      <p:bldP spid="57" grpId="0"/>
      <p:bldP spid="58" grpId="0"/>
      <p:bldP spid="66" grpId="0"/>
      <p:bldP spid="68" grpId="0"/>
      <p:bldP spid="69" grpId="0"/>
      <p:bldP spid="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156"/>
          <p:cNvSpPr>
            <a:spLocks noChangeArrowheads="1"/>
          </p:cNvSpPr>
          <p:nvPr/>
        </p:nvSpPr>
        <p:spPr bwMode="auto">
          <a:xfrm>
            <a:off x="1385891" y="949325"/>
            <a:ext cx="6840653" cy="503238"/>
          </a:xfrm>
          <a:prstGeom prst="rect">
            <a:avLst/>
          </a:prstGeom>
          <a:solidFill>
            <a:srgbClr val="C8E3F4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你能将第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小队立定跳远的成绩整理一下吗？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94794" y="1362455"/>
            <a:ext cx="2348706" cy="1154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59629" y="3291831"/>
          <a:ext cx="632437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9"/>
                <a:gridCol w="504056"/>
                <a:gridCol w="451355"/>
                <a:gridCol w="486490"/>
                <a:gridCol w="486490"/>
                <a:gridCol w="486490"/>
                <a:gridCol w="486490"/>
                <a:gridCol w="486490"/>
                <a:gridCol w="486490"/>
                <a:gridCol w="486490"/>
                <a:gridCol w="486490"/>
                <a:gridCol w="486490"/>
                <a:gridCol w="486490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成绩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(cm)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118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120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130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135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140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150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155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160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165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180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195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70E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/>
                    </a:p>
                  </a:txBody>
                  <a:tcPr>
                    <a:solidFill>
                      <a:srgbClr val="70E8F8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lang="zh-CN" altLang="en-US" sz="12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E8D0E7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891499" y="3792486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408394" y="3792486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864363" y="3792486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357049" y="3792486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836186" y="3792486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315323" y="3792486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803990" y="3792486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92659" y="3792486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781327" y="3792486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269995" y="3792486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758663" y="3792486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063591" y="3338817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合计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140535" y="3793528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1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Rectangle 962"/>
          <p:cNvSpPr>
            <a:spLocks noChangeArrowheads="1"/>
          </p:cNvSpPr>
          <p:nvPr/>
        </p:nvSpPr>
        <p:spPr bwMode="auto">
          <a:xfrm>
            <a:off x="1331297" y="4168123"/>
            <a:ext cx="63805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这样整理数据太分散，不能清楚地看出第一小队立定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endParaRPr lang="en-US" altLang="zh-CN" sz="20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的大体情况。有没有一种更合适的统计表呢？ </a:t>
            </a:r>
            <a:endParaRPr lang="zh-CN" altLang="en-US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Group 890"/>
          <p:cNvGrpSpPr/>
          <p:nvPr/>
        </p:nvGrpSpPr>
        <p:grpSpPr bwMode="auto">
          <a:xfrm>
            <a:off x="2415798" y="1390657"/>
            <a:ext cx="4115806" cy="1582688"/>
            <a:chOff x="-6" y="-50"/>
            <a:chExt cx="1588" cy="817"/>
          </a:xfrm>
        </p:grpSpPr>
        <p:sp>
          <p:nvSpPr>
            <p:cNvPr id="74" name="Rectangle 891"/>
            <p:cNvSpPr>
              <a:spLocks noChangeArrowheads="1"/>
            </p:cNvSpPr>
            <p:nvPr/>
          </p:nvSpPr>
          <p:spPr bwMode="auto">
            <a:xfrm>
              <a:off x="-6" y="-50"/>
              <a:ext cx="1588" cy="817"/>
            </a:xfrm>
            <a:prstGeom prst="rect">
              <a:avLst/>
            </a:prstGeom>
            <a:solidFill>
              <a:srgbClr val="BEF098"/>
            </a:solidFill>
            <a:ln w="9525">
              <a:solidFill>
                <a:schemeClr val="bg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5" name="Picture 89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8" y="155"/>
              <a:ext cx="1394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6" name="Rectangle 64"/>
          <p:cNvSpPr>
            <a:spLocks noChangeArrowheads="1"/>
          </p:cNvSpPr>
          <p:nvPr/>
        </p:nvSpPr>
        <p:spPr bwMode="auto">
          <a:xfrm>
            <a:off x="2843812" y="1419623"/>
            <a:ext cx="4075113" cy="360363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你见过这样的统计表吗？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Rectangle 897"/>
          <p:cNvSpPr>
            <a:spLocks noChangeArrowheads="1"/>
          </p:cNvSpPr>
          <p:nvPr/>
        </p:nvSpPr>
        <p:spPr bwMode="auto">
          <a:xfrm>
            <a:off x="5143504" y="3305400"/>
            <a:ext cx="1920091" cy="456091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8" name="Group 15"/>
          <p:cNvGraphicFramePr>
            <a:graphicFrameLocks noGrp="1"/>
          </p:cNvGraphicFramePr>
          <p:nvPr/>
        </p:nvGraphicFramePr>
        <p:xfrm>
          <a:off x="5192197" y="3338817"/>
          <a:ext cx="1828076" cy="527940"/>
        </p:xfrm>
        <a:graphic>
          <a:graphicData uri="http://schemas.openxmlformats.org/drawingml/2006/table">
            <a:tbl>
              <a:tblPr/>
              <a:tblGrid>
                <a:gridCol w="1828076"/>
              </a:tblGrid>
              <a:tr h="5279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160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及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160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以上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70E8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E8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E8F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9" name="Group 15"/>
          <p:cNvGraphicFramePr>
            <a:graphicFrameLocks noGrp="1"/>
          </p:cNvGraphicFramePr>
          <p:nvPr/>
        </p:nvGraphicFramePr>
        <p:xfrm>
          <a:off x="1691680" y="3313072"/>
          <a:ext cx="645812" cy="642240"/>
        </p:xfrm>
        <a:graphic>
          <a:graphicData uri="http://schemas.openxmlformats.org/drawingml/2006/table">
            <a:tbl>
              <a:tblPr/>
              <a:tblGrid>
                <a:gridCol w="645812"/>
              </a:tblGrid>
              <a:tr h="6422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119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及以下</a:t>
                      </a:r>
                      <a:endParaRPr kumimoji="0" lang="zh-CN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70E8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E8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E8F8"/>
                    </a:solidFill>
                  </a:tcPr>
                </a:tc>
              </a:tr>
            </a:tbl>
          </a:graphicData>
        </a:graphic>
      </p:graphicFrame>
      <p:sp>
        <p:nvSpPr>
          <p:cNvPr id="87" name="Rectangle 904"/>
          <p:cNvSpPr>
            <a:spLocks noChangeArrowheads="1"/>
          </p:cNvSpPr>
          <p:nvPr/>
        </p:nvSpPr>
        <p:spPr bwMode="auto">
          <a:xfrm>
            <a:off x="1769892" y="3313074"/>
            <a:ext cx="504825" cy="442445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" name="Rectangle 904"/>
          <p:cNvSpPr>
            <a:spLocks noChangeArrowheads="1"/>
          </p:cNvSpPr>
          <p:nvPr/>
        </p:nvSpPr>
        <p:spPr bwMode="auto">
          <a:xfrm>
            <a:off x="2286203" y="3313074"/>
            <a:ext cx="1421705" cy="442445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90" name="Group 15"/>
          <p:cNvGraphicFramePr>
            <a:graphicFrameLocks noGrp="1"/>
          </p:cNvGraphicFramePr>
          <p:nvPr/>
        </p:nvGraphicFramePr>
        <p:xfrm>
          <a:off x="2345511" y="3333950"/>
          <a:ext cx="1273151" cy="385063"/>
        </p:xfrm>
        <a:graphic>
          <a:graphicData uri="http://schemas.openxmlformats.org/drawingml/2006/table">
            <a:tbl>
              <a:tblPr/>
              <a:tblGrid>
                <a:gridCol w="1273151"/>
              </a:tblGrid>
              <a:tr h="385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120</a:t>
                      </a: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~</a:t>
                      </a: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139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70E8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E8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E8F8"/>
                    </a:solidFill>
                  </a:tcPr>
                </a:tc>
              </a:tr>
            </a:tbl>
          </a:graphicData>
        </a:graphic>
      </p:graphicFrame>
      <p:sp>
        <p:nvSpPr>
          <p:cNvPr id="91" name="Rectangle 904"/>
          <p:cNvSpPr>
            <a:spLocks noChangeArrowheads="1"/>
          </p:cNvSpPr>
          <p:nvPr/>
        </p:nvSpPr>
        <p:spPr bwMode="auto">
          <a:xfrm>
            <a:off x="3721799" y="3313074"/>
            <a:ext cx="1421705" cy="442445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92" name="Group 15"/>
          <p:cNvGraphicFramePr>
            <a:graphicFrameLocks noGrp="1"/>
          </p:cNvGraphicFramePr>
          <p:nvPr/>
        </p:nvGraphicFramePr>
        <p:xfrm>
          <a:off x="3792453" y="3349845"/>
          <a:ext cx="1273151" cy="385063"/>
        </p:xfrm>
        <a:graphic>
          <a:graphicData uri="http://schemas.openxmlformats.org/drawingml/2006/table">
            <a:tbl>
              <a:tblPr/>
              <a:tblGrid>
                <a:gridCol w="1273151"/>
              </a:tblGrid>
              <a:tr h="385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140</a:t>
                      </a: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~</a:t>
                      </a: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159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70E8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E8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E8F8"/>
                    </a:solidFill>
                  </a:tcPr>
                </a:tc>
              </a:tr>
            </a:tbl>
          </a:graphicData>
        </a:graphic>
      </p:graphicFrame>
      <p:sp>
        <p:nvSpPr>
          <p:cNvPr id="93" name="Rectangle 927"/>
          <p:cNvSpPr>
            <a:spLocks noChangeArrowheads="1"/>
          </p:cNvSpPr>
          <p:nvPr/>
        </p:nvSpPr>
        <p:spPr bwMode="auto">
          <a:xfrm>
            <a:off x="1769892" y="3767741"/>
            <a:ext cx="504825" cy="360000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Rectangle 927"/>
          <p:cNvSpPr>
            <a:spLocks noChangeArrowheads="1"/>
          </p:cNvSpPr>
          <p:nvPr/>
        </p:nvSpPr>
        <p:spPr bwMode="auto">
          <a:xfrm>
            <a:off x="2281884" y="3767741"/>
            <a:ext cx="1414536" cy="360000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5" name="Group 41"/>
          <p:cNvGraphicFramePr>
            <a:graphicFrameLocks noGrp="1"/>
          </p:cNvGraphicFramePr>
          <p:nvPr/>
        </p:nvGraphicFramePr>
        <p:xfrm>
          <a:off x="2298093" y="3786353"/>
          <a:ext cx="1320567" cy="283131"/>
        </p:xfrm>
        <a:graphic>
          <a:graphicData uri="http://schemas.openxmlformats.org/drawingml/2006/table">
            <a:tbl>
              <a:tblPr/>
              <a:tblGrid>
                <a:gridCol w="1320567"/>
              </a:tblGrid>
              <a:tr h="28313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E7"/>
                    </a:solidFill>
                  </a:tcPr>
                </a:tc>
              </a:tr>
            </a:tbl>
          </a:graphicData>
        </a:graphic>
      </p:graphicFrame>
      <p:sp>
        <p:nvSpPr>
          <p:cNvPr id="96" name="Rectangle 927"/>
          <p:cNvSpPr>
            <a:spLocks noChangeArrowheads="1"/>
          </p:cNvSpPr>
          <p:nvPr/>
        </p:nvSpPr>
        <p:spPr bwMode="auto">
          <a:xfrm>
            <a:off x="3696420" y="3763191"/>
            <a:ext cx="1447080" cy="360000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7" name="Group 41"/>
          <p:cNvGraphicFramePr>
            <a:graphicFrameLocks noGrp="1"/>
          </p:cNvGraphicFramePr>
          <p:nvPr/>
        </p:nvGraphicFramePr>
        <p:xfrm>
          <a:off x="3755911" y="3795887"/>
          <a:ext cx="1320567" cy="283131"/>
        </p:xfrm>
        <a:graphic>
          <a:graphicData uri="http://schemas.openxmlformats.org/drawingml/2006/table">
            <a:tbl>
              <a:tblPr/>
              <a:tblGrid>
                <a:gridCol w="1320567"/>
              </a:tblGrid>
              <a:tr h="28313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E7"/>
                    </a:solidFill>
                  </a:tcPr>
                </a:tc>
              </a:tr>
            </a:tbl>
          </a:graphicData>
        </a:graphic>
      </p:graphicFrame>
      <p:sp>
        <p:nvSpPr>
          <p:cNvPr id="98" name="Rectangle 927"/>
          <p:cNvSpPr>
            <a:spLocks noChangeArrowheads="1"/>
          </p:cNvSpPr>
          <p:nvPr/>
        </p:nvSpPr>
        <p:spPr bwMode="auto">
          <a:xfrm>
            <a:off x="5144727" y="3767197"/>
            <a:ext cx="1917911" cy="360000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9" name="Group 41"/>
          <p:cNvGraphicFramePr>
            <a:graphicFrameLocks noGrp="1"/>
          </p:cNvGraphicFramePr>
          <p:nvPr/>
        </p:nvGraphicFramePr>
        <p:xfrm>
          <a:off x="5178502" y="3786353"/>
          <a:ext cx="1841770" cy="283131"/>
        </p:xfrm>
        <a:graphic>
          <a:graphicData uri="http://schemas.openxmlformats.org/drawingml/2006/table">
            <a:tbl>
              <a:tblPr/>
              <a:tblGrid>
                <a:gridCol w="1841770"/>
              </a:tblGrid>
              <a:tr h="28313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E7"/>
                    </a:solidFill>
                  </a:tcPr>
                </a:tc>
              </a:tr>
            </a:tbl>
          </a:graphicData>
        </a:graphic>
      </p:graphicFrame>
      <p:sp>
        <p:nvSpPr>
          <p:cNvPr id="100" name="Text Box 964"/>
          <p:cNvSpPr txBox="1">
            <a:spLocks noChangeArrowheads="1"/>
          </p:cNvSpPr>
          <p:nvPr/>
        </p:nvSpPr>
        <p:spPr bwMode="auto">
          <a:xfrm>
            <a:off x="2711803" y="2864394"/>
            <a:ext cx="34339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小队立定跳远成绩表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 Box 631"/>
          <p:cNvSpPr txBox="1">
            <a:spLocks noChangeArrowheads="1"/>
          </p:cNvSpPr>
          <p:nvPr/>
        </p:nvSpPr>
        <p:spPr bwMode="auto">
          <a:xfrm>
            <a:off x="1468680" y="4249271"/>
            <a:ext cx="48253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根据统计表，你获得了哪些信息？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 Box 963"/>
          <p:cNvSpPr txBox="1">
            <a:spLocks noChangeArrowheads="1"/>
          </p:cNvSpPr>
          <p:nvPr/>
        </p:nvSpPr>
        <p:spPr bwMode="auto">
          <a:xfrm>
            <a:off x="1120618" y="4252297"/>
            <a:ext cx="6837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根据信息，你能分析一下第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小队的跳远情况吗？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3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build="allAtOnce"/>
      <p:bldP spid="76" grpId="0"/>
      <p:bldP spid="77" grpId="0" bldLvl="0" animBg="1" autoUpdateAnimBg="0"/>
      <p:bldP spid="77" grpId="1" bldLvl="0" animBg="1" autoUpdateAnimBg="0"/>
      <p:bldP spid="87" grpId="0" bldLvl="0" animBg="1" autoUpdateAnimBg="0"/>
      <p:bldP spid="87" grpId="1" bldLvl="0" animBg="1" autoUpdateAnimBg="0"/>
      <p:bldP spid="88" grpId="0" bldLvl="0" animBg="1" autoUpdateAnimBg="0"/>
      <p:bldP spid="88" grpId="1" bldLvl="0" animBg="1" autoUpdateAnimBg="0"/>
      <p:bldP spid="91" grpId="0" bldLvl="0" animBg="1" autoUpdateAnimBg="0"/>
      <p:bldP spid="91" grpId="1" bldLvl="0" animBg="1" autoUpdateAnimBg="0"/>
      <p:bldP spid="93" grpId="0" bldLvl="0" animBg="1" autoUpdateAnimBg="0"/>
      <p:bldP spid="93" grpId="1" bldLvl="0" animBg="1" autoUpdateAnimBg="0"/>
      <p:bldP spid="94" grpId="0" bldLvl="0" animBg="1" autoUpdateAnimBg="0"/>
      <p:bldP spid="94" grpId="1" bldLvl="0" animBg="1" autoUpdateAnimBg="0"/>
      <p:bldP spid="96" grpId="0" bldLvl="0" animBg="1" autoUpdateAnimBg="0"/>
      <p:bldP spid="96" grpId="1" bldLvl="0" animBg="1" autoUpdateAnimBg="0"/>
      <p:bldP spid="98" grpId="0" bldLvl="0" animBg="1" autoUpdateAnimBg="0"/>
      <p:bldP spid="98" grpId="1" bldLvl="0" animBg="1" autoUpdateAnimBg="0"/>
      <p:bldP spid="100" grpId="0"/>
      <p:bldP spid="101" grpId="0"/>
      <p:bldP spid="101" grpId="1"/>
      <p:bldP spid="10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860788" y="727845"/>
            <a:ext cx="781685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对比两张统计表，你能说说分段统计有什么优点？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76"/>
          <p:cNvSpPr txBox="1">
            <a:spLocks noChangeArrowheads="1"/>
          </p:cNvSpPr>
          <p:nvPr/>
        </p:nvSpPr>
        <p:spPr bwMode="auto">
          <a:xfrm>
            <a:off x="2811463" y="1317702"/>
            <a:ext cx="3689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小队立定跳远成绩表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Group 110"/>
          <p:cNvGrpSpPr/>
          <p:nvPr/>
        </p:nvGrpSpPr>
        <p:grpSpPr bwMode="auto">
          <a:xfrm>
            <a:off x="1143346" y="2795607"/>
            <a:ext cx="6553200" cy="1504337"/>
            <a:chOff x="0" y="57"/>
            <a:chExt cx="4128" cy="1072"/>
          </a:xfrm>
        </p:grpSpPr>
        <p:sp>
          <p:nvSpPr>
            <p:cNvPr id="28" name="Rectangle 83"/>
            <p:cNvSpPr>
              <a:spLocks noChangeArrowheads="1"/>
            </p:cNvSpPr>
            <p:nvPr/>
          </p:nvSpPr>
          <p:spPr bwMode="auto">
            <a:xfrm>
              <a:off x="0" y="804"/>
              <a:ext cx="688" cy="325"/>
            </a:xfrm>
            <a:prstGeom prst="rect">
              <a:avLst/>
            </a:prstGeom>
            <a:solidFill>
              <a:srgbClr val="E8D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人数</a:t>
              </a:r>
              <a:endParaRPr lang="zh-CN" altLang="en-US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Rectangle 84"/>
            <p:cNvSpPr>
              <a:spLocks noChangeArrowheads="1"/>
            </p:cNvSpPr>
            <p:nvPr/>
          </p:nvSpPr>
          <p:spPr bwMode="auto">
            <a:xfrm>
              <a:off x="0" y="408"/>
              <a:ext cx="688" cy="396"/>
            </a:xfrm>
            <a:prstGeom prst="rect">
              <a:avLst/>
            </a:prstGeom>
            <a:solidFill>
              <a:srgbClr val="70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成绩</a:t>
              </a:r>
              <a:r>
                <a:rPr lang="en-US" altLang="zh-CN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(cm)</a:t>
              </a: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85"/>
            <p:cNvSpPr>
              <a:spLocks noChangeArrowheads="1"/>
            </p:cNvSpPr>
            <p:nvPr/>
          </p:nvSpPr>
          <p:spPr bwMode="auto">
            <a:xfrm>
              <a:off x="688" y="804"/>
              <a:ext cx="688" cy="325"/>
            </a:xfrm>
            <a:prstGeom prst="rect">
              <a:avLst/>
            </a:prstGeom>
            <a:solidFill>
              <a:srgbClr val="E8D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en-US" altLang="zh-CN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Rectangle 86"/>
            <p:cNvSpPr>
              <a:spLocks noChangeArrowheads="1"/>
            </p:cNvSpPr>
            <p:nvPr/>
          </p:nvSpPr>
          <p:spPr bwMode="auto">
            <a:xfrm>
              <a:off x="688" y="408"/>
              <a:ext cx="688" cy="396"/>
            </a:xfrm>
            <a:prstGeom prst="rect">
              <a:avLst/>
            </a:prstGeom>
            <a:solidFill>
              <a:srgbClr val="70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合  计</a:t>
              </a:r>
              <a:endParaRPr lang="zh-CN" altLang="en-US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Rectangle 87"/>
            <p:cNvSpPr>
              <a:spLocks noChangeArrowheads="1"/>
            </p:cNvSpPr>
            <p:nvPr/>
          </p:nvSpPr>
          <p:spPr bwMode="auto">
            <a:xfrm>
              <a:off x="3402" y="804"/>
              <a:ext cx="726" cy="325"/>
            </a:xfrm>
            <a:prstGeom prst="rect">
              <a:avLst/>
            </a:prstGeom>
            <a:solidFill>
              <a:srgbClr val="E8D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Rectangle 88"/>
            <p:cNvSpPr>
              <a:spLocks noChangeArrowheads="1"/>
            </p:cNvSpPr>
            <p:nvPr/>
          </p:nvSpPr>
          <p:spPr bwMode="auto">
            <a:xfrm>
              <a:off x="2752" y="804"/>
              <a:ext cx="650" cy="325"/>
            </a:xfrm>
            <a:prstGeom prst="rect">
              <a:avLst/>
            </a:prstGeom>
            <a:solidFill>
              <a:srgbClr val="E8D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Rectangle 89"/>
            <p:cNvSpPr>
              <a:spLocks noChangeArrowheads="1"/>
            </p:cNvSpPr>
            <p:nvPr/>
          </p:nvSpPr>
          <p:spPr bwMode="auto">
            <a:xfrm>
              <a:off x="2064" y="804"/>
              <a:ext cx="688" cy="325"/>
            </a:xfrm>
            <a:prstGeom prst="rect">
              <a:avLst/>
            </a:prstGeom>
            <a:solidFill>
              <a:srgbClr val="E8D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Rectangle 90"/>
            <p:cNvSpPr>
              <a:spLocks noChangeArrowheads="1"/>
            </p:cNvSpPr>
            <p:nvPr/>
          </p:nvSpPr>
          <p:spPr bwMode="auto">
            <a:xfrm>
              <a:off x="1376" y="804"/>
              <a:ext cx="688" cy="325"/>
            </a:xfrm>
            <a:prstGeom prst="rect">
              <a:avLst/>
            </a:prstGeom>
            <a:solidFill>
              <a:srgbClr val="E8D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Rectangle 91"/>
            <p:cNvSpPr>
              <a:spLocks noChangeArrowheads="1"/>
            </p:cNvSpPr>
            <p:nvPr/>
          </p:nvSpPr>
          <p:spPr bwMode="auto">
            <a:xfrm>
              <a:off x="3402" y="408"/>
              <a:ext cx="726" cy="396"/>
            </a:xfrm>
            <a:prstGeom prst="rect">
              <a:avLst/>
            </a:prstGeom>
            <a:solidFill>
              <a:srgbClr val="70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160</a:t>
              </a:r>
              <a:r>
                <a:rPr lang="zh-CN" altLang="en-US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及</a:t>
              </a:r>
              <a:endParaRPr lang="zh-CN" altLang="en-US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160</a:t>
              </a:r>
              <a:r>
                <a:rPr lang="zh-CN" altLang="en-US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以上</a:t>
              </a:r>
              <a:endParaRPr lang="zh-CN" altLang="en-US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Rectangle 92"/>
            <p:cNvSpPr>
              <a:spLocks noChangeArrowheads="1"/>
            </p:cNvSpPr>
            <p:nvPr/>
          </p:nvSpPr>
          <p:spPr bwMode="auto">
            <a:xfrm>
              <a:off x="2752" y="408"/>
              <a:ext cx="650" cy="396"/>
            </a:xfrm>
            <a:prstGeom prst="rect">
              <a:avLst/>
            </a:prstGeom>
            <a:solidFill>
              <a:srgbClr val="70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140</a:t>
              </a:r>
              <a:r>
                <a:rPr lang="zh-CN" altLang="en-US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159</a:t>
              </a:r>
              <a:endParaRPr lang="zh-CN" altLang="en-US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Rectangle 93"/>
            <p:cNvSpPr>
              <a:spLocks noChangeArrowheads="1"/>
            </p:cNvSpPr>
            <p:nvPr/>
          </p:nvSpPr>
          <p:spPr bwMode="auto">
            <a:xfrm>
              <a:off x="2064" y="408"/>
              <a:ext cx="688" cy="396"/>
            </a:xfrm>
            <a:prstGeom prst="rect">
              <a:avLst/>
            </a:prstGeom>
            <a:solidFill>
              <a:srgbClr val="70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120</a:t>
              </a:r>
              <a:r>
                <a:rPr lang="zh-CN" altLang="en-US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139</a:t>
              </a:r>
              <a:endParaRPr lang="zh-CN" altLang="en-US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20000"/>
                </a:spcBef>
              </a:pPr>
              <a:endParaRPr lang="en-US" altLang="zh-CN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Rectangle 94"/>
            <p:cNvSpPr>
              <a:spLocks noChangeArrowheads="1"/>
            </p:cNvSpPr>
            <p:nvPr/>
          </p:nvSpPr>
          <p:spPr bwMode="auto">
            <a:xfrm>
              <a:off x="1376" y="408"/>
              <a:ext cx="688" cy="396"/>
            </a:xfrm>
            <a:prstGeom prst="rect">
              <a:avLst/>
            </a:prstGeom>
            <a:solidFill>
              <a:srgbClr val="70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119</a:t>
              </a:r>
              <a:r>
                <a: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及</a:t>
              </a: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119</a:t>
              </a:r>
              <a:r>
                <a: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以下</a:t>
              </a: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Line 95"/>
            <p:cNvSpPr>
              <a:spLocks noChangeShapeType="1"/>
            </p:cNvSpPr>
            <p:nvPr/>
          </p:nvSpPr>
          <p:spPr bwMode="auto">
            <a:xfrm>
              <a:off x="0" y="335"/>
              <a:ext cx="4128" cy="0"/>
            </a:xfrm>
            <a:prstGeom prst="line">
              <a:avLst/>
            </a:prstGeom>
            <a:noFill/>
            <a:ln w="12700" cap="sq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Line 96"/>
            <p:cNvSpPr>
              <a:spLocks noChangeShapeType="1"/>
            </p:cNvSpPr>
            <p:nvPr/>
          </p:nvSpPr>
          <p:spPr bwMode="auto">
            <a:xfrm>
              <a:off x="0" y="804"/>
              <a:ext cx="4128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97"/>
            <p:cNvSpPr>
              <a:spLocks noChangeShapeType="1"/>
            </p:cNvSpPr>
            <p:nvPr/>
          </p:nvSpPr>
          <p:spPr bwMode="auto">
            <a:xfrm>
              <a:off x="0" y="1129"/>
              <a:ext cx="4128" cy="0"/>
            </a:xfrm>
            <a:prstGeom prst="line">
              <a:avLst/>
            </a:prstGeom>
            <a:noFill/>
            <a:ln w="12700" cap="sq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Line 98"/>
            <p:cNvSpPr>
              <a:spLocks noChangeShapeType="1"/>
            </p:cNvSpPr>
            <p:nvPr/>
          </p:nvSpPr>
          <p:spPr bwMode="auto">
            <a:xfrm>
              <a:off x="0" y="408"/>
              <a:ext cx="0" cy="721"/>
            </a:xfrm>
            <a:prstGeom prst="line">
              <a:avLst/>
            </a:prstGeom>
            <a:noFill/>
            <a:ln w="12700" cap="sq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Line 99"/>
            <p:cNvSpPr>
              <a:spLocks noChangeShapeType="1"/>
            </p:cNvSpPr>
            <p:nvPr/>
          </p:nvSpPr>
          <p:spPr bwMode="auto">
            <a:xfrm>
              <a:off x="2064" y="408"/>
              <a:ext cx="0" cy="72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100"/>
            <p:cNvSpPr>
              <a:spLocks noChangeShapeType="1"/>
            </p:cNvSpPr>
            <p:nvPr/>
          </p:nvSpPr>
          <p:spPr bwMode="auto">
            <a:xfrm>
              <a:off x="2752" y="408"/>
              <a:ext cx="0" cy="72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Line 101"/>
            <p:cNvSpPr>
              <a:spLocks noChangeShapeType="1"/>
            </p:cNvSpPr>
            <p:nvPr/>
          </p:nvSpPr>
          <p:spPr bwMode="auto">
            <a:xfrm>
              <a:off x="3402" y="408"/>
              <a:ext cx="0" cy="72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102"/>
            <p:cNvSpPr>
              <a:spLocks noChangeShapeType="1"/>
            </p:cNvSpPr>
            <p:nvPr/>
          </p:nvSpPr>
          <p:spPr bwMode="auto">
            <a:xfrm>
              <a:off x="4128" y="408"/>
              <a:ext cx="0" cy="721"/>
            </a:xfrm>
            <a:prstGeom prst="line">
              <a:avLst/>
            </a:prstGeom>
            <a:noFill/>
            <a:ln w="12700" cap="sq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Line 103"/>
            <p:cNvSpPr>
              <a:spLocks noChangeShapeType="1"/>
            </p:cNvSpPr>
            <p:nvPr/>
          </p:nvSpPr>
          <p:spPr bwMode="auto">
            <a:xfrm>
              <a:off x="1376" y="408"/>
              <a:ext cx="0" cy="72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Line 104"/>
            <p:cNvSpPr>
              <a:spLocks noChangeShapeType="1"/>
            </p:cNvSpPr>
            <p:nvPr/>
          </p:nvSpPr>
          <p:spPr bwMode="auto">
            <a:xfrm>
              <a:off x="688" y="408"/>
              <a:ext cx="0" cy="72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 Box 109"/>
            <p:cNvSpPr txBox="1">
              <a:spLocks noChangeArrowheads="1"/>
            </p:cNvSpPr>
            <p:nvPr/>
          </p:nvSpPr>
          <p:spPr bwMode="auto">
            <a:xfrm>
              <a:off x="1044" y="57"/>
              <a:ext cx="2349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小队立定跳远成绩表</a:t>
              </a:r>
              <a:endPara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Text Box 113"/>
          <p:cNvSpPr txBox="1">
            <a:spLocks noChangeArrowheads="1"/>
          </p:cNvSpPr>
          <p:nvPr/>
        </p:nvSpPr>
        <p:spPr bwMode="auto">
          <a:xfrm>
            <a:off x="1120779" y="4300222"/>
            <a:ext cx="724471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将数据分段整理后，能更清楚地看出第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小队立定</a:t>
            </a:r>
            <a:r>
              <a:rPr lang="zh-CN" altLang="en-US" sz="2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跳远</a:t>
            </a:r>
            <a:endParaRPr lang="en-US" altLang="zh-CN" sz="2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成绩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的大体情况。</a:t>
            </a:r>
            <a:endParaRPr lang="zh-CN" altLang="en-US" sz="2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" name="Picture 1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6013" y="1733909"/>
            <a:ext cx="6684962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156"/>
          <p:cNvSpPr>
            <a:spLocks noChangeArrowheads="1"/>
          </p:cNvSpPr>
          <p:nvPr/>
        </p:nvSpPr>
        <p:spPr bwMode="auto">
          <a:xfrm>
            <a:off x="881220" y="897186"/>
            <a:ext cx="6840653" cy="503238"/>
          </a:xfrm>
          <a:prstGeom prst="rect">
            <a:avLst/>
          </a:prstGeom>
          <a:solidFill>
            <a:srgbClr val="C8E3F4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你能将第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小队立定跳远的成绩整理一下吗？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1504" y="1341487"/>
            <a:ext cx="38957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104"/>
          <p:cNvSpPr>
            <a:spLocks noChangeArrowheads="1"/>
          </p:cNvSpPr>
          <p:nvPr/>
        </p:nvSpPr>
        <p:spPr bwMode="auto">
          <a:xfrm>
            <a:off x="4572004" y="1692889"/>
            <a:ext cx="4067175" cy="15113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</a:ln>
        </p:spPr>
        <p:txBody>
          <a:bodyPr wrap="none" lIns="0" tIns="0" rIns="0" bIns="0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119</a:t>
            </a:r>
            <a:r>
              <a:rPr lang="zh-CN" altLang="en-US" sz="1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en-US" altLang="zh-CN" sz="1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119</a:t>
            </a:r>
            <a:r>
              <a:rPr lang="zh-CN" altLang="en-US" sz="1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以下  </a:t>
            </a:r>
            <a:r>
              <a:rPr lang="en-US" altLang="zh-CN" sz="1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120-139  140-159  160</a:t>
            </a:r>
            <a:r>
              <a:rPr lang="zh-CN" altLang="en-US" sz="1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en-US" altLang="zh-CN" sz="1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160</a:t>
            </a:r>
            <a:r>
              <a:rPr lang="zh-CN" altLang="en-US" sz="1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以上</a:t>
            </a:r>
            <a:endParaRPr lang="zh-CN" altLang="en-US" sz="1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2" name="Group 59"/>
          <p:cNvGrpSpPr/>
          <p:nvPr/>
        </p:nvGrpSpPr>
        <p:grpSpPr bwMode="auto">
          <a:xfrm>
            <a:off x="1187450" y="3435408"/>
            <a:ext cx="6553200" cy="1323311"/>
            <a:chOff x="0" y="186"/>
            <a:chExt cx="4128" cy="943"/>
          </a:xfrm>
        </p:grpSpPr>
        <p:sp>
          <p:nvSpPr>
            <p:cNvPr id="43" name="Rectangle 60"/>
            <p:cNvSpPr>
              <a:spLocks noChangeArrowheads="1"/>
            </p:cNvSpPr>
            <p:nvPr/>
          </p:nvSpPr>
          <p:spPr bwMode="auto">
            <a:xfrm>
              <a:off x="0" y="804"/>
              <a:ext cx="688" cy="325"/>
            </a:xfrm>
            <a:prstGeom prst="rect">
              <a:avLst/>
            </a:prstGeom>
            <a:solidFill>
              <a:srgbClr val="E8D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人数</a:t>
              </a: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Rectangle 61"/>
            <p:cNvSpPr>
              <a:spLocks noChangeArrowheads="1"/>
            </p:cNvSpPr>
            <p:nvPr/>
          </p:nvSpPr>
          <p:spPr bwMode="auto">
            <a:xfrm>
              <a:off x="0" y="408"/>
              <a:ext cx="688" cy="396"/>
            </a:xfrm>
            <a:prstGeom prst="rect">
              <a:avLst/>
            </a:prstGeom>
            <a:solidFill>
              <a:srgbClr val="70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成绩</a:t>
              </a:r>
              <a:r>
                <a:rPr lang="en-US" altLang="zh-CN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(cm)</a:t>
              </a: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Rectangle 62"/>
            <p:cNvSpPr>
              <a:spLocks noChangeArrowheads="1"/>
            </p:cNvSpPr>
            <p:nvPr/>
          </p:nvSpPr>
          <p:spPr bwMode="auto">
            <a:xfrm>
              <a:off x="688" y="804"/>
              <a:ext cx="688" cy="325"/>
            </a:xfrm>
            <a:prstGeom prst="rect">
              <a:avLst/>
            </a:prstGeom>
            <a:solidFill>
              <a:srgbClr val="E8D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en-US" altLang="zh-CN" sz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Rectangle 63"/>
            <p:cNvSpPr>
              <a:spLocks noChangeArrowheads="1"/>
            </p:cNvSpPr>
            <p:nvPr/>
          </p:nvSpPr>
          <p:spPr bwMode="auto">
            <a:xfrm>
              <a:off x="688" y="408"/>
              <a:ext cx="688" cy="396"/>
            </a:xfrm>
            <a:prstGeom prst="rect">
              <a:avLst/>
            </a:prstGeom>
            <a:solidFill>
              <a:srgbClr val="70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 计</a:t>
              </a: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Rectangle 64"/>
            <p:cNvSpPr>
              <a:spLocks noChangeArrowheads="1"/>
            </p:cNvSpPr>
            <p:nvPr/>
          </p:nvSpPr>
          <p:spPr bwMode="auto">
            <a:xfrm>
              <a:off x="3402" y="804"/>
              <a:ext cx="726" cy="325"/>
            </a:xfrm>
            <a:prstGeom prst="rect">
              <a:avLst/>
            </a:prstGeom>
            <a:solidFill>
              <a:srgbClr val="E8D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en-US" sz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Rectangle 65"/>
            <p:cNvSpPr>
              <a:spLocks noChangeArrowheads="1"/>
            </p:cNvSpPr>
            <p:nvPr/>
          </p:nvSpPr>
          <p:spPr bwMode="auto">
            <a:xfrm>
              <a:off x="2752" y="804"/>
              <a:ext cx="650" cy="325"/>
            </a:xfrm>
            <a:prstGeom prst="rect">
              <a:avLst/>
            </a:prstGeom>
            <a:solidFill>
              <a:srgbClr val="E8D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en-US" sz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Rectangle 66"/>
            <p:cNvSpPr>
              <a:spLocks noChangeArrowheads="1"/>
            </p:cNvSpPr>
            <p:nvPr/>
          </p:nvSpPr>
          <p:spPr bwMode="auto">
            <a:xfrm>
              <a:off x="2064" y="804"/>
              <a:ext cx="688" cy="325"/>
            </a:xfrm>
            <a:prstGeom prst="rect">
              <a:avLst/>
            </a:prstGeom>
            <a:solidFill>
              <a:srgbClr val="E8D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en-US" sz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Rectangle 67"/>
            <p:cNvSpPr>
              <a:spLocks noChangeArrowheads="1"/>
            </p:cNvSpPr>
            <p:nvPr/>
          </p:nvSpPr>
          <p:spPr bwMode="auto">
            <a:xfrm>
              <a:off x="1376" y="804"/>
              <a:ext cx="688" cy="325"/>
            </a:xfrm>
            <a:prstGeom prst="rect">
              <a:avLst/>
            </a:prstGeom>
            <a:solidFill>
              <a:srgbClr val="E8D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en-US" altLang="zh-CN" sz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Rectangle 68"/>
            <p:cNvSpPr>
              <a:spLocks noChangeArrowheads="1"/>
            </p:cNvSpPr>
            <p:nvPr/>
          </p:nvSpPr>
          <p:spPr bwMode="auto">
            <a:xfrm>
              <a:off x="3402" y="408"/>
              <a:ext cx="726" cy="396"/>
            </a:xfrm>
            <a:prstGeom prst="rect">
              <a:avLst/>
            </a:prstGeom>
            <a:solidFill>
              <a:srgbClr val="70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160</a:t>
              </a:r>
              <a:r>
                <a: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及</a:t>
              </a: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160</a:t>
              </a:r>
              <a:r>
                <a: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以上</a:t>
              </a: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Rectangle 69"/>
            <p:cNvSpPr>
              <a:spLocks noChangeArrowheads="1"/>
            </p:cNvSpPr>
            <p:nvPr/>
          </p:nvSpPr>
          <p:spPr bwMode="auto">
            <a:xfrm>
              <a:off x="2752" y="408"/>
              <a:ext cx="650" cy="396"/>
            </a:xfrm>
            <a:prstGeom prst="rect">
              <a:avLst/>
            </a:prstGeom>
            <a:solidFill>
              <a:srgbClr val="70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140</a:t>
              </a:r>
              <a:r>
                <a: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159</a:t>
              </a: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Rectangle 70"/>
            <p:cNvSpPr>
              <a:spLocks noChangeArrowheads="1"/>
            </p:cNvSpPr>
            <p:nvPr/>
          </p:nvSpPr>
          <p:spPr bwMode="auto">
            <a:xfrm>
              <a:off x="2064" y="408"/>
              <a:ext cx="688" cy="396"/>
            </a:xfrm>
            <a:prstGeom prst="rect">
              <a:avLst/>
            </a:prstGeom>
            <a:solidFill>
              <a:srgbClr val="70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120</a:t>
              </a:r>
              <a:r>
                <a: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139</a:t>
              </a: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spcBef>
                  <a:spcPct val="20000"/>
                </a:spcBef>
              </a:pPr>
              <a:endPara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Rectangle 71"/>
            <p:cNvSpPr>
              <a:spLocks noChangeArrowheads="1"/>
            </p:cNvSpPr>
            <p:nvPr/>
          </p:nvSpPr>
          <p:spPr bwMode="auto">
            <a:xfrm>
              <a:off x="1376" y="408"/>
              <a:ext cx="688" cy="396"/>
            </a:xfrm>
            <a:prstGeom prst="rect">
              <a:avLst/>
            </a:prstGeom>
            <a:solidFill>
              <a:srgbClr val="70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119</a:t>
              </a:r>
              <a:r>
                <a: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及</a:t>
              </a: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119</a:t>
              </a:r>
              <a:r>
                <a: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以下</a:t>
              </a: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Line 72"/>
            <p:cNvSpPr>
              <a:spLocks noChangeShapeType="1"/>
            </p:cNvSpPr>
            <p:nvPr/>
          </p:nvSpPr>
          <p:spPr bwMode="auto">
            <a:xfrm>
              <a:off x="0" y="408"/>
              <a:ext cx="4128" cy="0"/>
            </a:xfrm>
            <a:prstGeom prst="line">
              <a:avLst/>
            </a:prstGeom>
            <a:noFill/>
            <a:ln w="12700" cap="sq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Line 73"/>
            <p:cNvSpPr>
              <a:spLocks noChangeShapeType="1"/>
            </p:cNvSpPr>
            <p:nvPr/>
          </p:nvSpPr>
          <p:spPr bwMode="auto">
            <a:xfrm>
              <a:off x="0" y="804"/>
              <a:ext cx="4128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Line 74"/>
            <p:cNvSpPr>
              <a:spLocks noChangeShapeType="1"/>
            </p:cNvSpPr>
            <p:nvPr/>
          </p:nvSpPr>
          <p:spPr bwMode="auto">
            <a:xfrm>
              <a:off x="0" y="1129"/>
              <a:ext cx="4128" cy="0"/>
            </a:xfrm>
            <a:prstGeom prst="line">
              <a:avLst/>
            </a:prstGeom>
            <a:noFill/>
            <a:ln w="12700" cap="sq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Line 75"/>
            <p:cNvSpPr>
              <a:spLocks noChangeShapeType="1"/>
            </p:cNvSpPr>
            <p:nvPr/>
          </p:nvSpPr>
          <p:spPr bwMode="auto">
            <a:xfrm>
              <a:off x="0" y="408"/>
              <a:ext cx="0" cy="721"/>
            </a:xfrm>
            <a:prstGeom prst="line">
              <a:avLst/>
            </a:prstGeom>
            <a:noFill/>
            <a:ln w="12700" cap="sq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Line 76"/>
            <p:cNvSpPr>
              <a:spLocks noChangeShapeType="1"/>
            </p:cNvSpPr>
            <p:nvPr/>
          </p:nvSpPr>
          <p:spPr bwMode="auto">
            <a:xfrm>
              <a:off x="2064" y="408"/>
              <a:ext cx="0" cy="72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Line 77"/>
            <p:cNvSpPr>
              <a:spLocks noChangeShapeType="1"/>
            </p:cNvSpPr>
            <p:nvPr/>
          </p:nvSpPr>
          <p:spPr bwMode="auto">
            <a:xfrm>
              <a:off x="2752" y="408"/>
              <a:ext cx="0" cy="72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Line 78"/>
            <p:cNvSpPr>
              <a:spLocks noChangeShapeType="1"/>
            </p:cNvSpPr>
            <p:nvPr/>
          </p:nvSpPr>
          <p:spPr bwMode="auto">
            <a:xfrm>
              <a:off x="3402" y="408"/>
              <a:ext cx="0" cy="72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Line 79"/>
            <p:cNvSpPr>
              <a:spLocks noChangeShapeType="1"/>
            </p:cNvSpPr>
            <p:nvPr/>
          </p:nvSpPr>
          <p:spPr bwMode="auto">
            <a:xfrm>
              <a:off x="4128" y="408"/>
              <a:ext cx="0" cy="721"/>
            </a:xfrm>
            <a:prstGeom prst="line">
              <a:avLst/>
            </a:prstGeom>
            <a:noFill/>
            <a:ln w="12700" cap="sq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Line 80"/>
            <p:cNvSpPr>
              <a:spLocks noChangeShapeType="1"/>
            </p:cNvSpPr>
            <p:nvPr/>
          </p:nvSpPr>
          <p:spPr bwMode="auto">
            <a:xfrm>
              <a:off x="1376" y="408"/>
              <a:ext cx="0" cy="72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Line 81"/>
            <p:cNvSpPr>
              <a:spLocks noChangeShapeType="1"/>
            </p:cNvSpPr>
            <p:nvPr/>
          </p:nvSpPr>
          <p:spPr bwMode="auto">
            <a:xfrm>
              <a:off x="688" y="408"/>
              <a:ext cx="0" cy="72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 Box 82"/>
            <p:cNvSpPr txBox="1">
              <a:spLocks noChangeArrowheads="1"/>
            </p:cNvSpPr>
            <p:nvPr/>
          </p:nvSpPr>
          <p:spPr bwMode="auto">
            <a:xfrm>
              <a:off x="1009" y="186"/>
              <a:ext cx="2529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小队立定跳远成绩表</a:t>
              </a:r>
              <a:endPara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Text Box 48"/>
          <p:cNvSpPr txBox="1">
            <a:spLocks noChangeArrowheads="1"/>
          </p:cNvSpPr>
          <p:nvPr/>
        </p:nvSpPr>
        <p:spPr bwMode="auto">
          <a:xfrm>
            <a:off x="4859338" y="4321429"/>
            <a:ext cx="2888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49"/>
          <p:cNvSpPr txBox="1">
            <a:spLocks noChangeArrowheads="1"/>
          </p:cNvSpPr>
          <p:nvPr/>
        </p:nvSpPr>
        <p:spPr bwMode="auto">
          <a:xfrm>
            <a:off x="3805238" y="4321429"/>
            <a:ext cx="2888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50"/>
          <p:cNvSpPr txBox="1">
            <a:spLocks noChangeArrowheads="1"/>
          </p:cNvSpPr>
          <p:nvPr/>
        </p:nvSpPr>
        <p:spPr bwMode="auto">
          <a:xfrm>
            <a:off x="5940425" y="4321429"/>
            <a:ext cx="2888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51"/>
          <p:cNvSpPr txBox="1">
            <a:spLocks noChangeArrowheads="1"/>
          </p:cNvSpPr>
          <p:nvPr/>
        </p:nvSpPr>
        <p:spPr bwMode="auto">
          <a:xfrm>
            <a:off x="6996113" y="4321429"/>
            <a:ext cx="2888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58"/>
          <p:cNvSpPr txBox="1">
            <a:spLocks noChangeArrowheads="1"/>
          </p:cNvSpPr>
          <p:nvPr/>
        </p:nvSpPr>
        <p:spPr bwMode="auto">
          <a:xfrm>
            <a:off x="2099625" y="4661145"/>
            <a:ext cx="444063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根据统计表，你知道了哪些信息？</a:t>
            </a:r>
            <a:endParaRPr lang="zh-CN" altLang="en-US" sz="2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83"/>
          <p:cNvSpPr txBox="1">
            <a:spLocks noChangeArrowheads="1"/>
          </p:cNvSpPr>
          <p:nvPr/>
        </p:nvSpPr>
        <p:spPr bwMode="auto">
          <a:xfrm>
            <a:off x="2555875" y="4321429"/>
            <a:ext cx="3930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Line 84"/>
          <p:cNvSpPr>
            <a:spLocks noChangeShapeType="1"/>
          </p:cNvSpPr>
          <p:nvPr/>
        </p:nvSpPr>
        <p:spPr bwMode="auto">
          <a:xfrm>
            <a:off x="7785100" y="2053481"/>
            <a:ext cx="287338" cy="15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" name="Line 85"/>
          <p:cNvSpPr>
            <a:spLocks noChangeShapeType="1"/>
          </p:cNvSpPr>
          <p:nvPr/>
        </p:nvSpPr>
        <p:spPr bwMode="auto">
          <a:xfrm>
            <a:off x="6783392" y="2053481"/>
            <a:ext cx="288925" cy="15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Line 86"/>
          <p:cNvSpPr>
            <a:spLocks noChangeShapeType="1"/>
          </p:cNvSpPr>
          <p:nvPr/>
        </p:nvSpPr>
        <p:spPr bwMode="auto">
          <a:xfrm>
            <a:off x="5997579" y="2053481"/>
            <a:ext cx="288925" cy="15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Line 87"/>
          <p:cNvSpPr>
            <a:spLocks noChangeShapeType="1"/>
          </p:cNvSpPr>
          <p:nvPr/>
        </p:nvSpPr>
        <p:spPr bwMode="auto">
          <a:xfrm>
            <a:off x="6142038" y="2053483"/>
            <a:ext cx="0" cy="3603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" name="Line 88"/>
          <p:cNvSpPr>
            <a:spLocks noChangeShapeType="1"/>
          </p:cNvSpPr>
          <p:nvPr/>
        </p:nvSpPr>
        <p:spPr bwMode="auto">
          <a:xfrm>
            <a:off x="7929563" y="2055068"/>
            <a:ext cx="0" cy="3603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" name="Line 89"/>
          <p:cNvSpPr>
            <a:spLocks noChangeShapeType="1"/>
          </p:cNvSpPr>
          <p:nvPr/>
        </p:nvSpPr>
        <p:spPr bwMode="auto">
          <a:xfrm>
            <a:off x="6142038" y="2197943"/>
            <a:ext cx="144462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" name="Line 90"/>
          <p:cNvSpPr>
            <a:spLocks noChangeShapeType="1"/>
          </p:cNvSpPr>
          <p:nvPr/>
        </p:nvSpPr>
        <p:spPr bwMode="auto">
          <a:xfrm>
            <a:off x="6927850" y="2053483"/>
            <a:ext cx="0" cy="3603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Line 91"/>
          <p:cNvSpPr>
            <a:spLocks noChangeShapeType="1"/>
          </p:cNvSpPr>
          <p:nvPr/>
        </p:nvSpPr>
        <p:spPr bwMode="auto">
          <a:xfrm>
            <a:off x="4927600" y="2053481"/>
            <a:ext cx="287338" cy="15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" name="Line 92"/>
          <p:cNvSpPr>
            <a:spLocks noChangeShapeType="1"/>
          </p:cNvSpPr>
          <p:nvPr/>
        </p:nvSpPr>
        <p:spPr bwMode="auto">
          <a:xfrm>
            <a:off x="5070475" y="2053483"/>
            <a:ext cx="1588" cy="2889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Line 93"/>
          <p:cNvSpPr>
            <a:spLocks noChangeShapeType="1"/>
          </p:cNvSpPr>
          <p:nvPr/>
        </p:nvSpPr>
        <p:spPr bwMode="auto">
          <a:xfrm>
            <a:off x="6927854" y="2197944"/>
            <a:ext cx="144463" cy="15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" name="Line 94"/>
          <p:cNvSpPr>
            <a:spLocks noChangeShapeType="1"/>
          </p:cNvSpPr>
          <p:nvPr/>
        </p:nvSpPr>
        <p:spPr bwMode="auto">
          <a:xfrm>
            <a:off x="5997575" y="2197945"/>
            <a:ext cx="0" cy="2159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" name="Line 95"/>
          <p:cNvSpPr>
            <a:spLocks noChangeShapeType="1"/>
          </p:cNvSpPr>
          <p:nvPr/>
        </p:nvSpPr>
        <p:spPr bwMode="auto">
          <a:xfrm>
            <a:off x="5926142" y="2413843"/>
            <a:ext cx="35877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" name="Line 96"/>
          <p:cNvSpPr>
            <a:spLocks noChangeShapeType="1"/>
          </p:cNvSpPr>
          <p:nvPr/>
        </p:nvSpPr>
        <p:spPr bwMode="auto">
          <a:xfrm>
            <a:off x="6784975" y="2197945"/>
            <a:ext cx="0" cy="2159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" name="Line 97"/>
          <p:cNvSpPr>
            <a:spLocks noChangeShapeType="1"/>
          </p:cNvSpPr>
          <p:nvPr/>
        </p:nvSpPr>
        <p:spPr bwMode="auto">
          <a:xfrm>
            <a:off x="6711954" y="2413843"/>
            <a:ext cx="36036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" name="Line 98"/>
          <p:cNvSpPr>
            <a:spLocks noChangeShapeType="1"/>
          </p:cNvSpPr>
          <p:nvPr/>
        </p:nvSpPr>
        <p:spPr bwMode="auto">
          <a:xfrm>
            <a:off x="5997579" y="2558306"/>
            <a:ext cx="28892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" name="Line 99"/>
          <p:cNvSpPr>
            <a:spLocks noChangeShapeType="1"/>
          </p:cNvSpPr>
          <p:nvPr/>
        </p:nvSpPr>
        <p:spPr bwMode="auto">
          <a:xfrm>
            <a:off x="6142038" y="2558306"/>
            <a:ext cx="0" cy="3603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" name="Line 100"/>
          <p:cNvSpPr>
            <a:spLocks noChangeShapeType="1"/>
          </p:cNvSpPr>
          <p:nvPr/>
        </p:nvSpPr>
        <p:spPr bwMode="auto">
          <a:xfrm>
            <a:off x="6784975" y="2558306"/>
            <a:ext cx="287338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" name="Line 101"/>
          <p:cNvSpPr>
            <a:spLocks noChangeShapeType="1"/>
          </p:cNvSpPr>
          <p:nvPr/>
        </p:nvSpPr>
        <p:spPr bwMode="auto">
          <a:xfrm flipV="1">
            <a:off x="6142038" y="2774206"/>
            <a:ext cx="144462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" name="Line 102"/>
          <p:cNvSpPr>
            <a:spLocks noChangeShapeType="1"/>
          </p:cNvSpPr>
          <p:nvPr/>
        </p:nvSpPr>
        <p:spPr bwMode="auto">
          <a:xfrm>
            <a:off x="5997575" y="2702768"/>
            <a:ext cx="0" cy="2159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" name="Line 103"/>
          <p:cNvSpPr>
            <a:spLocks noChangeShapeType="1"/>
          </p:cNvSpPr>
          <p:nvPr/>
        </p:nvSpPr>
        <p:spPr bwMode="auto">
          <a:xfrm>
            <a:off x="7929567" y="2197944"/>
            <a:ext cx="142875" cy="15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" name="Text Box 110"/>
          <p:cNvSpPr txBox="1">
            <a:spLocks noChangeArrowheads="1"/>
          </p:cNvSpPr>
          <p:nvPr/>
        </p:nvSpPr>
        <p:spPr bwMode="auto">
          <a:xfrm>
            <a:off x="1343579" y="4659984"/>
            <a:ext cx="62856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根据信息，你能分析一下第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小队的跳远情况吗？</a:t>
            </a:r>
            <a:endParaRPr lang="zh-CN" altLang="en-US" sz="2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Rectangle 59"/>
          <p:cNvSpPr>
            <a:spLocks noChangeArrowheads="1"/>
          </p:cNvSpPr>
          <p:nvPr/>
        </p:nvSpPr>
        <p:spPr bwMode="auto">
          <a:xfrm>
            <a:off x="642939" y="179233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" name="Rectangle 60"/>
          <p:cNvSpPr>
            <a:spLocks noChangeArrowheads="1"/>
          </p:cNvSpPr>
          <p:nvPr/>
        </p:nvSpPr>
        <p:spPr bwMode="auto">
          <a:xfrm>
            <a:off x="3857626" y="178598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5" name="Rectangle 61"/>
          <p:cNvSpPr>
            <a:spLocks noChangeArrowheads="1"/>
          </p:cNvSpPr>
          <p:nvPr/>
        </p:nvSpPr>
        <p:spPr bwMode="auto">
          <a:xfrm>
            <a:off x="3813176" y="2555924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" name="Rectangle 62"/>
          <p:cNvSpPr>
            <a:spLocks noChangeArrowheads="1"/>
          </p:cNvSpPr>
          <p:nvPr/>
        </p:nvSpPr>
        <p:spPr bwMode="auto">
          <a:xfrm>
            <a:off x="1455739" y="181773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7" name="Rectangle 63"/>
          <p:cNvSpPr>
            <a:spLocks noChangeArrowheads="1"/>
          </p:cNvSpPr>
          <p:nvPr/>
        </p:nvSpPr>
        <p:spPr bwMode="auto">
          <a:xfrm>
            <a:off x="1428751" y="219873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8" name="Rectangle 64"/>
          <p:cNvSpPr>
            <a:spLocks noChangeArrowheads="1"/>
          </p:cNvSpPr>
          <p:nvPr/>
        </p:nvSpPr>
        <p:spPr bwMode="auto">
          <a:xfrm>
            <a:off x="3786189" y="219873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" name="Rectangle 65"/>
          <p:cNvSpPr>
            <a:spLocks noChangeArrowheads="1"/>
          </p:cNvSpPr>
          <p:nvPr/>
        </p:nvSpPr>
        <p:spPr bwMode="auto">
          <a:xfrm>
            <a:off x="2214564" y="2603549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Rectangle 66"/>
          <p:cNvSpPr>
            <a:spLocks noChangeArrowheads="1"/>
          </p:cNvSpPr>
          <p:nvPr/>
        </p:nvSpPr>
        <p:spPr bwMode="auto">
          <a:xfrm>
            <a:off x="3000376" y="2555924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" name="Rectangle 67"/>
          <p:cNvSpPr>
            <a:spLocks noChangeArrowheads="1"/>
          </p:cNvSpPr>
          <p:nvPr/>
        </p:nvSpPr>
        <p:spPr bwMode="auto">
          <a:xfrm>
            <a:off x="2214564" y="305598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" name="Rectangle 68"/>
          <p:cNvSpPr>
            <a:spLocks noChangeArrowheads="1"/>
          </p:cNvSpPr>
          <p:nvPr/>
        </p:nvSpPr>
        <p:spPr bwMode="auto">
          <a:xfrm>
            <a:off x="2214564" y="180503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△</a:t>
            </a:r>
            <a:endParaRPr lang="en-US" altLang="zh-CN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Rectangle 69"/>
          <p:cNvSpPr>
            <a:spLocks noChangeArrowheads="1"/>
          </p:cNvSpPr>
          <p:nvPr/>
        </p:nvSpPr>
        <p:spPr bwMode="auto">
          <a:xfrm>
            <a:off x="3027364" y="180503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△</a:t>
            </a:r>
            <a:endParaRPr lang="en-US" altLang="zh-CN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Rectangle 70"/>
          <p:cNvSpPr>
            <a:spLocks noChangeArrowheads="1"/>
          </p:cNvSpPr>
          <p:nvPr/>
        </p:nvSpPr>
        <p:spPr bwMode="auto">
          <a:xfrm>
            <a:off x="642939" y="2174924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△</a:t>
            </a:r>
            <a:endParaRPr lang="en-US" altLang="zh-CN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Rectangle 71"/>
          <p:cNvSpPr>
            <a:spLocks noChangeArrowheads="1"/>
          </p:cNvSpPr>
          <p:nvPr/>
        </p:nvSpPr>
        <p:spPr bwMode="auto">
          <a:xfrm>
            <a:off x="642939" y="2555924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△</a:t>
            </a:r>
            <a:endParaRPr lang="en-US" altLang="zh-CN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6" name="Rectangle 72"/>
          <p:cNvSpPr>
            <a:spLocks noChangeArrowheads="1"/>
          </p:cNvSpPr>
          <p:nvPr/>
        </p:nvSpPr>
        <p:spPr bwMode="auto">
          <a:xfrm>
            <a:off x="1428751" y="2555924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△</a:t>
            </a:r>
            <a:endParaRPr lang="en-US" altLang="zh-CN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" name="Rectangle 73"/>
          <p:cNvSpPr>
            <a:spLocks noChangeArrowheads="1"/>
          </p:cNvSpPr>
          <p:nvPr/>
        </p:nvSpPr>
        <p:spPr bwMode="auto">
          <a:xfrm>
            <a:off x="642939" y="305598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△</a:t>
            </a:r>
            <a:endParaRPr lang="en-US" altLang="zh-CN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8" name="Rectangle 74"/>
          <p:cNvSpPr>
            <a:spLocks noChangeArrowheads="1"/>
          </p:cNvSpPr>
          <p:nvPr/>
        </p:nvSpPr>
        <p:spPr bwMode="auto">
          <a:xfrm>
            <a:off x="1428751" y="305598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△</a:t>
            </a:r>
            <a:endParaRPr lang="en-US" altLang="zh-CN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9" name="Rectangle 75"/>
          <p:cNvSpPr>
            <a:spLocks noChangeArrowheads="1"/>
          </p:cNvSpPr>
          <p:nvPr/>
        </p:nvSpPr>
        <p:spPr bwMode="auto">
          <a:xfrm>
            <a:off x="3000376" y="305598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△</a:t>
            </a:r>
            <a:endParaRPr lang="en-US" altLang="zh-CN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" name="Rectangle 76"/>
          <p:cNvSpPr>
            <a:spLocks noChangeArrowheads="1"/>
          </p:cNvSpPr>
          <p:nvPr/>
        </p:nvSpPr>
        <p:spPr bwMode="auto">
          <a:xfrm>
            <a:off x="3813176" y="305598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△</a:t>
            </a:r>
            <a:endParaRPr lang="en-US" altLang="zh-CN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" name="Rectangle 77"/>
          <p:cNvSpPr>
            <a:spLocks noChangeArrowheads="1"/>
          </p:cNvSpPr>
          <p:nvPr/>
        </p:nvSpPr>
        <p:spPr bwMode="auto">
          <a:xfrm>
            <a:off x="2214564" y="219873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◎</a:t>
            </a:r>
            <a:endParaRPr lang="zh-CN" altLang="en-US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" name="Rectangle 78"/>
          <p:cNvSpPr>
            <a:spLocks noChangeArrowheads="1"/>
          </p:cNvSpPr>
          <p:nvPr/>
        </p:nvSpPr>
        <p:spPr bwMode="auto">
          <a:xfrm>
            <a:off x="3000376" y="2198737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◎</a:t>
            </a:r>
            <a:endParaRPr lang="zh-CN" altLang="en-US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1" grpId="0" bldLvl="0" animBg="1" autoUpdateAnimBg="0"/>
      <p:bldP spid="66" grpId="0" autoUpdateAnimBg="0"/>
      <p:bldP spid="67" grpId="0" autoUpdateAnimBg="0"/>
      <p:bldP spid="68" grpId="0" autoUpdateAnimBg="0"/>
      <p:bldP spid="69" grpId="0" autoUpdateAnimBg="0"/>
      <p:bldP spid="70" grpId="0" autoUpdateAnimBg="0"/>
      <p:bldP spid="70" grpId="1" autoUpdateAnimBg="0"/>
      <p:bldP spid="71" grpId="0" autoUpdateAnimBg="0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autoUpdateAnimBg="0"/>
      <p:bldP spid="93" grpId="0" autoUpdateAnimBg="0"/>
      <p:bldP spid="94" grpId="0" autoUpdateAnimBg="0"/>
      <p:bldP spid="95" grpId="0" autoUpdateAnimBg="0"/>
      <p:bldP spid="96" grpId="0" autoUpdateAnimBg="0"/>
      <p:bldP spid="97" grpId="0" autoUpdateAnimBg="0"/>
      <p:bldP spid="98" grpId="0" autoUpdateAnimBg="0"/>
      <p:bldP spid="99" grpId="0" autoUpdateAnimBg="0"/>
      <p:bldP spid="100" grpId="0" autoUpdateAnimBg="0"/>
      <p:bldP spid="101" grpId="0" autoUpdateAnimBg="0"/>
      <p:bldP spid="102" grpId="0" autoUpdateAnimBg="0"/>
      <p:bldP spid="103" grpId="0" autoUpdateAnimBg="0"/>
      <p:bldP spid="104" grpId="0" autoUpdateAnimBg="0"/>
      <p:bldP spid="105" grpId="0" autoUpdateAnimBg="0"/>
      <p:bldP spid="106" grpId="0" autoUpdateAnimBg="0"/>
      <p:bldP spid="107" grpId="0" autoUpdateAnimBg="0"/>
      <p:bldP spid="108" grpId="0" autoUpdateAnimBg="0"/>
      <p:bldP spid="109" grpId="0" autoUpdateAnimBg="0"/>
      <p:bldP spid="110" grpId="0" autoUpdateAnimBg="0"/>
      <p:bldP spid="111" grpId="0" autoUpdateAnimBg="0"/>
      <p:bldP spid="11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108"/>
          <p:cNvSpPr>
            <a:spLocks noChangeArrowheads="1"/>
          </p:cNvSpPr>
          <p:nvPr/>
        </p:nvSpPr>
        <p:spPr bwMode="auto">
          <a:xfrm>
            <a:off x="2961955" y="1976269"/>
            <a:ext cx="431800" cy="21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99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CC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AutoShape 109"/>
          <p:cNvSpPr>
            <a:spLocks noChangeArrowheads="1"/>
          </p:cNvSpPr>
          <p:nvPr/>
        </p:nvSpPr>
        <p:spPr bwMode="auto">
          <a:xfrm>
            <a:off x="5624185" y="3540028"/>
            <a:ext cx="468000" cy="21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99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AutoShape 110"/>
          <p:cNvSpPr>
            <a:spLocks noChangeArrowheads="1"/>
          </p:cNvSpPr>
          <p:nvPr/>
        </p:nvSpPr>
        <p:spPr bwMode="auto">
          <a:xfrm>
            <a:off x="4212084" y="2609055"/>
            <a:ext cx="215900" cy="324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99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75"/>
          <p:cNvSpPr txBox="1">
            <a:spLocks noChangeArrowheads="1"/>
          </p:cNvSpPr>
          <p:nvPr/>
        </p:nvSpPr>
        <p:spPr bwMode="auto">
          <a:xfrm>
            <a:off x="1129379" y="1204300"/>
            <a:ext cx="1892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收集数据</a:t>
            </a:r>
            <a:endParaRPr lang="zh-CN" altLang="en-US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114"/>
          <p:cNvSpPr>
            <a:spLocks noChangeArrowheads="1"/>
          </p:cNvSpPr>
          <p:nvPr/>
        </p:nvSpPr>
        <p:spPr bwMode="auto">
          <a:xfrm>
            <a:off x="703597" y="1564905"/>
            <a:ext cx="2212220" cy="1008113"/>
          </a:xfrm>
          <a:prstGeom prst="rect">
            <a:avLst/>
          </a:prstGeom>
          <a:solidFill>
            <a:schemeClr val="bg1"/>
          </a:solidFill>
          <a:ln w="19050">
            <a:solidFill>
              <a:schemeClr val="hlink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" name="Picture 147"/>
          <p:cNvPicPr preferRelativeResize="0">
            <a:picLocks noChangeAspect="1" noChangeArrowheads="1"/>
          </p:cNvPicPr>
          <p:nvPr/>
        </p:nvPicPr>
        <p:blipFill>
          <a:blip r:embed="rId1" cstate="email"/>
          <a:srcRect l="2319" t="4134" r="2881" b="8112"/>
          <a:stretch>
            <a:fillRect/>
          </a:stretch>
        </p:blipFill>
        <p:spPr bwMode="auto">
          <a:xfrm>
            <a:off x="3419876" y="1564903"/>
            <a:ext cx="2004459" cy="1002812"/>
          </a:xfrm>
          <a:prstGeom prst="rect">
            <a:avLst/>
          </a:prstGeom>
          <a:noFill/>
          <a:ln w="190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148"/>
          <p:cNvSpPr>
            <a:spLocks noChangeArrowheads="1"/>
          </p:cNvSpPr>
          <p:nvPr/>
        </p:nvSpPr>
        <p:spPr bwMode="auto">
          <a:xfrm>
            <a:off x="3851924" y="1204300"/>
            <a:ext cx="1646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分段整理</a:t>
            </a:r>
            <a:endParaRPr lang="zh-CN" altLang="en-US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98"/>
          <p:cNvSpPr>
            <a:spLocks noChangeArrowheads="1"/>
          </p:cNvSpPr>
          <p:nvPr/>
        </p:nvSpPr>
        <p:spPr bwMode="auto">
          <a:xfrm>
            <a:off x="3203848" y="3149079"/>
            <a:ext cx="2360220" cy="997794"/>
          </a:xfrm>
          <a:prstGeom prst="rect">
            <a:avLst/>
          </a:prstGeom>
          <a:solidFill>
            <a:schemeClr val="bg1"/>
          </a:solidFill>
          <a:ln w="19050">
            <a:solidFill>
              <a:schemeClr val="hlink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 Box 96"/>
          <p:cNvSpPr txBox="1">
            <a:spLocks noChangeArrowheads="1"/>
          </p:cNvSpPr>
          <p:nvPr/>
        </p:nvSpPr>
        <p:spPr bwMode="auto">
          <a:xfrm>
            <a:off x="3714215" y="2780618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描述数据</a:t>
            </a:r>
            <a:endParaRPr lang="zh-CN" altLang="en-US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Picture 15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05573" y="3199638"/>
            <a:ext cx="2216895" cy="905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 Box 100"/>
          <p:cNvSpPr txBox="1">
            <a:spLocks noChangeArrowheads="1"/>
          </p:cNvSpPr>
          <p:nvPr/>
        </p:nvSpPr>
        <p:spPr bwMode="auto">
          <a:xfrm>
            <a:off x="6351455" y="2781902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分析数据</a:t>
            </a:r>
            <a:endParaRPr lang="zh-CN" altLang="en-US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102"/>
          <p:cNvSpPr>
            <a:spLocks noChangeArrowheads="1"/>
          </p:cNvSpPr>
          <p:nvPr/>
        </p:nvSpPr>
        <p:spPr bwMode="auto">
          <a:xfrm>
            <a:off x="6119981" y="3153774"/>
            <a:ext cx="1994157" cy="993101"/>
          </a:xfrm>
          <a:prstGeom prst="rect">
            <a:avLst/>
          </a:prstGeom>
          <a:solidFill>
            <a:schemeClr val="bg1"/>
          </a:solidFill>
          <a:ln w="19050">
            <a:solidFill>
              <a:schemeClr val="hlink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" name="Picture 1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251175"/>
            <a:ext cx="18859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 Box 159"/>
          <p:cNvSpPr txBox="1">
            <a:spLocks noChangeArrowheads="1"/>
          </p:cNvSpPr>
          <p:nvPr/>
        </p:nvSpPr>
        <p:spPr bwMode="auto">
          <a:xfrm>
            <a:off x="1148084" y="641352"/>
            <a:ext cx="7884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想一想，刚才我们经历了一个怎样的统计过程？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1297" y="1595418"/>
            <a:ext cx="1999632" cy="977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/>
      <p:bldP spid="32" grpId="0" bldLvl="0" animBg="1"/>
      <p:bldP spid="35" grpId="0" bldLvl="0" animBg="1"/>
      <p:bldP spid="38" grpId="0"/>
      <p:bldP spid="3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195"/>
          <p:cNvSpPr txBox="1">
            <a:spLocks noChangeArrowheads="1"/>
          </p:cNvSpPr>
          <p:nvPr/>
        </p:nvSpPr>
        <p:spPr bwMode="auto">
          <a:xfrm>
            <a:off x="468312" y="922463"/>
            <a:ext cx="86756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生活中，我们常用分段统计表来描述和分析数据。如：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Picture 194" descr="10197997_142644140000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758" y="1357209"/>
            <a:ext cx="3384178" cy="20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Group 7"/>
          <p:cNvGrpSpPr/>
          <p:nvPr/>
        </p:nvGrpSpPr>
        <p:grpSpPr bwMode="auto">
          <a:xfrm>
            <a:off x="3924499" y="3417813"/>
            <a:ext cx="4305300" cy="1462089"/>
            <a:chOff x="-45" y="-12"/>
            <a:chExt cx="2712" cy="921"/>
          </a:xfrm>
        </p:grpSpPr>
        <p:sp>
          <p:nvSpPr>
            <p:cNvPr id="43" name="Rectangle 133"/>
            <p:cNvSpPr>
              <a:spLocks noChangeArrowheads="1"/>
            </p:cNvSpPr>
            <p:nvPr/>
          </p:nvSpPr>
          <p:spPr bwMode="auto">
            <a:xfrm>
              <a:off x="-45" y="-12"/>
              <a:ext cx="2712" cy="349"/>
            </a:xfrm>
            <a:prstGeom prst="rect">
              <a:avLst/>
            </a:prstGeom>
            <a:solidFill>
              <a:schemeClr val="bg1">
                <a:alpha val="3098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1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全国环保重点城市空气质量日报统计表</a:t>
              </a:r>
              <a:endParaRPr lang="zh-CN" altLang="en-US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zh-CN" altLang="en-US" sz="1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</a:t>
              </a:r>
              <a:r>
                <a:rPr lang="zh-CN" altLang="en-US" sz="18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                                                                </a:t>
              </a:r>
              <a:endParaRPr lang="zh-CN" altLang="en-US" sz="4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Rectangle 135"/>
            <p:cNvSpPr>
              <a:spLocks noChangeArrowheads="1"/>
            </p:cNvSpPr>
            <p:nvPr/>
          </p:nvSpPr>
          <p:spPr bwMode="auto">
            <a:xfrm>
              <a:off x="1759" y="560"/>
              <a:ext cx="581" cy="332"/>
            </a:xfrm>
            <a:prstGeom prst="rect">
              <a:avLst/>
            </a:prstGeom>
            <a:solidFill>
              <a:schemeClr val="accent2">
                <a:alpha val="5215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Rectangle 136"/>
            <p:cNvSpPr>
              <a:spLocks noChangeArrowheads="1"/>
            </p:cNvSpPr>
            <p:nvPr/>
          </p:nvSpPr>
          <p:spPr bwMode="auto">
            <a:xfrm>
              <a:off x="1173" y="560"/>
              <a:ext cx="581" cy="332"/>
            </a:xfrm>
            <a:prstGeom prst="rect">
              <a:avLst/>
            </a:prstGeom>
            <a:solidFill>
              <a:schemeClr val="accent2">
                <a:alpha val="5215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Rectangle 137"/>
            <p:cNvSpPr>
              <a:spLocks noChangeArrowheads="1"/>
            </p:cNvSpPr>
            <p:nvPr/>
          </p:nvSpPr>
          <p:spPr bwMode="auto">
            <a:xfrm>
              <a:off x="586" y="560"/>
              <a:ext cx="581" cy="332"/>
            </a:xfrm>
            <a:prstGeom prst="rect">
              <a:avLst/>
            </a:prstGeom>
            <a:solidFill>
              <a:schemeClr val="accent2">
                <a:alpha val="5215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Rectangle 138"/>
            <p:cNvSpPr>
              <a:spLocks noChangeArrowheads="1"/>
            </p:cNvSpPr>
            <p:nvPr/>
          </p:nvSpPr>
          <p:spPr bwMode="auto">
            <a:xfrm>
              <a:off x="8" y="549"/>
              <a:ext cx="581" cy="332"/>
            </a:xfrm>
            <a:prstGeom prst="rect">
              <a:avLst/>
            </a:prstGeom>
            <a:solidFill>
              <a:schemeClr val="accent2">
                <a:alpha val="5215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zh-CN" altLang="en-US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城市个数</a:t>
              </a:r>
              <a:endParaRPr lang="zh-CN" altLang="en-US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Rectangle 140"/>
            <p:cNvSpPr>
              <a:spLocks noChangeArrowheads="1"/>
            </p:cNvSpPr>
            <p:nvPr/>
          </p:nvSpPr>
          <p:spPr bwMode="auto">
            <a:xfrm>
              <a:off x="1769" y="230"/>
              <a:ext cx="581" cy="332"/>
            </a:xfrm>
            <a:prstGeom prst="rect">
              <a:avLst/>
            </a:prstGeom>
            <a:solidFill>
              <a:schemeClr val="accent2">
                <a:alpha val="5215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en-US" altLang="zh-CN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101</a:t>
              </a:r>
              <a:r>
                <a:rPr lang="zh-CN" altLang="en-US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～ </a:t>
              </a:r>
              <a:r>
                <a:rPr lang="en-US" altLang="zh-CN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150</a:t>
              </a:r>
              <a:endParaRPr lang="en-US" altLang="zh-CN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Rectangle 141"/>
            <p:cNvSpPr>
              <a:spLocks noChangeArrowheads="1"/>
            </p:cNvSpPr>
            <p:nvPr/>
          </p:nvSpPr>
          <p:spPr bwMode="auto">
            <a:xfrm>
              <a:off x="1173" y="230"/>
              <a:ext cx="581" cy="332"/>
            </a:xfrm>
            <a:prstGeom prst="rect">
              <a:avLst/>
            </a:prstGeom>
            <a:solidFill>
              <a:schemeClr val="accent2">
                <a:alpha val="5215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en-US" altLang="zh-CN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51</a:t>
              </a:r>
              <a:r>
                <a:rPr lang="zh-CN" altLang="en-US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～</a:t>
              </a:r>
              <a:r>
                <a:rPr lang="en-US" altLang="zh-CN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100</a:t>
              </a:r>
              <a:endParaRPr lang="en-US" altLang="zh-CN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Rectangle 142"/>
            <p:cNvSpPr>
              <a:spLocks noChangeArrowheads="1"/>
            </p:cNvSpPr>
            <p:nvPr/>
          </p:nvSpPr>
          <p:spPr bwMode="auto">
            <a:xfrm>
              <a:off x="586" y="230"/>
              <a:ext cx="581" cy="332"/>
            </a:xfrm>
            <a:prstGeom prst="rect">
              <a:avLst/>
            </a:prstGeom>
            <a:solidFill>
              <a:schemeClr val="accent2">
                <a:alpha val="5215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en-US" altLang="zh-CN" sz="1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1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～</a:t>
              </a:r>
              <a:r>
                <a:rPr lang="en-US" altLang="zh-CN" sz="1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50</a:t>
              </a:r>
              <a:endPara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Rectangle 143"/>
            <p:cNvSpPr>
              <a:spLocks noChangeArrowheads="1"/>
            </p:cNvSpPr>
            <p:nvPr/>
          </p:nvSpPr>
          <p:spPr bwMode="auto">
            <a:xfrm>
              <a:off x="0" y="224"/>
              <a:ext cx="581" cy="332"/>
            </a:xfrm>
            <a:prstGeom prst="rect">
              <a:avLst/>
            </a:prstGeom>
            <a:solidFill>
              <a:schemeClr val="accent2">
                <a:alpha val="5215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zh-CN" altLang="en-US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污染指数</a:t>
              </a:r>
              <a:endParaRPr lang="zh-CN" altLang="en-US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Line 163"/>
            <p:cNvSpPr>
              <a:spLocks noChangeShapeType="1"/>
            </p:cNvSpPr>
            <p:nvPr/>
          </p:nvSpPr>
          <p:spPr bwMode="auto">
            <a:xfrm>
              <a:off x="0" y="230"/>
              <a:ext cx="2344" cy="0"/>
            </a:xfrm>
            <a:prstGeom prst="line">
              <a:avLst/>
            </a:prstGeom>
            <a:noFill/>
            <a:ln w="19050" cap="sq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Line 164"/>
            <p:cNvSpPr>
              <a:spLocks noChangeShapeType="1"/>
            </p:cNvSpPr>
            <p:nvPr/>
          </p:nvSpPr>
          <p:spPr bwMode="auto">
            <a:xfrm>
              <a:off x="0" y="569"/>
              <a:ext cx="234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Line 165"/>
            <p:cNvSpPr>
              <a:spLocks noChangeShapeType="1"/>
            </p:cNvSpPr>
            <p:nvPr/>
          </p:nvSpPr>
          <p:spPr bwMode="auto">
            <a:xfrm>
              <a:off x="0" y="909"/>
              <a:ext cx="2344" cy="0"/>
            </a:xfrm>
            <a:prstGeom prst="line">
              <a:avLst/>
            </a:prstGeom>
            <a:noFill/>
            <a:ln w="19050" cap="sq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Line 166"/>
            <p:cNvSpPr>
              <a:spLocks noChangeShapeType="1"/>
            </p:cNvSpPr>
            <p:nvPr/>
          </p:nvSpPr>
          <p:spPr bwMode="auto">
            <a:xfrm>
              <a:off x="0" y="230"/>
              <a:ext cx="0" cy="679"/>
            </a:xfrm>
            <a:prstGeom prst="line">
              <a:avLst/>
            </a:prstGeom>
            <a:noFill/>
            <a:ln w="19050" cap="sq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Line 167"/>
            <p:cNvSpPr>
              <a:spLocks noChangeShapeType="1"/>
            </p:cNvSpPr>
            <p:nvPr/>
          </p:nvSpPr>
          <p:spPr bwMode="auto">
            <a:xfrm>
              <a:off x="586" y="230"/>
              <a:ext cx="0" cy="679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Line 168"/>
            <p:cNvSpPr>
              <a:spLocks noChangeShapeType="1"/>
            </p:cNvSpPr>
            <p:nvPr/>
          </p:nvSpPr>
          <p:spPr bwMode="auto">
            <a:xfrm>
              <a:off x="1173" y="230"/>
              <a:ext cx="0" cy="679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169"/>
            <p:cNvSpPr>
              <a:spLocks noChangeShapeType="1"/>
            </p:cNvSpPr>
            <p:nvPr/>
          </p:nvSpPr>
          <p:spPr bwMode="auto">
            <a:xfrm>
              <a:off x="1759" y="230"/>
              <a:ext cx="0" cy="679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170"/>
            <p:cNvSpPr>
              <a:spLocks noChangeShapeType="1"/>
            </p:cNvSpPr>
            <p:nvPr/>
          </p:nvSpPr>
          <p:spPr bwMode="auto">
            <a:xfrm>
              <a:off x="2344" y="230"/>
              <a:ext cx="0" cy="679"/>
            </a:xfrm>
            <a:prstGeom prst="line">
              <a:avLst/>
            </a:prstGeom>
            <a:noFill/>
            <a:ln w="19050" cap="sq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195"/>
          <p:cNvSpPr txBox="1">
            <a:spLocks noChangeArrowheads="1"/>
          </p:cNvSpPr>
          <p:nvPr/>
        </p:nvSpPr>
        <p:spPr bwMode="auto">
          <a:xfrm>
            <a:off x="468312" y="563688"/>
            <a:ext cx="86756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生活中，我们常用分段统计表来描述和分析数据。如：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31" descr="2006032921074972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5578" y="1025352"/>
            <a:ext cx="3259735" cy="2018848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Group 30"/>
          <p:cNvGrpSpPr/>
          <p:nvPr/>
        </p:nvGrpSpPr>
        <p:grpSpPr bwMode="auto">
          <a:xfrm>
            <a:off x="3923536" y="2500786"/>
            <a:ext cx="4969845" cy="2376487"/>
            <a:chOff x="0" y="0"/>
            <a:chExt cx="2040" cy="1043"/>
          </a:xfrm>
        </p:grpSpPr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1951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>
                <a:ea typeface="黑体" panose="02010609060101010101" pitchFamily="49" charset="-122"/>
              </a:endParaRPr>
            </a:p>
          </p:txBody>
        </p:sp>
        <p:grpSp>
          <p:nvGrpSpPr>
            <p:cNvPr id="30" name="Group 7"/>
            <p:cNvGrpSpPr/>
            <p:nvPr/>
          </p:nvGrpSpPr>
          <p:grpSpPr bwMode="auto">
            <a:xfrm>
              <a:off x="21" y="150"/>
              <a:ext cx="2019" cy="689"/>
              <a:chOff x="-34" y="47"/>
              <a:chExt cx="2723" cy="748"/>
            </a:xfrm>
          </p:grpSpPr>
          <p:sp>
            <p:nvSpPr>
              <p:cNvPr id="31" name="Rectangle 8"/>
              <p:cNvSpPr>
                <a:spLocks noChangeArrowheads="1"/>
              </p:cNvSpPr>
              <p:nvPr/>
            </p:nvSpPr>
            <p:spPr bwMode="auto">
              <a:xfrm>
                <a:off x="62" y="47"/>
                <a:ext cx="2627" cy="249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zh-CN" altLang="en-US" sz="16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四年级二班女同学</a:t>
                </a:r>
                <a:r>
                  <a:rPr lang="en-US" altLang="zh-CN" sz="16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16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分钟仰卧起坐成绩统计表</a:t>
                </a:r>
                <a:endPara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zh-CN" altLang="en-US" sz="16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                    </a:t>
                </a:r>
                <a:r>
                  <a:rPr lang="zh-CN" altLang="en-US" sz="18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                                     </a:t>
                </a:r>
                <a:endParaRPr lang="zh-CN" altLang="en-US" sz="18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1961" y="612"/>
                <a:ext cx="493" cy="183"/>
              </a:xfrm>
              <a:prstGeom prst="rect">
                <a:avLst/>
              </a:prstGeom>
              <a:solidFill>
                <a:schemeClr val="accent2">
                  <a:alpha val="2901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en-US" altLang="zh-CN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Rectangle 10"/>
              <p:cNvSpPr>
                <a:spLocks noChangeArrowheads="1"/>
              </p:cNvSpPr>
              <p:nvPr/>
            </p:nvSpPr>
            <p:spPr bwMode="auto">
              <a:xfrm>
                <a:off x="1463" y="612"/>
                <a:ext cx="491" cy="183"/>
              </a:xfrm>
              <a:prstGeom prst="rect">
                <a:avLst/>
              </a:prstGeom>
              <a:solidFill>
                <a:schemeClr val="accent2">
                  <a:alpha val="2901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en-US" altLang="zh-CN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13</a:t>
                </a:r>
                <a:endPara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Rectangle 11"/>
              <p:cNvSpPr>
                <a:spLocks noChangeArrowheads="1"/>
              </p:cNvSpPr>
              <p:nvPr/>
            </p:nvSpPr>
            <p:spPr bwMode="auto">
              <a:xfrm>
                <a:off x="963" y="612"/>
                <a:ext cx="493" cy="183"/>
              </a:xfrm>
              <a:prstGeom prst="rect">
                <a:avLst/>
              </a:prstGeom>
              <a:solidFill>
                <a:schemeClr val="accent2">
                  <a:alpha val="2901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en-US" altLang="zh-CN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Rectangle 12"/>
              <p:cNvSpPr>
                <a:spLocks noChangeArrowheads="1"/>
              </p:cNvSpPr>
              <p:nvPr/>
            </p:nvSpPr>
            <p:spPr bwMode="auto">
              <a:xfrm>
                <a:off x="465" y="612"/>
                <a:ext cx="491" cy="183"/>
              </a:xfrm>
              <a:prstGeom prst="rect">
                <a:avLst/>
              </a:prstGeom>
              <a:solidFill>
                <a:schemeClr val="accent2">
                  <a:alpha val="2901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en-US" altLang="zh-CN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Rectangle 13"/>
              <p:cNvSpPr>
                <a:spLocks noChangeArrowheads="1"/>
              </p:cNvSpPr>
              <p:nvPr/>
            </p:nvSpPr>
            <p:spPr bwMode="auto">
              <a:xfrm>
                <a:off x="-34" y="612"/>
                <a:ext cx="493" cy="183"/>
              </a:xfrm>
              <a:prstGeom prst="rect">
                <a:avLst/>
              </a:prstGeom>
              <a:solidFill>
                <a:schemeClr val="accent2">
                  <a:alpha val="2901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/>
                <a:r>
                  <a:rPr lang="zh-CN" altLang="en-US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人 数</a:t>
                </a:r>
                <a:endParaRPr lang="zh-CN" altLang="en-US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Rectangle 14"/>
              <p:cNvSpPr>
                <a:spLocks noChangeArrowheads="1"/>
              </p:cNvSpPr>
              <p:nvPr/>
            </p:nvSpPr>
            <p:spPr bwMode="auto">
              <a:xfrm>
                <a:off x="1961" y="193"/>
                <a:ext cx="493" cy="402"/>
              </a:xfrm>
              <a:prstGeom prst="rect">
                <a:avLst/>
              </a:prstGeom>
              <a:solidFill>
                <a:schemeClr val="accent2">
                  <a:alpha val="2901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/>
                <a:r>
                  <a:rPr lang="en-US" altLang="zh-CN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50</a:t>
                </a:r>
                <a:r>
                  <a:rPr lang="zh-CN" altLang="en-US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～ </a:t>
                </a:r>
                <a:r>
                  <a:rPr lang="en-US" altLang="zh-CN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59</a:t>
                </a:r>
                <a:endPara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Rectangle 15"/>
              <p:cNvSpPr>
                <a:spLocks noChangeArrowheads="1"/>
              </p:cNvSpPr>
              <p:nvPr/>
            </p:nvSpPr>
            <p:spPr bwMode="auto">
              <a:xfrm>
                <a:off x="1463" y="193"/>
                <a:ext cx="491" cy="402"/>
              </a:xfrm>
              <a:prstGeom prst="rect">
                <a:avLst/>
              </a:prstGeom>
              <a:solidFill>
                <a:schemeClr val="accent2">
                  <a:alpha val="2901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/>
                <a:r>
                  <a:rPr lang="en-US" altLang="zh-CN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en-US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～ </a:t>
                </a:r>
                <a:r>
                  <a:rPr lang="en-US" altLang="zh-CN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49</a:t>
                </a:r>
                <a:endPara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Rectangle 16"/>
              <p:cNvSpPr>
                <a:spLocks noChangeArrowheads="1"/>
              </p:cNvSpPr>
              <p:nvPr/>
            </p:nvSpPr>
            <p:spPr bwMode="auto">
              <a:xfrm>
                <a:off x="963" y="193"/>
                <a:ext cx="493" cy="402"/>
              </a:xfrm>
              <a:prstGeom prst="rect">
                <a:avLst/>
              </a:prstGeom>
              <a:solidFill>
                <a:schemeClr val="accent2">
                  <a:alpha val="2901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/>
                <a:r>
                  <a:rPr lang="en-US" altLang="zh-CN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30 </a:t>
                </a:r>
                <a:r>
                  <a:rPr lang="zh-CN" altLang="en-US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～</a:t>
                </a:r>
                <a:r>
                  <a:rPr lang="en-US" altLang="zh-CN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39</a:t>
                </a:r>
                <a:endPara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Rectangle 17"/>
              <p:cNvSpPr>
                <a:spLocks noChangeArrowheads="1"/>
              </p:cNvSpPr>
              <p:nvPr/>
            </p:nvSpPr>
            <p:spPr bwMode="auto">
              <a:xfrm>
                <a:off x="464" y="193"/>
                <a:ext cx="491" cy="402"/>
              </a:xfrm>
              <a:prstGeom prst="rect">
                <a:avLst/>
              </a:prstGeom>
              <a:solidFill>
                <a:schemeClr val="accent2">
                  <a:alpha val="2901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/>
                <a:r>
                  <a:rPr lang="en-US" altLang="zh-CN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en-US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～</a:t>
                </a:r>
                <a:r>
                  <a:rPr lang="en-US" altLang="zh-CN" sz="16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29</a:t>
                </a:r>
                <a:endParaRPr lang="en-US" altLang="zh-CN" sz="16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Rectangle 18"/>
              <p:cNvSpPr>
                <a:spLocks noChangeArrowheads="1"/>
              </p:cNvSpPr>
              <p:nvPr/>
            </p:nvSpPr>
            <p:spPr bwMode="auto">
              <a:xfrm>
                <a:off x="-34" y="193"/>
                <a:ext cx="493" cy="402"/>
              </a:xfrm>
              <a:prstGeom prst="rect">
                <a:avLst/>
              </a:prstGeom>
              <a:solidFill>
                <a:schemeClr val="accent2">
                  <a:alpha val="2901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/>
                <a:r>
                  <a:rPr lang="zh-CN" altLang="en-US" sz="16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成绩 </a:t>
                </a:r>
                <a:r>
                  <a:rPr lang="en-US" altLang="zh-CN" sz="16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16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16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16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Line 19"/>
              <p:cNvSpPr>
                <a:spLocks noChangeShapeType="1"/>
              </p:cNvSpPr>
              <p:nvPr/>
            </p:nvSpPr>
            <p:spPr bwMode="auto">
              <a:xfrm>
                <a:off x="0" y="210"/>
                <a:ext cx="2461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Line 20"/>
              <p:cNvSpPr>
                <a:spLocks noChangeShapeType="1"/>
              </p:cNvSpPr>
              <p:nvPr/>
            </p:nvSpPr>
            <p:spPr bwMode="auto">
              <a:xfrm>
                <a:off x="0" y="795"/>
                <a:ext cx="2461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Line 21"/>
              <p:cNvSpPr>
                <a:spLocks noChangeShapeType="1"/>
              </p:cNvSpPr>
              <p:nvPr/>
            </p:nvSpPr>
            <p:spPr bwMode="auto">
              <a:xfrm>
                <a:off x="0" y="210"/>
                <a:ext cx="0" cy="402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Line 22"/>
              <p:cNvSpPr>
                <a:spLocks noChangeShapeType="1"/>
              </p:cNvSpPr>
              <p:nvPr/>
            </p:nvSpPr>
            <p:spPr bwMode="auto">
              <a:xfrm>
                <a:off x="2461" y="210"/>
                <a:ext cx="0" cy="58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Line 23"/>
              <p:cNvSpPr>
                <a:spLocks noChangeShapeType="1"/>
              </p:cNvSpPr>
              <p:nvPr/>
            </p:nvSpPr>
            <p:spPr bwMode="auto">
              <a:xfrm>
                <a:off x="0" y="612"/>
                <a:ext cx="2461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Line 24"/>
              <p:cNvSpPr>
                <a:spLocks noChangeShapeType="1"/>
              </p:cNvSpPr>
              <p:nvPr/>
            </p:nvSpPr>
            <p:spPr bwMode="auto">
              <a:xfrm>
                <a:off x="0" y="612"/>
                <a:ext cx="0" cy="18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Line 25"/>
              <p:cNvSpPr>
                <a:spLocks noChangeShapeType="1"/>
              </p:cNvSpPr>
              <p:nvPr/>
            </p:nvSpPr>
            <p:spPr bwMode="auto">
              <a:xfrm>
                <a:off x="493" y="210"/>
                <a:ext cx="0" cy="58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Line 26"/>
              <p:cNvSpPr>
                <a:spLocks noChangeShapeType="1"/>
              </p:cNvSpPr>
              <p:nvPr/>
            </p:nvSpPr>
            <p:spPr bwMode="auto">
              <a:xfrm>
                <a:off x="984" y="210"/>
                <a:ext cx="0" cy="58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Line 27"/>
              <p:cNvSpPr>
                <a:spLocks noChangeShapeType="1"/>
              </p:cNvSpPr>
              <p:nvPr/>
            </p:nvSpPr>
            <p:spPr bwMode="auto">
              <a:xfrm>
                <a:off x="1477" y="210"/>
                <a:ext cx="0" cy="58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Line 28"/>
              <p:cNvSpPr>
                <a:spLocks noChangeShapeType="1"/>
              </p:cNvSpPr>
              <p:nvPr/>
            </p:nvSpPr>
            <p:spPr bwMode="auto">
              <a:xfrm>
                <a:off x="1968" y="210"/>
                <a:ext cx="0" cy="58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a56ee70c-f049-4b7a-9a18-103cc8927c2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1573</Words>
  <Application>WPS 演示</Application>
  <PresentationFormat>全屏显示(16:9)</PresentationFormat>
  <Paragraphs>466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微软雅黑</vt:lpstr>
      <vt:lpstr>华文楷体</vt:lpstr>
      <vt:lpstr>Times New Roman</vt:lpstr>
      <vt:lpstr>楷体_GB2312</vt:lpstr>
      <vt:lpstr>新宋体</vt:lpstr>
      <vt:lpstr>楷体</vt:lpstr>
      <vt:lpstr>幼圆</vt:lpstr>
      <vt:lpstr>Calibri</vt:lpstr>
      <vt:lpstr>等线</vt:lpstr>
      <vt:lpstr>Arial</vt:lpstr>
      <vt:lpstr>Arial Unicode MS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89</cp:revision>
  <dcterms:created xsi:type="dcterms:W3CDTF">2018-09-11T05:46:00Z</dcterms:created>
  <dcterms:modified xsi:type="dcterms:W3CDTF">2023-02-06T12:07:06Z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018A5DA221A447FF884BB6962F450EBE</vt:lpwstr>
  </property>
</Properties>
</file>