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33" r:id="rId3"/>
    <p:sldId id="510" r:id="rId4"/>
    <p:sldId id="522" r:id="rId5"/>
    <p:sldId id="529" r:id="rId6"/>
    <p:sldId id="530" r:id="rId7"/>
    <p:sldId id="531" r:id="rId8"/>
    <p:sldId id="517" r:id="rId9"/>
    <p:sldId id="527" r:id="rId10"/>
    <p:sldId id="502" r:id="rId11"/>
    <p:sldId id="532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Calibri" panose="020F0502020204030204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Arial Unicode MS" panose="020B0604020202020204" pitchFamily="34" charset="-122"/>
      <p:regular r:id="rId27"/>
    </p:embeddedFont>
    <p:embeddedFont>
      <p:font typeface="楷体_GB2312" panose="02010609030101010101" charset="-122"/>
      <p:regular r:id="rId28"/>
    </p:embeddedFont>
  </p:embeddedFontLst>
  <p:custDataLst>
    <p:tags r:id="rId29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9900"/>
    <a:srgbClr val="FF0000"/>
    <a:srgbClr val="0000FF"/>
    <a:srgbClr val="FF9933"/>
    <a:srgbClr val="AFF22A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8569" autoAdjust="0"/>
  </p:normalViewPr>
  <p:slideViewPr>
    <p:cSldViewPr>
      <p:cViewPr varScale="1">
        <p:scale>
          <a:sx n="152" d="100"/>
          <a:sy n="152" d="100"/>
        </p:scale>
        <p:origin x="-444" y="-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9367AC-BCB7-4187-93D1-9498EC65523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F5CB0B0-9AAC-4B5D-937B-D99B809D44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平移、旋转和轴对称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认识图形的平移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图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形的平移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89768" y="4413686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629457"/>
            <a:ext cx="33845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平移、旋转和轴对称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2"/>
          <p:cNvGrpSpPr/>
          <p:nvPr/>
        </p:nvGrpSpPr>
        <p:grpSpPr bwMode="auto">
          <a:xfrm rot="-5400000">
            <a:off x="95399" y="1048196"/>
            <a:ext cx="4271963" cy="3095625"/>
            <a:chOff x="431" y="709"/>
            <a:chExt cx="2691" cy="1950"/>
          </a:xfrm>
        </p:grpSpPr>
        <p:pic>
          <p:nvPicPr>
            <p:cNvPr id="14373" name="Picture 3" descr="xiaoge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grayscl/>
              <a:lum bright="-6000" contrast="-100000"/>
            </a:blip>
            <a:srcRect/>
            <a:stretch>
              <a:fillRect/>
            </a:stretch>
          </p:blipFill>
          <p:spPr bwMode="auto">
            <a:xfrm>
              <a:off x="431" y="709"/>
              <a:ext cx="1385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4" name="Picture 4" descr="xiaoge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grayscl/>
              <a:lum bright="-6000" contrast="-100000"/>
            </a:blip>
            <a:srcRect/>
            <a:stretch>
              <a:fillRect/>
            </a:stretch>
          </p:blipFill>
          <p:spPr bwMode="auto">
            <a:xfrm>
              <a:off x="1737" y="709"/>
              <a:ext cx="1385" cy="1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41" name="Group 5"/>
          <p:cNvGrpSpPr/>
          <p:nvPr/>
        </p:nvGrpSpPr>
        <p:grpSpPr bwMode="auto">
          <a:xfrm>
            <a:off x="1563043" y="1006127"/>
            <a:ext cx="287337" cy="1038225"/>
            <a:chOff x="1111" y="1370"/>
            <a:chExt cx="181" cy="654"/>
          </a:xfrm>
        </p:grpSpPr>
        <p:sp>
          <p:nvSpPr>
            <p:cNvPr id="14371" name="AutoShape 6"/>
            <p:cNvSpPr>
              <a:spLocks noChangeArrowheads="1"/>
            </p:cNvSpPr>
            <p:nvPr/>
          </p:nvSpPr>
          <p:spPr bwMode="auto">
            <a:xfrm>
              <a:off x="1120" y="1370"/>
              <a:ext cx="169" cy="331"/>
            </a:xfrm>
            <a:prstGeom prst="diamond">
              <a:avLst/>
            </a:prstGeom>
            <a:noFill/>
            <a:ln w="25400">
              <a:solidFill>
                <a:srgbClr val="FF9900"/>
              </a:solidFill>
              <a:prstDash val="sys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2" name="Rectangle 7"/>
            <p:cNvSpPr>
              <a:spLocks noChangeArrowheads="1"/>
            </p:cNvSpPr>
            <p:nvPr/>
          </p:nvSpPr>
          <p:spPr bwMode="auto">
            <a:xfrm>
              <a:off x="1111" y="1706"/>
              <a:ext cx="181" cy="31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prstDash val="sys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42" name="Group 8"/>
          <p:cNvGrpSpPr/>
          <p:nvPr/>
        </p:nvGrpSpPr>
        <p:grpSpPr bwMode="auto">
          <a:xfrm>
            <a:off x="2628255" y="1050577"/>
            <a:ext cx="273050" cy="952500"/>
            <a:chOff x="1111" y="1370"/>
            <a:chExt cx="181" cy="654"/>
          </a:xfrm>
        </p:grpSpPr>
        <p:sp>
          <p:nvSpPr>
            <p:cNvPr id="14369" name="AutoShape 9"/>
            <p:cNvSpPr>
              <a:spLocks noChangeArrowheads="1"/>
            </p:cNvSpPr>
            <p:nvPr/>
          </p:nvSpPr>
          <p:spPr bwMode="auto">
            <a:xfrm>
              <a:off x="1120" y="1370"/>
              <a:ext cx="169" cy="331"/>
            </a:xfrm>
            <a:prstGeom prst="diamond">
              <a:avLst/>
            </a:prstGeom>
            <a:noFill/>
            <a:ln w="34925">
              <a:solidFill>
                <a:srgbClr val="FF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0" name="Rectangle 10"/>
            <p:cNvSpPr>
              <a:spLocks noChangeArrowheads="1"/>
            </p:cNvSpPr>
            <p:nvPr/>
          </p:nvSpPr>
          <p:spPr bwMode="auto">
            <a:xfrm>
              <a:off x="1111" y="1706"/>
              <a:ext cx="181" cy="318"/>
            </a:xfrm>
            <a:prstGeom prst="rect">
              <a:avLst/>
            </a:prstGeom>
            <a:noFill/>
            <a:ln w="34925">
              <a:solidFill>
                <a:srgbClr val="FF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43" name="Group 11"/>
          <p:cNvGrpSpPr/>
          <p:nvPr/>
        </p:nvGrpSpPr>
        <p:grpSpPr bwMode="auto">
          <a:xfrm>
            <a:off x="2610793" y="2822227"/>
            <a:ext cx="766762" cy="1525588"/>
            <a:chOff x="585" y="2496"/>
            <a:chExt cx="529" cy="1025"/>
          </a:xfrm>
        </p:grpSpPr>
        <p:sp>
          <p:nvSpPr>
            <p:cNvPr id="14367" name="AutoShape 12"/>
            <p:cNvSpPr>
              <a:spLocks noChangeArrowheads="1"/>
            </p:cNvSpPr>
            <p:nvPr/>
          </p:nvSpPr>
          <p:spPr bwMode="auto">
            <a:xfrm rot="-5400000">
              <a:off x="257" y="2824"/>
              <a:ext cx="1025" cy="369"/>
            </a:xfrm>
            <a:prstGeom prst="triangle">
              <a:avLst>
                <a:gd name="adj" fmla="val 50000"/>
              </a:avLst>
            </a:prstGeom>
            <a:noFill/>
            <a:ln w="25400" algn="ctr">
              <a:solidFill>
                <a:srgbClr val="FF9900"/>
              </a:solidFill>
              <a:prstDash val="sys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8" name="AutoShape 13"/>
            <p:cNvSpPr>
              <a:spLocks noChangeArrowheads="1"/>
            </p:cNvSpPr>
            <p:nvPr/>
          </p:nvSpPr>
          <p:spPr bwMode="auto">
            <a:xfrm rot="5400000">
              <a:off x="718" y="2943"/>
              <a:ext cx="635" cy="157"/>
            </a:xfrm>
            <a:custGeom>
              <a:avLst/>
              <a:gdLst>
                <a:gd name="T0" fmla="*/ 556 w 21600"/>
                <a:gd name="T1" fmla="*/ 79 h 21600"/>
                <a:gd name="T2" fmla="*/ 318 w 21600"/>
                <a:gd name="T3" fmla="*/ 157 h 21600"/>
                <a:gd name="T4" fmla="*/ 79 w 21600"/>
                <a:gd name="T5" fmla="*/ 79 h 21600"/>
                <a:gd name="T6" fmla="*/ 31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0 w 21600"/>
                <a:gd name="T13" fmla="*/ 4540 h 21600"/>
                <a:gd name="T14" fmla="*/ 17110 w 21600"/>
                <a:gd name="T15" fmla="*/ 170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algn="ctr">
              <a:solidFill>
                <a:srgbClr val="FF9900"/>
              </a:solidFill>
              <a:prstDash val="sysDot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44" name="Line 14"/>
          <p:cNvSpPr>
            <a:spLocks noChangeShapeType="1"/>
          </p:cNvSpPr>
          <p:nvPr/>
        </p:nvSpPr>
        <p:spPr bwMode="auto">
          <a:xfrm>
            <a:off x="1980555" y="1539527"/>
            <a:ext cx="57626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Line 15"/>
          <p:cNvSpPr>
            <a:spLocks noChangeShapeType="1"/>
          </p:cNvSpPr>
          <p:nvPr/>
        </p:nvSpPr>
        <p:spPr bwMode="auto">
          <a:xfrm rot="10800000">
            <a:off x="2147243" y="3620740"/>
            <a:ext cx="409575" cy="793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6" name="Group 16"/>
          <p:cNvGrpSpPr/>
          <p:nvPr/>
        </p:nvGrpSpPr>
        <p:grpSpPr bwMode="auto">
          <a:xfrm>
            <a:off x="1283643" y="2793652"/>
            <a:ext cx="839787" cy="1627188"/>
            <a:chOff x="585" y="2496"/>
            <a:chExt cx="529" cy="1025"/>
          </a:xfrm>
        </p:grpSpPr>
        <p:sp>
          <p:nvSpPr>
            <p:cNvPr id="14365" name="AutoShape 17"/>
            <p:cNvSpPr>
              <a:spLocks noChangeArrowheads="1"/>
            </p:cNvSpPr>
            <p:nvPr/>
          </p:nvSpPr>
          <p:spPr bwMode="auto">
            <a:xfrm rot="-5400000">
              <a:off x="257" y="2824"/>
              <a:ext cx="1025" cy="369"/>
            </a:xfrm>
            <a:prstGeom prst="triangle">
              <a:avLst>
                <a:gd name="adj" fmla="val 50000"/>
              </a:avLst>
            </a:prstGeom>
            <a:noFill/>
            <a:ln w="31750" algn="ctr">
              <a:solidFill>
                <a:srgbClr val="FF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6" name="AutoShape 18"/>
            <p:cNvSpPr>
              <a:spLocks noChangeArrowheads="1"/>
            </p:cNvSpPr>
            <p:nvPr/>
          </p:nvSpPr>
          <p:spPr bwMode="auto">
            <a:xfrm rot="5400000">
              <a:off x="718" y="2943"/>
              <a:ext cx="635" cy="157"/>
            </a:xfrm>
            <a:custGeom>
              <a:avLst/>
              <a:gdLst>
                <a:gd name="T0" fmla="*/ 556 w 21600"/>
                <a:gd name="T1" fmla="*/ 79 h 21600"/>
                <a:gd name="T2" fmla="*/ 318 w 21600"/>
                <a:gd name="T3" fmla="*/ 157 h 21600"/>
                <a:gd name="T4" fmla="*/ 79 w 21600"/>
                <a:gd name="T5" fmla="*/ 79 h 21600"/>
                <a:gd name="T6" fmla="*/ 31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0 w 21600"/>
                <a:gd name="T13" fmla="*/ 4540 h 21600"/>
                <a:gd name="T14" fmla="*/ 17110 w 21600"/>
                <a:gd name="T15" fmla="*/ 170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0" algn="ctr">
              <a:solidFill>
                <a:srgbClr val="FF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47" name="Text Box 20"/>
          <p:cNvSpPr txBox="1">
            <a:spLocks noChangeArrowheads="1"/>
          </p:cNvSpPr>
          <p:nvPr/>
        </p:nvSpPr>
        <p:spPr bwMode="auto">
          <a:xfrm>
            <a:off x="3995936" y="1810097"/>
            <a:ext cx="4751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蜡烛向右平移了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8" name="Text Box 21"/>
          <p:cNvSpPr txBox="1">
            <a:spLocks noChangeArrowheads="1"/>
          </p:cNvSpPr>
          <p:nvPr/>
        </p:nvSpPr>
        <p:spPr bwMode="auto">
          <a:xfrm>
            <a:off x="4067944" y="3023145"/>
            <a:ext cx="42829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小鱼向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1" name="Oval 22"/>
          <p:cNvSpPr>
            <a:spLocks noChangeArrowheads="1"/>
          </p:cNvSpPr>
          <p:nvPr/>
        </p:nvSpPr>
        <p:spPr bwMode="auto">
          <a:xfrm>
            <a:off x="1245543" y="3557240"/>
            <a:ext cx="71437" cy="71437"/>
          </a:xfrm>
          <a:prstGeom prst="ellipse">
            <a:avLst/>
          </a:prstGeom>
          <a:solidFill>
            <a:schemeClr val="tx1"/>
          </a:solidFill>
          <a:ln w="1905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2" name="Oval 23"/>
          <p:cNvSpPr>
            <a:spLocks noChangeArrowheads="1"/>
          </p:cNvSpPr>
          <p:nvPr/>
        </p:nvSpPr>
        <p:spPr bwMode="auto">
          <a:xfrm>
            <a:off x="2585393" y="3569940"/>
            <a:ext cx="71437" cy="71437"/>
          </a:xfrm>
          <a:prstGeom prst="ellipse">
            <a:avLst/>
          </a:prstGeom>
          <a:solidFill>
            <a:schemeClr val="tx1"/>
          </a:solidFill>
          <a:ln w="1905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3" name="Oval 24"/>
          <p:cNvSpPr>
            <a:spLocks noChangeArrowheads="1"/>
          </p:cNvSpPr>
          <p:nvPr/>
        </p:nvSpPr>
        <p:spPr bwMode="auto">
          <a:xfrm>
            <a:off x="2844155" y="1252190"/>
            <a:ext cx="71438" cy="71437"/>
          </a:xfrm>
          <a:prstGeom prst="ellipse">
            <a:avLst/>
          </a:prstGeom>
          <a:solidFill>
            <a:schemeClr val="tx1"/>
          </a:solidFill>
          <a:ln w="1905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4" name="Oval 25"/>
          <p:cNvSpPr>
            <a:spLocks noChangeArrowheads="1"/>
          </p:cNvSpPr>
          <p:nvPr/>
        </p:nvSpPr>
        <p:spPr bwMode="auto">
          <a:xfrm>
            <a:off x="1807518" y="1237902"/>
            <a:ext cx="71437" cy="71438"/>
          </a:xfrm>
          <a:prstGeom prst="ellipse">
            <a:avLst/>
          </a:prstGeom>
          <a:solidFill>
            <a:schemeClr val="tx1"/>
          </a:solidFill>
          <a:ln w="1905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5" name="AutoShape 26"/>
          <p:cNvSpPr/>
          <p:nvPr/>
        </p:nvSpPr>
        <p:spPr bwMode="auto">
          <a:xfrm rot="-5400000">
            <a:off x="1914674" y="1070421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" name="AutoShape 27"/>
          <p:cNvSpPr/>
          <p:nvPr/>
        </p:nvSpPr>
        <p:spPr bwMode="auto">
          <a:xfrm rot="-5400000">
            <a:off x="2159149" y="1070421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" name="AutoShape 28"/>
          <p:cNvSpPr/>
          <p:nvPr/>
        </p:nvSpPr>
        <p:spPr bwMode="auto">
          <a:xfrm rot="-5400000">
            <a:off x="2433786" y="1070421"/>
            <a:ext cx="142875" cy="217488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8" name="AutoShape 29"/>
          <p:cNvSpPr/>
          <p:nvPr/>
        </p:nvSpPr>
        <p:spPr bwMode="auto">
          <a:xfrm rot="-5400000">
            <a:off x="2678261" y="1070421"/>
            <a:ext cx="142875" cy="217488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9" name="AutoShape 30"/>
          <p:cNvSpPr/>
          <p:nvPr/>
        </p:nvSpPr>
        <p:spPr bwMode="auto">
          <a:xfrm rot="-5400000">
            <a:off x="1368574" y="3418334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0" name="AutoShape 31"/>
          <p:cNvSpPr/>
          <p:nvPr/>
        </p:nvSpPr>
        <p:spPr bwMode="auto">
          <a:xfrm rot="-5400000">
            <a:off x="1643211" y="3418334"/>
            <a:ext cx="142875" cy="217488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1" name="AutoShape 32"/>
          <p:cNvSpPr/>
          <p:nvPr/>
        </p:nvSpPr>
        <p:spPr bwMode="auto">
          <a:xfrm rot="-5400000">
            <a:off x="1901974" y="3404046"/>
            <a:ext cx="142875" cy="217487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2" name="AutoShape 33"/>
          <p:cNvSpPr/>
          <p:nvPr/>
        </p:nvSpPr>
        <p:spPr bwMode="auto">
          <a:xfrm rot="-5400000">
            <a:off x="2160736" y="3404046"/>
            <a:ext cx="142875" cy="217488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3" name="AutoShape 34"/>
          <p:cNvSpPr/>
          <p:nvPr/>
        </p:nvSpPr>
        <p:spPr bwMode="auto">
          <a:xfrm rot="-5400000">
            <a:off x="2405211" y="3404046"/>
            <a:ext cx="142875" cy="217488"/>
          </a:xfrm>
          <a:prstGeom prst="rightBrace">
            <a:avLst>
              <a:gd name="adj1" fmla="val 12685"/>
              <a:gd name="adj2" fmla="val 50366"/>
            </a:avLst>
          </a:prstGeom>
          <a:noFill/>
          <a:ln w="63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4" name="Text Box 35"/>
          <p:cNvSpPr txBox="1">
            <a:spLocks noChangeArrowheads="1"/>
          </p:cNvSpPr>
          <p:nvPr/>
        </p:nvSpPr>
        <p:spPr bwMode="auto">
          <a:xfrm>
            <a:off x="7164090" y="1810097"/>
            <a:ext cx="576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5" name="Text Box 36"/>
          <p:cNvSpPr txBox="1">
            <a:spLocks noChangeArrowheads="1"/>
          </p:cNvSpPr>
          <p:nvPr/>
        </p:nvSpPr>
        <p:spPr bwMode="auto">
          <a:xfrm>
            <a:off x="7164089" y="3060749"/>
            <a:ext cx="576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" name="Text Box 37"/>
          <p:cNvSpPr txBox="1">
            <a:spLocks noChangeArrowheads="1"/>
          </p:cNvSpPr>
          <p:nvPr/>
        </p:nvSpPr>
        <p:spPr bwMode="auto">
          <a:xfrm>
            <a:off x="5292080" y="2988741"/>
            <a:ext cx="5032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 animBg="1"/>
      <p:bldP spid="281" grpId="1" animBg="1"/>
      <p:bldP spid="282" grpId="0" animBg="1"/>
      <p:bldP spid="282" grpId="1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/>
      <p:bldP spid="295" grpId="0"/>
      <p:bldP spid="2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71600" y="1923678"/>
            <a:ext cx="554513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平移的两要素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：方向和距离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71600" y="2427734"/>
            <a:ext cx="6984776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对应边（点），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然后数出它们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图形平移的距离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画图时，找到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平移后的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，再将对应点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出图形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644645"/>
            <a:ext cx="201612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3568" y="843558"/>
            <a:ext cx="77057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下面的小船图和金鱼图分别是怎样运动的？它们的运动有什么相同点和不同点？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95513" y="1766888"/>
          <a:ext cx="4824414" cy="3017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  <a:gridCol w="268023"/>
              </a:tblGrid>
              <a:tr h="27434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任意多边形 14"/>
          <p:cNvSpPr/>
          <p:nvPr/>
        </p:nvSpPr>
        <p:spPr>
          <a:xfrm>
            <a:off x="3252788" y="2041525"/>
            <a:ext cx="271462" cy="828675"/>
          </a:xfrm>
          <a:custGeom>
            <a:avLst/>
            <a:gdLst>
              <a:gd name="connsiteX0" fmla="*/ 0 w 271462"/>
              <a:gd name="connsiteY0" fmla="*/ 0 h 828675"/>
              <a:gd name="connsiteX1" fmla="*/ 9525 w 271462"/>
              <a:gd name="connsiteY1" fmla="*/ 828675 h 828675"/>
              <a:gd name="connsiteX2" fmla="*/ 271462 w 271462"/>
              <a:gd name="connsiteY2" fmla="*/ 828675 h 828675"/>
              <a:gd name="connsiteX3" fmla="*/ 266700 w 271462"/>
              <a:gd name="connsiteY3" fmla="*/ 271462 h 828675"/>
              <a:gd name="connsiteX4" fmla="*/ 0 w 271462"/>
              <a:gd name="connsiteY4" fmla="*/ 0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62" h="828675">
                <a:moveTo>
                  <a:pt x="0" y="0"/>
                </a:moveTo>
                <a:lnTo>
                  <a:pt x="9525" y="828675"/>
                </a:lnTo>
                <a:lnTo>
                  <a:pt x="271462" y="828675"/>
                </a:lnTo>
                <a:cubicBezTo>
                  <a:pt x="269875" y="642937"/>
                  <a:pt x="268287" y="457200"/>
                  <a:pt x="266700" y="271462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719388" y="2860675"/>
            <a:ext cx="1347787" cy="285750"/>
          </a:xfrm>
          <a:custGeom>
            <a:avLst/>
            <a:gdLst>
              <a:gd name="connsiteX0" fmla="*/ 0 w 1347788"/>
              <a:gd name="connsiteY0" fmla="*/ 0 h 285750"/>
              <a:gd name="connsiteX1" fmla="*/ 1347788 w 1347788"/>
              <a:gd name="connsiteY1" fmla="*/ 4762 h 285750"/>
              <a:gd name="connsiteX2" fmla="*/ 1071563 w 1347788"/>
              <a:gd name="connsiteY2" fmla="*/ 285750 h 285750"/>
              <a:gd name="connsiteX3" fmla="*/ 276225 w 1347788"/>
              <a:gd name="connsiteY3" fmla="*/ 276225 h 285750"/>
              <a:gd name="connsiteX4" fmla="*/ 0 w 1347788"/>
              <a:gd name="connsiteY4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788" h="285750">
                <a:moveTo>
                  <a:pt x="0" y="0"/>
                </a:moveTo>
                <a:lnTo>
                  <a:pt x="1347788" y="4762"/>
                </a:lnTo>
                <a:lnTo>
                  <a:pt x="1071563" y="285750"/>
                </a:lnTo>
                <a:lnTo>
                  <a:pt x="276225" y="27622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138613" y="2559050"/>
            <a:ext cx="792162" cy="142875"/>
          </a:xfrm>
          <a:prstGeom prst="rightArrow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994025" y="3694113"/>
            <a:ext cx="285750" cy="552450"/>
          </a:xfrm>
          <a:custGeom>
            <a:avLst/>
            <a:gdLst>
              <a:gd name="connsiteX0" fmla="*/ 0 w 285750"/>
              <a:gd name="connsiteY0" fmla="*/ 0 h 552450"/>
              <a:gd name="connsiteX1" fmla="*/ 0 w 285750"/>
              <a:gd name="connsiteY1" fmla="*/ 552450 h 552450"/>
              <a:gd name="connsiteX2" fmla="*/ 285750 w 285750"/>
              <a:gd name="connsiteY2" fmla="*/ 266700 h 552450"/>
              <a:gd name="connsiteX3" fmla="*/ 0 w 285750"/>
              <a:gd name="connsiteY3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" h="552450">
                <a:moveTo>
                  <a:pt x="0" y="0"/>
                </a:moveTo>
                <a:lnTo>
                  <a:pt x="0" y="552450"/>
                </a:lnTo>
                <a:lnTo>
                  <a:pt x="285750" y="2667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267075" y="3402013"/>
            <a:ext cx="536575" cy="1114425"/>
          </a:xfrm>
          <a:custGeom>
            <a:avLst/>
            <a:gdLst>
              <a:gd name="connsiteX0" fmla="*/ 0 w 536575"/>
              <a:gd name="connsiteY0" fmla="*/ 0 h 1114425"/>
              <a:gd name="connsiteX1" fmla="*/ 0 w 536575"/>
              <a:gd name="connsiteY1" fmla="*/ 0 h 1114425"/>
              <a:gd name="connsiteX2" fmla="*/ 3175 w 536575"/>
              <a:gd name="connsiteY2" fmla="*/ 1114425 h 1114425"/>
              <a:gd name="connsiteX3" fmla="*/ 536575 w 536575"/>
              <a:gd name="connsiteY3" fmla="*/ 555625 h 1114425"/>
              <a:gd name="connsiteX4" fmla="*/ 0 w 536575"/>
              <a:gd name="connsiteY4" fmla="*/ 0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575" h="1114425">
                <a:moveTo>
                  <a:pt x="0" y="0"/>
                </a:moveTo>
                <a:lnTo>
                  <a:pt x="0" y="0"/>
                </a:lnTo>
                <a:cubicBezTo>
                  <a:pt x="1058" y="371475"/>
                  <a:pt x="2117" y="742950"/>
                  <a:pt x="3175" y="1114425"/>
                </a:cubicBezTo>
                <a:lnTo>
                  <a:pt x="536575" y="55562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4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4067175" y="3925888"/>
            <a:ext cx="576263" cy="112712"/>
          </a:xfrm>
          <a:prstGeom prst="rightArrow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1" name="组合 27"/>
          <p:cNvGrpSpPr/>
          <p:nvPr/>
        </p:nvGrpSpPr>
        <p:grpSpPr bwMode="auto">
          <a:xfrm>
            <a:off x="2722563" y="2044700"/>
            <a:ext cx="1347787" cy="1104900"/>
            <a:chOff x="5220072" y="1752600"/>
            <a:chExt cx="1347788" cy="1104900"/>
          </a:xfrm>
        </p:grpSpPr>
        <p:sp>
          <p:nvSpPr>
            <p:cNvPr id="22" name="任意多边形 21"/>
            <p:cNvSpPr/>
            <p:nvPr/>
          </p:nvSpPr>
          <p:spPr>
            <a:xfrm>
              <a:off x="5753472" y="1752600"/>
              <a:ext cx="271462" cy="828675"/>
            </a:xfrm>
            <a:custGeom>
              <a:avLst/>
              <a:gdLst>
                <a:gd name="connsiteX0" fmla="*/ 0 w 271462"/>
                <a:gd name="connsiteY0" fmla="*/ 0 h 828675"/>
                <a:gd name="connsiteX1" fmla="*/ 9525 w 271462"/>
                <a:gd name="connsiteY1" fmla="*/ 828675 h 828675"/>
                <a:gd name="connsiteX2" fmla="*/ 271462 w 271462"/>
                <a:gd name="connsiteY2" fmla="*/ 828675 h 828675"/>
                <a:gd name="connsiteX3" fmla="*/ 266700 w 271462"/>
                <a:gd name="connsiteY3" fmla="*/ 271462 h 828675"/>
                <a:gd name="connsiteX4" fmla="*/ 0 w 271462"/>
                <a:gd name="connsiteY4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" h="828675">
                  <a:moveTo>
                    <a:pt x="0" y="0"/>
                  </a:moveTo>
                  <a:lnTo>
                    <a:pt x="9525" y="828675"/>
                  </a:lnTo>
                  <a:lnTo>
                    <a:pt x="271462" y="828675"/>
                  </a:lnTo>
                  <a:cubicBezTo>
                    <a:pt x="269875" y="642937"/>
                    <a:pt x="268287" y="457200"/>
                    <a:pt x="266700" y="2714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220072" y="2571750"/>
              <a:ext cx="1347788" cy="285750"/>
            </a:xfrm>
            <a:custGeom>
              <a:avLst/>
              <a:gdLst>
                <a:gd name="connsiteX0" fmla="*/ 0 w 1347788"/>
                <a:gd name="connsiteY0" fmla="*/ 0 h 285750"/>
                <a:gd name="connsiteX1" fmla="*/ 1347788 w 1347788"/>
                <a:gd name="connsiteY1" fmla="*/ 4762 h 285750"/>
                <a:gd name="connsiteX2" fmla="*/ 1071563 w 1347788"/>
                <a:gd name="connsiteY2" fmla="*/ 285750 h 285750"/>
                <a:gd name="connsiteX3" fmla="*/ 276225 w 1347788"/>
                <a:gd name="connsiteY3" fmla="*/ 276225 h 285750"/>
                <a:gd name="connsiteX4" fmla="*/ 0 w 1347788"/>
                <a:gd name="connsiteY4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788" h="285750">
                  <a:moveTo>
                    <a:pt x="0" y="0"/>
                  </a:moveTo>
                  <a:lnTo>
                    <a:pt x="1347788" y="4762"/>
                  </a:lnTo>
                  <a:lnTo>
                    <a:pt x="1071563" y="285750"/>
                  </a:lnTo>
                  <a:lnTo>
                    <a:pt x="276225" y="276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4" name="组合 28"/>
          <p:cNvGrpSpPr/>
          <p:nvPr/>
        </p:nvGrpSpPr>
        <p:grpSpPr bwMode="auto">
          <a:xfrm>
            <a:off x="2995613" y="3403600"/>
            <a:ext cx="809625" cy="1114425"/>
            <a:chOff x="4948411" y="3116064"/>
            <a:chExt cx="809625" cy="1114425"/>
          </a:xfrm>
        </p:grpSpPr>
        <p:sp>
          <p:nvSpPr>
            <p:cNvPr id="25" name="任意多边形 24"/>
            <p:cNvSpPr/>
            <p:nvPr/>
          </p:nvSpPr>
          <p:spPr>
            <a:xfrm>
              <a:off x="4948411" y="3408164"/>
              <a:ext cx="285750" cy="552450"/>
            </a:xfrm>
            <a:custGeom>
              <a:avLst/>
              <a:gdLst>
                <a:gd name="connsiteX0" fmla="*/ 0 w 285750"/>
                <a:gd name="connsiteY0" fmla="*/ 0 h 552450"/>
                <a:gd name="connsiteX1" fmla="*/ 0 w 285750"/>
                <a:gd name="connsiteY1" fmla="*/ 552450 h 552450"/>
                <a:gd name="connsiteX2" fmla="*/ 285750 w 285750"/>
                <a:gd name="connsiteY2" fmla="*/ 266700 h 552450"/>
                <a:gd name="connsiteX3" fmla="*/ 0 w 285750"/>
                <a:gd name="connsiteY3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552450">
                  <a:moveTo>
                    <a:pt x="0" y="0"/>
                  </a:moveTo>
                  <a:lnTo>
                    <a:pt x="0" y="552450"/>
                  </a:lnTo>
                  <a:lnTo>
                    <a:pt x="285750" y="266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221461" y="3116064"/>
              <a:ext cx="536575" cy="1114425"/>
            </a:xfrm>
            <a:custGeom>
              <a:avLst/>
              <a:gdLst>
                <a:gd name="connsiteX0" fmla="*/ 0 w 536575"/>
                <a:gd name="connsiteY0" fmla="*/ 0 h 1114425"/>
                <a:gd name="connsiteX1" fmla="*/ 0 w 536575"/>
                <a:gd name="connsiteY1" fmla="*/ 0 h 1114425"/>
                <a:gd name="connsiteX2" fmla="*/ 3175 w 536575"/>
                <a:gd name="connsiteY2" fmla="*/ 1114425 h 1114425"/>
                <a:gd name="connsiteX3" fmla="*/ 536575 w 536575"/>
                <a:gd name="connsiteY3" fmla="*/ 555625 h 1114425"/>
                <a:gd name="connsiteX4" fmla="*/ 0 w 536575"/>
                <a:gd name="connsiteY4" fmla="*/ 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575" h="1114425">
                  <a:moveTo>
                    <a:pt x="0" y="0"/>
                  </a:moveTo>
                  <a:lnTo>
                    <a:pt x="0" y="0"/>
                  </a:lnTo>
                  <a:cubicBezTo>
                    <a:pt x="1058" y="371475"/>
                    <a:pt x="2117" y="742950"/>
                    <a:pt x="3175" y="1114425"/>
                  </a:cubicBezTo>
                  <a:lnTo>
                    <a:pt x="536575" y="5556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20988E-6 L 0.26771 3.20988E-6 " pathEditMode="relative" ptsTypes="AA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3.33333E-6 L 0.2059 3.33333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44008" y="3219648"/>
            <a:ext cx="3600450" cy="12255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75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6438" y="2175991"/>
            <a:ext cx="3719512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1817891" y="1013321"/>
            <a:ext cx="6546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下面的小船图和金鱼图分别是怎样运动的？它们的运动有什么相同点和不同点？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44008" y="1995686"/>
            <a:ext cx="3600450" cy="12239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5867971" y="2140148"/>
            <a:ext cx="2232025" cy="1025525"/>
          </a:xfrm>
          <a:prstGeom prst="wedgeRoundRectCallout">
            <a:avLst>
              <a:gd name="adj1" fmla="val -64391"/>
              <a:gd name="adj2" fmla="val -1985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小船图和金鱼图都是向右平移。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709096" y="3364110"/>
            <a:ext cx="2520950" cy="1081087"/>
          </a:xfrm>
          <a:prstGeom prst="wedgeRoundRectCallout">
            <a:avLst>
              <a:gd name="adj1" fmla="val 57645"/>
              <a:gd name="adj2" fmla="val -16682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小船图平移的距离要比金鱼图远一些。（距离）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074863" y="2536353"/>
            <a:ext cx="863600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30400" y="3617441"/>
            <a:ext cx="865188" cy="574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182" name="Picture 2" descr="C:\Users\jinse\Desktop\课件样例\人物图\21.jpg"/>
          <p:cNvPicPr>
            <a:picLocks noChangeAspect="1" noChangeArrowheads="1"/>
          </p:cNvPicPr>
          <p:nvPr/>
        </p:nvPicPr>
        <p:blipFill>
          <a:blip r:embed="rId2" cstate="email"/>
          <a:srcRect l="29085" t="24289" r="32446" b="14005"/>
          <a:stretch>
            <a:fillRect/>
          </a:stretch>
        </p:blipFill>
        <p:spPr bwMode="auto">
          <a:xfrm>
            <a:off x="4744021" y="2238573"/>
            <a:ext cx="739775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2" descr="C:\Users\jinse\Desktop\课件样例\人物图\33.jpg"/>
          <p:cNvPicPr>
            <a:picLocks noChangeAspect="1" noChangeArrowheads="1"/>
          </p:cNvPicPr>
          <p:nvPr/>
        </p:nvPicPr>
        <p:blipFill>
          <a:blip r:embed="rId3" cstate="email"/>
          <a:srcRect l="32072" t="10732" r="27591" b="21484"/>
          <a:stretch>
            <a:fillRect/>
          </a:stretch>
        </p:blipFill>
        <p:spPr bwMode="auto">
          <a:xfrm>
            <a:off x="7511033" y="3437136"/>
            <a:ext cx="6651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552" y="1003143"/>
            <a:ext cx="1166673" cy="1064551"/>
            <a:chOff x="670145" y="1457273"/>
            <a:chExt cx="1555361" cy="1419401"/>
          </a:xfrm>
        </p:grpSpPr>
        <p:pic>
          <p:nvPicPr>
            <p:cNvPr id="20" name="图片 19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18" grpId="0" animBg="1"/>
      <p:bldP spid="21" grpId="0" animBg="1"/>
      <p:bldP spid="22" grpId="0" animBg="1"/>
      <p:bldP spid="23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C:\Users\jinse\Desktop\课件样例\人物图\44.jpg"/>
          <p:cNvPicPr>
            <a:picLocks noChangeAspect="1" noChangeArrowheads="1"/>
          </p:cNvPicPr>
          <p:nvPr/>
        </p:nvPicPr>
        <p:blipFill>
          <a:blip r:embed="rId1" cstate="email"/>
          <a:srcRect l="33566" t="18678" r="26843" b="15407"/>
          <a:stretch>
            <a:fillRect/>
          </a:stretch>
        </p:blipFill>
        <p:spPr bwMode="auto">
          <a:xfrm flipH="1">
            <a:off x="1783852" y="392188"/>
            <a:ext cx="919461" cy="122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8"/>
          <p:cNvGrpSpPr/>
          <p:nvPr/>
        </p:nvGrpSpPr>
        <p:grpSpPr bwMode="auto">
          <a:xfrm>
            <a:off x="2892584" y="555526"/>
            <a:ext cx="4991784" cy="830997"/>
            <a:chOff x="6589747" y="-1752234"/>
            <a:chExt cx="3317210" cy="615133"/>
          </a:xfrm>
          <a:solidFill>
            <a:srgbClr val="FFFFCC"/>
          </a:solidFill>
          <a:effectLst/>
          <a:scene3d>
            <a:camera prst="orthographicFront">
              <a:rot lat="0" lon="10799978" rev="0"/>
            </a:camera>
            <a:lightRig rig="threePt" dir="t"/>
          </a:scene3d>
        </p:grpSpPr>
        <p:sp>
          <p:nvSpPr>
            <p:cNvPr id="18" name="圆角矩形标注 17"/>
            <p:cNvSpPr/>
            <p:nvPr/>
          </p:nvSpPr>
          <p:spPr>
            <a:xfrm>
              <a:off x="7077145" y="-1752232"/>
              <a:ext cx="2829812" cy="615131"/>
            </a:xfrm>
            <a:prstGeom prst="wedgeRoundRectCallout">
              <a:avLst>
                <a:gd name="adj1" fmla="val 37215"/>
                <a:gd name="adj2" fmla="val 68873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  <a:sp3d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6589747" y="-1752234"/>
              <a:ext cx="3246605" cy="561722"/>
            </a:xfrm>
            <a:prstGeom prst="rect">
              <a:avLst/>
            </a:prstGeom>
            <a:noFill/>
            <a:ln w="9525">
              <a:noFill/>
              <a:miter lim="800000"/>
            </a:ln>
            <a:sp3d/>
          </p:spPr>
          <p:txBody>
            <a:bodyPr>
              <a:spAutoFit/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先数一数小船向右平移几格？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再和同学说说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你是怎样数的。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053" y="1635646"/>
            <a:ext cx="3816350" cy="28082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316" y="3146946"/>
            <a:ext cx="3024187" cy="105568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圆角矩形标注 13"/>
          <p:cNvSpPr/>
          <p:nvPr/>
        </p:nvSpPr>
        <p:spPr>
          <a:xfrm>
            <a:off x="1907678" y="1707083"/>
            <a:ext cx="2592388" cy="1368425"/>
          </a:xfrm>
          <a:prstGeom prst="wedgeRoundRectCallout">
            <a:avLst>
              <a:gd name="adj1" fmla="val -54326"/>
              <a:gd name="adj2" fmla="val -7866"/>
              <a:gd name="adj3" fmla="val 16667"/>
            </a:avLst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看帆船上的一条线段，这条线段向右平移了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格，小船图就向右平移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7403" y="1635646"/>
            <a:ext cx="3529013" cy="280828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7766" y="3146946"/>
            <a:ext cx="3024187" cy="105568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圆角矩形标注 18"/>
          <p:cNvSpPr/>
          <p:nvPr/>
        </p:nvSpPr>
        <p:spPr>
          <a:xfrm>
            <a:off x="4931866" y="1707083"/>
            <a:ext cx="2376487" cy="1296988"/>
          </a:xfrm>
          <a:prstGeom prst="wedgeRoundRectCallout">
            <a:avLst>
              <a:gd name="adj1" fmla="val 53571"/>
              <a:gd name="adj2" fmla="val -20355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看船头的一个点，这个点向右平移了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9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格，小船图就向右平移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9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220416" y="3343796"/>
            <a:ext cx="0" cy="5048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33303" y="3343796"/>
            <a:ext cx="0" cy="5048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6301878" y="3821633"/>
            <a:ext cx="46038" cy="460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789366" y="3826396"/>
            <a:ext cx="44450" cy="444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229941" y="3507308"/>
            <a:ext cx="161925" cy="68263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401391" y="3512071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561728" y="3510483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725241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890341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058616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222128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3390403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63441" y="3507308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333628" y="3764483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505078" y="3767658"/>
            <a:ext cx="161925" cy="68263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667003" y="3766071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830516" y="3764483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994028" y="3762896"/>
            <a:ext cx="161925" cy="66675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7163891" y="3762896"/>
            <a:ext cx="161925" cy="68262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7327403" y="3762896"/>
            <a:ext cx="161925" cy="68262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495678" y="3762896"/>
            <a:ext cx="161925" cy="68262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7667128" y="3762896"/>
            <a:ext cx="161925" cy="68262"/>
          </a:xfrm>
          <a:custGeom>
            <a:avLst/>
            <a:gdLst>
              <a:gd name="connsiteX0" fmla="*/ 0 w 161925"/>
              <a:gd name="connsiteY0" fmla="*/ 67204 h 67204"/>
              <a:gd name="connsiteX1" fmla="*/ 69850 w 161925"/>
              <a:gd name="connsiteY1" fmla="*/ 529 h 67204"/>
              <a:gd name="connsiteX2" fmla="*/ 161925 w 161925"/>
              <a:gd name="connsiteY2" fmla="*/ 64029 h 67204"/>
              <a:gd name="connsiteX3" fmla="*/ 161925 w 161925"/>
              <a:gd name="connsiteY3" fmla="*/ 64029 h 6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67204">
                <a:moveTo>
                  <a:pt x="0" y="67204"/>
                </a:moveTo>
                <a:cubicBezTo>
                  <a:pt x="21431" y="34131"/>
                  <a:pt x="42863" y="1058"/>
                  <a:pt x="69850" y="529"/>
                </a:cubicBezTo>
                <a:cubicBezTo>
                  <a:pt x="96837" y="0"/>
                  <a:pt x="161925" y="64029"/>
                  <a:pt x="161925" y="64029"/>
                </a:cubicBezTo>
                <a:lnTo>
                  <a:pt x="161925" y="64029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28" name="Picture 2" descr="C:\Users\jinse\Desktop\课件样例\人物图\21.jpg"/>
          <p:cNvPicPr>
            <a:picLocks noChangeAspect="1" noChangeArrowheads="1"/>
          </p:cNvPicPr>
          <p:nvPr/>
        </p:nvPicPr>
        <p:blipFill>
          <a:blip r:embed="rId3" cstate="email"/>
          <a:srcRect l="29085" t="24289" r="32446" b="14005"/>
          <a:stretch>
            <a:fillRect/>
          </a:stretch>
        </p:blipFill>
        <p:spPr bwMode="auto">
          <a:xfrm>
            <a:off x="1044078" y="1961083"/>
            <a:ext cx="739775" cy="947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9" name="Picture 2" descr="C:\Users\jinse\Desktop\课件样例\人物图\33.jpg"/>
          <p:cNvPicPr>
            <a:picLocks noChangeAspect="1" noChangeArrowheads="1"/>
          </p:cNvPicPr>
          <p:nvPr/>
        </p:nvPicPr>
        <p:blipFill>
          <a:blip r:embed="rId4" cstate="email"/>
          <a:srcRect l="32072" t="10732" r="27591" b="21484"/>
          <a:stretch>
            <a:fillRect/>
          </a:stretch>
        </p:blipFill>
        <p:spPr bwMode="auto">
          <a:xfrm>
            <a:off x="7432178" y="1745183"/>
            <a:ext cx="804863" cy="1079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9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395536" y="752386"/>
            <a:ext cx="81160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金鱼图向右平移了几格？先数一数，再与同学交流。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8038" y="1738313"/>
            <a:ext cx="4895850" cy="17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接连接符 18"/>
          <p:cNvCxnSpPr/>
          <p:nvPr/>
        </p:nvCxnSpPr>
        <p:spPr>
          <a:xfrm>
            <a:off x="2921000" y="2312988"/>
            <a:ext cx="0" cy="576262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02188" y="2328863"/>
            <a:ext cx="0" cy="57626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605463" y="2579688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850555" y="3897313"/>
            <a:ext cx="344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金鱼图向右平移了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733800" y="257968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744913" y="2493963"/>
            <a:ext cx="263525" cy="111125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011613" y="2492375"/>
            <a:ext cx="263525" cy="111125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281488" y="2489200"/>
            <a:ext cx="263525" cy="111125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541838" y="2495550"/>
            <a:ext cx="263525" cy="111125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4810125" y="2493963"/>
            <a:ext cx="263525" cy="112712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080000" y="2503488"/>
            <a:ext cx="263525" cy="112712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5346700" y="2509838"/>
            <a:ext cx="263525" cy="112712"/>
          </a:xfrm>
          <a:custGeom>
            <a:avLst/>
            <a:gdLst>
              <a:gd name="connsiteX0" fmla="*/ 0 w 263525"/>
              <a:gd name="connsiteY0" fmla="*/ 111654 h 111654"/>
              <a:gd name="connsiteX1" fmla="*/ 114300 w 263525"/>
              <a:gd name="connsiteY1" fmla="*/ 529 h 111654"/>
              <a:gd name="connsiteX2" fmla="*/ 263525 w 263525"/>
              <a:gd name="connsiteY2" fmla="*/ 108479 h 111654"/>
              <a:gd name="connsiteX3" fmla="*/ 263525 w 263525"/>
              <a:gd name="connsiteY3" fmla="*/ 108479 h 11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25" h="111654">
                <a:moveTo>
                  <a:pt x="0" y="111654"/>
                </a:moveTo>
                <a:cubicBezTo>
                  <a:pt x="35189" y="56356"/>
                  <a:pt x="70379" y="1058"/>
                  <a:pt x="114300" y="529"/>
                </a:cubicBezTo>
                <a:cubicBezTo>
                  <a:pt x="158221" y="0"/>
                  <a:pt x="263525" y="108479"/>
                  <a:pt x="263525" y="108479"/>
                </a:cubicBezTo>
                <a:lnTo>
                  <a:pt x="263525" y="108479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 animBg="1"/>
      <p:bldP spid="26" grpId="0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jinse\Desktop\课件样例\人物图\44.jpg"/>
          <p:cNvPicPr>
            <a:picLocks noChangeAspect="1" noChangeArrowheads="1"/>
          </p:cNvPicPr>
          <p:nvPr/>
        </p:nvPicPr>
        <p:blipFill>
          <a:blip r:embed="rId1" cstate="email"/>
          <a:srcRect l="33566" t="18678" r="26843" b="15407"/>
          <a:stretch>
            <a:fillRect/>
          </a:stretch>
        </p:blipFill>
        <p:spPr bwMode="auto">
          <a:xfrm flipH="1">
            <a:off x="4264904" y="1923678"/>
            <a:ext cx="79216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1560" y="555526"/>
            <a:ext cx="61561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画出平行四边形向下平移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格后的图形。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899592" y="1347614"/>
          <a:ext cx="2679700" cy="192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70"/>
                <a:gridCol w="267970"/>
                <a:gridCol w="267970"/>
                <a:gridCol w="267970"/>
                <a:gridCol w="267970"/>
                <a:gridCol w="267970"/>
                <a:gridCol w="267970"/>
                <a:gridCol w="267970"/>
                <a:gridCol w="267970"/>
                <a:gridCol w="267970"/>
              </a:tblGrid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41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任意多边形 15"/>
          <p:cNvSpPr/>
          <p:nvPr/>
        </p:nvSpPr>
        <p:spPr>
          <a:xfrm>
            <a:off x="1434579" y="1622251"/>
            <a:ext cx="1614488" cy="557213"/>
          </a:xfrm>
          <a:custGeom>
            <a:avLst/>
            <a:gdLst>
              <a:gd name="connsiteX0" fmla="*/ 271463 w 1614488"/>
              <a:gd name="connsiteY0" fmla="*/ 0 h 557213"/>
              <a:gd name="connsiteX1" fmla="*/ 0 w 1614488"/>
              <a:gd name="connsiteY1" fmla="*/ 557213 h 557213"/>
              <a:gd name="connsiteX2" fmla="*/ 1343025 w 1614488"/>
              <a:gd name="connsiteY2" fmla="*/ 547688 h 557213"/>
              <a:gd name="connsiteX3" fmla="*/ 1614488 w 1614488"/>
              <a:gd name="connsiteY3" fmla="*/ 0 h 557213"/>
              <a:gd name="connsiteX4" fmla="*/ 271463 w 1614488"/>
              <a:gd name="connsiteY4" fmla="*/ 0 h 5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488" h="557213">
                <a:moveTo>
                  <a:pt x="271463" y="0"/>
                </a:moveTo>
                <a:lnTo>
                  <a:pt x="0" y="557213"/>
                </a:lnTo>
                <a:lnTo>
                  <a:pt x="1343025" y="547688"/>
                </a:lnTo>
                <a:lnTo>
                  <a:pt x="1614488" y="0"/>
                </a:lnTo>
                <a:lnTo>
                  <a:pt x="271463" y="0"/>
                </a:lnTo>
                <a:close/>
              </a:path>
            </a:pathLst>
          </a:cu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91754" y="1596851"/>
            <a:ext cx="44450" cy="460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10804" y="2444576"/>
            <a:ext cx="1331913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407592" y="2146126"/>
            <a:ext cx="46037" cy="4603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50454" y="2998614"/>
            <a:ext cx="1333500" cy="0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766492" y="2435051"/>
            <a:ext cx="287337" cy="576263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439342" y="2427114"/>
            <a:ext cx="287337" cy="576262"/>
          </a:xfrm>
          <a:prstGeom prst="line">
            <a:avLst/>
          </a:prstGeom>
          <a:ln w="1905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161654" y="2222326"/>
            <a:ext cx="0" cy="2159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标注 28"/>
          <p:cNvSpPr/>
          <p:nvPr/>
        </p:nvSpPr>
        <p:spPr>
          <a:xfrm>
            <a:off x="5291832" y="2109005"/>
            <a:ext cx="2520528" cy="814697"/>
          </a:xfrm>
          <a:prstGeom prst="wedgeRoundRectCallout">
            <a:avLst>
              <a:gd name="adj1" fmla="val -53143"/>
              <a:gd name="adj2" fmla="val -9308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你是怎么画的？与同学交流。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29991" y="243842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9613" y="3507854"/>
            <a:ext cx="630274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画图时，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找到关键点，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平移后的对应点，再将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对应点连线画出平移后的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247 L -0.00069 0.1657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58025E-6 L 1.38889E-6 0.1682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animBg="1"/>
      <p:bldP spid="17" grpId="1" animBg="1"/>
      <p:bldP spid="17" grpId="2" animBg="1"/>
      <p:bldP spid="22" grpId="0" animBg="1"/>
      <p:bldP spid="22" grpId="1" animBg="1"/>
      <p:bldP spid="22" grpId="2" animBg="1"/>
      <p:bldP spid="29" grpId="0" animBg="1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7956376" y="3363838"/>
            <a:ext cx="720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Ｘ</a:t>
            </a:r>
            <a:endParaRPr kumimoji="1"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1560" y="987574"/>
            <a:ext cx="7056784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下面的图案中，哪些包含平移现象？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3365" y="1776414"/>
            <a:ext cx="8599115" cy="1474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5656" y="1851670"/>
          <a:ext cx="6096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  <a:gridCol w="254000"/>
              </a:tblGrid>
              <a:tr h="27424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24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0" marR="0" marT="0" marB="0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任意多边形 13"/>
          <p:cNvSpPr/>
          <p:nvPr/>
        </p:nvSpPr>
        <p:spPr>
          <a:xfrm>
            <a:off x="1729656" y="2114978"/>
            <a:ext cx="1524000" cy="546100"/>
          </a:xfrm>
          <a:custGeom>
            <a:avLst/>
            <a:gdLst>
              <a:gd name="connsiteX0" fmla="*/ 0 w 1524000"/>
              <a:gd name="connsiteY0" fmla="*/ 546100 h 546100"/>
              <a:gd name="connsiteX1" fmla="*/ 1524000 w 1524000"/>
              <a:gd name="connsiteY1" fmla="*/ 546100 h 546100"/>
              <a:gd name="connsiteX2" fmla="*/ 1012825 w 1524000"/>
              <a:gd name="connsiteY2" fmla="*/ 0 h 546100"/>
              <a:gd name="connsiteX3" fmla="*/ 0 w 1524000"/>
              <a:gd name="connsiteY3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546100">
                <a:moveTo>
                  <a:pt x="0" y="546100"/>
                </a:moveTo>
                <a:lnTo>
                  <a:pt x="1524000" y="546100"/>
                </a:lnTo>
                <a:lnTo>
                  <a:pt x="1012825" y="0"/>
                </a:lnTo>
                <a:lnTo>
                  <a:pt x="0" y="54610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253656" y="2127895"/>
            <a:ext cx="1524000" cy="546100"/>
          </a:xfrm>
          <a:custGeom>
            <a:avLst/>
            <a:gdLst>
              <a:gd name="connsiteX0" fmla="*/ 0 w 1524000"/>
              <a:gd name="connsiteY0" fmla="*/ 546100 h 546100"/>
              <a:gd name="connsiteX1" fmla="*/ 1524000 w 1524000"/>
              <a:gd name="connsiteY1" fmla="*/ 546100 h 546100"/>
              <a:gd name="connsiteX2" fmla="*/ 1012825 w 1524000"/>
              <a:gd name="connsiteY2" fmla="*/ 0 h 546100"/>
              <a:gd name="connsiteX3" fmla="*/ 0 w 1524000"/>
              <a:gd name="connsiteY3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546100">
                <a:moveTo>
                  <a:pt x="0" y="546100"/>
                </a:moveTo>
                <a:lnTo>
                  <a:pt x="1524000" y="546100"/>
                </a:lnTo>
                <a:lnTo>
                  <a:pt x="1012825" y="0"/>
                </a:lnTo>
                <a:lnTo>
                  <a:pt x="0" y="546100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796831" y="2140595"/>
            <a:ext cx="1524000" cy="546100"/>
          </a:xfrm>
          <a:custGeom>
            <a:avLst/>
            <a:gdLst>
              <a:gd name="connsiteX0" fmla="*/ 0 w 1524000"/>
              <a:gd name="connsiteY0" fmla="*/ 546100 h 546100"/>
              <a:gd name="connsiteX1" fmla="*/ 1524000 w 1524000"/>
              <a:gd name="connsiteY1" fmla="*/ 546100 h 546100"/>
              <a:gd name="connsiteX2" fmla="*/ 1012825 w 1524000"/>
              <a:gd name="connsiteY2" fmla="*/ 0 h 546100"/>
              <a:gd name="connsiteX3" fmla="*/ 0 w 1524000"/>
              <a:gd name="connsiteY3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546100">
                <a:moveTo>
                  <a:pt x="0" y="546100"/>
                </a:moveTo>
                <a:lnTo>
                  <a:pt x="1524000" y="546100"/>
                </a:lnTo>
                <a:lnTo>
                  <a:pt x="1012825" y="0"/>
                </a:lnTo>
                <a:lnTo>
                  <a:pt x="0" y="546100"/>
                </a:lnTo>
                <a:close/>
              </a:path>
            </a:pathLst>
          </a:custGeom>
          <a:solidFill>
            <a:srgbClr val="FFCCCC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220569" y="2356495"/>
            <a:ext cx="215900" cy="71437"/>
          </a:xfrm>
          <a:prstGeom prst="rightArrow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403648" y="3825800"/>
            <a:ext cx="6918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黄色三角形向右平移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格得到红色三角形。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4"/>
          <p:cNvSpPr>
            <a:spLocks noChangeArrowheads="1"/>
          </p:cNvSpPr>
          <p:nvPr/>
        </p:nvSpPr>
        <p:spPr bwMode="auto">
          <a:xfrm>
            <a:off x="1403648" y="3147814"/>
            <a:ext cx="67175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绿色三角形向右平移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格得到红色三角形。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83568" y="555526"/>
            <a:ext cx="72699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哪个三角形向右平移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格得到红色三角形？另一个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三角形平移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多少格得到红色三角形？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68464" y="2048062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931846" y="2051673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174100" y="2045506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430024" y="2039837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679751" y="2038459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943147" y="2037578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90688" y="2052553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48798" y="2046387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696338" y="2050792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959735" y="2044625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12560" y="2043744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724823" y="2041259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980832" y="2036696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232215" y="2039287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474470" y="2054262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451384" y="2032502"/>
            <a:ext cx="144016" cy="1338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23650" y="2609594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95739" y="2609593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234109" y="2609592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487388" y="2609591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742825" y="2609590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004215" y="2609589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250217" y="2622294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504825" y="2622293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772920" y="2609588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005667" y="2618022"/>
            <a:ext cx="108012" cy="12880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93827E-6 L 0.03004 -0.00031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00"/>
                            </p:stCondLst>
                            <p:childTnLst>
                              <p:par>
                                <p:cTn id="19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000"/>
                            </p:stCondLst>
                            <p:childTnLst>
                              <p:par>
                                <p:cTn id="1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4000"/>
                            </p:stCondLst>
                            <p:childTnLst>
                              <p:par>
                                <p:cTn id="20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00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000"/>
                            </p:stCondLst>
                            <p:childTnLst>
                              <p:par>
                                <p:cTn id="20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0"/>
                            </p:stCondLst>
                            <p:childTnLst>
                              <p:par>
                                <p:cTn id="2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2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7000"/>
                            </p:stCondLst>
                            <p:childTnLst>
                              <p:par>
                                <p:cTn id="2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7000"/>
                            </p:stCondLst>
                            <p:childTnLst>
                              <p:par>
                                <p:cTn id="23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8000"/>
                            </p:stCondLst>
                            <p:childTnLst>
                              <p:par>
                                <p:cTn id="2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8000"/>
                            </p:stCondLst>
                            <p:childTnLst>
                              <p:par>
                                <p:cTn id="2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9000"/>
                            </p:stCondLst>
                            <p:childTnLst>
                              <p:par>
                                <p:cTn id="24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90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9000"/>
                            </p:stCondLst>
                            <p:childTnLst>
                              <p:par>
                                <p:cTn id="2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02935 0.00031 " pathEditMode="relative" rAng="0" ptsTypes="AA">
                                      <p:cBhvr>
                                        <p:cTn id="2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3" grpId="0" animBg="1"/>
      <p:bldP spid="3" grpId="1" animBg="1"/>
      <p:bldP spid="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42" grpId="0" animBg="1"/>
      <p:bldP spid="42" grpId="1" animBg="1"/>
      <p:bldP spid="42" grpId="2" animBg="1"/>
      <p:bldP spid="4" grpId="0" animBg="1"/>
      <p:bldP spid="4" grpId="1" animBg="1"/>
      <p:bldP spid="4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3528" y="483518"/>
            <a:ext cx="6190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1321" y="3291830"/>
            <a:ext cx="722505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）房子图向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平移了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）汽车图向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</a:t>
            </a:r>
            <a:r>
              <a:rPr lang="zh-CN" altLang="en-US" sz="28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平移了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）蘑菇图向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</a:t>
            </a:r>
            <a:r>
              <a:rPr lang="zh-CN" altLang="en-US" sz="28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平移了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2" name="Picture 3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6" y="483518"/>
            <a:ext cx="7132637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89392" y="3291830"/>
            <a:ext cx="29001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上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484915" y="3658542"/>
            <a:ext cx="29001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左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84915" y="4064754"/>
            <a:ext cx="29001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下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83915" y="239187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83915" y="213985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680315" y="1854833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683915" y="1563787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688232" y="1347763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89777" y="211759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23259" y="213985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27678" y="213739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40692" y="212947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983392" y="212749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37969" y="21136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456920" y="211759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205559" y="212155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64078" y="1341323"/>
            <a:ext cx="72008" cy="7200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673974" y="1594663"/>
            <a:ext cx="72008" cy="7200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89808" y="1859879"/>
            <a:ext cx="72008" cy="7200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81891" y="2125095"/>
            <a:ext cx="72008" cy="7200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685849" y="2402186"/>
            <a:ext cx="72008" cy="7200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0957E-6 L -0.00086 -0.0546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0957E-6 L -0.00086 -0.05465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0957E-6 L -0.00086 -0.0546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0957E-6 L -0.00086 -0.05465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0957E-6 L -0.00086 -0.05465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000"/>
                            </p:stCondLst>
                            <p:childTnLst>
                              <p:par>
                                <p:cTn id="1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0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1908E-6 L -0.03004 0.00185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854E-6 L 0.00017 0.04786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854E-6 L 0.00017 0.04786 " pathEditMode="relative" rAng="0" ptsTypes="AA">
                                      <p:cBhvr>
                                        <p:cTn id="1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854E-6 L 0.00017 0.04786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000"/>
                            </p:stCondLst>
                            <p:childTnLst>
                              <p:par>
                                <p:cTn id="18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854E-6 L 0.00017 0.04786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000"/>
                            </p:stCondLst>
                            <p:childTnLst>
                              <p:par>
                                <p:cTn id="18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0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000"/>
                            </p:stCondLst>
                            <p:childTnLst>
                              <p:par>
                                <p:cTn id="19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854E-6 L 0.00017 0.04786 " pathEditMode="relative" rAng="0" ptsTypes="AA">
                                      <p:cBhvr>
                                        <p:cTn id="1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3" grpId="0" animBg="1"/>
      <p:bldP spid="3" grpId="1" animBg="1"/>
      <p:bldP spid="3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4" grpId="0" animBg="1"/>
      <p:bldP spid="4" grpId="1" animBg="1"/>
      <p:bldP spid="4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5" grpId="0" animBg="1"/>
      <p:bldP spid="5" grpId="1" animBg="1"/>
      <p:bldP spid="5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</p:bldLst>
  </p:timing>
</p:sld>
</file>

<file path=ppt/tags/tag1.xml><?xml version="1.0" encoding="utf-8"?>
<p:tagLst xmlns:p="http://schemas.openxmlformats.org/presentationml/2006/main">
  <p:tag name="KSO_WPP_MARK_KEY" val="7cc5531c-d2fa-4c0b-bd05-86e3614243c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全屏显示(16:9)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Arial Unicode MS</vt:lpstr>
      <vt:lpstr>楷体_GB2312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2023-02-07T03:15:02Z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9C750F6BDE1B411A86205617498557A4</vt:lpwstr>
  </property>
</Properties>
</file>