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30" r:id="rId3"/>
    <p:sldId id="394" r:id="rId4"/>
    <p:sldId id="452" r:id="rId5"/>
    <p:sldId id="326" r:id="rId6"/>
    <p:sldId id="422" r:id="rId7"/>
    <p:sldId id="453" r:id="rId8"/>
    <p:sldId id="396" r:id="rId9"/>
    <p:sldId id="362" r:id="rId10"/>
    <p:sldId id="417" r:id="rId11"/>
    <p:sldId id="378" r:id="rId12"/>
    <p:sldId id="457" r:id="rId13"/>
    <p:sldId id="455" r:id="rId14"/>
    <p:sldId id="456" r:id="rId15"/>
    <p:sldId id="459" r:id="rId16"/>
    <p:sldId id="458" r:id="rId17"/>
    <p:sldId id="460" r:id="rId18"/>
    <p:sldId id="415" r:id="rId19"/>
    <p:sldId id="469" r:id="rId20"/>
    <p:sldId id="426" r:id="rId21"/>
    <p:sldId id="339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F34D4"/>
    <a:srgbClr val="9B13AB"/>
    <a:srgbClr val="3EF5F8"/>
    <a:srgbClr val="08C9CC"/>
    <a:srgbClr val="CC89FC"/>
    <a:srgbClr val="01D757"/>
    <a:srgbClr val="0FF92B"/>
    <a:srgbClr val="0BAAFD"/>
    <a:srgbClr val="DE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10" d="100"/>
          <a:sy n="110" d="100"/>
        </p:scale>
        <p:origin x="-558" y="-72"/>
      </p:cViewPr>
      <p:guideLst>
        <p:guide orient="horz" pos="2313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39C7E-8FDC-4429-B0A1-94175D5736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D6F2C-1050-4696-83AB-26AF6714F4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3.tiff"/><Relationship Id="rId2" Type="http://schemas.openxmlformats.org/officeDocument/2006/relationships/image" Target="../media/image22.jpe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1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1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1.wav"/><Relationship Id="rId3" Type="http://schemas.openxmlformats.org/officeDocument/2006/relationships/image" Target="../media/image24.pn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1.png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image" Target="../media/image9.tiff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audio" Target="../media/audio1.wav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audio" Target="../media/audio1.wav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1.wav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34308" y="-133485"/>
            <a:ext cx="4956575" cy="2110821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5259" y="4747770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0338" y="3280518"/>
            <a:ext cx="1907071" cy="1749643"/>
          </a:xfrm>
          <a:prstGeom prst="rect">
            <a:avLst/>
          </a:prstGeom>
          <a:noFill/>
        </p:spPr>
      </p:pic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0682" y="3910965"/>
            <a:ext cx="2578735" cy="3073400"/>
          </a:xfrm>
          <a:prstGeom prst="rect">
            <a:avLst/>
          </a:prstGeom>
          <a:noFill/>
        </p:spPr>
      </p:pic>
      <p:sp>
        <p:nvSpPr>
          <p:cNvPr id="11" name="TextBox 8"/>
          <p:cNvSpPr txBox="1"/>
          <p:nvPr/>
        </p:nvSpPr>
        <p:spPr>
          <a:xfrm>
            <a:off x="0" y="2295110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</a:t>
            </a:r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识含有万级和个级的</a:t>
            </a:r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zh-CN" altLang="en-US" sz="4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765434" y="1025004"/>
            <a:ext cx="54737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四年级数学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    新课标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江苏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]    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单元</a:t>
            </a:r>
            <a:endParaRPr lang="zh-CN" altLang="en-US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3" y="144347"/>
            <a:ext cx="3301121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zsgnx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626" y="1299212"/>
            <a:ext cx="10281285" cy="16071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8235" y="1317626"/>
            <a:ext cx="9650731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读数时,万级和个级末尾的0不读;写数时,哪个数位上一个计数单位也没有,就在那个数位上写0。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 descr="c14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CC">
                  <a:alpha val="100000"/>
                </a:srgbClr>
              </a:clrFrom>
              <a:clrTo>
                <a:srgbClr val="FFFF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011" y="2906397"/>
            <a:ext cx="2883535" cy="28835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16020" y="5789932"/>
            <a:ext cx="4455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1003000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读作：一百万三千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5585" y="304801"/>
            <a:ext cx="9088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万级、个级中间有0的数的读、写法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19" y="1011089"/>
            <a:ext cx="1895421" cy="554757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525145" y="1651635"/>
            <a:ext cx="1131591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先说说下面的数是由多少个万和多少个一组成的，再写一写、读一读。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102" name="Picture 13" descr="C:\Users\acer\Desktop\四下 ppt 陆小蓓\4下\u2\d_p12_3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6721" y="2228850"/>
            <a:ext cx="3912871" cy="2792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7" name="TextBox 2"/>
          <p:cNvSpPr txBox="1"/>
          <p:nvPr/>
        </p:nvSpPr>
        <p:spPr>
          <a:xfrm>
            <a:off x="5818330" y="3096895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12" name="TextBox 2"/>
          <p:cNvSpPr txBox="1"/>
          <p:nvPr/>
        </p:nvSpPr>
        <p:spPr>
          <a:xfrm>
            <a:off x="7562887" y="3065568"/>
            <a:ext cx="354331" cy="297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107" grpId="0"/>
      <p:bldP spid="41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2" y="160523"/>
            <a:ext cx="1895421" cy="554757"/>
          </a:xfrm>
          <a:prstGeom prst="rect">
            <a:avLst/>
          </a:prstGeom>
          <a:noFill/>
        </p:spPr>
      </p:pic>
      <p:pic>
        <p:nvPicPr>
          <p:cNvPr id="4102" name="Picture 13" descr="C:\Users\acer\Desktop\四下 ppt 陆小蓓\4下\u2\d_p12_3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6070" y="288925"/>
            <a:ext cx="3912871" cy="2792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7" name="TextBox 2"/>
          <p:cNvSpPr txBox="1"/>
          <p:nvPr/>
        </p:nvSpPr>
        <p:spPr>
          <a:xfrm>
            <a:off x="5697680" y="1156970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12" name="TextBox 2"/>
          <p:cNvSpPr txBox="1"/>
          <p:nvPr/>
        </p:nvSpPr>
        <p:spPr>
          <a:xfrm>
            <a:off x="7442237" y="1125643"/>
            <a:ext cx="354331" cy="297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Box 2"/>
          <p:cNvSpPr/>
          <p:nvPr/>
        </p:nvSpPr>
        <p:spPr>
          <a:xfrm>
            <a:off x="4832985" y="2734945"/>
            <a:ext cx="1266191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eaLnBrk="0" hangingPunct="0">
              <a:spcBef>
                <a:spcPct val="0"/>
              </a:spcBef>
            </a:pPr>
            <a:r>
              <a:rPr lang="en-US" altLang="zh-CN" sz="360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308</a:t>
            </a:r>
            <a:endParaRPr lang="en-US" altLang="zh-CN" sz="3600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2"/>
          <p:cNvSpPr/>
          <p:nvPr/>
        </p:nvSpPr>
        <p:spPr>
          <a:xfrm>
            <a:off x="6099177" y="2734945"/>
            <a:ext cx="17862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eaLnBrk="0" hangingPunct="0">
              <a:spcBef>
                <a:spcPct val="0"/>
              </a:spcBef>
            </a:pPr>
            <a:r>
              <a:rPr lang="en-US" altLang="zh-CN" sz="3600">
                <a:solidFill>
                  <a:srgbClr val="3F34D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0007 </a:t>
            </a:r>
            <a:endParaRPr lang="en-US" altLang="zh-CN" sz="3600" dirty="0">
              <a:solidFill>
                <a:srgbClr val="3F34D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36" name="TextBox 4"/>
          <p:cNvSpPr/>
          <p:nvPr/>
        </p:nvSpPr>
        <p:spPr>
          <a:xfrm>
            <a:off x="2901315" y="3632201"/>
            <a:ext cx="64084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这个数由</a:t>
            </a:r>
            <a:r>
              <a:rPr lang="en-US" altLang="zh-CN" sz="32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308</a:t>
            </a:r>
            <a:r>
              <a:rPr lang="zh-CN" altLang="en-US" sz="32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32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32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个一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组成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98222" y="4422141"/>
            <a:ext cx="1014793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按数级来看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这个数万级是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308,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308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个级是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个一。</a:t>
            </a:r>
            <a:endParaRPr lang="zh-CN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写数时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万级写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“308”,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个级写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“0007”,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合起来是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3080007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  <p:bldP spid="4112" grpId="0"/>
      <p:bldP spid="17" grpId="0" bldLvl="0"/>
      <p:bldP spid="6" grpId="0" bldLvl="0"/>
      <p:bldP spid="146436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7162" y="4547235"/>
            <a:ext cx="5560695" cy="1869440"/>
          </a:xfrm>
          <a:prstGeom prst="rect">
            <a:avLst/>
          </a:prstGeom>
        </p:spPr>
      </p:pic>
      <p:pic>
        <p:nvPicPr>
          <p:cNvPr id="25" name="ydt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DD7">
                  <a:alpha val="100000"/>
                </a:srgbClr>
              </a:clrFrom>
              <a:clrTo>
                <a:srgbClr val="FFFDD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2051" y="4324985"/>
            <a:ext cx="3510915" cy="72009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432301" y="5045077"/>
            <a:ext cx="4711700" cy="1212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每级中间有一个0或连续几个0,都只读一个“零”。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4"/>
          <p:cNvSpPr/>
          <p:nvPr/>
        </p:nvSpPr>
        <p:spPr>
          <a:xfrm>
            <a:off x="4603750" y="3561081"/>
            <a:ext cx="4573271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读作：三百零八万零七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102" name="Picture 13" descr="C:\Users\acer\Desktop\四下 ppt 陆小蓓\4下\u2\d_p12_3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8690" y="139065"/>
            <a:ext cx="3912871" cy="2792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7" name="TextBox 2"/>
          <p:cNvSpPr txBox="1"/>
          <p:nvPr/>
        </p:nvSpPr>
        <p:spPr>
          <a:xfrm>
            <a:off x="6351730" y="1007110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12" name="TextBox 2"/>
          <p:cNvSpPr txBox="1"/>
          <p:nvPr/>
        </p:nvSpPr>
        <p:spPr>
          <a:xfrm>
            <a:off x="8096287" y="975783"/>
            <a:ext cx="354331" cy="297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85" name="直接连接符 24584"/>
          <p:cNvSpPr/>
          <p:nvPr/>
        </p:nvSpPr>
        <p:spPr>
          <a:xfrm flipH="1">
            <a:off x="6724016" y="2588260"/>
            <a:ext cx="4445" cy="849630"/>
          </a:xfrm>
          <a:prstGeom prst="line">
            <a:avLst/>
          </a:prstGeom>
          <a:ln w="44450" cap="flat" cmpd="sng">
            <a:solidFill>
              <a:srgbClr val="3F34D4"/>
            </a:solidFill>
            <a:prstDash val="sysDot"/>
            <a:headEnd type="none" w="med" len="med"/>
            <a:tailEnd type="none" w="med" len="med"/>
          </a:ln>
        </p:spPr>
      </p:sp>
      <p:cxnSp>
        <p:nvCxnSpPr>
          <p:cNvPr id="41" name="直接箭头连接符 40"/>
          <p:cNvCxnSpPr>
            <a:endCxn id="42" idx="0"/>
          </p:cNvCxnSpPr>
          <p:nvPr/>
        </p:nvCxnSpPr>
        <p:spPr>
          <a:xfrm flipH="1">
            <a:off x="1240474" y="1854201"/>
            <a:ext cx="4438968" cy="2470785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399416" y="4324986"/>
            <a:ext cx="1682115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百万位上是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个百万，百万位写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6544945" y="1854202"/>
            <a:ext cx="0" cy="2470785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661660" y="4324985"/>
            <a:ext cx="1682115" cy="922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万位上是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个万，万位写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endParaRPr lang="en-US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8404225" y="1588135"/>
            <a:ext cx="772795" cy="2736850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293736" y="4324985"/>
            <a:ext cx="1682115" cy="922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个位上是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个一，个位写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endParaRPr lang="en-US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3192781" y="2385062"/>
            <a:ext cx="2821305" cy="1939925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058796" y="4324985"/>
            <a:ext cx="1682115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其余各位上用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“0”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占位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4640581" y="2562227"/>
            <a:ext cx="3136265" cy="1716405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>
            <a:off x="3763011" y="2385060"/>
            <a:ext cx="3244215" cy="1882140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>
            <a:off x="4282442" y="2473962"/>
            <a:ext cx="3244215" cy="1762125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"/>
          <p:cNvSpPr/>
          <p:nvPr/>
        </p:nvSpPr>
        <p:spPr>
          <a:xfrm>
            <a:off x="5462906" y="2588260"/>
            <a:ext cx="1266191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eaLnBrk="0" hangingPunct="0">
              <a:spcBef>
                <a:spcPct val="0"/>
              </a:spcBef>
            </a:pPr>
            <a:r>
              <a:rPr lang="en-US" altLang="zh-CN" sz="360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308</a:t>
            </a:r>
            <a:endParaRPr lang="en-US" altLang="zh-CN" sz="3600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2"/>
          <p:cNvSpPr/>
          <p:nvPr/>
        </p:nvSpPr>
        <p:spPr>
          <a:xfrm>
            <a:off x="6729097" y="2588260"/>
            <a:ext cx="17862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eaLnBrk="0" hangingPunct="0">
              <a:spcBef>
                <a:spcPct val="0"/>
              </a:spcBef>
            </a:pPr>
            <a:r>
              <a:rPr lang="en-US" altLang="zh-CN" sz="3600">
                <a:solidFill>
                  <a:srgbClr val="3F34D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0007 </a:t>
            </a:r>
            <a:endParaRPr lang="en-US" altLang="zh-CN" sz="3600" dirty="0">
              <a:solidFill>
                <a:srgbClr val="3F34D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8" grpId="0" bldLvl="0"/>
      <p:bldP spid="4107" grpId="0"/>
      <p:bldP spid="4112" grpId="0"/>
      <p:bldP spid="42" grpId="0" bldLvl="0" animBg="1"/>
      <p:bldP spid="42" grpId="1" bldLvl="0" animBg="1"/>
      <p:bldP spid="13" grpId="0" bldLvl="0" animBg="1"/>
      <p:bldP spid="13" grpId="1" bldLvl="0" animBg="1"/>
      <p:bldP spid="15" grpId="0" bldLvl="0" animBg="1"/>
      <p:bldP spid="15" grpId="1" bldLvl="0" animBg="1"/>
      <p:bldP spid="18" grpId="0" bldLvl="0" animBg="1"/>
      <p:bldP spid="18" grpId="1" bldLvl="0" animBg="1"/>
      <p:bldP spid="22" grpId="0" bldLvl="0"/>
      <p:bldP spid="23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148482" name="Text Box 2"/>
          <p:cNvSpPr/>
          <p:nvPr/>
        </p:nvSpPr>
        <p:spPr>
          <a:xfrm>
            <a:off x="641033" y="1222058"/>
            <a:ext cx="82089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从高位起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一级一级地往下读。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8483" name="Text Box 3"/>
          <p:cNvSpPr/>
          <p:nvPr/>
        </p:nvSpPr>
        <p:spPr>
          <a:xfrm>
            <a:off x="641351" y="1825627"/>
            <a:ext cx="11169015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读万级的数时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要按照个级的数的读法来读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再在后面加上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新魏" panose="02010800040101010101" pitchFamily="2" charset="-122"/>
              </a:rPr>
              <a:t> “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新魏" panose="02010800040101010101" pitchFamily="2" charset="-122"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8484" name="Text Box 4"/>
          <p:cNvSpPr/>
          <p:nvPr/>
        </p:nvSpPr>
        <p:spPr>
          <a:xfrm>
            <a:off x="221615" y="2562861"/>
            <a:ext cx="11497311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每级末尾的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都不读。其他数位有一个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或连续有几个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都只读一个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eaLnBrk="0" hangingPunc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新魏" panose="02010800040101010101" pitchFamily="2" charset="-122"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零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新魏" panose="02010800040101010101" pitchFamily="2" charset="-122"/>
              </a:rPr>
              <a:t>”。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8485" name="Text Box 6"/>
          <p:cNvSpPr/>
          <p:nvPr/>
        </p:nvSpPr>
        <p:spPr>
          <a:xfrm>
            <a:off x="3934460" y="257812"/>
            <a:ext cx="3590925" cy="583565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多位数的读法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1351" y="4976497"/>
            <a:ext cx="1107757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写数时从高位写起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哪一个数位上有几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就在那一个数位上写上几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中间或末尾的数位上一个计数单位也没有就在对应的数位上写上零。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ext Box 6"/>
          <p:cNvSpPr/>
          <p:nvPr/>
        </p:nvSpPr>
        <p:spPr>
          <a:xfrm>
            <a:off x="3934460" y="4149092"/>
            <a:ext cx="3590925" cy="583565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中宋" panose="02010600040101010101" pitchFamily="2" charset="-122"/>
              </a:rPr>
              <a:t>多位数的写法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中宋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>
                                      <p:cBhvr>
                                        <p:cTn id="7" dur="5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7" dur="5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2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 bldLvl="0"/>
      <p:bldP spid="148483" grpId="0" bldLvl="0"/>
      <p:bldP spid="148484" grpId="0" bldLvl="0"/>
      <p:bldP spid="148485" grpId="0" bldLvl="0" animBg="1"/>
      <p:bldP spid="6" grpId="0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9805" y="3976370"/>
            <a:ext cx="6841491" cy="26314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4" y="144347"/>
            <a:ext cx="3637551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zsgnx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626" y="1299212"/>
            <a:ext cx="10281285" cy="16071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8235" y="1317626"/>
            <a:ext cx="1005776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每级中间不管有一个0还是连续几个0,都只读一个“零”。写数时,哪个数位上一个计数单位也没有,就在那个数位上写0。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34615" y="4289426"/>
            <a:ext cx="6049011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读数、写数高位起，分分数级很容易，</a:t>
            </a:r>
            <a:endParaRPr lang="zh-CN" alt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每级末尾如有零，不必读出记心里，</a:t>
            </a:r>
            <a:endParaRPr lang="zh-CN" alt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其他数位连续零，只读一个记仔细。</a:t>
            </a:r>
            <a:endParaRPr lang="zh-CN" alt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0975" y="3705861"/>
            <a:ext cx="3129280" cy="5835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  <p:bldP spid="9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559" name="Text Box 7"/>
          <p:cNvSpPr/>
          <p:nvPr/>
        </p:nvSpPr>
        <p:spPr>
          <a:xfrm>
            <a:off x="2204085" y="5252721"/>
            <a:ext cx="451485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5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0   0   3   0   0</a:t>
            </a:r>
            <a:endParaRPr lang="en-US" altLang="zh-CN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556" name="Text Box 4"/>
          <p:cNvSpPr/>
          <p:nvPr/>
        </p:nvSpPr>
        <p:spPr>
          <a:xfrm>
            <a:off x="4353562" y="3162936"/>
            <a:ext cx="226885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2   4   9   6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557" name="Text Box 5"/>
          <p:cNvSpPr/>
          <p:nvPr/>
        </p:nvSpPr>
        <p:spPr>
          <a:xfrm>
            <a:off x="2208531" y="3761106"/>
            <a:ext cx="43541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558" name="Text Box 6"/>
          <p:cNvSpPr/>
          <p:nvPr/>
        </p:nvSpPr>
        <p:spPr>
          <a:xfrm>
            <a:off x="2745105" y="4530725"/>
            <a:ext cx="4987291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6   4   0   7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0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2084706" y="1705612"/>
          <a:ext cx="4410711" cy="1299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980"/>
                <a:gridCol w="563245"/>
                <a:gridCol w="473075"/>
                <a:gridCol w="552451"/>
                <a:gridCol w="502920"/>
                <a:gridCol w="601980"/>
                <a:gridCol w="522605"/>
                <a:gridCol w="592455"/>
              </a:tblGrid>
              <a:tr h="342900">
                <a:tc grid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万级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FF0000"/>
                          </a:solidFill>
                          <a:sym typeface="+mn-ea"/>
                        </a:rPr>
                        <a:t>个级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93408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千万位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百万位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十万位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千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1565" name="Text Box 13"/>
          <p:cNvSpPr/>
          <p:nvPr/>
        </p:nvSpPr>
        <p:spPr>
          <a:xfrm>
            <a:off x="6947696" y="3162618"/>
            <a:ext cx="377539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读作：二千四百九十六</a:t>
            </a:r>
            <a:endParaRPr lang="zh-CN" altLang="en-US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566" name="Text Box 14"/>
          <p:cNvSpPr/>
          <p:nvPr/>
        </p:nvSpPr>
        <p:spPr>
          <a:xfrm>
            <a:off x="6945642" y="3760788"/>
            <a:ext cx="413446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读作：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二千四百九十六万</a:t>
            </a:r>
            <a:endParaRPr lang="zh-CN" altLang="en-US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567" name="Text Box 15"/>
          <p:cNvSpPr/>
          <p:nvPr/>
        </p:nvSpPr>
        <p:spPr>
          <a:xfrm>
            <a:off x="6947696" y="4530725"/>
            <a:ext cx="377539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读作：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六百四十万七千</a:t>
            </a:r>
            <a:endParaRPr lang="zh-CN" altLang="en-US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568" name="Text Box 16"/>
          <p:cNvSpPr/>
          <p:nvPr/>
        </p:nvSpPr>
        <p:spPr>
          <a:xfrm>
            <a:off x="6945959" y="5252720"/>
            <a:ext cx="413446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读作：</a:t>
            </a:r>
            <a:r>
              <a:rPr lang="zh-CN" altLang="en-US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八千五百万零三百</a:t>
            </a:r>
            <a:endParaRPr lang="zh-CN" altLang="en-US" sz="28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296547"/>
            <a:ext cx="2076451" cy="5619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77825" y="959485"/>
            <a:ext cx="880241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万级数的读法和个级数的读法有什么相同点和不同点？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2579" name="Rectangle 5"/>
          <p:cNvSpPr>
            <a:spLocks noGrp="1"/>
          </p:cNvSpPr>
          <p:nvPr>
            <p:ph type="subTitle" idx="1"/>
          </p:nvPr>
        </p:nvSpPr>
        <p:spPr>
          <a:xfrm>
            <a:off x="1761174" y="5778818"/>
            <a:ext cx="7705725" cy="1154112"/>
          </a:xfrm>
          <a:noFill/>
          <a:ln>
            <a:noFill/>
            <a:miter/>
          </a:ln>
        </p:spPr>
        <p:txBody>
          <a:bodyPr anchor="t"/>
          <a:lstStyle/>
          <a:p>
            <a:pPr defTabSz="914400"/>
            <a:r>
              <a:rPr lang="zh-CN" altLang="en-US" sz="2800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楷体_GB2312" panose="02010609030101010101" pitchFamily="49" charset="-122"/>
              </a:rPr>
              <a:t>相同点：万级数先按个级数的读法来读。</a:t>
            </a:r>
            <a:endParaRPr lang="zh-CN" altLang="en-US" sz="2800" kern="1200" baseline="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楷体_GB2312" panose="02010609030101010101" pitchFamily="49" charset="-122"/>
            </a:endParaRPr>
          </a:p>
          <a:p>
            <a:pPr defTabSz="914400"/>
            <a:r>
              <a:rPr lang="zh-CN" altLang="en-US" sz="2800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楷体_GB2312" panose="02010609030101010101" pitchFamily="49" charset="-122"/>
              </a:rPr>
              <a:t>不同点：读万级数时要在后面加读一个</a:t>
            </a:r>
            <a:r>
              <a:rPr lang="zh-CN" altLang="en-US" sz="2800" kern="1200" baseline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楷体_GB2312" panose="02010609030101010101" pitchFamily="49" charset="-122"/>
              </a:rPr>
              <a:t>万</a:t>
            </a:r>
            <a:r>
              <a:rPr lang="zh-CN" altLang="en-US" sz="2800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楷体_GB2312" panose="02010609030101010101" pitchFamily="49" charset="-122"/>
              </a:rPr>
              <a:t>字。</a:t>
            </a:r>
            <a:endParaRPr lang="zh-CN" altLang="en-US" sz="3200" kern="1200" baseline="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楷体_GB2312" panose="02010609030101010101" pitchFamily="49" charset="-122"/>
            </a:endParaRPr>
          </a:p>
        </p:txBody>
      </p:sp>
      <p:sp>
        <p:nvSpPr>
          <p:cNvPr id="151569" name="Line 17"/>
          <p:cNvSpPr/>
          <p:nvPr/>
        </p:nvSpPr>
        <p:spPr>
          <a:xfrm>
            <a:off x="4280219" y="3076893"/>
            <a:ext cx="0" cy="2665412"/>
          </a:xfrm>
          <a:prstGeom prst="line">
            <a:avLst/>
          </a:prstGeom>
          <a:ln w="12700" cap="flat" cmpd="sng">
            <a:solidFill>
              <a:srgbClr val="FF33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12" dur="10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17" dur="1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22" dur="10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27" dur="10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64" dur="1000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71" dur="1000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9" grpId="0" bldLvl="0"/>
      <p:bldP spid="151556" grpId="0" bldLvl="0"/>
      <p:bldP spid="151557" grpId="0" bldLvl="0"/>
      <p:bldP spid="151558" grpId="0" bldLvl="0"/>
      <p:bldP spid="151565" grpId="0" bldLvl="0"/>
      <p:bldP spid="151566" grpId="0" bldLvl="0"/>
      <p:bldP spid="151567" grpId="0" bldLvl="0"/>
      <p:bldP spid="151568" grpId="0" bldLvl="0"/>
      <p:bldP spid="152579" grpId="0" bldLvl="0" animBg="1" uiExpand="1" build="p"/>
      <p:bldP spid="15156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745" name="Rectangle 3"/>
          <p:cNvSpPr>
            <a:spLocks noGrp="1"/>
          </p:cNvSpPr>
          <p:nvPr>
            <p:ph type="subTitle" idx="1"/>
          </p:nvPr>
        </p:nvSpPr>
        <p:spPr>
          <a:xfrm>
            <a:off x="578486" y="414657"/>
            <a:ext cx="3860165" cy="5603875"/>
          </a:xfrm>
          <a:noFill/>
          <a:ln>
            <a:noFill/>
          </a:ln>
        </p:spPr>
        <p:txBody>
          <a:bodyPr anchor="t">
            <a:norm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写出下列各数</a:t>
            </a:r>
            <a:endParaRPr lang="zh-CN" altLang="en-US" kern="120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_GB2312" panose="0201060903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七</a:t>
            </a:r>
            <a:r>
              <a:rPr lang="zh-CN" altLang="en-US" kern="1200" baseline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万</a:t>
            </a: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八千六百三十   </a:t>
            </a:r>
            <a:endParaRPr lang="zh-CN" altLang="en-US" kern="120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_GB2312" panose="0201060903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八十五</a:t>
            </a:r>
            <a:r>
              <a:rPr lang="zh-CN" altLang="en-US" kern="1200" baseline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万</a:t>
            </a: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一千</a:t>
            </a:r>
            <a:endParaRPr lang="zh-CN" altLang="en-US" kern="120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_GB2312" panose="0201060903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二十六</a:t>
            </a:r>
            <a:r>
              <a:rPr lang="zh-CN" altLang="en-US" kern="1200" baseline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万</a:t>
            </a: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零四百     </a:t>
            </a:r>
            <a:endParaRPr lang="zh-CN" altLang="en-US" kern="120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_GB2312" panose="0201060903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三百六十</a:t>
            </a:r>
            <a:r>
              <a:rPr lang="zh-CN" altLang="en-US" kern="1200" baseline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万</a:t>
            </a: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二千 </a:t>
            </a:r>
            <a:endParaRPr lang="zh-CN" altLang="en-US" kern="120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_GB2312" panose="0201060903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十</a:t>
            </a:r>
            <a:r>
              <a:rPr lang="zh-CN" altLang="en-US" kern="1200" baseline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万</a:t>
            </a: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零五           </a:t>
            </a:r>
            <a:endParaRPr lang="zh-CN" altLang="en-US" kern="120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_GB2312" panose="0201060903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六千零八十</a:t>
            </a:r>
            <a:r>
              <a:rPr lang="zh-CN" altLang="en-US" kern="1200" baseline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万</a:t>
            </a:r>
            <a:r>
              <a:rPr lang="zh-CN" altLang="en-US" kern="12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_GB2312" panose="02010609030101010101" pitchFamily="49" charset="-122"/>
              </a:rPr>
              <a:t>零七十</a:t>
            </a:r>
            <a:endParaRPr lang="zh-CN" altLang="en-US" kern="120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_GB2312" panose="02010609030101010101" pitchFamily="49" charset="-122"/>
            </a:endParaRPr>
          </a:p>
        </p:txBody>
      </p:sp>
      <p:sp>
        <p:nvSpPr>
          <p:cNvPr id="159747" name="Text Box 5"/>
          <p:cNvSpPr/>
          <p:nvPr/>
        </p:nvSpPr>
        <p:spPr>
          <a:xfrm>
            <a:off x="5554980" y="1379221"/>
            <a:ext cx="218948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7 8 6 3 0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48" name="Text Box 6"/>
          <p:cNvSpPr/>
          <p:nvPr/>
        </p:nvSpPr>
        <p:spPr>
          <a:xfrm>
            <a:off x="5338445" y="2000885"/>
            <a:ext cx="2924811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8 0 1 0 0 0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49" name="Text Box 10"/>
          <p:cNvSpPr/>
          <p:nvPr/>
        </p:nvSpPr>
        <p:spPr>
          <a:xfrm>
            <a:off x="5362575" y="2820035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2 6 0 4 0 0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50" name="Text Box 11"/>
          <p:cNvSpPr/>
          <p:nvPr/>
        </p:nvSpPr>
        <p:spPr>
          <a:xfrm>
            <a:off x="5067300" y="3597276"/>
            <a:ext cx="243840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3 6 0 2 0 0 0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51" name="Text Box 12"/>
          <p:cNvSpPr/>
          <p:nvPr/>
        </p:nvSpPr>
        <p:spPr>
          <a:xfrm>
            <a:off x="5400359" y="4482466"/>
            <a:ext cx="220980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1 0 0 0 0 5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53" name="Text Box 15"/>
          <p:cNvSpPr/>
          <p:nvPr/>
        </p:nvSpPr>
        <p:spPr>
          <a:xfrm>
            <a:off x="4745355" y="5293361"/>
            <a:ext cx="327660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6 0 8 0 0 0 7 0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569" name="Line 17"/>
          <p:cNvSpPr/>
          <p:nvPr/>
        </p:nvSpPr>
        <p:spPr>
          <a:xfrm>
            <a:off x="6044565" y="1426845"/>
            <a:ext cx="635" cy="4281170"/>
          </a:xfrm>
          <a:prstGeom prst="line">
            <a:avLst/>
          </a:prstGeom>
          <a:ln w="12700" cap="flat" cmpd="sng">
            <a:solidFill>
              <a:srgbClr val="FF33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10475" y="1306830"/>
            <a:ext cx="4348480" cy="4573560"/>
          </a:xfrm>
          <a:prstGeom prst="rect">
            <a:avLst/>
          </a:prstGeom>
          <a:noFill/>
          <a:ln w="508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新魏" panose="02010800040101010101" pitchFamily="2" charset="-122"/>
              </a:rPr>
              <a:t>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新魏" panose="02010800040101010101" pitchFamily="2" charset="-122"/>
              </a:rPr>
              <a:t>写数的顺序和读数的顺序是一样的，先写万级，再写个级，个级上的数和以前学过的万以内数的写法一样。 </a:t>
            </a:r>
            <a:endParaRPr lang="zh-CN" altLang="en-US" sz="2800" kern="120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新魏" panose="02010800040101010101" pitchFamily="2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新魏" panose="02010800040101010101" pitchFamily="2" charset="-122"/>
              </a:rPr>
              <a:t>      中间或末尾哪一位上一个也没有，就在那一位上写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新魏" panose="02010800040101010101" pitchFamily="2" charset="-122"/>
              </a:rPr>
              <a:t>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新魏" panose="02010800040101010101" pitchFamily="2" charset="-122"/>
              </a:rPr>
              <a:t>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 bldLvl="0"/>
      <p:bldP spid="159748" grpId="0" bldLvl="0"/>
      <p:bldP spid="159749" grpId="0" bldLvl="0"/>
      <p:bldP spid="159750" grpId="0" bldLvl="0"/>
      <p:bldP spid="159751" grpId="0" bldLvl="0"/>
      <p:bldP spid="159753" grpId="0" bldLvl="0"/>
      <p:bldP spid="151569" grpId="0" bldLvl="0" animBg="1"/>
      <p:bldP spid="6" grpId="0" bldLvl="0" animBg="1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77546" y="1012826"/>
            <a:ext cx="1035240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下面各数中，只读一个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零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的数是（       ）。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2900707      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29004000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607080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由九千万、四十万和七百组成的数是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）。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9040700      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90400700      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90040700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3.10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枚硬币的高度大约是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厘米，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10000000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枚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元硬币叠放在一起的高度大约是（       ）米。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      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2000      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20000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40665" y="317500"/>
            <a:ext cx="8493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选择正确答案的序号填在括号里。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05225" y="4406265"/>
            <a:ext cx="863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③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00265" y="2486025"/>
            <a:ext cx="995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②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99631" y="1216025"/>
            <a:ext cx="985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③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1" name="bt3.jpg" descr="id:214750285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6860" y="393065"/>
            <a:ext cx="9097645" cy="10388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919856" y="1310006"/>
            <a:ext cx="4352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八大行星离太阳有多远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9432" y="1901825"/>
            <a:ext cx="1119822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太阳系中有八大行星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其中水星与太阳之间的距离大约是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5800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万千米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金星距离太阳大约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10800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万千米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地球距离太阳大约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15000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万千米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火星距离太阳大约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22800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万千米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木星距离太阳大约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77800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万千米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土星距离太阳大约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142700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万千米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天王星距离太阳</a:t>
            </a:r>
            <a:endParaRPr lang="zh-CN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大约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287000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万千米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距离太阳最远的是海王</a:t>
            </a:r>
            <a:endParaRPr lang="zh-CN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星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大约是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450000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万千米。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67588" y="4112116"/>
            <a:ext cx="4329431" cy="2366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859"/>
                            </p:stCondLst>
                            <p:childTnLst>
                              <p:par>
                                <p:cTn id="1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779"/>
                            </p:stCondLst>
                            <p:childTnLst>
                              <p:par>
                                <p:cTn id="2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195" y="259717"/>
            <a:ext cx="2181860" cy="5581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02920" y="1201422"/>
            <a:ext cx="11186160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1.  5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个百万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,3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个十万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,4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个万组成的数是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 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和十万位相邻的数位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左边是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这一位上的计数单位是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右边是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这一位上的计数单位是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据统计，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年我国最大的城市上海有</a:t>
            </a:r>
            <a:r>
              <a:rPr lang="zh-CN" altLang="en-US" sz="2800" u="sng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二千四百万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人口。横线上的数写作：（               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8606" y="1589406"/>
            <a:ext cx="1708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5340000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11166" y="2409191"/>
            <a:ext cx="1073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百万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21950" y="2409191"/>
            <a:ext cx="1073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百万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62455" y="3286125"/>
            <a:ext cx="10731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4035" y="3286125"/>
            <a:ext cx="10731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54885" y="4983481"/>
            <a:ext cx="1961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24000000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93692" y="-182881"/>
            <a:ext cx="4956575" cy="2110821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8" y="4890221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7" y="3493788"/>
            <a:ext cx="1907071" cy="1749643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83560" y="3959090"/>
            <a:ext cx="5845811" cy="3073400"/>
            <a:chOff x="144" y="6159"/>
            <a:chExt cx="9206" cy="484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560" y="8896"/>
              <a:ext cx="1790" cy="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" name="Picture 2" descr="C:\Users\lianxiang\Desktop\人物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4" y="6159"/>
              <a:ext cx="4061" cy="4840"/>
            </a:xfrm>
            <a:prstGeom prst="rect">
              <a:avLst/>
            </a:prstGeom>
            <a:noFill/>
          </p:spPr>
        </p:pic>
      </p:grpSp>
      <p:sp>
        <p:nvSpPr>
          <p:cNvPr id="3" name="文本框 2"/>
          <p:cNvSpPr txBox="1"/>
          <p:nvPr/>
        </p:nvSpPr>
        <p:spPr>
          <a:xfrm>
            <a:off x="4462883" y="2143868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11038" y="2139423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55" name="矩形 23554"/>
          <p:cNvSpPr/>
          <p:nvPr/>
        </p:nvSpPr>
        <p:spPr>
          <a:xfrm>
            <a:off x="305437" y="377826"/>
            <a:ext cx="97199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你会读下面横线上的数吗？想一想，怎样才不容易读错。</a:t>
            </a:r>
            <a:endParaRPr lang="zh-CN" altLang="en-US" sz="2800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6" name="图片 23555" descr="2e1bdd5dfed7f59b3d0f889c0b3fe1df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60069" y="1050927"/>
            <a:ext cx="3214371" cy="280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文本框 23556"/>
          <p:cNvSpPr txBox="1"/>
          <p:nvPr/>
        </p:nvSpPr>
        <p:spPr>
          <a:xfrm>
            <a:off x="4683761" y="2540001"/>
            <a:ext cx="266382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读作：四十万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4006215" y="1050927"/>
            <a:ext cx="6135371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天安门广场是世界上最大的城市广场，面积约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400000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平方米。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559" name="直接连接符 23558"/>
          <p:cNvSpPr/>
          <p:nvPr/>
        </p:nvSpPr>
        <p:spPr>
          <a:xfrm>
            <a:off x="5145405" y="2456180"/>
            <a:ext cx="1295400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0" name="直接连接符 23559"/>
          <p:cNvSpPr/>
          <p:nvPr/>
        </p:nvSpPr>
        <p:spPr>
          <a:xfrm>
            <a:off x="5577205" y="1774192"/>
            <a:ext cx="0" cy="7207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pic>
        <p:nvPicPr>
          <p:cNvPr id="24580" name="图片 2457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25146" y="3966847"/>
            <a:ext cx="3284220" cy="2660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文本框 24580"/>
          <p:cNvSpPr txBox="1"/>
          <p:nvPr/>
        </p:nvSpPr>
        <p:spPr>
          <a:xfrm>
            <a:off x="7980999" y="4909504"/>
            <a:ext cx="37338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读作：二百九十万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4120515" y="4070987"/>
            <a:ext cx="6884671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北京著名园林颐和园占地面积约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2900000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平方米。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583" name="直接连接符 24582"/>
          <p:cNvSpPr/>
          <p:nvPr/>
        </p:nvSpPr>
        <p:spPr>
          <a:xfrm flipV="1">
            <a:off x="9198612" y="4774565"/>
            <a:ext cx="1368425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4" name="文本框 24583"/>
          <p:cNvSpPr txBox="1"/>
          <p:nvPr/>
        </p:nvSpPr>
        <p:spPr>
          <a:xfrm>
            <a:off x="6309679" y="3803334"/>
            <a:ext cx="5334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yí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24585" name="直接连接符 24584"/>
          <p:cNvSpPr/>
          <p:nvPr/>
        </p:nvSpPr>
        <p:spPr>
          <a:xfrm>
            <a:off x="9809163" y="4070668"/>
            <a:ext cx="0" cy="6477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7" grpId="0"/>
      <p:bldP spid="23558" grpId="0"/>
      <p:bldP spid="24581" grpId="0"/>
      <p:bldP spid="24582" grpId="0"/>
      <p:bldP spid="245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6"/>
          <p:cNvPicPr/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6" y="1659257"/>
            <a:ext cx="686435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Box 12"/>
          <p:cNvSpPr txBox="1"/>
          <p:nvPr/>
        </p:nvSpPr>
        <p:spPr>
          <a:xfrm>
            <a:off x="386080" y="1776730"/>
            <a:ext cx="4470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</a:rPr>
              <a:t>2</a:t>
            </a:r>
            <a:endParaRPr lang="en-US" altLang="zh-CN" sz="28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585" y="304801"/>
            <a:ext cx="802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知识点1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sz="32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没有零的两级数的读、写法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19" y="1011089"/>
            <a:ext cx="1895421" cy="554757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1067435" y="1776731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你能读出算盘上拨出的数吗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Picture 14" descr="C:\Users\acer\Desktop\四下 ppt 陆小蓓\4下\u2\d_p12_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8011" y="2603502"/>
            <a:ext cx="4036484" cy="2878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2"/>
          <p:cNvSpPr txBox="1"/>
          <p:nvPr/>
        </p:nvSpPr>
        <p:spPr>
          <a:xfrm>
            <a:off x="4959528" y="3467100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6748110" y="3467100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100" grpId="0"/>
      <p:bldP spid="100" grpId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2823" y="245613"/>
            <a:ext cx="1895421" cy="554757"/>
          </a:xfrm>
          <a:prstGeom prst="rect">
            <a:avLst/>
          </a:prstGeom>
          <a:noFill/>
        </p:spPr>
      </p:pic>
      <p:pic>
        <p:nvPicPr>
          <p:cNvPr id="10" name="Picture 14" descr="C:\Users\acer\Desktop\四下 ppt 陆小蓓\4下\u2\d_p12_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366" y="800737"/>
            <a:ext cx="4036484" cy="2878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2"/>
          <p:cNvSpPr txBox="1"/>
          <p:nvPr/>
        </p:nvSpPr>
        <p:spPr>
          <a:xfrm>
            <a:off x="2130603" y="1675765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3953475" y="1687195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5411" name="TextBox 2"/>
          <p:cNvSpPr/>
          <p:nvPr/>
        </p:nvSpPr>
        <p:spPr>
          <a:xfrm>
            <a:off x="692785" y="3349626"/>
            <a:ext cx="3615691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eaLnBrk="0" hangingPunct="0">
              <a:spcBef>
                <a:spcPct val="0"/>
              </a:spcBef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5 2 3 9 5 2 3 9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右大括号 42"/>
          <p:cNvSpPr/>
          <p:nvPr/>
        </p:nvSpPr>
        <p:spPr>
          <a:xfrm rot="5400000">
            <a:off x="1555751" y="3268980"/>
            <a:ext cx="116840" cy="1568451"/>
          </a:xfrm>
          <a:prstGeom prst="rightBrace">
            <a:avLst>
              <a:gd name="adj1" fmla="val 225870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04241" y="4243705"/>
            <a:ext cx="1419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5239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右大括号 8"/>
          <p:cNvSpPr/>
          <p:nvPr/>
        </p:nvSpPr>
        <p:spPr>
          <a:xfrm rot="5400000">
            <a:off x="3368040" y="3281044"/>
            <a:ext cx="116840" cy="1568451"/>
          </a:xfrm>
          <a:prstGeom prst="rightBrace">
            <a:avLst>
              <a:gd name="adj1" fmla="val 225870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716531" y="4255770"/>
            <a:ext cx="1419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5239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个一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Picture 14" descr="C:\Users\acer\Desktop\四下 ppt 陆小蓓\4下\u2\d_p12_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2141" y="755017"/>
            <a:ext cx="4036484" cy="2878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Box 2"/>
          <p:cNvSpPr txBox="1"/>
          <p:nvPr/>
        </p:nvSpPr>
        <p:spPr>
          <a:xfrm>
            <a:off x="7569378" y="1630045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TextBox 2"/>
          <p:cNvSpPr txBox="1"/>
          <p:nvPr/>
        </p:nvSpPr>
        <p:spPr>
          <a:xfrm>
            <a:off x="9392250" y="1641475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Box 2"/>
          <p:cNvSpPr/>
          <p:nvPr/>
        </p:nvSpPr>
        <p:spPr>
          <a:xfrm>
            <a:off x="6131560" y="3303906"/>
            <a:ext cx="3615691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eaLnBrk="0" hangingPunct="0">
              <a:spcBef>
                <a:spcPct val="0"/>
              </a:spcBef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5 2 3 9 5 2 3 9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H="1">
            <a:off x="6330950" y="3811270"/>
            <a:ext cx="11431" cy="5080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180457" y="4394200"/>
            <a:ext cx="311785" cy="11988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个千万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H="1">
            <a:off x="6769735" y="3811270"/>
            <a:ext cx="11431" cy="5080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619241" y="4394200"/>
            <a:ext cx="311785" cy="11988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个百万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7265670" y="3811270"/>
            <a:ext cx="11431" cy="5080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115177" y="4394200"/>
            <a:ext cx="311785" cy="11988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个十万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H="1">
            <a:off x="7719695" y="3811270"/>
            <a:ext cx="11431" cy="5080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569201" y="4394200"/>
            <a:ext cx="311785" cy="11988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 flipH="1">
            <a:off x="8178166" y="3811270"/>
            <a:ext cx="11431" cy="5080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8027672" y="4394200"/>
            <a:ext cx="311785" cy="9220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个千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flipH="1">
            <a:off x="8616950" y="3811270"/>
            <a:ext cx="11431" cy="5080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8466457" y="4394200"/>
            <a:ext cx="311785" cy="9220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 flipH="1">
            <a:off x="9112886" y="3811270"/>
            <a:ext cx="11431" cy="5080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8962392" y="4394200"/>
            <a:ext cx="311785" cy="9220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 flipH="1">
            <a:off x="9566910" y="3811270"/>
            <a:ext cx="11431" cy="5080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9416417" y="4394200"/>
            <a:ext cx="311785" cy="9220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个一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585" name="直接连接符 24584"/>
          <p:cNvSpPr/>
          <p:nvPr/>
        </p:nvSpPr>
        <p:spPr>
          <a:xfrm>
            <a:off x="2484757" y="3359150"/>
            <a:ext cx="12065" cy="1035050"/>
          </a:xfrm>
          <a:prstGeom prst="line">
            <a:avLst/>
          </a:prstGeom>
          <a:ln w="44450" cap="flat" cmpd="sng">
            <a:solidFill>
              <a:srgbClr val="3F34D4"/>
            </a:solidFill>
            <a:prstDash val="sysDot"/>
            <a:headEnd type="none" w="med" len="med"/>
            <a:tailEnd type="none" w="med" len="med"/>
          </a:ln>
        </p:spPr>
      </p:sp>
      <p:pic>
        <p:nvPicPr>
          <p:cNvPr id="38" name="图片 37" descr="图片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645" y="5297805"/>
            <a:ext cx="4556760" cy="1338580"/>
          </a:xfrm>
          <a:prstGeom prst="rect">
            <a:avLst/>
          </a:prstGeom>
        </p:spPr>
      </p:pic>
      <p:pic>
        <p:nvPicPr>
          <p:cNvPr id="1515" name="ydts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DD7">
                  <a:alpha val="100000"/>
                </a:srgbClr>
              </a:clrFrom>
              <a:clrTo>
                <a:srgbClr val="FFFDD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8721" y="4903470"/>
            <a:ext cx="2947671" cy="604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92785" y="5547360"/>
            <a:ext cx="3876675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sz="20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数的组成可以按照</a:t>
            </a:r>
            <a:r>
              <a:rPr 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数级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来理解</a:t>
            </a:r>
            <a:r>
              <a:rPr lang="en-US" sz="20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也可以按照</a:t>
            </a:r>
            <a:r>
              <a:rPr 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数位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来理解。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 bldLvl="0"/>
      <p:bldP spid="43" grpId="0" animBg="1"/>
      <p:bldP spid="43" grpId="1" animBg="1"/>
      <p:bldP spid="8" grpId="0"/>
      <p:bldP spid="8" grpId="1"/>
      <p:bldP spid="9" grpId="0" bldLvl="0" animBg="1"/>
      <p:bldP spid="9" grpId="1" animBg="1"/>
      <p:bldP spid="13" grpId="0"/>
      <p:bldP spid="13" grpId="1"/>
      <p:bldP spid="15" grpId="0"/>
      <p:bldP spid="16" grpId="0"/>
      <p:bldP spid="17" grpId="0" bldLvl="0"/>
      <p:bldP spid="23" grpId="0" animBg="1"/>
      <p:bldP spid="23" grpId="1" animBg="1"/>
      <p:bldP spid="25" grpId="0" bldLvl="0" animBg="1"/>
      <p:bldP spid="25" grpId="1" animBg="1"/>
      <p:bldP spid="27" grpId="0" bldLvl="0" animBg="1"/>
      <p:bldP spid="27" grpId="1" animBg="1"/>
      <p:bldP spid="29" grpId="0" bldLvl="0" animBg="1"/>
      <p:bldP spid="29" grpId="1" animBg="1"/>
      <p:bldP spid="31" grpId="0" bldLvl="0" animBg="1"/>
      <p:bldP spid="31" grpId="1" animBg="1"/>
      <p:bldP spid="33" grpId="0" bldLvl="0" animBg="1"/>
      <p:bldP spid="33" grpId="1" animBg="1"/>
      <p:bldP spid="35" grpId="0" bldLvl="0" animBg="1"/>
      <p:bldP spid="35" grpId="1" animBg="1"/>
      <p:bldP spid="37" grpId="0" bldLvl="0" animBg="1"/>
      <p:bldP spid="37" grpId="1" animBg="1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15926" y="404496"/>
            <a:ext cx="805815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写数时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要分级去写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先写万级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再写个级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中间隔开。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Picture 14" descr="C:\Users\acer\Desktop\四下 ppt 陆小蓓\4下\u2\d_p12_1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7075" y="903607"/>
            <a:ext cx="4036484" cy="2878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2"/>
          <p:cNvSpPr txBox="1"/>
          <p:nvPr/>
        </p:nvSpPr>
        <p:spPr>
          <a:xfrm>
            <a:off x="5156378" y="1790065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6944960" y="1790065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5411" name="TextBox 2"/>
          <p:cNvSpPr/>
          <p:nvPr/>
        </p:nvSpPr>
        <p:spPr>
          <a:xfrm>
            <a:off x="3746502" y="3484246"/>
            <a:ext cx="17862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eaLnBrk="0" hangingPunct="0">
              <a:spcBef>
                <a:spcPct val="0"/>
              </a:spcBef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5 2 3 9 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5" name="直接连接符 24584"/>
          <p:cNvSpPr/>
          <p:nvPr/>
        </p:nvSpPr>
        <p:spPr>
          <a:xfrm flipH="1">
            <a:off x="5528311" y="3484245"/>
            <a:ext cx="4445" cy="849630"/>
          </a:xfrm>
          <a:prstGeom prst="line">
            <a:avLst/>
          </a:prstGeom>
          <a:ln w="44450" cap="flat" cmpd="sng">
            <a:solidFill>
              <a:srgbClr val="3F34D4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8" name="TextBox 2"/>
          <p:cNvSpPr/>
          <p:nvPr/>
        </p:nvSpPr>
        <p:spPr>
          <a:xfrm>
            <a:off x="5598797" y="3484246"/>
            <a:ext cx="17862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eaLnBrk="0" hangingPunct="0">
              <a:spcBef>
                <a:spcPct val="0"/>
              </a:spcBef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5 2 3 9 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77"/>
          <p:cNvSpPr/>
          <p:nvPr/>
        </p:nvSpPr>
        <p:spPr>
          <a:xfrm>
            <a:off x="5879869" y="4076067"/>
            <a:ext cx="1002495" cy="58695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个级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78"/>
          <p:cNvSpPr/>
          <p:nvPr/>
        </p:nvSpPr>
        <p:spPr>
          <a:xfrm>
            <a:off x="4138063" y="4044952"/>
            <a:ext cx="1002495" cy="58695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万级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6075" y="3782061"/>
            <a:ext cx="226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从高位读起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" name="箭头h.jpg" descr="id:2147502137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6495" y="3782062"/>
            <a:ext cx="762000" cy="465455"/>
          </a:xfrm>
          <a:prstGeom prst="rect">
            <a:avLst/>
          </a:prstGeom>
        </p:spPr>
      </p:pic>
      <p:sp>
        <p:nvSpPr>
          <p:cNvPr id="15" name="右大括号 14"/>
          <p:cNvSpPr/>
          <p:nvPr/>
        </p:nvSpPr>
        <p:spPr>
          <a:xfrm rot="5400000">
            <a:off x="5388611" y="3903980"/>
            <a:ext cx="116840" cy="1568451"/>
          </a:xfrm>
          <a:prstGeom prst="rightBrace">
            <a:avLst>
              <a:gd name="adj1" fmla="val 225870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722755" y="4885691"/>
            <a:ext cx="7494271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都按个级数读法去读，万级后面加上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"/>
          <p:cNvSpPr/>
          <p:nvPr/>
        </p:nvSpPr>
        <p:spPr>
          <a:xfrm>
            <a:off x="3736342" y="3485516"/>
            <a:ext cx="17862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eaLnBrk="0" hangingPunct="0">
              <a:spcBef>
                <a:spcPct val="0"/>
              </a:spcBef>
            </a:pPr>
            <a:r>
              <a:rPr lang="en-US" altLang="zh-CN" sz="360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5 2 3 9 </a:t>
            </a:r>
            <a:endParaRPr lang="en-US" altLang="zh-CN" sz="3600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32100" y="5687061"/>
            <a:ext cx="4029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五千二百三十九万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TextBox 2"/>
          <p:cNvSpPr/>
          <p:nvPr/>
        </p:nvSpPr>
        <p:spPr>
          <a:xfrm>
            <a:off x="5600066" y="3485516"/>
            <a:ext cx="17862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eaLnBrk="0" hangingPunct="0">
              <a:spcBef>
                <a:spcPct val="0"/>
              </a:spcBef>
            </a:pPr>
            <a:r>
              <a:rPr lang="en-US" altLang="zh-CN" sz="36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5 2 3 9 </a:t>
            </a:r>
            <a:endParaRPr lang="en-US" altLang="zh-CN" sz="36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2"/>
          <p:cNvSpPr/>
          <p:nvPr/>
        </p:nvSpPr>
        <p:spPr>
          <a:xfrm>
            <a:off x="5796915" y="5687061"/>
            <a:ext cx="267716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lang="en-US" altLang="zh-CN" sz="28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五千二百三十九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 descr="图片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3805" y="2258062"/>
            <a:ext cx="4013835" cy="2158365"/>
          </a:xfrm>
          <a:prstGeom prst="rect">
            <a:avLst/>
          </a:prstGeom>
        </p:spPr>
      </p:pic>
      <p:pic>
        <p:nvPicPr>
          <p:cNvPr id="289" name="ffts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CDB">
                  <a:alpha val="100000"/>
                </a:srgbClr>
              </a:clrFrom>
              <a:clrTo>
                <a:srgbClr val="FFFCD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4076" y="1795147"/>
            <a:ext cx="2088515" cy="85788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806692" y="2703196"/>
            <a:ext cx="3568065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读数要从高位读起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哪位是几就读几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万级末尾加一个“万”字。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45411" grpId="0" bldLvl="0"/>
      <p:bldP spid="8" grpId="0" bldLvl="0"/>
      <p:bldP spid="9" grpId="0" bldLvl="0"/>
      <p:bldP spid="13" grpId="0" bldLvl="0"/>
      <p:bldP spid="14" grpId="0"/>
      <p:bldP spid="15" grpId="0" bldLvl="0" animBg="1"/>
      <p:bldP spid="15" grpId="1" animBg="1"/>
      <p:bldP spid="16" grpId="0" bldLvl="0" animBg="1"/>
      <p:bldP spid="17" grpId="0" bldLvl="0"/>
      <p:bldP spid="18" grpId="0"/>
      <p:bldP spid="19" grpId="0" bldLvl="0"/>
      <p:bldP spid="20" grpId="0" bldLvl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2" y="144347"/>
            <a:ext cx="3344253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zsgnx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626" y="1390652"/>
            <a:ext cx="10281285" cy="24949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8235" y="1443357"/>
            <a:ext cx="9869079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读数时,先读万级,再读个级,万级数的读法与个级数的读法相同,读万级时在万级的末尾加一个“万”字。写数时,从高位起,一级一级地写。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 descr="图片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DFDC9">
                  <a:alpha val="100000"/>
                </a:srgbClr>
              </a:clrFrom>
              <a:clrTo>
                <a:srgbClr val="FDFDC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2760" y="3885567"/>
            <a:ext cx="2681605" cy="2681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5585" y="304801"/>
            <a:ext cx="9088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万级、个级末尾有0的数的读、写法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19" y="1011089"/>
            <a:ext cx="1895421" cy="554757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525145" y="1651635"/>
            <a:ext cx="1131591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先说说下面的数是由多少个万和多少个一组成的，再写一写、读一读。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103" name="Picture 14" descr="C:\Users\acer\Desktop\四下 ppt 陆小蓓\4下\u2\d_p12_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8121" y="2173605"/>
            <a:ext cx="4055745" cy="2894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6" name="TextBox 2"/>
          <p:cNvSpPr txBox="1"/>
          <p:nvPr/>
        </p:nvSpPr>
        <p:spPr>
          <a:xfrm>
            <a:off x="5652524" y="3088217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11" name="TextBox 2"/>
          <p:cNvSpPr txBox="1"/>
          <p:nvPr/>
        </p:nvSpPr>
        <p:spPr>
          <a:xfrm>
            <a:off x="7425055" y="3076575"/>
            <a:ext cx="411480" cy="297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106" grpId="0"/>
      <p:bldP spid="41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2" y="160523"/>
            <a:ext cx="1895421" cy="554757"/>
          </a:xfrm>
          <a:prstGeom prst="rect">
            <a:avLst/>
          </a:prstGeom>
          <a:noFill/>
        </p:spPr>
      </p:pic>
      <p:pic>
        <p:nvPicPr>
          <p:cNvPr id="4103" name="Picture 14" descr="C:\Users\acer\Desktop\四下 ppt 陆小蓓\4下\u2\d_p12_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2601" y="384175"/>
            <a:ext cx="4055745" cy="2894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6" name="TextBox 2"/>
          <p:cNvSpPr txBox="1"/>
          <p:nvPr/>
        </p:nvSpPr>
        <p:spPr>
          <a:xfrm>
            <a:off x="5937004" y="1298787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11" name="TextBox 2"/>
          <p:cNvSpPr txBox="1"/>
          <p:nvPr/>
        </p:nvSpPr>
        <p:spPr>
          <a:xfrm>
            <a:off x="7709535" y="1287145"/>
            <a:ext cx="411480" cy="297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8925" y="80835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panose="03000509000000000000" charset="-122"/>
              </a:rPr>
              <a:t>数的写法：</a:t>
            </a:r>
            <a:endParaRPr lang="zh-CN" altLang="en-US" sz="2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 panose="030005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860" y="2087246"/>
            <a:ext cx="249364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百万位上写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3860" y="2908300"/>
            <a:ext cx="2493645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千位上写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3860" y="3769996"/>
            <a:ext cx="249364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其余各位补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右大括号 42"/>
          <p:cNvSpPr/>
          <p:nvPr/>
        </p:nvSpPr>
        <p:spPr>
          <a:xfrm>
            <a:off x="3077846" y="2165352"/>
            <a:ext cx="106045" cy="2126615"/>
          </a:xfrm>
          <a:prstGeom prst="rightBrace">
            <a:avLst>
              <a:gd name="adj1" fmla="val 225870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035549" y="2938780"/>
            <a:ext cx="4508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25869" y="2938780"/>
            <a:ext cx="4508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05449" y="2938780"/>
            <a:ext cx="4508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88989" y="2938780"/>
            <a:ext cx="4508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07835" y="2938780"/>
            <a:ext cx="4508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58685" y="2938780"/>
            <a:ext cx="4508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09535" y="2938780"/>
            <a:ext cx="4508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65806" y="2879727"/>
            <a:ext cx="1617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写作：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6435" name="TextBox 3"/>
          <p:cNvSpPr/>
          <p:nvPr/>
        </p:nvSpPr>
        <p:spPr>
          <a:xfrm>
            <a:off x="3265806" y="3743326"/>
            <a:ext cx="560133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这个数由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个一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组成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585" name="直接连接符 24584"/>
          <p:cNvSpPr/>
          <p:nvPr/>
        </p:nvSpPr>
        <p:spPr>
          <a:xfrm flipH="1">
            <a:off x="6282691" y="2832735"/>
            <a:ext cx="4445" cy="849630"/>
          </a:xfrm>
          <a:prstGeom prst="line">
            <a:avLst/>
          </a:prstGeom>
          <a:ln w="44450" cap="flat" cmpd="sng">
            <a:solidFill>
              <a:srgbClr val="3F34D4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9" name="文本框 18"/>
          <p:cNvSpPr txBox="1"/>
          <p:nvPr/>
        </p:nvSpPr>
        <p:spPr>
          <a:xfrm>
            <a:off x="288925" y="447929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panose="03000509000000000000" charset="-122"/>
              </a:rPr>
              <a:t>数的读法：</a:t>
            </a:r>
            <a:endParaRPr lang="zh-CN" altLang="en-US" sz="28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 panose="03000509000000000000" charset="-122"/>
            </a:endParaRPr>
          </a:p>
        </p:txBody>
      </p:sp>
      <p:pic>
        <p:nvPicPr>
          <p:cNvPr id="306" name="LL49.EPS" descr="id:2147502572;FounderCES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3400" y="5134612"/>
            <a:ext cx="7289165" cy="974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/>
      <p:bldP spid="4111" grpId="0"/>
      <p:bldP spid="6" grpId="0" bldLvl="0" animBg="1"/>
      <p:bldP spid="8" grpId="0" bldLvl="0" animBg="1"/>
      <p:bldP spid="9" grpId="0" bldLvl="0" animBg="1"/>
      <p:bldP spid="43" grpId="0" bldLvl="0" animBg="1"/>
      <p:bldP spid="43" grpId="1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46435" grpId="0" bldLvl="0" animBg="1"/>
      <p:bldP spid="19" grpId="0"/>
    </p:bldLst>
  </p:timing>
</p:sld>
</file>

<file path=ppt/tags/tag1.xml><?xml version="1.0" encoding="utf-8"?>
<p:tagLst xmlns:p="http://schemas.openxmlformats.org/presentationml/2006/main">
  <p:tag name="KSO_WPP_MARK_KEY" val="cc959e2f-86c5-48d7-a361-ee685e63d05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2250</Words>
  <Application>WPS 演示</Application>
  <PresentationFormat>自定义</PresentationFormat>
  <Paragraphs>324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楷体_GB2312</vt:lpstr>
      <vt:lpstr>新宋体</vt:lpstr>
      <vt:lpstr>方正宋三_GBK</vt:lpstr>
      <vt:lpstr>Arial Unicode MS</vt:lpstr>
      <vt:lpstr>Calibri Light</vt:lpstr>
      <vt:lpstr>Calibri</vt:lpstr>
      <vt:lpstr>华文新魏</vt:lpstr>
      <vt:lpstr>华文中宋</vt:lpstr>
      <vt:lpstr>华文隶书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2015-06-27T04:22:00Z</dcterms:created>
  <dcterms:modified xsi:type="dcterms:W3CDTF">2023-02-07T03:18:10Z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DF72CCBD7E424CE9ACD0A9903B2202ED</vt:lpwstr>
  </property>
</Properties>
</file>