
<file path=[Content_Types].xml><?xml version="1.0" encoding="utf-8"?>
<Types xmlns="http://schemas.openxmlformats.org/package/2006/content-types">
  <Default Extension="wav" ContentType="audio/x-wav"/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8" r:id="rId3"/>
    <p:sldId id="510" r:id="rId4"/>
    <p:sldId id="472" r:id="rId5"/>
    <p:sldId id="545" r:id="rId7"/>
    <p:sldId id="544" r:id="rId8"/>
    <p:sldId id="542" r:id="rId9"/>
    <p:sldId id="547" r:id="rId10"/>
    <p:sldId id="546" r:id="rId11"/>
    <p:sldId id="507" r:id="rId12"/>
    <p:sldId id="501" r:id="rId1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微软雅黑" panose="020B0503020204020204" pitchFamily="34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幼圆" panose="02010509060101010101" pitchFamily="49" charset="-122"/>
      <p:regular r:id="rId20"/>
    </p:embeddedFont>
    <p:embeddedFont>
      <p:font typeface="Arial Unicode MS" panose="020B0604020202020204" pitchFamily="34" charset="-122"/>
      <p:regular r:id="rId21"/>
    </p:embeddedFont>
    <p:embeddedFont>
      <p:font typeface="楷体_GB2312" panose="02010609030101010101" pitchFamily="49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9139" autoAdjust="0"/>
  </p:normalViewPr>
  <p:slideViewPr>
    <p:cSldViewPr>
      <p:cViewPr varScale="1">
        <p:scale>
          <a:sx n="153" d="100"/>
          <a:sy n="153" d="100"/>
        </p:scale>
        <p:origin x="-414" y="-96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10.fntdata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三位数乘两位数 三位数乘两位数的笔算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5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244" y="1491630"/>
            <a:ext cx="9156997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三位数乘两位数笔算乘法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26413" y="629457"/>
            <a:ext cx="229293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4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三位数乘两位数</a:t>
            </a:r>
            <a:endParaRPr lang="zh-CN" altLang="en-US" sz="24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58942" y="931244"/>
            <a:ext cx="756126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月星小区有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幢楼， 平均每幢楼住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户。月星小区一共住了多少户？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14" descr="E:\四下 ppt 陆小蓓\4下\u3\d_p27_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82397" y="1851670"/>
            <a:ext cx="6120494" cy="221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14"/>
          <p:cNvSpPr>
            <a:spLocks noChangeArrowheads="1"/>
          </p:cNvSpPr>
          <p:nvPr/>
        </p:nvSpPr>
        <p:spPr bwMode="auto">
          <a:xfrm>
            <a:off x="2411760" y="4155926"/>
            <a:ext cx="4572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128×16=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en-US" sz="32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</a:t>
            </a:r>
            <a:r>
              <a:rPr lang="zh-CN" altLang="en-US" sz="32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3200" b="1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258727" y="4659982"/>
            <a:ext cx="647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1" cstate="email"/>
          <a:srcRect l="33567" t="18679" r="26844" b="15407"/>
          <a:stretch>
            <a:fillRect/>
          </a:stretch>
        </p:blipFill>
        <p:spPr bwMode="auto">
          <a:xfrm>
            <a:off x="7524328" y="1962136"/>
            <a:ext cx="836618" cy="111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503399" y="483518"/>
            <a:ext cx="3892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你会用竖式计算吗？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2" name="TextBox 8"/>
          <p:cNvSpPr txBox="1">
            <a:spLocks noChangeArrowheads="1"/>
          </p:cNvSpPr>
          <p:nvPr/>
        </p:nvSpPr>
        <p:spPr bwMode="auto">
          <a:xfrm>
            <a:off x="1886669" y="1708150"/>
            <a:ext cx="1039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1  2  8</a:t>
            </a:r>
            <a:endParaRPr lang="zh-CN" altLang="en-US" sz="2400" b="1"/>
          </a:p>
        </p:txBody>
      </p:sp>
      <p:sp>
        <p:nvSpPr>
          <p:cNvPr id="33" name="TextBox 10"/>
          <p:cNvSpPr txBox="1">
            <a:spLocks noChangeArrowheads="1"/>
          </p:cNvSpPr>
          <p:nvPr/>
        </p:nvSpPr>
        <p:spPr bwMode="auto">
          <a:xfrm>
            <a:off x="2227981" y="2211388"/>
            <a:ext cx="698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1  6</a:t>
            </a:r>
            <a:endParaRPr lang="zh-CN" altLang="en-US" sz="2400" b="1"/>
          </a:p>
        </p:txBody>
      </p:sp>
      <p:sp>
        <p:nvSpPr>
          <p:cNvPr id="34" name="矩形 11"/>
          <p:cNvSpPr>
            <a:spLocks noChangeArrowheads="1"/>
          </p:cNvSpPr>
          <p:nvPr/>
        </p:nvSpPr>
        <p:spPr bwMode="auto">
          <a:xfrm>
            <a:off x="1523131" y="2211388"/>
            <a:ext cx="363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ea typeface="Arial Unicode MS" panose="020B0604020202020204" pitchFamily="34" charset="-122"/>
                <a:cs typeface="Arial" panose="020B0604020202020204" pitchFamily="34" charset="0"/>
              </a:rPr>
              <a:t>×</a:t>
            </a:r>
            <a:endParaRPr lang="zh-CN" altLang="en-US" sz="2400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14"/>
          <p:cNvSpPr>
            <a:spLocks noChangeArrowheads="1"/>
          </p:cNvSpPr>
          <p:nvPr/>
        </p:nvSpPr>
        <p:spPr bwMode="auto">
          <a:xfrm>
            <a:off x="961414" y="1131888"/>
            <a:ext cx="457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ea typeface="Arial Unicode MS" panose="020B0604020202020204" pitchFamily="34" charset="-122"/>
                <a:cs typeface="Arial" panose="020B0604020202020204" pitchFamily="34" charset="0"/>
              </a:rPr>
              <a:t>128×16=         </a:t>
            </a:r>
            <a:r>
              <a:rPr lang="en-US" altLang="zh-CN" sz="2400" b="1" dirty="0" smtClean="0">
                <a:ea typeface="Arial Unicode MS" panose="020B0604020202020204" pitchFamily="34" charset="-122"/>
                <a:cs typeface="Arial" panose="020B0604020202020204" pitchFamily="34" charset="0"/>
              </a:rPr>
              <a:t>  </a:t>
            </a:r>
            <a:r>
              <a:rPr lang="zh-CN" altLang="en-US" sz="2400" b="1" dirty="0" smtClean="0">
                <a:solidFill>
                  <a:srgbClr val="FF6699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（    ）</a:t>
            </a:r>
            <a:endParaRPr lang="zh-CN" altLang="en-US" sz="2400" b="1" dirty="0">
              <a:solidFill>
                <a:srgbClr val="FF6699"/>
              </a:solidFill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2247031" y="1490663"/>
            <a:ext cx="6477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421531" y="2643188"/>
            <a:ext cx="15478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2607394" y="2716213"/>
            <a:ext cx="287337" cy="287337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247031" y="2716213"/>
            <a:ext cx="287338" cy="287337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886669" y="2716213"/>
            <a:ext cx="288925" cy="287337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247031" y="3094038"/>
            <a:ext cx="287338" cy="288925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886669" y="3094038"/>
            <a:ext cx="288925" cy="288925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526306" y="3094038"/>
            <a:ext cx="288925" cy="288925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44" name="直接连接符 43"/>
          <p:cNvCxnSpPr/>
          <p:nvPr/>
        </p:nvCxnSpPr>
        <p:spPr>
          <a:xfrm>
            <a:off x="1421531" y="3470275"/>
            <a:ext cx="15478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2247031" y="3541713"/>
            <a:ext cx="287338" cy="287337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886669" y="3541713"/>
            <a:ext cx="288925" cy="287337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526306" y="3541713"/>
            <a:ext cx="288925" cy="287337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607394" y="3541713"/>
            <a:ext cx="287337" cy="287337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矩形 31"/>
          <p:cNvSpPr>
            <a:spLocks noChangeArrowheads="1"/>
          </p:cNvSpPr>
          <p:nvPr/>
        </p:nvSpPr>
        <p:spPr bwMode="auto">
          <a:xfrm>
            <a:off x="539552" y="4059535"/>
            <a:ext cx="46762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月星小区一共住了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492302" y="4419898"/>
            <a:ext cx="82867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云形标注 51"/>
          <p:cNvSpPr/>
          <p:nvPr/>
        </p:nvSpPr>
        <p:spPr>
          <a:xfrm>
            <a:off x="4716016" y="1757359"/>
            <a:ext cx="2520901" cy="1522411"/>
          </a:xfrm>
          <a:prstGeom prst="cloudCallout">
            <a:avLst>
              <a:gd name="adj1" fmla="val 65455"/>
              <a:gd name="adj2" fmla="val 5100"/>
            </a:avLst>
          </a:prstGeom>
          <a:noFill/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怎样计算三位数乘两位数？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3" name="TextBox 34"/>
          <p:cNvSpPr txBox="1">
            <a:spLocks noChangeArrowheads="1"/>
          </p:cNvSpPr>
          <p:nvPr/>
        </p:nvSpPr>
        <p:spPr bwMode="auto">
          <a:xfrm>
            <a:off x="1843806" y="2643188"/>
            <a:ext cx="1039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7  6  8</a:t>
            </a:r>
            <a:endParaRPr lang="zh-CN" altLang="en-US" sz="2400" b="1"/>
          </a:p>
        </p:txBody>
      </p:sp>
      <p:sp>
        <p:nvSpPr>
          <p:cNvPr id="54" name="TextBox 35"/>
          <p:cNvSpPr txBox="1">
            <a:spLocks noChangeArrowheads="1"/>
          </p:cNvSpPr>
          <p:nvPr/>
        </p:nvSpPr>
        <p:spPr bwMode="auto">
          <a:xfrm>
            <a:off x="1527894" y="3021013"/>
            <a:ext cx="10398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1  2  8</a:t>
            </a:r>
            <a:endParaRPr lang="zh-CN" altLang="en-US" sz="2400" b="1"/>
          </a:p>
        </p:txBody>
      </p:sp>
      <p:sp>
        <p:nvSpPr>
          <p:cNvPr id="55" name="TextBox 36"/>
          <p:cNvSpPr txBox="1">
            <a:spLocks noChangeArrowheads="1"/>
          </p:cNvSpPr>
          <p:nvPr/>
        </p:nvSpPr>
        <p:spPr bwMode="auto">
          <a:xfrm>
            <a:off x="1527894" y="3468688"/>
            <a:ext cx="1466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2  0  4   8</a:t>
            </a:r>
            <a:endParaRPr lang="zh-CN" altLang="en-US" sz="2400" b="1"/>
          </a:p>
        </p:txBody>
      </p:sp>
      <p:sp>
        <p:nvSpPr>
          <p:cNvPr id="56" name="TextBox 37"/>
          <p:cNvSpPr txBox="1">
            <a:spLocks noChangeArrowheads="1"/>
          </p:cNvSpPr>
          <p:nvPr/>
        </p:nvSpPr>
        <p:spPr bwMode="auto">
          <a:xfrm>
            <a:off x="3491880" y="4054301"/>
            <a:ext cx="8066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2048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38"/>
          <p:cNvSpPr txBox="1">
            <a:spLocks noChangeArrowheads="1"/>
          </p:cNvSpPr>
          <p:nvPr/>
        </p:nvSpPr>
        <p:spPr bwMode="auto">
          <a:xfrm>
            <a:off x="2123728" y="1131590"/>
            <a:ext cx="869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/>
              <a:t>2048</a:t>
            </a:r>
            <a:endParaRPr lang="zh-CN" altLang="en-US" sz="2400" b="1" dirty="0"/>
          </a:p>
        </p:txBody>
      </p:sp>
      <p:sp>
        <p:nvSpPr>
          <p:cNvPr id="58" name="矩形 39"/>
          <p:cNvSpPr>
            <a:spLocks noChangeArrowheads="1"/>
          </p:cNvSpPr>
          <p:nvPr/>
        </p:nvSpPr>
        <p:spPr bwMode="auto">
          <a:xfrm>
            <a:off x="3131840" y="1136650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户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6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/>
      <p:bldP spid="52" grpId="0" animBg="1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66477" y="1563638"/>
            <a:ext cx="8281987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先用两位数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个位上的数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去乘另一个乘数，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得数的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末位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和两位数的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个位对齐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横卷形 9"/>
          <p:cNvSpPr>
            <a:spLocks noChangeArrowheads="1"/>
          </p:cNvSpPr>
          <p:nvPr/>
        </p:nvSpPr>
        <p:spPr bwMode="auto">
          <a:xfrm>
            <a:off x="2383188" y="346050"/>
            <a:ext cx="4535959" cy="1145580"/>
          </a:xfrm>
          <a:prstGeom prst="horizontalScroll">
            <a:avLst>
              <a:gd name="adj" fmla="val 12500"/>
            </a:avLst>
          </a:prstGeom>
          <a:noFill/>
          <a:ln w="9525" algn="ctr">
            <a:solidFill>
              <a:schemeClr val="tx1"/>
            </a:solidFill>
            <a:round/>
          </a:ln>
        </p:spPr>
        <p:txBody>
          <a:bodyPr anchor="ctr" anchorCtr="1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三位数乘两位数计算方法：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43640" y="2559171"/>
            <a:ext cx="82089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再用两位数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十位上的数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去乘另一个乘数，得数的末位和两位数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的十位对齐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56316" y="3579862"/>
            <a:ext cx="78501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3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两次相乘的积加起来。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7"/>
          <p:cNvSpPr txBox="1">
            <a:spLocks noChangeArrowheads="1"/>
          </p:cNvSpPr>
          <p:nvPr/>
        </p:nvSpPr>
        <p:spPr bwMode="auto">
          <a:xfrm>
            <a:off x="899740" y="1492424"/>
            <a:ext cx="1038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2  1  3</a:t>
            </a:r>
            <a:endParaRPr lang="zh-CN" altLang="en-US" sz="2400" b="1"/>
          </a:p>
        </p:txBody>
      </p:sp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241052" y="1995661"/>
            <a:ext cx="696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3  2</a:t>
            </a:r>
            <a:endParaRPr lang="zh-CN" altLang="en-US" sz="2400" b="1"/>
          </a:p>
        </p:txBody>
      </p:sp>
      <p:sp>
        <p:nvSpPr>
          <p:cNvPr id="31" name="矩形 9"/>
          <p:cNvSpPr>
            <a:spLocks noChangeArrowheads="1"/>
          </p:cNvSpPr>
          <p:nvPr/>
        </p:nvSpPr>
        <p:spPr bwMode="auto">
          <a:xfrm>
            <a:off x="534615" y="1995661"/>
            <a:ext cx="365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ea typeface="Arial Unicode MS" panose="020B0604020202020204" pitchFamily="34" charset="-122"/>
                <a:cs typeface="Arial" panose="020B0604020202020204" pitchFamily="34" charset="0"/>
              </a:rPr>
              <a:t>×</a:t>
            </a:r>
            <a:endParaRPr lang="zh-CN" altLang="en-US" sz="2400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33015" y="2429049"/>
            <a:ext cx="15478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3057152" y="1492424"/>
            <a:ext cx="1039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3  7  5</a:t>
            </a:r>
            <a:endParaRPr lang="zh-CN" altLang="en-US" sz="2400" b="1"/>
          </a:p>
        </p:txBody>
      </p:sp>
      <p:sp>
        <p:nvSpPr>
          <p:cNvPr id="34" name="TextBox 12"/>
          <p:cNvSpPr txBox="1">
            <a:spLocks noChangeArrowheads="1"/>
          </p:cNvSpPr>
          <p:nvPr/>
        </p:nvSpPr>
        <p:spPr bwMode="auto">
          <a:xfrm>
            <a:off x="3398465" y="1995661"/>
            <a:ext cx="698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2  4</a:t>
            </a:r>
            <a:endParaRPr lang="zh-CN" altLang="en-US" sz="2400" b="1"/>
          </a:p>
        </p:txBody>
      </p:sp>
      <p:sp>
        <p:nvSpPr>
          <p:cNvPr id="35" name="矩形 13"/>
          <p:cNvSpPr>
            <a:spLocks noChangeArrowheads="1"/>
          </p:cNvSpPr>
          <p:nvPr/>
        </p:nvSpPr>
        <p:spPr bwMode="auto">
          <a:xfrm>
            <a:off x="2693615" y="1995661"/>
            <a:ext cx="363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ea typeface="Arial Unicode MS" panose="020B0604020202020204" pitchFamily="34" charset="-122"/>
                <a:cs typeface="Arial" panose="020B0604020202020204" pitchFamily="34" charset="0"/>
              </a:rPr>
              <a:t>×</a:t>
            </a:r>
            <a:endParaRPr lang="zh-CN" altLang="en-US" sz="2400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2592015" y="2429049"/>
            <a:ext cx="15478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5289177" y="1492424"/>
            <a:ext cx="1039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3  0  9</a:t>
            </a:r>
            <a:endParaRPr lang="zh-CN" altLang="en-US" sz="2400" b="1"/>
          </a:p>
        </p:txBody>
      </p:sp>
      <p:sp>
        <p:nvSpPr>
          <p:cNvPr id="38" name="TextBox 16"/>
          <p:cNvSpPr txBox="1">
            <a:spLocks noChangeArrowheads="1"/>
          </p:cNvSpPr>
          <p:nvPr/>
        </p:nvSpPr>
        <p:spPr bwMode="auto">
          <a:xfrm>
            <a:off x="5630490" y="1995661"/>
            <a:ext cx="698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2  6</a:t>
            </a:r>
            <a:endParaRPr lang="zh-CN" altLang="en-US" sz="2400" b="1"/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4925640" y="1995661"/>
            <a:ext cx="363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ea typeface="Arial Unicode MS" panose="020B0604020202020204" pitchFamily="34" charset="-122"/>
                <a:cs typeface="Arial" panose="020B0604020202020204" pitchFamily="34" charset="0"/>
              </a:rPr>
              <a:t>×</a:t>
            </a:r>
            <a:endParaRPr lang="zh-CN" altLang="en-US" sz="2400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824040" y="2429049"/>
            <a:ext cx="15478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19"/>
          <p:cNvSpPr txBox="1">
            <a:spLocks noChangeArrowheads="1"/>
          </p:cNvSpPr>
          <p:nvPr/>
        </p:nvSpPr>
        <p:spPr bwMode="auto">
          <a:xfrm>
            <a:off x="7449765" y="1492424"/>
            <a:ext cx="10398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2  4  8</a:t>
            </a:r>
            <a:endParaRPr lang="zh-CN" altLang="en-US" sz="2400" b="1"/>
          </a:p>
        </p:txBody>
      </p:sp>
      <p:sp>
        <p:nvSpPr>
          <p:cNvPr id="42" name="TextBox 20"/>
          <p:cNvSpPr txBox="1">
            <a:spLocks noChangeArrowheads="1"/>
          </p:cNvSpPr>
          <p:nvPr/>
        </p:nvSpPr>
        <p:spPr bwMode="auto">
          <a:xfrm>
            <a:off x="7791077" y="1995661"/>
            <a:ext cx="698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/>
              <a:t>4  5</a:t>
            </a:r>
            <a:endParaRPr lang="zh-CN" altLang="en-US" sz="2400" b="1"/>
          </a:p>
        </p:txBody>
      </p:sp>
      <p:sp>
        <p:nvSpPr>
          <p:cNvPr id="43" name="矩形 21"/>
          <p:cNvSpPr>
            <a:spLocks noChangeArrowheads="1"/>
          </p:cNvSpPr>
          <p:nvPr/>
        </p:nvSpPr>
        <p:spPr bwMode="auto">
          <a:xfrm>
            <a:off x="7086227" y="1995661"/>
            <a:ext cx="3635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ea typeface="Arial Unicode MS" panose="020B0604020202020204" pitchFamily="34" charset="-122"/>
                <a:cs typeface="Arial" panose="020B0604020202020204" pitchFamily="34" charset="0"/>
              </a:rPr>
              <a:t>×</a:t>
            </a:r>
            <a:endParaRPr lang="zh-CN" altLang="en-US" sz="2400"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6984627" y="2429049"/>
            <a:ext cx="15478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24"/>
          <p:cNvSpPr txBox="1">
            <a:spLocks noChangeArrowheads="1"/>
          </p:cNvSpPr>
          <p:nvPr/>
        </p:nvSpPr>
        <p:spPr bwMode="auto">
          <a:xfrm>
            <a:off x="826715" y="2500486"/>
            <a:ext cx="1039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</a:rPr>
              <a:t>4  2  6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46" name="TextBox 25"/>
          <p:cNvSpPr txBox="1">
            <a:spLocks noChangeArrowheads="1"/>
          </p:cNvSpPr>
          <p:nvPr/>
        </p:nvSpPr>
        <p:spPr bwMode="auto">
          <a:xfrm>
            <a:off x="466352" y="2932286"/>
            <a:ext cx="10398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</a:rPr>
              <a:t>6  3  9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394915" y="3364086"/>
            <a:ext cx="15478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27"/>
          <p:cNvSpPr txBox="1">
            <a:spLocks noChangeArrowheads="1"/>
          </p:cNvSpPr>
          <p:nvPr/>
        </p:nvSpPr>
        <p:spPr bwMode="auto">
          <a:xfrm>
            <a:off x="466352" y="3335511"/>
            <a:ext cx="1381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</a:rPr>
              <a:t>6  8  1  6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49" name="TextBox 33"/>
          <p:cNvSpPr txBox="1">
            <a:spLocks noChangeArrowheads="1"/>
          </p:cNvSpPr>
          <p:nvPr/>
        </p:nvSpPr>
        <p:spPr bwMode="auto">
          <a:xfrm>
            <a:off x="2699965" y="2429049"/>
            <a:ext cx="13795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</a:rPr>
              <a:t>1  5  0  0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50" name="TextBox 34"/>
          <p:cNvSpPr txBox="1">
            <a:spLocks noChangeArrowheads="1"/>
          </p:cNvSpPr>
          <p:nvPr/>
        </p:nvSpPr>
        <p:spPr bwMode="auto">
          <a:xfrm>
            <a:off x="2655515" y="2889424"/>
            <a:ext cx="10398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</a:rPr>
              <a:t>7  5  0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2584077" y="3322811"/>
            <a:ext cx="15478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36"/>
          <p:cNvSpPr txBox="1">
            <a:spLocks noChangeArrowheads="1"/>
          </p:cNvSpPr>
          <p:nvPr/>
        </p:nvSpPr>
        <p:spPr bwMode="auto">
          <a:xfrm>
            <a:off x="2655515" y="3292649"/>
            <a:ext cx="1381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</a:rPr>
              <a:t>9  0  0  0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53" name="TextBox 37"/>
          <p:cNvSpPr txBox="1">
            <a:spLocks noChangeArrowheads="1"/>
          </p:cNvSpPr>
          <p:nvPr/>
        </p:nvSpPr>
        <p:spPr bwMode="auto">
          <a:xfrm>
            <a:off x="4931990" y="2429049"/>
            <a:ext cx="13795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</a:rPr>
              <a:t>1  8  5  4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54" name="TextBox 38"/>
          <p:cNvSpPr txBox="1">
            <a:spLocks noChangeArrowheads="1"/>
          </p:cNvSpPr>
          <p:nvPr/>
        </p:nvSpPr>
        <p:spPr bwMode="auto">
          <a:xfrm>
            <a:off x="4887540" y="2889424"/>
            <a:ext cx="10398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</a:rPr>
              <a:t>6  1  8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4816102" y="3322811"/>
            <a:ext cx="154781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40"/>
          <p:cNvSpPr txBox="1">
            <a:spLocks noChangeArrowheads="1"/>
          </p:cNvSpPr>
          <p:nvPr/>
        </p:nvSpPr>
        <p:spPr bwMode="auto">
          <a:xfrm>
            <a:off x="4887540" y="3292649"/>
            <a:ext cx="1381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</a:rPr>
              <a:t>8  0  3  4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57" name="TextBox 41"/>
          <p:cNvSpPr txBox="1">
            <a:spLocks noChangeArrowheads="1"/>
          </p:cNvSpPr>
          <p:nvPr/>
        </p:nvSpPr>
        <p:spPr bwMode="auto">
          <a:xfrm>
            <a:off x="7090990" y="2429049"/>
            <a:ext cx="1381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</a:rPr>
              <a:t>1  2  4  0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58" name="TextBox 42"/>
          <p:cNvSpPr txBox="1">
            <a:spLocks noChangeArrowheads="1"/>
          </p:cNvSpPr>
          <p:nvPr/>
        </p:nvSpPr>
        <p:spPr bwMode="auto">
          <a:xfrm>
            <a:off x="7048127" y="2889424"/>
            <a:ext cx="1039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</a:rPr>
              <a:t>9  9  2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59" name="TextBox 43"/>
          <p:cNvSpPr txBox="1">
            <a:spLocks noChangeArrowheads="1"/>
          </p:cNvSpPr>
          <p:nvPr/>
        </p:nvSpPr>
        <p:spPr bwMode="auto">
          <a:xfrm>
            <a:off x="6752852" y="3292649"/>
            <a:ext cx="1722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70C0"/>
                </a:solidFill>
              </a:rPr>
              <a:t>1  1  1  6  0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6889377" y="3330749"/>
            <a:ext cx="16192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图片 6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49" grpId="0"/>
      <p:bldP spid="50" grpId="0"/>
      <p:bldP spid="52" grpId="0"/>
      <p:bldP spid="53" grpId="0"/>
      <p:bldP spid="54" grpId="0"/>
      <p:bldP spid="56" grpId="0"/>
      <p:bldP spid="57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109"/>
          <p:cNvSpPr txBox="1">
            <a:spLocks noChangeArrowheads="1"/>
          </p:cNvSpPr>
          <p:nvPr/>
        </p:nvSpPr>
        <p:spPr bwMode="auto">
          <a:xfrm>
            <a:off x="433908" y="1335931"/>
            <a:ext cx="25542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lvl="4"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139</a:t>
            </a:r>
            <a:endParaRPr lang="en-US" altLang="zh-CN" b="1" dirty="0">
              <a:latin typeface="楷体_GB2312" panose="02010609030101010101" pitchFamily="49" charset="-122"/>
            </a:endParaRPr>
          </a:p>
          <a:p>
            <a:pPr lvl="4"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 18</a:t>
            </a:r>
            <a:endParaRPr lang="zh-CN" altLang="en-US" b="1" dirty="0">
              <a:latin typeface="楷体_GB2312" panose="02010609030101010101" pitchFamily="49" charset="-122"/>
            </a:endParaRPr>
          </a:p>
        </p:txBody>
      </p:sp>
      <p:sp>
        <p:nvSpPr>
          <p:cNvPr id="12" name="Text Box 113"/>
          <p:cNvSpPr txBox="1">
            <a:spLocks noChangeArrowheads="1"/>
          </p:cNvSpPr>
          <p:nvPr/>
        </p:nvSpPr>
        <p:spPr bwMode="auto">
          <a:xfrm>
            <a:off x="397396" y="2186830"/>
            <a:ext cx="252095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>
                <a:latin typeface="楷体_GB2312" panose="02010609030101010101" pitchFamily="49" charset="-122"/>
              </a:rPr>
              <a:t>       </a:t>
            </a:r>
            <a:r>
              <a:rPr lang="en-US" altLang="zh-CN" b="1">
                <a:latin typeface="楷体_GB2312" panose="02010609030101010101" pitchFamily="49" charset="-122"/>
              </a:rPr>
              <a:t>1112</a:t>
            </a:r>
            <a:endParaRPr lang="en-US" altLang="zh-CN" b="1">
              <a:latin typeface="楷体_GB2312" panose="0201060903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>
                <a:latin typeface="楷体_GB2312" panose="02010609030101010101" pitchFamily="49" charset="-122"/>
              </a:rPr>
              <a:t>      139</a:t>
            </a:r>
            <a:endParaRPr lang="en-US" altLang="zh-CN" b="1">
              <a:latin typeface="楷体_GB2312" panose="0201060903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>
                <a:latin typeface="楷体_GB2312" panose="02010609030101010101" pitchFamily="49" charset="-122"/>
              </a:rPr>
              <a:t>      1251</a:t>
            </a:r>
            <a:endParaRPr lang="en-US" altLang="zh-CN" b="1">
              <a:latin typeface="楷体_GB2312" panose="02010609030101010101" pitchFamily="49" charset="-122"/>
            </a:endParaRPr>
          </a:p>
        </p:txBody>
      </p:sp>
      <p:sp>
        <p:nvSpPr>
          <p:cNvPr id="13" name="Text Box 5">
            <a:hlinkClick r:id="" action="ppaction://noaction">
              <a:snd r:embed="rId1" name="单击"/>
            </a:hlinkClick>
          </p:cNvPr>
          <p:cNvSpPr txBox="1">
            <a:spLocks noChangeArrowheads="1"/>
          </p:cNvSpPr>
          <p:nvPr/>
        </p:nvSpPr>
        <p:spPr bwMode="auto">
          <a:xfrm>
            <a:off x="1717702" y="3656259"/>
            <a:ext cx="858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  <a:sym typeface="楷体" panose="02010609060101010101" pitchFamily="49" charset="-122"/>
              </a:rPr>
              <a:t>×</a:t>
            </a:r>
            <a:endParaRPr lang="en-US" altLang="zh-CN" b="1" dirty="0">
              <a:solidFill>
                <a:srgbClr val="FF0000"/>
              </a:solidFill>
              <a:latin typeface="楷体_GB2312" panose="0201060903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4" name="Text Box 6">
            <a:hlinkClick r:id="" action="ppaction://noaction">
              <a:snd r:embed="rId1" name="单击"/>
            </a:hlinkClick>
          </p:cNvPr>
          <p:cNvSpPr txBox="1">
            <a:spLocks noChangeArrowheads="1"/>
          </p:cNvSpPr>
          <p:nvPr/>
        </p:nvSpPr>
        <p:spPr bwMode="auto">
          <a:xfrm>
            <a:off x="4396307" y="3668097"/>
            <a:ext cx="860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  <a:sym typeface="楷体" panose="02010609060101010101" pitchFamily="49" charset="-122"/>
              </a:rPr>
              <a:t>×</a:t>
            </a:r>
            <a:endParaRPr lang="en-US" altLang="zh-CN" b="1" dirty="0">
              <a:solidFill>
                <a:srgbClr val="FF0000"/>
              </a:solidFill>
              <a:latin typeface="楷体_GB2312" panose="0201060903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5" name="Text Box 7">
            <a:hlinkClick r:id="" action="ppaction://noaction">
              <a:snd r:embed="rId1" name="单击"/>
            </a:hlinkClick>
          </p:cNvPr>
          <p:cNvSpPr txBox="1">
            <a:spLocks noChangeArrowheads="1"/>
          </p:cNvSpPr>
          <p:nvPr/>
        </p:nvSpPr>
        <p:spPr bwMode="auto">
          <a:xfrm>
            <a:off x="6987108" y="3622702"/>
            <a:ext cx="8572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sym typeface="Arial" panose="020B0604020202020204" pitchFamily="34" charset="0"/>
              </a:rPr>
              <a:t>√</a:t>
            </a:r>
            <a:endParaRPr lang="zh-CN" altLang="en-US" b="1" dirty="0">
              <a:solidFill>
                <a:srgbClr val="FF0000"/>
              </a:solidFill>
              <a:latin typeface="楷体_GB2312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191146" y="2642443"/>
            <a:ext cx="1841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  <a:p>
            <a:pPr eaLnBrk="1" hangingPunct="1"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552868" y="555526"/>
            <a:ext cx="38940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火眼金睛辨对错。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Line 108"/>
          <p:cNvSpPr>
            <a:spLocks noChangeShapeType="1"/>
          </p:cNvSpPr>
          <p:nvPr/>
        </p:nvSpPr>
        <p:spPr bwMode="auto">
          <a:xfrm>
            <a:off x="1621358" y="2282081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21" name="Text Box 110"/>
          <p:cNvSpPr txBox="1">
            <a:spLocks noChangeArrowheads="1"/>
          </p:cNvSpPr>
          <p:nvPr/>
        </p:nvSpPr>
        <p:spPr bwMode="auto">
          <a:xfrm>
            <a:off x="1556271" y="1835993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b="1">
                <a:latin typeface="楷体_GB2312" panose="02010609030101010101" pitchFamily="49" charset="-122"/>
                <a:sym typeface="楷体" panose="02010609060101010101" pitchFamily="49" charset="-122"/>
              </a:rPr>
              <a:t>×</a:t>
            </a:r>
            <a:endParaRPr lang="en-US" altLang="zh-CN" b="1">
              <a:latin typeface="楷体_GB2312" panose="0201060903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2" name="Text Box 112"/>
          <p:cNvSpPr txBox="1">
            <a:spLocks noChangeArrowheads="1"/>
          </p:cNvSpPr>
          <p:nvPr/>
        </p:nvSpPr>
        <p:spPr bwMode="auto">
          <a:xfrm>
            <a:off x="978572" y="2269381"/>
            <a:ext cx="1657350" cy="180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</p:txBody>
      </p:sp>
      <p:sp>
        <p:nvSpPr>
          <p:cNvPr id="23" name="Line 114"/>
          <p:cNvSpPr>
            <a:spLocks noChangeShapeType="1"/>
          </p:cNvSpPr>
          <p:nvPr/>
        </p:nvSpPr>
        <p:spPr bwMode="auto">
          <a:xfrm>
            <a:off x="1549921" y="3147268"/>
            <a:ext cx="13684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24" name="Line 116"/>
          <p:cNvSpPr>
            <a:spLocks noChangeShapeType="1"/>
          </p:cNvSpPr>
          <p:nvPr/>
        </p:nvSpPr>
        <p:spPr bwMode="auto">
          <a:xfrm>
            <a:off x="4215333" y="2290018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25" name="Text Box 117"/>
          <p:cNvSpPr txBox="1">
            <a:spLocks noChangeArrowheads="1"/>
          </p:cNvSpPr>
          <p:nvPr/>
        </p:nvSpPr>
        <p:spPr bwMode="auto">
          <a:xfrm>
            <a:off x="2988196" y="1326406"/>
            <a:ext cx="27352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lvl="4"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345</a:t>
            </a:r>
            <a:endParaRPr lang="en-US" altLang="zh-CN" b="1" dirty="0">
              <a:latin typeface="楷体_GB2312" panose="02010609030101010101" pitchFamily="49" charset="-122"/>
            </a:endParaRPr>
          </a:p>
          <a:p>
            <a:pPr lvl="4"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 13</a:t>
            </a:r>
            <a:endParaRPr lang="zh-CN" altLang="en-US" b="1" dirty="0">
              <a:latin typeface="楷体_GB2312" panose="02010609030101010101" pitchFamily="49" charset="-122"/>
            </a:endParaRPr>
          </a:p>
        </p:txBody>
      </p:sp>
      <p:sp>
        <p:nvSpPr>
          <p:cNvPr id="26" name="Text Box 118"/>
          <p:cNvSpPr txBox="1">
            <a:spLocks noChangeArrowheads="1"/>
          </p:cNvSpPr>
          <p:nvPr/>
        </p:nvSpPr>
        <p:spPr bwMode="auto">
          <a:xfrm>
            <a:off x="4150246" y="1843931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b="1">
                <a:latin typeface="楷体_GB2312" panose="02010609030101010101" pitchFamily="49" charset="-122"/>
                <a:sym typeface="楷体" panose="02010609060101010101" pitchFamily="49" charset="-122"/>
              </a:rPr>
              <a:t>×</a:t>
            </a:r>
            <a:endParaRPr lang="en-US" altLang="zh-CN" b="1">
              <a:latin typeface="楷体_GB2312" panose="0201060903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7" name="Text Box 121"/>
          <p:cNvSpPr txBox="1">
            <a:spLocks noChangeArrowheads="1"/>
          </p:cNvSpPr>
          <p:nvPr/>
        </p:nvSpPr>
        <p:spPr bwMode="auto">
          <a:xfrm>
            <a:off x="2954858" y="2210814"/>
            <a:ext cx="252095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 dirty="0">
                <a:latin typeface="楷体_GB2312" panose="02010609030101010101" pitchFamily="49" charset="-122"/>
              </a:rPr>
              <a:t>       </a:t>
            </a:r>
            <a:r>
              <a:rPr lang="en-US" altLang="zh-CN" b="1" dirty="0">
                <a:latin typeface="楷体_GB2312" panose="02010609030101010101" pitchFamily="49" charset="-122"/>
              </a:rPr>
              <a:t>925</a:t>
            </a:r>
            <a:endParaRPr lang="en-US" altLang="zh-CN" b="1" dirty="0">
              <a:latin typeface="楷体_GB2312" panose="0201060903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       345</a:t>
            </a:r>
            <a:endParaRPr lang="en-US" altLang="zh-CN" b="1" dirty="0">
              <a:latin typeface="楷体_GB2312" panose="0201060903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      4375</a:t>
            </a:r>
            <a:endParaRPr lang="en-US" altLang="zh-CN" b="1" dirty="0">
              <a:latin typeface="楷体_GB2312" panose="02010609030101010101" pitchFamily="49" charset="-122"/>
            </a:endParaRPr>
          </a:p>
        </p:txBody>
      </p:sp>
      <p:sp>
        <p:nvSpPr>
          <p:cNvPr id="28" name="Line 122"/>
          <p:cNvSpPr>
            <a:spLocks noChangeShapeType="1"/>
          </p:cNvSpPr>
          <p:nvPr/>
        </p:nvSpPr>
        <p:spPr bwMode="auto">
          <a:xfrm>
            <a:off x="4142308" y="3074243"/>
            <a:ext cx="13684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29" name="Line 124"/>
          <p:cNvSpPr>
            <a:spLocks noChangeShapeType="1"/>
          </p:cNvSpPr>
          <p:nvPr/>
        </p:nvSpPr>
        <p:spPr bwMode="auto">
          <a:xfrm>
            <a:off x="6804546" y="2355106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0" name="Text Box 125"/>
          <p:cNvSpPr txBox="1">
            <a:spLocks noChangeArrowheads="1"/>
          </p:cNvSpPr>
          <p:nvPr/>
        </p:nvSpPr>
        <p:spPr bwMode="auto">
          <a:xfrm>
            <a:off x="5582171" y="1275606"/>
            <a:ext cx="26622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lvl="4" eaLnBrk="1" hangingPunct="1">
              <a:buFontTx/>
              <a:buNone/>
            </a:pPr>
            <a:r>
              <a:rPr lang="en-US" altLang="zh-CN" b="1">
                <a:latin typeface="楷体_GB2312" panose="02010609030101010101" pitchFamily="49" charset="-122"/>
              </a:rPr>
              <a:t>207</a:t>
            </a:r>
            <a:endParaRPr lang="en-US" altLang="zh-CN" b="1">
              <a:latin typeface="楷体_GB2312" panose="02010609030101010101" pitchFamily="49" charset="-122"/>
            </a:endParaRPr>
          </a:p>
          <a:p>
            <a:pPr lvl="4" eaLnBrk="1" hangingPunct="1">
              <a:buFontTx/>
              <a:buNone/>
            </a:pPr>
            <a:r>
              <a:rPr lang="en-US" altLang="zh-CN" b="1">
                <a:latin typeface="楷体_GB2312" panose="02010609030101010101" pitchFamily="49" charset="-122"/>
              </a:rPr>
              <a:t> 14</a:t>
            </a:r>
            <a:endParaRPr lang="zh-CN" altLang="en-US" b="1">
              <a:latin typeface="楷体_GB2312" panose="02010609030101010101" pitchFamily="49" charset="-122"/>
            </a:endParaRPr>
          </a:p>
        </p:txBody>
      </p:sp>
      <p:sp>
        <p:nvSpPr>
          <p:cNvPr id="31" name="Text Box 126"/>
          <p:cNvSpPr txBox="1">
            <a:spLocks noChangeArrowheads="1"/>
          </p:cNvSpPr>
          <p:nvPr/>
        </p:nvSpPr>
        <p:spPr bwMode="auto">
          <a:xfrm>
            <a:off x="6739458" y="1750268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b="1">
                <a:latin typeface="楷体_GB2312" panose="02010609030101010101" pitchFamily="49" charset="-122"/>
                <a:sym typeface="楷体" panose="02010609060101010101" pitchFamily="49" charset="-122"/>
              </a:rPr>
              <a:t>×</a:t>
            </a:r>
            <a:endParaRPr lang="en-US" altLang="zh-CN" b="1">
              <a:latin typeface="楷体_GB2312" panose="0201060903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2" name="Text Box 128"/>
          <p:cNvSpPr txBox="1">
            <a:spLocks noChangeArrowheads="1"/>
          </p:cNvSpPr>
          <p:nvPr/>
        </p:nvSpPr>
        <p:spPr bwMode="auto">
          <a:xfrm>
            <a:off x="6299721" y="2355106"/>
            <a:ext cx="1657350" cy="180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</p:txBody>
      </p:sp>
      <p:sp>
        <p:nvSpPr>
          <p:cNvPr id="33" name="Text Box 129"/>
          <p:cNvSpPr txBox="1">
            <a:spLocks noChangeArrowheads="1"/>
          </p:cNvSpPr>
          <p:nvPr/>
        </p:nvSpPr>
        <p:spPr bwMode="auto">
          <a:xfrm>
            <a:off x="5359658" y="2219861"/>
            <a:ext cx="252095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 dirty="0">
                <a:latin typeface="楷体_GB2312" panose="02010609030101010101" pitchFamily="49" charset="-122"/>
              </a:rPr>
              <a:t>         </a:t>
            </a:r>
            <a:r>
              <a:rPr lang="en-US" altLang="zh-CN" b="1" dirty="0">
                <a:latin typeface="楷体_GB2312" panose="02010609030101010101" pitchFamily="49" charset="-122"/>
              </a:rPr>
              <a:t>828</a:t>
            </a:r>
            <a:endParaRPr lang="en-US" altLang="zh-CN" b="1" dirty="0">
              <a:latin typeface="楷体_GB2312" panose="0201060903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        207</a:t>
            </a:r>
            <a:endParaRPr lang="en-US" altLang="zh-CN" b="1" dirty="0">
              <a:latin typeface="楷体_GB2312" panose="0201060903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        2898</a:t>
            </a:r>
            <a:endParaRPr lang="en-US" altLang="zh-CN" b="1" dirty="0">
              <a:latin typeface="楷体_GB2312" panose="02010609030101010101" pitchFamily="49" charset="-122"/>
            </a:endParaRPr>
          </a:p>
        </p:txBody>
      </p:sp>
      <p:sp>
        <p:nvSpPr>
          <p:cNvPr id="34" name="Line 130"/>
          <p:cNvSpPr>
            <a:spLocks noChangeShapeType="1"/>
          </p:cNvSpPr>
          <p:nvPr/>
        </p:nvSpPr>
        <p:spPr bwMode="auto">
          <a:xfrm>
            <a:off x="6731521" y="3147268"/>
            <a:ext cx="13684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5" name="Text Box 134"/>
          <p:cNvSpPr txBox="1">
            <a:spLocks noChangeArrowheads="1"/>
          </p:cNvSpPr>
          <p:nvPr/>
        </p:nvSpPr>
        <p:spPr bwMode="auto">
          <a:xfrm>
            <a:off x="1411959" y="3103589"/>
            <a:ext cx="1223963" cy="519113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9FE2E7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2502 </a:t>
            </a:r>
            <a:endParaRPr lang="en-US" altLang="zh-CN" b="1" dirty="0">
              <a:solidFill>
                <a:srgbClr val="FF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1428140" y="2613351"/>
            <a:ext cx="1223963" cy="519113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9FE2E7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139 </a:t>
            </a:r>
            <a:endParaRPr lang="en-US" altLang="zh-CN" b="1" dirty="0">
              <a:solidFill>
                <a:srgbClr val="FF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37" name="Text Box 135"/>
          <p:cNvSpPr txBox="1">
            <a:spLocks noChangeArrowheads="1"/>
          </p:cNvSpPr>
          <p:nvPr/>
        </p:nvSpPr>
        <p:spPr bwMode="auto">
          <a:xfrm>
            <a:off x="3972175" y="2262716"/>
            <a:ext cx="1223962" cy="51911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9FE2E7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1035 </a:t>
            </a:r>
            <a:endParaRPr lang="en-US" altLang="zh-CN" b="1" dirty="0">
              <a:solidFill>
                <a:srgbClr val="FF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39" name="Text Box 136"/>
          <p:cNvSpPr txBox="1">
            <a:spLocks noChangeArrowheads="1"/>
          </p:cNvSpPr>
          <p:nvPr/>
        </p:nvSpPr>
        <p:spPr bwMode="auto">
          <a:xfrm>
            <a:off x="3972175" y="3069481"/>
            <a:ext cx="1223962" cy="51911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9FE2E7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4485 </a:t>
            </a:r>
            <a:endParaRPr lang="en-US" altLang="zh-CN" b="1" dirty="0">
              <a:solidFill>
                <a:srgbClr val="FF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44" name="Text Box 140"/>
          <p:cNvSpPr txBox="1">
            <a:spLocks noChangeArrowheads="1"/>
          </p:cNvSpPr>
          <p:nvPr/>
        </p:nvSpPr>
        <p:spPr bwMode="auto">
          <a:xfrm>
            <a:off x="6165850" y="1147845"/>
            <a:ext cx="2016125" cy="308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>
              <a:latin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>
              <a:latin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>
              <a:latin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>
              <a:latin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>
              <a:latin typeface="楷体_GB2312" panose="02010609030101010101" pitchFamily="49" charset="-122"/>
            </a:endParaRPr>
          </a:p>
        </p:txBody>
      </p:sp>
      <p:sp>
        <p:nvSpPr>
          <p:cNvPr id="45" name="Rectangle 48"/>
          <p:cNvSpPr>
            <a:spLocks noChangeArrowheads="1"/>
          </p:cNvSpPr>
          <p:nvPr/>
        </p:nvSpPr>
        <p:spPr bwMode="auto">
          <a:xfrm>
            <a:off x="3780358" y="2460773"/>
            <a:ext cx="184731" cy="30777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b="1">
              <a:latin typeface="楷体_GB2312" panose="02010609030101010101" pitchFamily="49" charset="-122"/>
            </a:endParaRPr>
          </a:p>
        </p:txBody>
      </p:sp>
      <p:sp>
        <p:nvSpPr>
          <p:cNvPr id="46" name="Rectangle 49"/>
          <p:cNvSpPr>
            <a:spLocks noChangeArrowheads="1"/>
          </p:cNvSpPr>
          <p:nvPr/>
        </p:nvSpPr>
        <p:spPr bwMode="auto">
          <a:xfrm>
            <a:off x="1187971" y="2595711"/>
            <a:ext cx="184731" cy="30777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b="1">
              <a:latin typeface="楷体_GB2312" panose="0201060903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35" grpId="0" animBg="1"/>
      <p:bldP spid="36" grpId="0" animBg="1"/>
      <p:bldP spid="37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Group 164"/>
          <p:cNvGrpSpPr/>
          <p:nvPr/>
        </p:nvGrpSpPr>
        <p:grpSpPr bwMode="auto">
          <a:xfrm>
            <a:off x="-2124750" y="1819321"/>
            <a:ext cx="7504113" cy="4411663"/>
            <a:chOff x="-803" y="1012"/>
            <a:chExt cx="4727" cy="2779"/>
          </a:xfrm>
        </p:grpSpPr>
        <p:sp>
          <p:nvSpPr>
            <p:cNvPr id="10" name="Line 90"/>
            <p:cNvSpPr>
              <a:spLocks noChangeShapeType="1"/>
            </p:cNvSpPr>
            <p:nvPr/>
          </p:nvSpPr>
          <p:spPr bwMode="auto">
            <a:xfrm>
              <a:off x="808" y="1607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1" name="Text Box 92"/>
            <p:cNvSpPr txBox="1">
              <a:spLocks noChangeArrowheads="1"/>
            </p:cNvSpPr>
            <p:nvPr/>
          </p:nvSpPr>
          <p:spPr bwMode="auto">
            <a:xfrm>
              <a:off x="72" y="1012"/>
              <a:ext cx="1620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lvl="4" eaLnBrk="1" hangingPunct="1">
                <a:buFontTx/>
                <a:buNone/>
              </a:pPr>
              <a:r>
                <a:rPr lang="zh-CN" altLang="en-US" b="1" dirty="0">
                  <a:latin typeface="楷体_GB2312" panose="02010609030101010101" pitchFamily="49" charset="-122"/>
                </a:rPr>
                <a:t>  </a:t>
              </a:r>
              <a:r>
                <a:rPr lang="en-US" altLang="zh-CN" b="1" dirty="0">
                  <a:latin typeface="楷体_GB2312" panose="02010609030101010101" pitchFamily="49" charset="-122"/>
                </a:rPr>
                <a:t>124</a:t>
              </a:r>
              <a:endParaRPr lang="en-US" altLang="zh-CN" b="1" dirty="0">
                <a:latin typeface="楷体_GB2312" panose="02010609030101010101" pitchFamily="49" charset="-122"/>
              </a:endParaRPr>
            </a:p>
            <a:p>
              <a:pPr lvl="4" eaLnBrk="1" hangingPunct="1">
                <a:buFontTx/>
                <a:buNone/>
              </a:pPr>
              <a:r>
                <a:rPr lang="en-US" altLang="zh-CN" b="1" dirty="0">
                  <a:latin typeface="楷体_GB2312" panose="02010609030101010101" pitchFamily="49" charset="-122"/>
                </a:rPr>
                <a:t>   71</a:t>
              </a:r>
              <a:endParaRPr lang="en-US" altLang="zh-CN" b="1" dirty="0">
                <a:latin typeface="楷体_GB2312" panose="02010609030101010101" pitchFamily="49" charset="-122"/>
              </a:endParaRPr>
            </a:p>
            <a:p>
              <a:pPr eaLnBrk="1" hangingPunct="1">
                <a:buFontTx/>
                <a:buNone/>
              </a:pPr>
              <a:endParaRPr lang="zh-CN" altLang="en-US" b="1" dirty="0">
                <a:latin typeface="楷体_GB2312" panose="02010609030101010101" pitchFamily="49" charset="-122"/>
              </a:endParaRPr>
            </a:p>
          </p:txBody>
        </p:sp>
        <p:sp>
          <p:nvSpPr>
            <p:cNvPr id="12" name="Text Box 93"/>
            <p:cNvSpPr txBox="1">
              <a:spLocks noChangeArrowheads="1"/>
            </p:cNvSpPr>
            <p:nvPr/>
          </p:nvSpPr>
          <p:spPr bwMode="auto">
            <a:xfrm>
              <a:off x="872" y="1281"/>
              <a:ext cx="3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zh-CN" dirty="0">
                  <a:latin typeface="楷体_GB2312" panose="02010609030101010101" pitchFamily="49" charset="-122"/>
                  <a:sym typeface="楷体" panose="02010609060101010101" pitchFamily="49" charset="-122"/>
                </a:rPr>
                <a:t>×</a:t>
              </a:r>
              <a:endParaRPr lang="en-US" altLang="zh-CN" dirty="0">
                <a:latin typeface="楷体_GB2312" panose="0201060903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13" name="Text Box 143"/>
            <p:cNvSpPr txBox="1">
              <a:spLocks noChangeArrowheads="1"/>
            </p:cNvSpPr>
            <p:nvPr/>
          </p:nvSpPr>
          <p:spPr bwMode="auto">
            <a:xfrm>
              <a:off x="-803" y="2656"/>
              <a:ext cx="1044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zh-CN" altLang="en-US">
                <a:latin typeface="楷体_GB2312" panose="02010609030101010101" pitchFamily="49" charset="-122"/>
              </a:endParaRP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zh-CN" altLang="en-US">
                <a:latin typeface="楷体_GB2312" panose="02010609030101010101" pitchFamily="49" charset="-122"/>
              </a:endParaRP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zh-CN" altLang="en-US">
                <a:latin typeface="楷体_GB2312" panose="02010609030101010101" pitchFamily="49" charset="-122"/>
              </a:endParaRPr>
            </a:p>
          </p:txBody>
        </p:sp>
        <p:sp>
          <p:nvSpPr>
            <p:cNvPr id="14" name="Text Box 159"/>
            <p:cNvSpPr txBox="1">
              <a:spLocks noChangeArrowheads="1"/>
            </p:cNvSpPr>
            <p:nvPr/>
          </p:nvSpPr>
          <p:spPr bwMode="auto">
            <a:xfrm>
              <a:off x="2880" y="1797"/>
              <a:ext cx="1044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zh-CN" altLang="en-US">
                <a:latin typeface="楷体_GB2312" panose="02010609030101010101" pitchFamily="49" charset="-122"/>
              </a:endParaRP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zh-CN" altLang="en-US">
                <a:latin typeface="楷体_GB2312" panose="02010609030101010101" pitchFamily="49" charset="-122"/>
              </a:endParaRP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zh-CN" altLang="en-US">
                <a:latin typeface="楷体_GB2312" panose="02010609030101010101" pitchFamily="49" charset="-122"/>
              </a:endParaRPr>
            </a:p>
          </p:txBody>
        </p:sp>
      </p:grp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-646907" y="2693988"/>
            <a:ext cx="2520951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b="1" dirty="0">
                <a:latin typeface="楷体_GB2312" panose="02010609030101010101" pitchFamily="49" charset="-122"/>
              </a:rPr>
              <a:t>         </a:t>
            </a:r>
            <a:r>
              <a:rPr lang="en-US" altLang="zh-CN" b="1" dirty="0">
                <a:latin typeface="楷体_GB2312" panose="02010609030101010101" pitchFamily="49" charset="-122"/>
              </a:rPr>
              <a:t>124</a:t>
            </a:r>
            <a:endParaRPr lang="en-US" altLang="zh-CN" b="1" dirty="0">
              <a:latin typeface="楷体_GB2312" panose="02010609030101010101" pitchFamily="49" charset="-122"/>
            </a:endParaRPr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458967" y="3559685"/>
            <a:ext cx="13684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17" name="Text Box 156"/>
          <p:cNvSpPr txBox="1">
            <a:spLocks noChangeArrowheads="1"/>
          </p:cNvSpPr>
          <p:nvPr/>
        </p:nvSpPr>
        <p:spPr bwMode="auto">
          <a:xfrm>
            <a:off x="3132138" y="3892550"/>
            <a:ext cx="1439862" cy="180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</p:txBody>
      </p:sp>
      <p:sp>
        <p:nvSpPr>
          <p:cNvPr id="18" name="Rectangle 157"/>
          <p:cNvSpPr>
            <a:spLocks noChangeArrowheads="1"/>
          </p:cNvSpPr>
          <p:nvPr/>
        </p:nvSpPr>
        <p:spPr bwMode="auto">
          <a:xfrm>
            <a:off x="767993" y="3056507"/>
            <a:ext cx="9445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800" b="1" dirty="0">
                <a:latin typeface="楷体_GB2312" panose="02010609030101010101" pitchFamily="49" charset="-122"/>
              </a:rPr>
              <a:t>868</a:t>
            </a:r>
            <a:endParaRPr lang="en-US" altLang="zh-CN" sz="2800" b="1" dirty="0">
              <a:latin typeface="楷体_GB2312" panose="02010609030101010101" pitchFamily="49" charset="-122"/>
            </a:endParaRPr>
          </a:p>
        </p:txBody>
      </p:sp>
      <p:sp>
        <p:nvSpPr>
          <p:cNvPr id="21" name="Rectangle 158"/>
          <p:cNvSpPr>
            <a:spLocks noChangeArrowheads="1"/>
          </p:cNvSpPr>
          <p:nvPr/>
        </p:nvSpPr>
        <p:spPr bwMode="auto">
          <a:xfrm>
            <a:off x="767993" y="3456782"/>
            <a:ext cx="11699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latin typeface="楷体_GB2312" panose="02010609030101010101" pitchFamily="49" charset="-122"/>
              </a:rPr>
              <a:t>8804</a:t>
            </a:r>
            <a:endParaRPr lang="en-US" altLang="zh-CN" sz="2800" b="1" dirty="0">
              <a:latin typeface="楷体_GB2312" panose="02010609030101010101" pitchFamily="49" charset="-122"/>
            </a:endParaRPr>
          </a:p>
        </p:txBody>
      </p:sp>
      <p:sp>
        <p:nvSpPr>
          <p:cNvPr id="22" name="Text Box 160"/>
          <p:cNvSpPr txBox="1">
            <a:spLocks noChangeArrowheads="1"/>
          </p:cNvSpPr>
          <p:nvPr/>
        </p:nvSpPr>
        <p:spPr bwMode="auto">
          <a:xfrm>
            <a:off x="4193018" y="2805952"/>
            <a:ext cx="9223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560</a:t>
            </a:r>
            <a:endParaRPr lang="en-US" altLang="zh-CN" b="1" dirty="0">
              <a:latin typeface="楷体_GB2312" panose="02010609030101010101" pitchFamily="49" charset="-122"/>
            </a:endParaRPr>
          </a:p>
        </p:txBody>
      </p:sp>
      <p:sp>
        <p:nvSpPr>
          <p:cNvPr id="23" name="Line 161"/>
          <p:cNvSpPr>
            <a:spLocks noChangeShapeType="1"/>
          </p:cNvSpPr>
          <p:nvPr/>
        </p:nvSpPr>
        <p:spPr bwMode="auto">
          <a:xfrm>
            <a:off x="3746931" y="3575620"/>
            <a:ext cx="13684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24" name="Rectangle 162"/>
          <p:cNvSpPr>
            <a:spLocks noChangeArrowheads="1"/>
          </p:cNvSpPr>
          <p:nvPr/>
        </p:nvSpPr>
        <p:spPr bwMode="auto">
          <a:xfrm>
            <a:off x="4022677" y="3111500"/>
            <a:ext cx="946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800" b="1" dirty="0">
                <a:latin typeface="楷体_GB2312" panose="02010609030101010101" pitchFamily="49" charset="-122"/>
              </a:rPr>
              <a:t>224</a:t>
            </a:r>
            <a:endParaRPr lang="en-US" altLang="zh-CN" sz="2800" b="1" dirty="0">
              <a:latin typeface="楷体_GB2312" panose="02010609030101010101" pitchFamily="49" charset="-122"/>
            </a:endParaRPr>
          </a:p>
        </p:txBody>
      </p:sp>
      <p:sp>
        <p:nvSpPr>
          <p:cNvPr id="25" name="Rectangle 163"/>
          <p:cNvSpPr>
            <a:spLocks noChangeArrowheads="1"/>
          </p:cNvSpPr>
          <p:nvPr/>
        </p:nvSpPr>
        <p:spPr bwMode="auto">
          <a:xfrm>
            <a:off x="4010501" y="3472657"/>
            <a:ext cx="993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latin typeface="楷体_GB2312" panose="02010609030101010101" pitchFamily="49" charset="-122"/>
              </a:rPr>
              <a:t>2800</a:t>
            </a:r>
            <a:endParaRPr lang="en-US" altLang="zh-CN" sz="2800" b="1" dirty="0">
              <a:latin typeface="楷体_GB2312" panose="02010609030101010101" pitchFamily="49" charset="-122"/>
            </a:endParaRPr>
          </a:p>
        </p:txBody>
      </p:sp>
      <p:sp>
        <p:nvSpPr>
          <p:cNvPr id="26" name="Text Box 117"/>
          <p:cNvSpPr txBox="1">
            <a:spLocks noChangeArrowheads="1"/>
          </p:cNvSpPr>
          <p:nvPr/>
        </p:nvSpPr>
        <p:spPr bwMode="auto">
          <a:xfrm>
            <a:off x="5392513" y="1859802"/>
            <a:ext cx="3333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lvl="4"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603</a:t>
            </a:r>
            <a:endParaRPr lang="en-US" altLang="zh-CN" b="1" dirty="0">
              <a:latin typeface="楷体_GB2312" panose="02010609030101010101" pitchFamily="49" charset="-122"/>
            </a:endParaRPr>
          </a:p>
          <a:p>
            <a:pPr lvl="4"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 34</a:t>
            </a:r>
            <a:endParaRPr lang="en-US" altLang="zh-CN" b="1" dirty="0">
              <a:latin typeface="楷体_GB2312" panose="02010609030101010101" pitchFamily="49" charset="-122"/>
            </a:endParaRPr>
          </a:p>
        </p:txBody>
      </p:sp>
      <p:sp>
        <p:nvSpPr>
          <p:cNvPr id="27" name="Text Box 118"/>
          <p:cNvSpPr txBox="1">
            <a:spLocks noChangeArrowheads="1"/>
          </p:cNvSpPr>
          <p:nvPr/>
        </p:nvSpPr>
        <p:spPr bwMode="auto">
          <a:xfrm>
            <a:off x="6405744" y="2286839"/>
            <a:ext cx="541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  <a:sym typeface="楷体" panose="02010609060101010101" pitchFamily="49" charset="-122"/>
              </a:rPr>
              <a:t>×</a:t>
            </a:r>
            <a:endParaRPr lang="en-US" altLang="zh-CN" b="1" dirty="0">
              <a:latin typeface="楷体_GB2312" panose="0201060903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8" name="Text Box 127"/>
          <p:cNvSpPr txBox="1">
            <a:spLocks noChangeArrowheads="1"/>
          </p:cNvSpPr>
          <p:nvPr/>
        </p:nvSpPr>
        <p:spPr bwMode="auto">
          <a:xfrm>
            <a:off x="6494463" y="3603087"/>
            <a:ext cx="1657350" cy="180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1">
              <a:latin typeface="楷体_GB2312" panose="02010609030101010101" pitchFamily="49" charset="-122"/>
            </a:endParaRPr>
          </a:p>
        </p:txBody>
      </p:sp>
      <p:sp>
        <p:nvSpPr>
          <p:cNvPr id="29" name="Line 129"/>
          <p:cNvSpPr>
            <a:spLocks noChangeShapeType="1"/>
          </p:cNvSpPr>
          <p:nvPr/>
        </p:nvSpPr>
        <p:spPr bwMode="auto">
          <a:xfrm>
            <a:off x="6338663" y="3491048"/>
            <a:ext cx="13684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30" name="Rectangle 130"/>
          <p:cNvSpPr>
            <a:spLocks noChangeArrowheads="1"/>
          </p:cNvSpPr>
          <p:nvPr/>
        </p:nvSpPr>
        <p:spPr bwMode="auto">
          <a:xfrm>
            <a:off x="6448454" y="3040573"/>
            <a:ext cx="10080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800" b="1" dirty="0">
                <a:latin typeface="楷体_GB2312" panose="02010609030101010101" pitchFamily="49" charset="-122"/>
              </a:rPr>
              <a:t>1809</a:t>
            </a:r>
            <a:endParaRPr lang="en-US" altLang="zh-CN" sz="2800" b="1" dirty="0">
              <a:latin typeface="楷体_GB2312" panose="02010609030101010101" pitchFamily="49" charset="-122"/>
            </a:endParaRPr>
          </a:p>
        </p:txBody>
      </p:sp>
      <p:sp>
        <p:nvSpPr>
          <p:cNvPr id="31" name="Rectangle 131"/>
          <p:cNvSpPr>
            <a:spLocks noChangeArrowheads="1"/>
          </p:cNvSpPr>
          <p:nvPr/>
        </p:nvSpPr>
        <p:spPr bwMode="auto">
          <a:xfrm>
            <a:off x="6483126" y="3447301"/>
            <a:ext cx="12239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latin typeface="楷体_GB2312" panose="02010609030101010101" pitchFamily="49" charset="-122"/>
              </a:rPr>
              <a:t>20502</a:t>
            </a:r>
            <a:endParaRPr lang="en-US" altLang="zh-CN" sz="2800" b="1" dirty="0">
              <a:latin typeface="楷体_GB2312" panose="02010609030101010101" pitchFamily="49" charset="-122"/>
            </a:endParaRPr>
          </a:p>
        </p:txBody>
      </p:sp>
      <p:sp>
        <p:nvSpPr>
          <p:cNvPr id="32" name="Text Box 128"/>
          <p:cNvSpPr txBox="1">
            <a:spLocks noChangeArrowheads="1"/>
          </p:cNvSpPr>
          <p:nvPr/>
        </p:nvSpPr>
        <p:spPr bwMode="auto">
          <a:xfrm>
            <a:off x="6602412" y="2691603"/>
            <a:ext cx="10064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2412</a:t>
            </a:r>
            <a:endParaRPr lang="en-US" altLang="zh-CN" b="1" dirty="0">
              <a:latin typeface="楷体_GB2312" panose="02010609030101010101" pitchFamily="49" charset="-122"/>
            </a:endParaRPr>
          </a:p>
        </p:txBody>
      </p:sp>
      <p:sp>
        <p:nvSpPr>
          <p:cNvPr id="33" name="Line 116"/>
          <p:cNvSpPr>
            <a:spLocks noChangeShapeType="1"/>
          </p:cNvSpPr>
          <p:nvPr/>
        </p:nvSpPr>
        <p:spPr bwMode="auto">
          <a:xfrm>
            <a:off x="6411688" y="2746572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34" name="TextBox 68"/>
          <p:cNvSpPr txBox="1">
            <a:spLocks noChangeArrowheads="1"/>
          </p:cNvSpPr>
          <p:nvPr/>
        </p:nvSpPr>
        <p:spPr bwMode="auto">
          <a:xfrm flipH="1">
            <a:off x="290513" y="1433565"/>
            <a:ext cx="31670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124×71=</a:t>
            </a:r>
            <a:endParaRPr lang="en-US" altLang="zh-CN" b="1" dirty="0">
              <a:latin typeface="楷体_GB2312" panose="02010609030101010101" pitchFamily="49" charset="-122"/>
            </a:endParaRPr>
          </a:p>
        </p:txBody>
      </p:sp>
      <p:sp>
        <p:nvSpPr>
          <p:cNvPr id="35" name="TextBox 69"/>
          <p:cNvSpPr txBox="1">
            <a:spLocks noChangeArrowheads="1"/>
          </p:cNvSpPr>
          <p:nvPr/>
        </p:nvSpPr>
        <p:spPr bwMode="auto">
          <a:xfrm flipH="1">
            <a:off x="3097213" y="1433565"/>
            <a:ext cx="26638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25×112=</a:t>
            </a:r>
            <a:endParaRPr lang="en-US" altLang="zh-CN" b="1" dirty="0">
              <a:latin typeface="楷体_GB2312" panose="02010609030101010101" pitchFamily="49" charset="-122"/>
            </a:endParaRPr>
          </a:p>
        </p:txBody>
      </p:sp>
      <p:sp>
        <p:nvSpPr>
          <p:cNvPr id="36" name="TextBox 70"/>
          <p:cNvSpPr txBox="1">
            <a:spLocks noChangeArrowheads="1"/>
          </p:cNvSpPr>
          <p:nvPr/>
        </p:nvSpPr>
        <p:spPr bwMode="auto">
          <a:xfrm flipH="1">
            <a:off x="5905500" y="1404990"/>
            <a:ext cx="30956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603×34=</a:t>
            </a:r>
            <a:endParaRPr lang="en-US" altLang="zh-CN" b="1" dirty="0">
              <a:latin typeface="楷体_GB2312" panose="02010609030101010101" pitchFamily="49" charset="-122"/>
            </a:endParaRPr>
          </a:p>
        </p:txBody>
      </p:sp>
      <p:sp>
        <p:nvSpPr>
          <p:cNvPr id="37" name="Text Box 150"/>
          <p:cNvSpPr txBox="1">
            <a:spLocks noChangeArrowheads="1"/>
          </p:cNvSpPr>
          <p:nvPr/>
        </p:nvSpPr>
        <p:spPr bwMode="auto">
          <a:xfrm>
            <a:off x="2800346" y="1909815"/>
            <a:ext cx="28813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lvl="4"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112</a:t>
            </a:r>
            <a:endParaRPr lang="en-US" altLang="zh-CN" b="1" dirty="0">
              <a:latin typeface="楷体_GB2312" panose="02010609030101010101" pitchFamily="49" charset="-122"/>
            </a:endParaRPr>
          </a:p>
          <a:p>
            <a:pPr lvl="4"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</a:rPr>
              <a:t> 25</a:t>
            </a:r>
            <a:endParaRPr lang="en-US" altLang="zh-CN" b="1" dirty="0">
              <a:latin typeface="楷体_GB2312" panose="02010609030101010101" pitchFamily="49" charset="-122"/>
            </a:endParaRPr>
          </a:p>
        </p:txBody>
      </p:sp>
      <p:sp>
        <p:nvSpPr>
          <p:cNvPr id="39" name="Text Box 147"/>
          <p:cNvSpPr txBox="1">
            <a:spLocks noChangeArrowheads="1"/>
          </p:cNvSpPr>
          <p:nvPr/>
        </p:nvSpPr>
        <p:spPr bwMode="auto">
          <a:xfrm>
            <a:off x="3768906" y="2377395"/>
            <a:ext cx="541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  <a:sym typeface="楷体" panose="02010609060101010101" pitchFamily="49" charset="-122"/>
              </a:rPr>
              <a:t>×</a:t>
            </a:r>
            <a:endParaRPr lang="en-US" altLang="zh-CN" b="1" dirty="0">
              <a:latin typeface="楷体_GB2312" panose="0201060903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4" name="Line 146"/>
          <p:cNvSpPr>
            <a:spLocks noChangeShapeType="1"/>
          </p:cNvSpPr>
          <p:nvPr/>
        </p:nvSpPr>
        <p:spPr bwMode="auto">
          <a:xfrm>
            <a:off x="3722013" y="2855965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 flipH="1">
            <a:off x="1800225" y="1419278"/>
            <a:ext cx="1368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8804</a:t>
            </a:r>
            <a:endParaRPr lang="en-US" altLang="zh-CN" b="1" dirty="0">
              <a:solidFill>
                <a:srgbClr val="FF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 flipH="1">
            <a:off x="4608513" y="1433565"/>
            <a:ext cx="1511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2800</a:t>
            </a:r>
            <a:endParaRPr lang="en-US" altLang="zh-CN" b="1" dirty="0">
              <a:solidFill>
                <a:srgbClr val="FF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 flipH="1">
            <a:off x="7561263" y="1390703"/>
            <a:ext cx="1511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</a:rPr>
              <a:t>20502</a:t>
            </a:r>
            <a:endParaRPr lang="en-US" altLang="zh-CN" b="1" dirty="0">
              <a:solidFill>
                <a:srgbClr val="FF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48" name="Text Box 42"/>
          <p:cNvSpPr txBox="1">
            <a:spLocks noChangeArrowheads="1"/>
          </p:cNvSpPr>
          <p:nvPr/>
        </p:nvSpPr>
        <p:spPr bwMode="auto">
          <a:xfrm>
            <a:off x="396007" y="555526"/>
            <a:ext cx="26638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8" grpId="0"/>
      <p:bldP spid="21" grpId="0"/>
      <p:bldP spid="22" grpId="0"/>
      <p:bldP spid="23" grpId="0" animBg="1"/>
      <p:bldP spid="24" grpId="0"/>
      <p:bldP spid="25" grpId="0"/>
      <p:bldP spid="26" grpId="0"/>
      <p:bldP spid="27" grpId="0"/>
      <p:bldP spid="29" grpId="0" animBg="1"/>
      <p:bldP spid="30" grpId="0"/>
      <p:bldP spid="31" grpId="0"/>
      <p:bldP spid="32" grpId="0"/>
      <p:bldP spid="33" grpId="0" animBg="1"/>
      <p:bldP spid="37" grpId="0"/>
      <p:bldP spid="39" grpId="0"/>
      <p:bldP spid="44" grpId="0" animBg="1"/>
      <p:bldP spid="45" grpId="0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9"/>
          <p:cNvSpPr txBox="1">
            <a:spLocks noChangeArrowheads="1"/>
          </p:cNvSpPr>
          <p:nvPr/>
        </p:nvSpPr>
        <p:spPr bwMode="auto">
          <a:xfrm>
            <a:off x="395536" y="427914"/>
            <a:ext cx="80660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大众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粮油批发部一天销售大米和面粉的情况如下表。你能算一算、填一填吗？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7" name="Group 36"/>
          <p:cNvGraphicFramePr>
            <a:graphicFrameLocks noGrp="1"/>
          </p:cNvGraphicFramePr>
          <p:nvPr/>
        </p:nvGraphicFramePr>
        <p:xfrm>
          <a:off x="827584" y="1562075"/>
          <a:ext cx="7600836" cy="2809875"/>
        </p:xfrm>
        <a:graphic>
          <a:graphicData uri="http://schemas.openxmlformats.org/drawingml/2006/table">
            <a:tbl>
              <a:tblPr/>
              <a:tblGrid>
                <a:gridCol w="1900209"/>
                <a:gridCol w="1900209"/>
                <a:gridCol w="1638986"/>
                <a:gridCol w="2161432"/>
              </a:tblGrid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每袋质量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袋数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售出总质量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D2D8A"/>
                    </a:solidFill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大米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千克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106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A"/>
                    </a:solidFill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千克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243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D"/>
                    </a:solidFill>
                  </a:tcPr>
                </a:tc>
              </a:tr>
            </a:tbl>
          </a:graphicData>
        </a:graphic>
      </p:graphicFrame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6553730" y="2786038"/>
            <a:ext cx="16906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2650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6588224" y="3722663"/>
            <a:ext cx="17626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3645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71600" y="1919241"/>
            <a:ext cx="6984776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三位数乘两位数的计算方法：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先用两位数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个位上的数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去乘另一个乘数，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的末位和两位数的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再用两位数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十位上的数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去乘另一个乘数，得数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末位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和两位数的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两次相乘的积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加起来。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p="http://schemas.openxmlformats.org/presentationml/2006/main">
  <p:tag name="KSO_WPP_MARK_KEY" val="4a931d60-991c-427d-8bf9-1b0512c5bf1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997</Words>
  <Application>WPS 演示</Application>
  <PresentationFormat>全屏显示(16:9)</PresentationFormat>
  <Paragraphs>291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Arial Unicode MS</vt:lpstr>
      <vt:lpstr>楷体_GB2312</vt:lpstr>
      <vt:lpstr>等线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15</cp:revision>
  <dcterms:created xsi:type="dcterms:W3CDTF">2017-03-17T02:28:00Z</dcterms:created>
  <dcterms:modified xsi:type="dcterms:W3CDTF">2023-02-07T03:20:42Z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94AA9F9B563244469967A28CBC1181CB</vt:lpwstr>
  </property>
</Properties>
</file>