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9" r:id="rId3"/>
    <p:sldId id="510" r:id="rId4"/>
    <p:sldId id="472" r:id="rId5"/>
    <p:sldId id="544" r:id="rId7"/>
    <p:sldId id="542" r:id="rId8"/>
    <p:sldId id="548" r:id="rId9"/>
    <p:sldId id="546" r:id="rId10"/>
    <p:sldId id="547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Arial Unicode MS" panose="020B0604020202020204" pitchFamily="3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10.fntdata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三位数乘两位数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乘数末尾有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的乘法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audio" Target="../media/audio5.wav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乘数末尾有</a:t>
            </a:r>
            <a:r>
              <a:rPr lang="en-US" altLang="zh-CN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三位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数乘两位数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2627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635646"/>
            <a:ext cx="20162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87829" y="2906184"/>
            <a:ext cx="7778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月星小区有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平方米草坪。每平方米草坪每天大约能释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放氧气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克，吸收二氧化碳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克。这些草坪每天大约能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释放氧气多少克？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4776" y="1001087"/>
            <a:ext cx="7704856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14"/>
          <p:cNvSpPr>
            <a:spLocks noChangeArrowheads="1"/>
          </p:cNvSpPr>
          <p:nvPr/>
        </p:nvSpPr>
        <p:spPr bwMode="auto">
          <a:xfrm>
            <a:off x="3104481" y="4155926"/>
            <a:ext cx="43478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820×15=    </a:t>
            </a: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544344" y="4514701"/>
            <a:ext cx="647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3596828" y="1851670"/>
            <a:ext cx="1039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8  5  0</a:t>
            </a:r>
            <a:endParaRPr lang="zh-CN" altLang="en-US" sz="2400" b="1"/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3596828" y="2254895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1  5</a:t>
            </a:r>
            <a:endParaRPr lang="zh-CN" altLang="en-US" sz="2400" b="1"/>
          </a:p>
        </p:txBody>
      </p:sp>
      <p:sp>
        <p:nvSpPr>
          <p:cNvPr id="33" name="矩形 11"/>
          <p:cNvSpPr>
            <a:spLocks noChangeArrowheads="1"/>
          </p:cNvSpPr>
          <p:nvPr/>
        </p:nvSpPr>
        <p:spPr bwMode="auto">
          <a:xfrm>
            <a:off x="3269803" y="2356495"/>
            <a:ext cx="363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14"/>
          <p:cNvSpPr>
            <a:spLocks noChangeArrowheads="1"/>
          </p:cNvSpPr>
          <p:nvPr/>
        </p:nvSpPr>
        <p:spPr bwMode="auto">
          <a:xfrm>
            <a:off x="2303463" y="1395176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850×15=             </a:t>
            </a:r>
            <a:r>
              <a:rPr lang="en-US" altLang="zh-CN" sz="2400" b="1" dirty="0" smtClean="0">
                <a:ea typeface="Arial Unicode MS" panose="020B0604020202020204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2400" b="1" dirty="0" smtClean="0">
                <a:solidFill>
                  <a:srgbClr val="FF6699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（   </a:t>
            </a:r>
            <a:r>
              <a:rPr lang="zh-CN" altLang="en-US" sz="2400" b="1" dirty="0">
                <a:solidFill>
                  <a:srgbClr val="FF6699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）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743325" y="1753951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168203" y="2788295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8"/>
          <p:cNvSpPr txBox="1">
            <a:spLocks noChangeArrowheads="1"/>
          </p:cNvSpPr>
          <p:nvPr/>
        </p:nvSpPr>
        <p:spPr bwMode="auto">
          <a:xfrm>
            <a:off x="558832" y="896402"/>
            <a:ext cx="7037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用竖式怎样算？先试一试，再与同学交流。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9"/>
          <p:cNvSpPr>
            <a:spLocks noChangeArrowheads="1"/>
          </p:cNvSpPr>
          <p:nvPr/>
        </p:nvSpPr>
        <p:spPr bwMode="auto">
          <a:xfrm>
            <a:off x="4799955" y="1385651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8"/>
          <p:cNvSpPr txBox="1">
            <a:spLocks noChangeArrowheads="1"/>
          </p:cNvSpPr>
          <p:nvPr/>
        </p:nvSpPr>
        <p:spPr bwMode="auto">
          <a:xfrm>
            <a:off x="3252341" y="2831158"/>
            <a:ext cx="1038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4  2  5</a:t>
            </a:r>
            <a:endParaRPr lang="zh-CN" altLang="en-US" sz="2400" b="1"/>
          </a:p>
        </p:txBody>
      </p:sp>
      <p:sp>
        <p:nvSpPr>
          <p:cNvPr id="40" name="TextBox 8"/>
          <p:cNvSpPr txBox="1">
            <a:spLocks noChangeArrowheads="1"/>
          </p:cNvSpPr>
          <p:nvPr/>
        </p:nvSpPr>
        <p:spPr bwMode="auto">
          <a:xfrm>
            <a:off x="3236466" y="3220095"/>
            <a:ext cx="868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8  5  </a:t>
            </a:r>
            <a:endParaRPr lang="zh-CN" altLang="en-US" sz="2400" b="1"/>
          </a:p>
        </p:txBody>
      </p:sp>
      <p:cxnSp>
        <p:nvCxnSpPr>
          <p:cNvPr id="41" name="直接连接符 40"/>
          <p:cNvCxnSpPr/>
          <p:nvPr/>
        </p:nvCxnSpPr>
        <p:spPr>
          <a:xfrm>
            <a:off x="3093591" y="3651895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8"/>
          <p:cNvSpPr txBox="1">
            <a:spLocks noChangeArrowheads="1"/>
          </p:cNvSpPr>
          <p:nvPr/>
        </p:nvSpPr>
        <p:spPr bwMode="auto">
          <a:xfrm>
            <a:off x="2922141" y="3651895"/>
            <a:ext cx="1381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/>
              <a:t>1  2  7  5</a:t>
            </a:r>
            <a:endParaRPr lang="zh-CN" altLang="en-US" sz="2400" b="1" dirty="0"/>
          </a:p>
        </p:txBody>
      </p:sp>
      <p:sp>
        <p:nvSpPr>
          <p:cNvPr id="43" name="矩形 27"/>
          <p:cNvSpPr>
            <a:spLocks noChangeArrowheads="1"/>
          </p:cNvSpPr>
          <p:nvPr/>
        </p:nvSpPr>
        <p:spPr bwMode="auto">
          <a:xfrm>
            <a:off x="4244528" y="3651895"/>
            <a:ext cx="357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0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44" name="矩形 28"/>
          <p:cNvSpPr>
            <a:spLocks noChangeArrowheads="1"/>
          </p:cNvSpPr>
          <p:nvPr/>
        </p:nvSpPr>
        <p:spPr bwMode="auto">
          <a:xfrm>
            <a:off x="3725863" y="1355489"/>
            <a:ext cx="1042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12750</a:t>
            </a:r>
            <a:endParaRPr lang="zh-CN" altLang="en-US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29"/>
          <p:cNvSpPr>
            <a:spLocks noChangeArrowheads="1"/>
          </p:cNvSpPr>
          <p:nvPr/>
        </p:nvSpPr>
        <p:spPr bwMode="auto">
          <a:xfrm>
            <a:off x="1907704" y="4155926"/>
            <a:ext cx="5295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 每天大约能释放氧气      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92279" y="4567088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32"/>
          <p:cNvSpPr>
            <a:spLocks noChangeArrowheads="1"/>
          </p:cNvSpPr>
          <p:nvPr/>
        </p:nvSpPr>
        <p:spPr bwMode="auto">
          <a:xfrm>
            <a:off x="5482085" y="4126309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12750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rot="5400000">
            <a:off x="3211859" y="3033564"/>
            <a:ext cx="2160588" cy="0"/>
          </a:xfrm>
          <a:prstGeom prst="line">
            <a:avLst/>
          </a:prstGeom>
          <a:ln>
            <a:solidFill>
              <a:srgbClr val="FF66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5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>
            <a:off x="7535556" y="1807624"/>
            <a:ext cx="996884" cy="13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32569" y="483518"/>
            <a:ext cx="84978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月星小区的草坪每天大约能吸收二氧化碳多少克？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rot="5400000">
            <a:off x="2069579" y="2769096"/>
            <a:ext cx="1260475" cy="0"/>
          </a:xfrm>
          <a:prstGeom prst="line">
            <a:avLst/>
          </a:prstGeom>
          <a:ln>
            <a:solidFill>
              <a:srgbClr val="FF66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4"/>
          <p:cNvSpPr>
            <a:spLocks noChangeArrowheads="1"/>
          </p:cNvSpPr>
          <p:nvPr/>
        </p:nvSpPr>
        <p:spPr bwMode="auto">
          <a:xfrm>
            <a:off x="899592" y="1357139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850×20= </a:t>
            </a:r>
            <a:r>
              <a:rPr lang="en-US" altLang="zh-CN" sz="2400" b="1" dirty="0" smtClean="0">
                <a:ea typeface="Arial Unicode MS" panose="020B0604020202020204" pitchFamily="34" charset="-122"/>
                <a:cs typeface="Arial" panose="020B0604020202020204" pitchFamily="34" charset="0"/>
              </a:rPr>
              <a:t>                </a:t>
            </a:r>
            <a:r>
              <a:rPr lang="zh-CN" altLang="en-US" sz="2400" b="1" dirty="0" smtClean="0">
                <a:solidFill>
                  <a:srgbClr val="FF6699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（   </a:t>
            </a:r>
            <a:r>
              <a:rPr lang="zh-CN" altLang="en-US" sz="2400" b="1" dirty="0">
                <a:solidFill>
                  <a:srgbClr val="FF6699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）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339454" y="1779662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9"/>
          <p:cNvSpPr>
            <a:spLocks noChangeArrowheads="1"/>
          </p:cNvSpPr>
          <p:nvPr/>
        </p:nvSpPr>
        <p:spPr bwMode="auto">
          <a:xfrm>
            <a:off x="3432026" y="1347614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2306117" y="1357139"/>
            <a:ext cx="1041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17000</a:t>
            </a:r>
            <a:endParaRPr lang="zh-CN" altLang="en-US" dirty="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1980679" y="2067421"/>
            <a:ext cx="1038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8  5  0</a:t>
            </a:r>
            <a:endParaRPr lang="zh-CN" altLang="en-US" sz="2400" b="1"/>
          </a:p>
        </p:txBody>
      </p:sp>
      <p:sp>
        <p:nvSpPr>
          <p:cNvPr id="36" name="TextBox 10"/>
          <p:cNvSpPr txBox="1">
            <a:spLocks noChangeArrowheads="1"/>
          </p:cNvSpPr>
          <p:nvPr/>
        </p:nvSpPr>
        <p:spPr bwMode="auto">
          <a:xfrm>
            <a:off x="2320404" y="2470646"/>
            <a:ext cx="698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2  0</a:t>
            </a:r>
            <a:endParaRPr lang="zh-CN" altLang="en-US" sz="2400" b="1"/>
          </a:p>
        </p:txBody>
      </p:sp>
      <p:sp>
        <p:nvSpPr>
          <p:cNvPr id="37" name="矩形 11"/>
          <p:cNvSpPr>
            <a:spLocks noChangeArrowheads="1"/>
          </p:cNvSpPr>
          <p:nvPr/>
        </p:nvSpPr>
        <p:spPr bwMode="auto">
          <a:xfrm>
            <a:off x="1652067" y="2570658"/>
            <a:ext cx="363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550467" y="3002458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8"/>
          <p:cNvSpPr txBox="1">
            <a:spLocks noChangeArrowheads="1"/>
          </p:cNvSpPr>
          <p:nvPr/>
        </p:nvSpPr>
        <p:spPr bwMode="auto">
          <a:xfrm>
            <a:off x="1647304" y="2973883"/>
            <a:ext cx="1123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1  7  0 </a:t>
            </a:r>
            <a:endParaRPr lang="zh-CN" altLang="en-US" sz="2400" b="1"/>
          </a:p>
        </p:txBody>
      </p:sp>
      <p:sp>
        <p:nvSpPr>
          <p:cNvPr id="40" name="TextBox 8"/>
          <p:cNvSpPr txBox="1">
            <a:spLocks noChangeArrowheads="1"/>
          </p:cNvSpPr>
          <p:nvPr/>
        </p:nvSpPr>
        <p:spPr bwMode="auto">
          <a:xfrm>
            <a:off x="2650604" y="2973883"/>
            <a:ext cx="696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0  0</a:t>
            </a:r>
            <a:endParaRPr lang="zh-CN" altLang="en-US" sz="2400" b="1"/>
          </a:p>
        </p:txBody>
      </p:sp>
      <p:sp>
        <p:nvSpPr>
          <p:cNvPr id="42" name="圆角矩形标注 41"/>
          <p:cNvSpPr/>
          <p:nvPr/>
        </p:nvSpPr>
        <p:spPr>
          <a:xfrm>
            <a:off x="4501382" y="2253158"/>
            <a:ext cx="2878906" cy="779463"/>
          </a:xfrm>
          <a:prstGeom prst="wedgeRoundRectCallout">
            <a:avLst>
              <a:gd name="adj1" fmla="val 56707"/>
              <a:gd name="adj2" fmla="val -32859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”的后面应该添上几个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17"/>
          <p:cNvSpPr>
            <a:spLocks noChangeArrowheads="1"/>
          </p:cNvSpPr>
          <p:nvPr/>
        </p:nvSpPr>
        <p:spPr bwMode="auto">
          <a:xfrm>
            <a:off x="467544" y="3651870"/>
            <a:ext cx="5759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答：每天大约能吸收二氧化碳      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501382" y="4020170"/>
            <a:ext cx="100647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20"/>
          <p:cNvSpPr>
            <a:spLocks noChangeArrowheads="1"/>
          </p:cNvSpPr>
          <p:nvPr/>
        </p:nvSpPr>
        <p:spPr bwMode="auto">
          <a:xfrm>
            <a:off x="4466457" y="3661395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17000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4" grpId="0"/>
      <p:bldP spid="35" grpId="0"/>
      <p:bldP spid="36" grpId="0"/>
      <p:bldP spid="37" grpId="0"/>
      <p:bldP spid="39" grpId="0"/>
      <p:bldP spid="40" grpId="0"/>
      <p:bldP spid="42" grpId="0" animBg="1"/>
      <p:bldP spid="43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042988" y="1708150"/>
            <a:ext cx="1039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3  8  0</a:t>
            </a:r>
            <a:endParaRPr lang="zh-CN" altLang="en-US" sz="2400" b="1"/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042988" y="2109788"/>
            <a:ext cx="698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2  3</a:t>
            </a:r>
            <a:endParaRPr lang="zh-CN" altLang="en-US" sz="2400" b="1"/>
          </a:p>
        </p:txBody>
      </p:sp>
      <p:sp>
        <p:nvSpPr>
          <p:cNvPr id="13" name="矩形 11"/>
          <p:cNvSpPr>
            <a:spLocks noChangeArrowheads="1"/>
          </p:cNvSpPr>
          <p:nvPr/>
        </p:nvSpPr>
        <p:spPr bwMode="auto">
          <a:xfrm>
            <a:off x="715963" y="2211388"/>
            <a:ext cx="3635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4"/>
          <p:cNvSpPr>
            <a:spLocks noChangeArrowheads="1"/>
          </p:cNvSpPr>
          <p:nvPr/>
        </p:nvSpPr>
        <p:spPr bwMode="auto">
          <a:xfrm>
            <a:off x="539750" y="1131888"/>
            <a:ext cx="2482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380×23=             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14363" y="2643188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698500" y="2686050"/>
            <a:ext cx="1039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1  1  4</a:t>
            </a:r>
            <a:endParaRPr lang="zh-CN" altLang="en-US" sz="2400" b="1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684213" y="3076575"/>
            <a:ext cx="696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7  6</a:t>
            </a:r>
            <a:endParaRPr lang="zh-CN" altLang="en-US" sz="2400" b="1"/>
          </a:p>
        </p:txBody>
      </p:sp>
      <p:cxnSp>
        <p:nvCxnSpPr>
          <p:cNvPr id="18" name="直接连接符 17"/>
          <p:cNvCxnSpPr/>
          <p:nvPr/>
        </p:nvCxnSpPr>
        <p:spPr>
          <a:xfrm>
            <a:off x="539750" y="3508375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647700" y="3508375"/>
            <a:ext cx="1039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8  7  4</a:t>
            </a:r>
            <a:endParaRPr lang="zh-CN" altLang="en-US" sz="2400" b="1"/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1692275" y="3508375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0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3" name="矩形 20"/>
          <p:cNvSpPr>
            <a:spLocks noChangeArrowheads="1"/>
          </p:cNvSpPr>
          <p:nvPr/>
        </p:nvSpPr>
        <p:spPr bwMode="auto">
          <a:xfrm>
            <a:off x="1871663" y="1131888"/>
            <a:ext cx="869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8740</a:t>
            </a:r>
            <a:endParaRPr lang="zh-CN" altLang="en-US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5400000">
            <a:off x="660400" y="2889250"/>
            <a:ext cx="2159000" cy="0"/>
          </a:xfrm>
          <a:prstGeom prst="line">
            <a:avLst/>
          </a:prstGeom>
          <a:ln>
            <a:solidFill>
              <a:srgbClr val="FF66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4157662" y="2409826"/>
            <a:ext cx="1260475" cy="0"/>
          </a:xfrm>
          <a:prstGeom prst="line">
            <a:avLst/>
          </a:prstGeom>
          <a:ln>
            <a:solidFill>
              <a:srgbClr val="FF66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14"/>
          <p:cNvSpPr>
            <a:spLocks noChangeArrowheads="1"/>
          </p:cNvSpPr>
          <p:nvPr/>
        </p:nvSpPr>
        <p:spPr bwMode="auto">
          <a:xfrm>
            <a:off x="3203575" y="1131888"/>
            <a:ext cx="2376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14×800=             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7"/>
          <p:cNvSpPr>
            <a:spLocks noChangeArrowheads="1"/>
          </p:cNvSpPr>
          <p:nvPr/>
        </p:nvSpPr>
        <p:spPr bwMode="auto">
          <a:xfrm>
            <a:off x="4427538" y="1131888"/>
            <a:ext cx="1019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11200</a:t>
            </a:r>
            <a:endParaRPr lang="zh-CN" altLang="en-US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4067175" y="1708150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1  4</a:t>
            </a:r>
            <a:endParaRPr lang="zh-CN" altLang="en-US" sz="2400" b="1"/>
          </a:p>
        </p:txBody>
      </p:sp>
      <p:sp>
        <p:nvSpPr>
          <p:cNvPr id="29" name="TextBox 10"/>
          <p:cNvSpPr txBox="1">
            <a:spLocks noChangeArrowheads="1"/>
          </p:cNvSpPr>
          <p:nvPr/>
        </p:nvSpPr>
        <p:spPr bwMode="auto">
          <a:xfrm>
            <a:off x="4408488" y="2109788"/>
            <a:ext cx="1171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8  0  0</a:t>
            </a:r>
            <a:endParaRPr lang="zh-CN" altLang="en-US" sz="2400" b="1"/>
          </a:p>
        </p:txBody>
      </p:sp>
      <p:sp>
        <p:nvSpPr>
          <p:cNvPr id="30" name="矩形 11"/>
          <p:cNvSpPr>
            <a:spLocks noChangeArrowheads="1"/>
          </p:cNvSpPr>
          <p:nvPr/>
        </p:nvSpPr>
        <p:spPr bwMode="auto">
          <a:xfrm>
            <a:off x="3740150" y="2211388"/>
            <a:ext cx="363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638550" y="2643188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3735388" y="2614613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1  1  2</a:t>
            </a:r>
            <a:endParaRPr lang="zh-CN" altLang="en-US" sz="2400" b="1"/>
          </a:p>
        </p:txBody>
      </p: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4738688" y="2614613"/>
            <a:ext cx="6969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0  0</a:t>
            </a:r>
            <a:endParaRPr lang="zh-CN" altLang="en-US" sz="2400" b="1"/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7110412" y="2409826"/>
            <a:ext cx="1260475" cy="0"/>
          </a:xfrm>
          <a:prstGeom prst="line">
            <a:avLst/>
          </a:prstGeom>
          <a:ln>
            <a:solidFill>
              <a:srgbClr val="FF66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14"/>
          <p:cNvSpPr>
            <a:spLocks noChangeArrowheads="1"/>
          </p:cNvSpPr>
          <p:nvPr/>
        </p:nvSpPr>
        <p:spPr bwMode="auto">
          <a:xfrm>
            <a:off x="5940425" y="1131888"/>
            <a:ext cx="2376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90×120=             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6"/>
          <p:cNvSpPr>
            <a:spLocks noChangeArrowheads="1"/>
          </p:cNvSpPr>
          <p:nvPr/>
        </p:nvSpPr>
        <p:spPr bwMode="auto">
          <a:xfrm>
            <a:off x="7164388" y="1131888"/>
            <a:ext cx="1041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10800</a:t>
            </a:r>
            <a:endParaRPr lang="zh-CN" altLang="en-US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7019925" y="1708150"/>
            <a:ext cx="1039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1  2  0</a:t>
            </a:r>
            <a:endParaRPr lang="zh-CN" altLang="en-US" sz="2400" b="1"/>
          </a:p>
        </p:txBody>
      </p:sp>
      <p:sp>
        <p:nvSpPr>
          <p:cNvPr id="39" name="TextBox 10"/>
          <p:cNvSpPr txBox="1">
            <a:spLocks noChangeArrowheads="1"/>
          </p:cNvSpPr>
          <p:nvPr/>
        </p:nvSpPr>
        <p:spPr bwMode="auto">
          <a:xfrm>
            <a:off x="7361238" y="2109788"/>
            <a:ext cx="1171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9  0</a:t>
            </a:r>
            <a:endParaRPr lang="zh-CN" altLang="en-US" sz="2400" b="1"/>
          </a:p>
        </p:txBody>
      </p:sp>
      <p:sp>
        <p:nvSpPr>
          <p:cNvPr id="44" name="矩形 11"/>
          <p:cNvSpPr>
            <a:spLocks noChangeArrowheads="1"/>
          </p:cNvSpPr>
          <p:nvPr/>
        </p:nvSpPr>
        <p:spPr bwMode="auto">
          <a:xfrm>
            <a:off x="6692900" y="2211388"/>
            <a:ext cx="363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591300" y="2643188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8"/>
          <p:cNvSpPr txBox="1">
            <a:spLocks noChangeArrowheads="1"/>
          </p:cNvSpPr>
          <p:nvPr/>
        </p:nvSpPr>
        <p:spPr bwMode="auto">
          <a:xfrm>
            <a:off x="6688138" y="2614613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1  0  8</a:t>
            </a:r>
            <a:endParaRPr lang="zh-CN" altLang="en-US" sz="2400" b="1"/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7691438" y="2614613"/>
            <a:ext cx="6969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0  0</a:t>
            </a:r>
            <a:endParaRPr lang="zh-CN" altLang="en-US" sz="2400" b="1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5" grpId="0"/>
      <p:bldP spid="36" grpId="0"/>
      <p:bldP spid="37" grpId="0"/>
      <p:bldP spid="39" grpId="0"/>
      <p:bldP spid="44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985834" y="1344050"/>
            <a:ext cx="280828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 flipV="1">
            <a:off x="2160332" y="1635646"/>
            <a:ext cx="4787931" cy="21602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2051720" y="1563638"/>
            <a:ext cx="4896544" cy="1649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2172406" y="3244785"/>
            <a:ext cx="4775858" cy="55110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V="1">
            <a:off x="2132546" y="2200571"/>
            <a:ext cx="4815717" cy="468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2160332" y="2223416"/>
            <a:ext cx="4787932" cy="4675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16081" y="1347614"/>
            <a:ext cx="230346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20X45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60X90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8X105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220X40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160X60</a:t>
            </a:r>
            <a:endParaRPr lang="en-US" altLang="zh-CN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267744" y="3427710"/>
            <a:ext cx="4176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全程有</a:t>
            </a:r>
            <a:r>
              <a:rPr lang="en-US" altLang="zh-CN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1560</a:t>
            </a:r>
            <a:r>
              <a:rPr lang="zh-CN" altLang="en-US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960888" y="2499742"/>
            <a:ext cx="5622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120×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9+4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=1560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895" y="555526"/>
            <a:ext cx="81105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一辆汽车从甲地开往乙地，平均每小时行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千米，已经行了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小时，还要行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小时才能到达，全程有多少千米？</a:t>
            </a:r>
            <a:endParaRPr lang="zh-CN" altLang="en-US" sz="32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565903" y="699542"/>
            <a:ext cx="79665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户一年的保洁费是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元，一幢楼有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，一年的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费是多少元？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55776" y="2283718"/>
            <a:ext cx="43211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40×120 =4800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1720" y="3363838"/>
            <a:ext cx="5543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的保洁费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43608" y="2289959"/>
            <a:ext cx="691276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计算乘数末尾有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的乘法时，先把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前面的数对齐先乘，再看两个乘数的末尾一共有几个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，就在得数的末尾添上几个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PP_MARK_KEY" val="494d8902-b70a-4ad6-9dcf-f34bacfb30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WPS 演示</Application>
  <PresentationFormat>全屏显示(16:9)</PresentationFormat>
  <Paragraphs>187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Arial Unicode MS</vt:lpstr>
      <vt:lpstr>等线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2ED2D03DAFC24B6ABCC28F4B37DBD841</vt:lpwstr>
  </property>
</Properties>
</file>