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48" r:id="rId3"/>
    <p:sldId id="510" r:id="rId4"/>
    <p:sldId id="472" r:id="rId5"/>
    <p:sldId id="544" r:id="rId7"/>
    <p:sldId id="542" r:id="rId8"/>
    <p:sldId id="546" r:id="rId9"/>
    <p:sldId id="547" r:id="rId10"/>
    <p:sldId id="507" r:id="rId11"/>
    <p:sldId id="501" r:id="rId1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6"/>
    </p:embeddedFont>
    <p:embeddedFont>
      <p:font typeface="微软雅黑" panose="020B0503020204020204" pitchFamily="34" charset="-122"/>
      <p:regular r:id="rId17"/>
    </p:embeddedFont>
    <p:embeddedFont>
      <p:font typeface="华文楷体" panose="02010600040101010101" pitchFamily="2" charset="-122"/>
      <p:regular r:id="rId18"/>
    </p:embeddedFont>
    <p:embeddedFont>
      <p:font typeface="楷体" panose="02010609060101010101" pitchFamily="49" charset="-122"/>
      <p:regular r:id="rId19"/>
    </p:embeddedFont>
    <p:embeddedFont>
      <p:font typeface="幼圆" panose="02010509060101010101" pitchFamily="49" charset="-122"/>
      <p:regular r:id="rId20"/>
    </p:embeddedFont>
    <p:embeddedFont>
      <p:font typeface="Calibri" panose="020F0502020204030204" charset="0"/>
      <p:regular r:id="rId21"/>
      <p:bold r:id="rId22"/>
      <p:italic r:id="rId23"/>
      <p:boldItalic r:id="rId24"/>
    </p:embeddedFont>
  </p:embeddedFontLst>
  <p:custDataLst>
    <p:tags r:id="rId2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7" autoAdjust="0"/>
    <p:restoredTop sz="99139" autoAdjust="0"/>
  </p:normalViewPr>
  <p:slideViewPr>
    <p:cSldViewPr>
      <p:cViewPr varScale="1">
        <p:scale>
          <a:sx n="153" d="100"/>
          <a:sy n="153" d="100"/>
        </p:scale>
        <p:origin x="-414" y="-96"/>
      </p:cViewPr>
      <p:guideLst>
        <p:guide orient="horz" pos="1620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font" Target="fonts/font9.fntdata"/><Relationship Id="rId23" Type="http://schemas.openxmlformats.org/officeDocument/2006/relationships/font" Target="fonts/font8.fntdata"/><Relationship Id="rId22" Type="http://schemas.openxmlformats.org/officeDocument/2006/relationships/font" Target="fonts/font7.fntdata"/><Relationship Id="rId21" Type="http://schemas.openxmlformats.org/officeDocument/2006/relationships/font" Target="fonts/font6.fntdata"/><Relationship Id="rId20" Type="http://schemas.openxmlformats.org/officeDocument/2006/relationships/font" Target="fonts/font5.fntdata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运算律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运用加法运算律进行简便计算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5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15.png"/><Relationship Id="rId1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00" y="1563638"/>
            <a:ext cx="9144000" cy="68480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应用加法运算律进行简便计算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24736" y="600438"/>
            <a:ext cx="1215717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运算律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C:\Users\jinse\Desktop\课件样例\人物图\21.jpg"/>
          <p:cNvPicPr>
            <a:picLocks noChangeAspect="1" noChangeArrowheads="1"/>
          </p:cNvPicPr>
          <p:nvPr/>
        </p:nvPicPr>
        <p:blipFill rotWithShape="1">
          <a:blip r:embed="rId1" cstate="email"/>
          <a:srcRect l="29085" t="24289" r="32446" b="14004"/>
          <a:stretch>
            <a:fillRect/>
          </a:stretch>
        </p:blipFill>
        <p:spPr bwMode="auto">
          <a:xfrm>
            <a:off x="1049373" y="3275742"/>
            <a:ext cx="837515" cy="1073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jinse\Desktop\课件样例\人物图\73.jpg"/>
          <p:cNvPicPr>
            <a:picLocks noChangeAspect="1" noChangeArrowheads="1"/>
          </p:cNvPicPr>
          <p:nvPr/>
        </p:nvPicPr>
        <p:blipFill rotWithShape="1">
          <a:blip r:embed="rId2" cstate="email"/>
          <a:srcRect l="27964" t="10265" r="31326" b="13070"/>
          <a:stretch>
            <a:fillRect/>
          </a:stretch>
        </p:blipFill>
        <p:spPr bwMode="auto">
          <a:xfrm>
            <a:off x="6588224" y="3363838"/>
            <a:ext cx="817053" cy="1229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4"/>
          <p:cNvSpPr>
            <a:spLocks noChangeArrowheads="1"/>
          </p:cNvSpPr>
          <p:nvPr/>
        </p:nvSpPr>
        <p:spPr bwMode="auto">
          <a:xfrm>
            <a:off x="2390125" y="483518"/>
            <a:ext cx="297396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右表是林山小学四、五、六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年级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同学参加跳绳比赛的人数。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5364088" y="555526"/>
          <a:ext cx="3455988" cy="8540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1996"/>
                <a:gridCol w="1151996"/>
                <a:gridCol w="1151996"/>
              </a:tblGrid>
              <a:tr h="42703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四年级</a:t>
                      </a:r>
                      <a:endParaRPr lang="zh-CN" altLang="en-US" sz="2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9" marR="91429" marT="45754" marB="45754"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五年级</a:t>
                      </a:r>
                      <a:endParaRPr lang="zh-CN" altLang="en-US" sz="2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9" marR="91429" marT="45754" marB="45754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六年级</a:t>
                      </a:r>
                      <a:endParaRPr lang="zh-CN" altLang="en-US" sz="2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9" marR="91429" marT="45754" marB="45754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2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29</a:t>
                      </a:r>
                      <a:r>
                        <a:rPr lang="zh-CN" altLang="en-US" sz="22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人</a:t>
                      </a:r>
                      <a:endParaRPr lang="zh-CN" altLang="en-US" sz="2200" b="1" kern="12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1429" marR="91429" marT="45754" marB="45754"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2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46</a:t>
                      </a:r>
                      <a:r>
                        <a:rPr lang="zh-CN" altLang="en-US" sz="22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人</a:t>
                      </a:r>
                      <a:endParaRPr lang="zh-CN" altLang="en-US" sz="2200" b="1" kern="12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1429" marR="91429" marT="45754" marB="45754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2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Arial" panose="020B0604020202020204" pitchFamily="34" charset="0"/>
                        </a:rPr>
                        <a:t>54</a:t>
                      </a:r>
                      <a:r>
                        <a:rPr lang="zh-CN" altLang="en-US" sz="22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人</a:t>
                      </a:r>
                      <a:endParaRPr lang="zh-CN" altLang="en-US" sz="2200" b="1" kern="12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1429" marR="91429" marT="45754" marB="45754">
                    <a:lnL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" name="圆角矩形标注 17"/>
          <p:cNvSpPr/>
          <p:nvPr/>
        </p:nvSpPr>
        <p:spPr bwMode="auto">
          <a:xfrm>
            <a:off x="1763688" y="1764442"/>
            <a:ext cx="4752528" cy="431800"/>
          </a:xfrm>
          <a:prstGeom prst="wedgeRoundRectCallout">
            <a:avLst>
              <a:gd name="adj1" fmla="val -56264"/>
              <a:gd name="adj2" fmla="val -44214"/>
              <a:gd name="adj3" fmla="val 16667"/>
            </a:avLst>
          </a:prstGeom>
          <a:noFill/>
          <a:ln>
            <a:solidFill>
              <a:srgbClr val="FFC000"/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三个年级一共有多少人参加比赛？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9"/>
          <p:cNvSpPr>
            <a:spLocks noChangeArrowheads="1"/>
          </p:cNvSpPr>
          <p:nvPr/>
        </p:nvSpPr>
        <p:spPr bwMode="auto">
          <a:xfrm>
            <a:off x="2771800" y="2310840"/>
            <a:ext cx="40678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29+46+54=   </a:t>
            </a:r>
            <a:r>
              <a:rPr lang="zh-CN" altLang="en-US" sz="2400" b="1" dirty="0" smtClean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 </a:t>
            </a:r>
            <a:r>
              <a:rPr lang="zh-CN" altLang="en-US" sz="24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endParaRPr lang="zh-CN" altLang="en-US" sz="2400" b="1" dirty="0">
              <a:solidFill>
                <a:srgbClr val="FF6699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211315" y="2659792"/>
            <a:ext cx="72072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4427465" y="2772505"/>
            <a:ext cx="3240879" cy="1871662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en-US" altLang="zh-CN" sz="1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29+46+54</a:t>
            </a:r>
            <a:endParaRPr lang="en-US" altLang="zh-CN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 29+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46+54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endParaRPr lang="en-US" altLang="zh-CN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 29+100</a:t>
            </a:r>
            <a:endParaRPr lang="en-US" altLang="zh-CN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 129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55576" y="2787774"/>
            <a:ext cx="3671888" cy="1871662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defRPr/>
            </a:pP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defRPr/>
            </a:pP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   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       </a:t>
            </a:r>
            <a:r>
              <a:rPr lang="en-US" altLang="zh-CN" sz="2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29+46+54</a:t>
            </a:r>
            <a:endParaRPr lang="en-US" altLang="zh-CN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           = 75+54</a:t>
            </a:r>
            <a:endParaRPr lang="en-US" altLang="zh-CN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           = 129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1692201" y="2843942"/>
            <a:ext cx="2663825" cy="431800"/>
          </a:xfrm>
          <a:prstGeom prst="wedgeRoundRectCallout">
            <a:avLst>
              <a:gd name="adj1" fmla="val -54289"/>
              <a:gd name="adj2" fmla="val 39767"/>
              <a:gd name="adj3" fmla="val 16667"/>
            </a:avLst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先把前两个数相加。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4499992" y="2843942"/>
            <a:ext cx="2808312" cy="431800"/>
          </a:xfrm>
          <a:prstGeom prst="wedgeRoundRectCallout">
            <a:avLst>
              <a:gd name="adj1" fmla="val 55394"/>
              <a:gd name="adj2" fmla="val -1952"/>
              <a:gd name="adj3" fmla="val 1666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先把后两个数相加。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1"/>
          <p:cNvSpPr>
            <a:spLocks noChangeArrowheads="1"/>
          </p:cNvSpPr>
          <p:nvPr/>
        </p:nvSpPr>
        <p:spPr bwMode="auto">
          <a:xfrm>
            <a:off x="4211960" y="2266613"/>
            <a:ext cx="12715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129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92998" y="1410039"/>
            <a:ext cx="872081" cy="1249753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animBg="1"/>
      <p:bldP spid="19" grpId="0"/>
      <p:bldP spid="21" grpId="0" animBg="1"/>
      <p:bldP spid="22" grpId="0" animBg="1"/>
      <p:bldP spid="23" grpId="0" animBg="1"/>
      <p:bldP spid="24" grpId="0" animBg="1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203575" y="1995488"/>
            <a:ext cx="5761038" cy="7207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95288" y="987425"/>
            <a:ext cx="84978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用简便方法计算，并说说各应用了什么运算律。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5"/>
          <p:cNvSpPr>
            <a:spLocks noChangeArrowheads="1"/>
          </p:cNvSpPr>
          <p:nvPr/>
        </p:nvSpPr>
        <p:spPr bwMode="auto">
          <a:xfrm>
            <a:off x="899121" y="1563688"/>
            <a:ext cx="19446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65+79+21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6"/>
          <p:cNvSpPr>
            <a:spLocks noChangeArrowheads="1"/>
          </p:cNvSpPr>
          <p:nvPr/>
        </p:nvSpPr>
        <p:spPr bwMode="auto">
          <a:xfrm>
            <a:off x="3455987" y="1574621"/>
            <a:ext cx="23764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78+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47+22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7"/>
          <p:cNvSpPr>
            <a:spLocks noChangeArrowheads="1"/>
          </p:cNvSpPr>
          <p:nvPr/>
        </p:nvSpPr>
        <p:spPr bwMode="auto">
          <a:xfrm>
            <a:off x="468313" y="1914525"/>
            <a:ext cx="2447925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=65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79+21</a:t>
            </a:r>
            <a:r>
              <a:rPr lang="zh-CN" altLang="en-US" sz="24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dirty="0">
              <a:solidFill>
                <a:srgbClr val="FF66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=65+100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=165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8"/>
          <p:cNvSpPr>
            <a:spLocks noChangeArrowheads="1"/>
          </p:cNvSpPr>
          <p:nvPr/>
        </p:nvSpPr>
        <p:spPr bwMode="auto">
          <a:xfrm>
            <a:off x="684213" y="3148013"/>
            <a:ext cx="17224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加法结合律</a:t>
            </a:r>
            <a:endParaRPr lang="zh-CN" altLang="en-US" sz="2400" b="1">
              <a:solidFill>
                <a:srgbClr val="FF66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9"/>
          <p:cNvSpPr>
            <a:spLocks noChangeArrowheads="1"/>
          </p:cNvSpPr>
          <p:nvPr/>
        </p:nvSpPr>
        <p:spPr bwMode="auto">
          <a:xfrm>
            <a:off x="3251200" y="1924050"/>
            <a:ext cx="348138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=78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22+47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78+22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+47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=100+47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=147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10"/>
          <p:cNvSpPr>
            <a:spLocks noChangeArrowheads="1"/>
          </p:cNvSpPr>
          <p:nvPr/>
        </p:nvSpPr>
        <p:spPr bwMode="auto">
          <a:xfrm>
            <a:off x="3149303" y="3435846"/>
            <a:ext cx="17319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加法交换律</a:t>
            </a:r>
            <a:endParaRPr lang="zh-CN" altLang="en-US" sz="2400" b="1">
              <a:solidFill>
                <a:srgbClr val="FF66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11"/>
          <p:cNvSpPr>
            <a:spLocks noChangeArrowheads="1"/>
          </p:cNvSpPr>
          <p:nvPr/>
        </p:nvSpPr>
        <p:spPr bwMode="auto">
          <a:xfrm>
            <a:off x="3131840" y="3867646"/>
            <a:ext cx="1724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加法结合律</a:t>
            </a:r>
            <a:endParaRPr lang="zh-CN" altLang="en-US" sz="2400" b="1" dirty="0">
              <a:solidFill>
                <a:srgbClr val="FF66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12"/>
          <p:cNvSpPr>
            <a:spLocks noChangeArrowheads="1"/>
          </p:cNvSpPr>
          <p:nvPr/>
        </p:nvSpPr>
        <p:spPr bwMode="auto">
          <a:xfrm>
            <a:off x="6588224" y="1563688"/>
            <a:ext cx="23764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78+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47+22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14"/>
          <p:cNvSpPr>
            <a:spLocks noChangeArrowheads="1"/>
          </p:cNvSpPr>
          <p:nvPr/>
        </p:nvSpPr>
        <p:spPr bwMode="auto">
          <a:xfrm>
            <a:off x="6262390" y="3435846"/>
            <a:ext cx="17319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加法结合律</a:t>
            </a:r>
            <a:endParaRPr lang="zh-CN" altLang="en-US" sz="2400" b="1">
              <a:solidFill>
                <a:srgbClr val="FF66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15"/>
          <p:cNvSpPr>
            <a:spLocks noChangeArrowheads="1"/>
          </p:cNvSpPr>
          <p:nvPr/>
        </p:nvSpPr>
        <p:spPr bwMode="auto">
          <a:xfrm>
            <a:off x="6244928" y="3867646"/>
            <a:ext cx="1731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加法交换律</a:t>
            </a:r>
            <a:endParaRPr lang="zh-CN" altLang="en-US" sz="2400" b="1">
              <a:solidFill>
                <a:srgbClr val="FF66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13"/>
          <p:cNvSpPr>
            <a:spLocks noChangeArrowheads="1"/>
          </p:cNvSpPr>
          <p:nvPr/>
        </p:nvSpPr>
        <p:spPr bwMode="auto">
          <a:xfrm>
            <a:off x="6300788" y="1924050"/>
            <a:ext cx="34798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/>
              <a:t>= </a:t>
            </a:r>
            <a:r>
              <a:rPr lang="zh-CN" altLang="en-US" sz="2400" b="1" dirty="0"/>
              <a:t>（</a:t>
            </a:r>
            <a:r>
              <a:rPr lang="en-US" altLang="zh-CN" sz="2400" b="1" dirty="0"/>
              <a:t>47+22</a:t>
            </a:r>
            <a:r>
              <a:rPr lang="zh-CN" altLang="en-US" sz="2400" b="1" dirty="0"/>
              <a:t>）</a:t>
            </a:r>
            <a:r>
              <a:rPr lang="en-US" altLang="zh-CN" sz="2400" b="1" dirty="0"/>
              <a:t>+78</a:t>
            </a:r>
            <a:endParaRPr lang="en-US" altLang="zh-CN" sz="2400" b="1" dirty="0"/>
          </a:p>
          <a:p>
            <a:r>
              <a:rPr lang="en-US" altLang="zh-CN" sz="2400" b="1" dirty="0"/>
              <a:t>=  47+</a:t>
            </a:r>
            <a:r>
              <a:rPr lang="zh-CN" altLang="en-US" sz="2400" b="1" dirty="0"/>
              <a:t>（</a:t>
            </a:r>
            <a:r>
              <a:rPr lang="en-US" altLang="zh-CN" sz="2400" b="1" dirty="0"/>
              <a:t>22+78</a:t>
            </a:r>
            <a:r>
              <a:rPr lang="zh-CN" altLang="en-US" sz="2400" b="1" dirty="0"/>
              <a:t>）</a:t>
            </a:r>
            <a:endParaRPr lang="en-US" altLang="zh-CN" sz="2400" b="1" dirty="0"/>
          </a:p>
          <a:p>
            <a:r>
              <a:rPr lang="en-US" altLang="zh-CN" sz="2400" b="1" dirty="0"/>
              <a:t>=  47+100</a:t>
            </a:r>
            <a:endParaRPr lang="en-US" altLang="zh-CN" sz="2400" b="1" dirty="0"/>
          </a:p>
          <a:p>
            <a:r>
              <a:rPr lang="en-US" altLang="zh-CN" sz="2400" b="1" dirty="0"/>
              <a:t>=  147</a:t>
            </a:r>
            <a:endParaRPr lang="zh-CN" altLang="en-US" sz="2400" b="1" dirty="0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3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39019" y="627534"/>
            <a:ext cx="66816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哪两片树叶上数的和是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？ 连一连。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21" name="Picture 9" descr="E:\四下 ppt 陆小蓓\4下\u6\d_p57_1.pn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13098" y="1707654"/>
            <a:ext cx="119697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0" descr="E:\四下 ppt 陆小蓓\4下\u6\d_p57_2.pn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70673" y="1739404"/>
            <a:ext cx="1109662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9" descr="E:\四下 ppt 陆小蓓\4下\u6\d_p57_1.pn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94185" y="1707654"/>
            <a:ext cx="119538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9" descr="E:\四下 ppt 陆小蓓\4下\u6\d_p57_1.pn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73685" y="1707654"/>
            <a:ext cx="119697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0" descr="E:\四下 ppt 陆小蓓\4下\u6\d_p57_2.pn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50173" y="1739404"/>
            <a:ext cx="1109662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0" descr="E:\四下 ppt 陆小蓓\4下\u6\d_p57_2.pn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02698" y="1739404"/>
            <a:ext cx="1109662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矩形 20"/>
          <p:cNvSpPr>
            <a:spLocks noChangeArrowheads="1"/>
          </p:cNvSpPr>
          <p:nvPr/>
        </p:nvSpPr>
        <p:spPr bwMode="auto">
          <a:xfrm>
            <a:off x="1373460" y="1882279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75</a:t>
            </a:r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8" name="矩形 21"/>
          <p:cNvSpPr>
            <a:spLocks noChangeArrowheads="1"/>
          </p:cNvSpPr>
          <p:nvPr/>
        </p:nvSpPr>
        <p:spPr bwMode="auto">
          <a:xfrm>
            <a:off x="2468835" y="1882279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47</a:t>
            </a:r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0" name="矩形 25"/>
          <p:cNvSpPr>
            <a:spLocks noChangeArrowheads="1"/>
          </p:cNvSpPr>
          <p:nvPr/>
        </p:nvSpPr>
        <p:spPr bwMode="auto">
          <a:xfrm>
            <a:off x="3534048" y="1882279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19</a:t>
            </a:r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2" name="矩形 26"/>
          <p:cNvSpPr>
            <a:spLocks noChangeArrowheads="1"/>
          </p:cNvSpPr>
          <p:nvPr/>
        </p:nvSpPr>
        <p:spPr bwMode="auto">
          <a:xfrm>
            <a:off x="4758010" y="1882279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23</a:t>
            </a:r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3" name="矩形 27"/>
          <p:cNvSpPr>
            <a:spLocks noChangeArrowheads="1"/>
          </p:cNvSpPr>
          <p:nvPr/>
        </p:nvSpPr>
        <p:spPr bwMode="auto">
          <a:xfrm>
            <a:off x="5837510" y="1882279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38</a:t>
            </a:r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4" name="矩形 28"/>
          <p:cNvSpPr>
            <a:spLocks noChangeArrowheads="1"/>
          </p:cNvSpPr>
          <p:nvPr/>
        </p:nvSpPr>
        <p:spPr bwMode="auto">
          <a:xfrm>
            <a:off x="6990035" y="1882279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56</a:t>
            </a:r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45" name="Picture 9" descr="E:\四下 ppt 陆小蓓\4下\u6\d_p57_1.pn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13098" y="2972892"/>
            <a:ext cx="119697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10" descr="E:\四下 ppt 陆小蓓\4下\u6\d_p57_2.pn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70673" y="3004642"/>
            <a:ext cx="11096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9" descr="E:\四下 ppt 陆小蓓\4下\u6\d_p57_1.pn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94185" y="2972892"/>
            <a:ext cx="119538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9" descr="E:\四下 ppt 陆小蓓\4下\u6\d_p57_1.pn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73685" y="2972892"/>
            <a:ext cx="119697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10" descr="E:\四下 ppt 陆小蓓\4下\u6\d_p57_2.pn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50173" y="3004642"/>
            <a:ext cx="11096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0" descr="E:\四下 ppt 陆小蓓\4下\u6\d_p57_2.pn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02698" y="3004642"/>
            <a:ext cx="11096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矩形 35"/>
          <p:cNvSpPr>
            <a:spLocks noChangeArrowheads="1"/>
          </p:cNvSpPr>
          <p:nvPr/>
        </p:nvSpPr>
        <p:spPr bwMode="auto">
          <a:xfrm>
            <a:off x="1373460" y="3147517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62</a:t>
            </a:r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2" name="矩形 36"/>
          <p:cNvSpPr>
            <a:spLocks noChangeArrowheads="1"/>
          </p:cNvSpPr>
          <p:nvPr/>
        </p:nvSpPr>
        <p:spPr bwMode="auto">
          <a:xfrm>
            <a:off x="2468835" y="3147517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44</a:t>
            </a:r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3" name="矩形 37"/>
          <p:cNvSpPr>
            <a:spLocks noChangeArrowheads="1"/>
          </p:cNvSpPr>
          <p:nvPr/>
        </p:nvSpPr>
        <p:spPr bwMode="auto">
          <a:xfrm>
            <a:off x="3534048" y="3147517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53</a:t>
            </a:r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4" name="矩形 38"/>
          <p:cNvSpPr>
            <a:spLocks noChangeArrowheads="1"/>
          </p:cNvSpPr>
          <p:nvPr/>
        </p:nvSpPr>
        <p:spPr bwMode="auto">
          <a:xfrm>
            <a:off x="4758010" y="3147517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25</a:t>
            </a:r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5" name="矩形 39"/>
          <p:cNvSpPr>
            <a:spLocks noChangeArrowheads="1"/>
          </p:cNvSpPr>
          <p:nvPr/>
        </p:nvSpPr>
        <p:spPr bwMode="auto">
          <a:xfrm>
            <a:off x="5837510" y="3147517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81</a:t>
            </a:r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6" name="矩形 40"/>
          <p:cNvSpPr>
            <a:spLocks noChangeArrowheads="1"/>
          </p:cNvSpPr>
          <p:nvPr/>
        </p:nvSpPr>
        <p:spPr bwMode="auto">
          <a:xfrm>
            <a:off x="6990035" y="3147517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77</a:t>
            </a:r>
            <a:endParaRPr lang="zh-CN" altLang="en-US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1662385" y="2387104"/>
            <a:ext cx="3095625" cy="7207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2741885" y="2315667"/>
            <a:ext cx="863600" cy="8636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3894410" y="2242642"/>
            <a:ext cx="2016125" cy="86518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5262835" y="2315667"/>
            <a:ext cx="1655763" cy="79216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1733823" y="2387104"/>
            <a:ext cx="4464050" cy="7207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>
            <a:off x="2957785" y="2387104"/>
            <a:ext cx="4464050" cy="7207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  <p:bldP spid="28" grpId="0"/>
      <p:bldP spid="30" grpId="0"/>
      <p:bldP spid="42" grpId="0"/>
      <p:bldP spid="43" grpId="0"/>
      <p:bldP spid="44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58942" y="947419"/>
            <a:ext cx="34323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用简便方法计算。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9" name="矩形 12"/>
          <p:cNvSpPr>
            <a:spLocks noChangeArrowheads="1"/>
          </p:cNvSpPr>
          <p:nvPr/>
        </p:nvSpPr>
        <p:spPr bwMode="auto">
          <a:xfrm>
            <a:off x="1270621" y="1444278"/>
            <a:ext cx="6624637" cy="217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cs typeface="Arial" panose="020B0604020202020204" pitchFamily="34" charset="0"/>
              </a:rPr>
              <a:t>295+37+63			86+</a:t>
            </a:r>
            <a:r>
              <a:rPr lang="zh-CN" altLang="en-US" sz="2400" b="1" dirty="0"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cs typeface="Arial" panose="020B0604020202020204" pitchFamily="34" charset="0"/>
              </a:rPr>
              <a:t>14+79</a:t>
            </a:r>
            <a:r>
              <a:rPr lang="zh-CN" altLang="en-US" sz="2400" b="1" dirty="0">
                <a:cs typeface="Arial" panose="020B0604020202020204" pitchFamily="34" charset="0"/>
              </a:rPr>
              <a:t>） </a:t>
            </a:r>
            <a:endParaRPr lang="en-US" altLang="zh-CN" sz="2400" b="1" dirty="0">
              <a:cs typeface="Arial" panose="020B0604020202020204" pitchFamily="34" charset="0"/>
            </a:endParaRPr>
          </a:p>
          <a:p>
            <a:endParaRPr lang="en-US" altLang="zh-CN" sz="2400" b="1" dirty="0">
              <a:cs typeface="Arial" panose="020B0604020202020204" pitchFamily="34" charset="0"/>
            </a:endParaRPr>
          </a:p>
          <a:p>
            <a:endParaRPr lang="en-US" altLang="zh-CN" sz="2400" b="1" dirty="0">
              <a:cs typeface="Arial" panose="020B0604020202020204" pitchFamily="34" charset="0"/>
            </a:endParaRPr>
          </a:p>
          <a:p>
            <a:endParaRPr lang="en-US" altLang="zh-CN" sz="2400" b="1" dirty="0">
              <a:cs typeface="Arial" panose="020B0604020202020204" pitchFamily="34" charset="0"/>
            </a:endParaRPr>
          </a:p>
          <a:p>
            <a:endParaRPr lang="en-US" altLang="zh-CN" sz="1500" b="1" dirty="0">
              <a:cs typeface="Arial" panose="020B0604020202020204" pitchFamily="34" charset="0"/>
            </a:endParaRPr>
          </a:p>
          <a:p>
            <a:r>
              <a:rPr lang="en-US" altLang="zh-CN" sz="2400" b="1" dirty="0">
                <a:cs typeface="Arial" panose="020B0604020202020204" pitchFamily="34" charset="0"/>
              </a:rPr>
              <a:t>47+58+42+33		</a:t>
            </a:r>
            <a:r>
              <a:rPr lang="en-US" altLang="zh-CN" sz="2400" b="1" dirty="0" smtClean="0">
                <a:cs typeface="Arial" panose="020B0604020202020204" pitchFamily="34" charset="0"/>
              </a:rPr>
              <a:t>             18</a:t>
            </a:r>
            <a:r>
              <a:rPr lang="en-US" altLang="zh-CN" sz="2400" b="1" dirty="0">
                <a:cs typeface="Arial" panose="020B0604020202020204" pitchFamily="34" charset="0"/>
              </a:rPr>
              <a:t>+</a:t>
            </a:r>
            <a:r>
              <a:rPr lang="zh-CN" altLang="en-US" sz="2400" b="1" dirty="0"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cs typeface="Arial" panose="020B0604020202020204" pitchFamily="34" charset="0"/>
              </a:rPr>
              <a:t>159+82</a:t>
            </a:r>
            <a:r>
              <a:rPr lang="zh-CN" altLang="en-US" sz="2400" b="1" dirty="0">
                <a:cs typeface="Arial" panose="020B0604020202020204" pitchFamily="34" charset="0"/>
              </a:rPr>
              <a:t>）</a:t>
            </a:r>
            <a:endParaRPr lang="zh-CN" altLang="en-US" sz="2400" b="1" dirty="0">
              <a:cs typeface="Arial" panose="020B0604020202020204" pitchFamily="34" charset="0"/>
            </a:endParaRPr>
          </a:p>
        </p:txBody>
      </p:sp>
      <p:sp>
        <p:nvSpPr>
          <p:cNvPr id="30" name="矩形 12"/>
          <p:cNvSpPr>
            <a:spLocks noChangeArrowheads="1"/>
          </p:cNvSpPr>
          <p:nvPr/>
        </p:nvSpPr>
        <p:spPr bwMode="auto">
          <a:xfrm>
            <a:off x="1051546" y="1803053"/>
            <a:ext cx="23749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cs typeface="Arial" panose="020B0604020202020204" pitchFamily="34" charset="0"/>
              </a:rPr>
              <a:t>=295+</a:t>
            </a:r>
            <a:r>
              <a:rPr lang="zh-CN" altLang="en-US" sz="2400" b="1" dirty="0">
                <a:solidFill>
                  <a:srgbClr val="FF6699"/>
                </a:solidFill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cs typeface="Arial" panose="020B0604020202020204" pitchFamily="34" charset="0"/>
              </a:rPr>
              <a:t>37+63</a:t>
            </a:r>
            <a:r>
              <a:rPr lang="zh-CN" altLang="en-US" sz="2400" b="1" dirty="0">
                <a:solidFill>
                  <a:srgbClr val="FF6699"/>
                </a:solidFill>
                <a:cs typeface="Arial" panose="020B0604020202020204" pitchFamily="34" charset="0"/>
              </a:rPr>
              <a:t>）</a:t>
            </a:r>
            <a:endParaRPr lang="en-US" altLang="zh-CN" sz="2400" b="1" dirty="0">
              <a:solidFill>
                <a:srgbClr val="FF6699"/>
              </a:solidFill>
              <a:cs typeface="Arial" panose="020B0604020202020204" pitchFamily="34" charset="0"/>
            </a:endParaRPr>
          </a:p>
          <a:p>
            <a:r>
              <a:rPr lang="en-US" altLang="zh-CN" sz="2400" b="1" dirty="0">
                <a:cs typeface="Arial" panose="020B0604020202020204" pitchFamily="34" charset="0"/>
              </a:rPr>
              <a:t>=295+100</a:t>
            </a:r>
            <a:endParaRPr lang="en-US" altLang="zh-CN" sz="2400" b="1" dirty="0">
              <a:cs typeface="Arial" panose="020B0604020202020204" pitchFamily="34" charset="0"/>
            </a:endParaRPr>
          </a:p>
          <a:p>
            <a:r>
              <a:rPr lang="en-US" altLang="zh-CN" sz="2400" b="1" dirty="0">
                <a:cs typeface="Arial" panose="020B0604020202020204" pitchFamily="34" charset="0"/>
              </a:rPr>
              <a:t>=395	</a:t>
            </a:r>
            <a:endParaRPr lang="zh-CN" altLang="en-US" sz="2400" b="1" dirty="0">
              <a:cs typeface="Arial" panose="020B0604020202020204" pitchFamily="34" charset="0"/>
            </a:endParaRPr>
          </a:p>
        </p:txBody>
      </p:sp>
      <p:sp>
        <p:nvSpPr>
          <p:cNvPr id="31" name="矩形 12"/>
          <p:cNvSpPr>
            <a:spLocks noChangeArrowheads="1"/>
          </p:cNvSpPr>
          <p:nvPr/>
        </p:nvSpPr>
        <p:spPr bwMode="auto">
          <a:xfrm>
            <a:off x="4725021" y="1803053"/>
            <a:ext cx="23764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cs typeface="Arial" panose="020B0604020202020204" pitchFamily="34" charset="0"/>
              </a:rPr>
              <a:t>=</a:t>
            </a:r>
            <a:r>
              <a:rPr lang="zh-CN" altLang="en-US" sz="2400" b="1" dirty="0">
                <a:solidFill>
                  <a:srgbClr val="FF6699"/>
                </a:solidFill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cs typeface="Arial" panose="020B0604020202020204" pitchFamily="34" charset="0"/>
              </a:rPr>
              <a:t>86+14</a:t>
            </a:r>
            <a:r>
              <a:rPr lang="zh-CN" altLang="en-US" sz="2400" b="1" dirty="0">
                <a:solidFill>
                  <a:srgbClr val="FF6699"/>
                </a:solidFill>
                <a:cs typeface="Arial" panose="020B0604020202020204" pitchFamily="34" charset="0"/>
              </a:rPr>
              <a:t>）</a:t>
            </a:r>
            <a:r>
              <a:rPr lang="en-US" altLang="zh-CN" sz="2400" b="1" dirty="0">
                <a:cs typeface="Arial" panose="020B0604020202020204" pitchFamily="34" charset="0"/>
              </a:rPr>
              <a:t>+79</a:t>
            </a:r>
            <a:endParaRPr lang="en-US" altLang="zh-CN" sz="2400" b="1" dirty="0">
              <a:solidFill>
                <a:srgbClr val="FF6699"/>
              </a:solidFill>
              <a:cs typeface="Arial" panose="020B0604020202020204" pitchFamily="34" charset="0"/>
            </a:endParaRPr>
          </a:p>
          <a:p>
            <a:r>
              <a:rPr lang="en-US" altLang="zh-CN" sz="2400" b="1" dirty="0">
                <a:cs typeface="Arial" panose="020B0604020202020204" pitchFamily="34" charset="0"/>
              </a:rPr>
              <a:t>=100+79</a:t>
            </a:r>
            <a:endParaRPr lang="en-US" altLang="zh-CN" sz="2400" b="1" dirty="0">
              <a:cs typeface="Arial" panose="020B0604020202020204" pitchFamily="34" charset="0"/>
            </a:endParaRPr>
          </a:p>
          <a:p>
            <a:r>
              <a:rPr lang="en-US" altLang="zh-CN" sz="2400" b="1" dirty="0">
                <a:cs typeface="Arial" panose="020B0604020202020204" pitchFamily="34" charset="0"/>
              </a:rPr>
              <a:t>=179	</a:t>
            </a:r>
            <a:endParaRPr lang="zh-CN" altLang="en-US" sz="2400" b="1" dirty="0">
              <a:cs typeface="Arial" panose="020B0604020202020204" pitchFamily="34" charset="0"/>
            </a:endParaRPr>
          </a:p>
        </p:txBody>
      </p:sp>
      <p:sp>
        <p:nvSpPr>
          <p:cNvPr id="32" name="矩形 12"/>
          <p:cNvSpPr>
            <a:spLocks noChangeArrowheads="1"/>
          </p:cNvSpPr>
          <p:nvPr/>
        </p:nvSpPr>
        <p:spPr bwMode="auto">
          <a:xfrm>
            <a:off x="1043608" y="3460403"/>
            <a:ext cx="38163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cs typeface="Arial" panose="020B0604020202020204" pitchFamily="34" charset="0"/>
              </a:rPr>
              <a:t>=</a:t>
            </a:r>
            <a:r>
              <a:rPr lang="zh-CN" altLang="en-US" sz="2400" b="1">
                <a:solidFill>
                  <a:srgbClr val="FF6699"/>
                </a:solidFill>
                <a:cs typeface="Arial" panose="020B0604020202020204" pitchFamily="34" charset="0"/>
              </a:rPr>
              <a:t>（</a:t>
            </a:r>
            <a:r>
              <a:rPr lang="en-US" altLang="zh-CN" sz="2400" b="1">
                <a:cs typeface="Arial" panose="020B0604020202020204" pitchFamily="34" charset="0"/>
              </a:rPr>
              <a:t>47+33</a:t>
            </a:r>
            <a:r>
              <a:rPr lang="zh-CN" altLang="en-US" sz="2400" b="1">
                <a:solidFill>
                  <a:srgbClr val="FF6699"/>
                </a:solidFill>
                <a:cs typeface="Arial" panose="020B0604020202020204" pitchFamily="34" charset="0"/>
              </a:rPr>
              <a:t>）</a:t>
            </a:r>
            <a:r>
              <a:rPr lang="en-US" altLang="zh-CN" sz="2400" b="1">
                <a:cs typeface="Arial" panose="020B0604020202020204" pitchFamily="34" charset="0"/>
              </a:rPr>
              <a:t>+</a:t>
            </a:r>
            <a:r>
              <a:rPr lang="zh-CN" altLang="en-US" sz="2400" b="1">
                <a:solidFill>
                  <a:srgbClr val="FF6699"/>
                </a:solidFill>
                <a:cs typeface="Arial" panose="020B0604020202020204" pitchFamily="34" charset="0"/>
              </a:rPr>
              <a:t>（</a:t>
            </a:r>
            <a:r>
              <a:rPr lang="en-US" altLang="zh-CN" sz="2400" b="1">
                <a:cs typeface="Arial" panose="020B0604020202020204" pitchFamily="34" charset="0"/>
              </a:rPr>
              <a:t>58+42</a:t>
            </a:r>
            <a:r>
              <a:rPr lang="zh-CN" altLang="en-US" sz="2400" b="1">
                <a:solidFill>
                  <a:srgbClr val="FF6699"/>
                </a:solidFill>
                <a:cs typeface="Arial" panose="020B0604020202020204" pitchFamily="34" charset="0"/>
              </a:rPr>
              <a:t>）</a:t>
            </a:r>
            <a:endParaRPr lang="en-US" altLang="zh-CN" sz="2400" b="1">
              <a:solidFill>
                <a:srgbClr val="FF6699"/>
              </a:solidFill>
              <a:cs typeface="Arial" panose="020B0604020202020204" pitchFamily="34" charset="0"/>
            </a:endParaRPr>
          </a:p>
          <a:p>
            <a:r>
              <a:rPr lang="en-US" altLang="zh-CN" sz="2400" b="1">
                <a:cs typeface="Arial" panose="020B0604020202020204" pitchFamily="34" charset="0"/>
              </a:rPr>
              <a:t>=80+100</a:t>
            </a:r>
            <a:endParaRPr lang="en-US" altLang="zh-CN" sz="2400" b="1">
              <a:cs typeface="Arial" panose="020B0604020202020204" pitchFamily="34" charset="0"/>
            </a:endParaRPr>
          </a:p>
          <a:p>
            <a:r>
              <a:rPr lang="en-US" altLang="zh-CN" sz="2400" b="1">
                <a:cs typeface="Arial" panose="020B0604020202020204" pitchFamily="34" charset="0"/>
              </a:rPr>
              <a:t>=180</a:t>
            </a:r>
            <a:endParaRPr lang="zh-CN" altLang="en-US" sz="2400" b="1">
              <a:cs typeface="Arial" panose="020B0604020202020204" pitchFamily="34" charset="0"/>
            </a:endParaRPr>
          </a:p>
        </p:txBody>
      </p:sp>
      <p:sp>
        <p:nvSpPr>
          <p:cNvPr id="33" name="矩形 12"/>
          <p:cNvSpPr>
            <a:spLocks noChangeArrowheads="1"/>
          </p:cNvSpPr>
          <p:nvPr/>
        </p:nvSpPr>
        <p:spPr bwMode="auto">
          <a:xfrm>
            <a:off x="4726608" y="3531840"/>
            <a:ext cx="33115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cs typeface="Arial" panose="020B0604020202020204" pitchFamily="34" charset="0"/>
              </a:rPr>
              <a:t>=</a:t>
            </a:r>
            <a:r>
              <a:rPr lang="zh-CN" altLang="en-US" sz="2400" b="1" dirty="0">
                <a:solidFill>
                  <a:srgbClr val="FF6699"/>
                </a:solidFill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cs typeface="Arial" panose="020B0604020202020204" pitchFamily="34" charset="0"/>
              </a:rPr>
              <a:t>18+82</a:t>
            </a:r>
            <a:r>
              <a:rPr lang="zh-CN" altLang="en-US" sz="2400" b="1" dirty="0">
                <a:solidFill>
                  <a:srgbClr val="FF6699"/>
                </a:solidFill>
                <a:cs typeface="Arial" panose="020B0604020202020204" pitchFamily="34" charset="0"/>
              </a:rPr>
              <a:t>）</a:t>
            </a:r>
            <a:r>
              <a:rPr lang="en-US" altLang="zh-CN" sz="2400" b="1" dirty="0">
                <a:cs typeface="Arial" panose="020B0604020202020204" pitchFamily="34" charset="0"/>
              </a:rPr>
              <a:t>+159</a:t>
            </a:r>
            <a:endParaRPr lang="en-US" altLang="zh-CN" sz="2400" b="1" dirty="0">
              <a:solidFill>
                <a:srgbClr val="FF6699"/>
              </a:solidFill>
              <a:cs typeface="Arial" panose="020B0604020202020204" pitchFamily="34" charset="0"/>
            </a:endParaRPr>
          </a:p>
          <a:p>
            <a:r>
              <a:rPr lang="en-US" altLang="zh-CN" sz="2400" b="1" dirty="0">
                <a:cs typeface="Arial" panose="020B0604020202020204" pitchFamily="34" charset="0"/>
              </a:rPr>
              <a:t>=100+159</a:t>
            </a:r>
            <a:endParaRPr lang="en-US" altLang="zh-CN" sz="2400" b="1" dirty="0">
              <a:cs typeface="Arial" panose="020B0604020202020204" pitchFamily="34" charset="0"/>
            </a:endParaRPr>
          </a:p>
          <a:p>
            <a:r>
              <a:rPr lang="en-US" altLang="zh-CN" sz="2400" b="1" dirty="0">
                <a:cs typeface="Arial" panose="020B0604020202020204" pitchFamily="34" charset="0"/>
              </a:rPr>
              <a:t>=259	</a:t>
            </a:r>
            <a:endParaRPr lang="zh-CN" altLang="en-US" sz="2400" b="1" dirty="0">
              <a:cs typeface="Arial" panose="020B0604020202020204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401966" y="590947"/>
            <a:ext cx="8377237" cy="828675"/>
          </a:xfrm>
          <a:prstGeom prst="rect">
            <a:avLst/>
          </a:prstGeom>
        </p:spPr>
        <p:txBody>
          <a:bodyPr/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分别算出下面三户人家今年四、五、六月用电的合计数，填在表里（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单位：千瓦时）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22944" y="1707654"/>
            <a:ext cx="7837488" cy="237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050107" y="2323604"/>
            <a:ext cx="3025775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ea typeface="宋体" panose="02010600030101010101" pitchFamily="2" charset="-122"/>
              </a:rPr>
              <a:t>165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千瓦时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2051694" y="2925267"/>
            <a:ext cx="3025775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ea typeface="宋体" panose="02010600030101010101" pitchFamily="2" charset="-122"/>
              </a:rPr>
              <a:t>274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千瓦时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2051694" y="3476129"/>
            <a:ext cx="3025775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ea typeface="宋体" panose="02010600030101010101" pitchFamily="2" charset="-122"/>
              </a:rPr>
              <a:t>323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千瓦时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99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395287" y="567778"/>
            <a:ext cx="76327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kumimoji="1"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怎样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算简便就怎样算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kumimoji="1"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1259284" y="1555473"/>
            <a:ext cx="23749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175+201</a:t>
            </a:r>
            <a:endParaRPr kumimoji="1"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971946" y="2203173"/>
            <a:ext cx="35274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=175+200+1</a:t>
            </a:r>
            <a:endParaRPr kumimoji="1" lang="en-US" altLang="zh-CN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971600" y="2850873"/>
            <a:ext cx="23749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=375+1</a:t>
            </a:r>
            <a:endParaRPr kumimoji="1" lang="en-US" altLang="zh-CN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971600" y="3427135"/>
            <a:ext cx="23749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=376</a:t>
            </a:r>
            <a:endParaRPr kumimoji="1" lang="en-US" altLang="zh-CN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4788296" y="1555473"/>
            <a:ext cx="23749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238+402</a:t>
            </a:r>
            <a:endParaRPr kumimoji="1"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4500959" y="2203173"/>
            <a:ext cx="35274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=238+400+2</a:t>
            </a:r>
            <a:endParaRPr kumimoji="1" lang="en-US" altLang="zh-CN" sz="32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9"/>
          <p:cNvSpPr txBox="1">
            <a:spLocks noChangeArrowheads="1"/>
          </p:cNvSpPr>
          <p:nvPr/>
        </p:nvSpPr>
        <p:spPr bwMode="auto">
          <a:xfrm>
            <a:off x="4499992" y="2850873"/>
            <a:ext cx="23749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=638+2</a:t>
            </a:r>
            <a:endParaRPr kumimoji="1" lang="en-US" altLang="zh-CN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4499992" y="3427135"/>
            <a:ext cx="23749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=640</a:t>
            </a:r>
            <a:endParaRPr kumimoji="1" lang="en-US" altLang="zh-CN" sz="32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6" grpId="1"/>
      <p:bldP spid="27" grpId="0"/>
      <p:bldP spid="27" grpId="1"/>
      <p:bldP spid="28" grpId="0"/>
      <p:bldP spid="28" grpId="1"/>
      <p:bldP spid="29" grpId="0"/>
      <p:bldP spid="30" grpId="0"/>
      <p:bldP spid="30" grpId="1"/>
      <p:bldP spid="31" grpId="0"/>
      <p:bldP spid="31" grpId="1"/>
      <p:bldP spid="32" grpId="0"/>
      <p:bldP spid="3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043608" y="2283718"/>
            <a:ext cx="6768752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先算能凑成整百（整十）的数，再和其他数相加；把一个数分成整百（整十）数和一位数，再和其他数相加。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563888" y="1779662"/>
            <a:ext cx="3456384" cy="639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补充习题对应练习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563888" y="1779662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</p:bldLst>
  </p:timing>
</p:sld>
</file>

<file path=ppt/tags/tag1.xml><?xml version="1.0" encoding="utf-8"?>
<p:tagLst xmlns:p="http://schemas.openxmlformats.org/presentationml/2006/main">
  <p:tag name="KSO_WPP_MARK_KEY" val="08e3b698-bc66-4b84-baac-7d282ecd9b8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903</Words>
  <Application>WPS 演示</Application>
  <PresentationFormat>全屏显示(16:9)</PresentationFormat>
  <Paragraphs>203</Paragraphs>
  <Slides>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15</cp:revision>
  <dcterms:created xsi:type="dcterms:W3CDTF">2017-03-17T02:28:00Z</dcterms:created>
  <dcterms:modified xsi:type="dcterms:W3CDTF">2023-02-07T03:25:53Z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8877E10FAA6646EC9109DC9442695794</vt:lpwstr>
  </property>
</Properties>
</file>